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1.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2.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5.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6.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7.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8.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9.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44" r:id="rId5"/>
    <p:sldMasterId id="2147483766" r:id="rId6"/>
    <p:sldMasterId id="2147483786" r:id="rId7"/>
    <p:sldMasterId id="2147483805" r:id="rId8"/>
    <p:sldMasterId id="2147483820" r:id="rId9"/>
    <p:sldMasterId id="2147483839" r:id="rId10"/>
    <p:sldMasterId id="2147483854" r:id="rId11"/>
    <p:sldMasterId id="2147483873" r:id="rId12"/>
    <p:sldMasterId id="2147483892" r:id="rId13"/>
    <p:sldMasterId id="2147483911" r:id="rId14"/>
    <p:sldMasterId id="2147483930" r:id="rId15"/>
    <p:sldMasterId id="2147483950" r:id="rId16"/>
    <p:sldMasterId id="2147483969" r:id="rId17"/>
    <p:sldMasterId id="2147483988" r:id="rId18"/>
    <p:sldMasterId id="2147484007" r:id="rId19"/>
    <p:sldMasterId id="2147484026" r:id="rId20"/>
    <p:sldMasterId id="2147484045" r:id="rId21"/>
    <p:sldMasterId id="2147484064" r:id="rId22"/>
    <p:sldMasterId id="2147484083" r:id="rId23"/>
  </p:sldMasterIdLst>
  <p:notesMasterIdLst>
    <p:notesMasterId r:id="rId145"/>
  </p:notesMasterIdLst>
  <p:handoutMasterIdLst>
    <p:handoutMasterId r:id="rId146"/>
  </p:handoutMasterIdLst>
  <p:sldIdLst>
    <p:sldId id="289" r:id="rId24"/>
    <p:sldId id="362" r:id="rId25"/>
    <p:sldId id="380" r:id="rId26"/>
    <p:sldId id="370" r:id="rId27"/>
    <p:sldId id="371" r:id="rId28"/>
    <p:sldId id="372" r:id="rId29"/>
    <p:sldId id="373" r:id="rId30"/>
    <p:sldId id="376" r:id="rId31"/>
    <p:sldId id="374" r:id="rId32"/>
    <p:sldId id="395" r:id="rId33"/>
    <p:sldId id="396" r:id="rId34"/>
    <p:sldId id="397" r:id="rId35"/>
    <p:sldId id="375" r:id="rId36"/>
    <p:sldId id="381" r:id="rId37"/>
    <p:sldId id="383" r:id="rId38"/>
    <p:sldId id="384" r:id="rId39"/>
    <p:sldId id="385" r:id="rId40"/>
    <p:sldId id="386" r:id="rId41"/>
    <p:sldId id="387" r:id="rId42"/>
    <p:sldId id="389" r:id="rId43"/>
    <p:sldId id="390" r:id="rId44"/>
    <p:sldId id="391" r:id="rId45"/>
    <p:sldId id="392" r:id="rId46"/>
    <p:sldId id="393" r:id="rId47"/>
    <p:sldId id="394" r:id="rId48"/>
    <p:sldId id="398" r:id="rId49"/>
    <p:sldId id="399" r:id="rId50"/>
    <p:sldId id="403" r:id="rId51"/>
    <p:sldId id="404" r:id="rId52"/>
    <p:sldId id="405" r:id="rId53"/>
    <p:sldId id="406" r:id="rId54"/>
    <p:sldId id="507" r:id="rId55"/>
    <p:sldId id="407" r:id="rId56"/>
    <p:sldId id="408" r:id="rId57"/>
    <p:sldId id="409" r:id="rId58"/>
    <p:sldId id="410" r:id="rId59"/>
    <p:sldId id="411" r:id="rId60"/>
    <p:sldId id="412" r:id="rId61"/>
    <p:sldId id="425" r:id="rId62"/>
    <p:sldId id="426" r:id="rId63"/>
    <p:sldId id="427" r:id="rId64"/>
    <p:sldId id="428" r:id="rId65"/>
    <p:sldId id="414" r:id="rId66"/>
    <p:sldId id="438" r:id="rId67"/>
    <p:sldId id="439" r:id="rId68"/>
    <p:sldId id="442" r:id="rId69"/>
    <p:sldId id="440" r:id="rId70"/>
    <p:sldId id="441" r:id="rId71"/>
    <p:sldId id="430" r:id="rId72"/>
    <p:sldId id="431" r:id="rId73"/>
    <p:sldId id="432" r:id="rId74"/>
    <p:sldId id="433" r:id="rId75"/>
    <p:sldId id="436" r:id="rId76"/>
    <p:sldId id="437" r:id="rId77"/>
    <p:sldId id="459" r:id="rId78"/>
    <p:sldId id="415" r:id="rId79"/>
    <p:sldId id="416"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60" r:id="rId97"/>
    <p:sldId id="461" r:id="rId98"/>
    <p:sldId id="462" r:id="rId99"/>
    <p:sldId id="463" r:id="rId100"/>
    <p:sldId id="464" r:id="rId101"/>
    <p:sldId id="465" r:id="rId102"/>
    <p:sldId id="466" r:id="rId103"/>
    <p:sldId id="467" r:id="rId104"/>
    <p:sldId id="468" r:id="rId105"/>
    <p:sldId id="469" r:id="rId106"/>
    <p:sldId id="470" r:id="rId107"/>
    <p:sldId id="471" r:id="rId108"/>
    <p:sldId id="472" r:id="rId109"/>
    <p:sldId id="473" r:id="rId110"/>
    <p:sldId id="475" r:id="rId111"/>
    <p:sldId id="474" r:id="rId112"/>
    <p:sldId id="476" r:id="rId113"/>
    <p:sldId id="477" r:id="rId114"/>
    <p:sldId id="478" r:id="rId115"/>
    <p:sldId id="479" r:id="rId116"/>
    <p:sldId id="482" r:id="rId117"/>
    <p:sldId id="483" r:id="rId118"/>
    <p:sldId id="484" r:id="rId119"/>
    <p:sldId id="485" r:id="rId120"/>
    <p:sldId id="495" r:id="rId121"/>
    <p:sldId id="496" r:id="rId122"/>
    <p:sldId id="486" r:id="rId123"/>
    <p:sldId id="487" r:id="rId124"/>
    <p:sldId id="488" r:id="rId125"/>
    <p:sldId id="489" r:id="rId126"/>
    <p:sldId id="490" r:id="rId127"/>
    <p:sldId id="491" r:id="rId128"/>
    <p:sldId id="492" r:id="rId129"/>
    <p:sldId id="493" r:id="rId130"/>
    <p:sldId id="494" r:id="rId131"/>
    <p:sldId id="497" r:id="rId132"/>
    <p:sldId id="498" r:id="rId133"/>
    <p:sldId id="499" r:id="rId134"/>
    <p:sldId id="500" r:id="rId135"/>
    <p:sldId id="501" r:id="rId136"/>
    <p:sldId id="502" r:id="rId137"/>
    <p:sldId id="503" r:id="rId138"/>
    <p:sldId id="504" r:id="rId139"/>
    <p:sldId id="505" r:id="rId140"/>
    <p:sldId id="506" r:id="rId141"/>
    <p:sldId id="508" r:id="rId142"/>
    <p:sldId id="509" r:id="rId143"/>
    <p:sldId id="360" r:id="rId144"/>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98">
          <p15:clr>
            <a:srgbClr val="A4A3A4"/>
          </p15:clr>
        </p15:guide>
        <p15:guide id="2" orient="horz" pos="271">
          <p15:clr>
            <a:srgbClr val="A4A3A4"/>
          </p15:clr>
        </p15:guide>
        <p15:guide id="3" orient="horz" pos="1076">
          <p15:clr>
            <a:srgbClr val="A4A3A4"/>
          </p15:clr>
        </p15:guide>
        <p15:guide id="4" orient="horz" pos="4152">
          <p15:clr>
            <a:srgbClr val="A4A3A4"/>
          </p15:clr>
        </p15:guide>
        <p15:guide id="5" orient="horz" pos="715">
          <p15:clr>
            <a:srgbClr val="A4A3A4"/>
          </p15:clr>
        </p15:guide>
        <p15:guide id="6" orient="horz" pos="4026">
          <p15:clr>
            <a:srgbClr val="A4A3A4"/>
          </p15:clr>
        </p15:guide>
        <p15:guide id="7" pos="223">
          <p15:clr>
            <a:srgbClr val="A4A3A4"/>
          </p15:clr>
        </p15:guide>
        <p15:guide id="8" pos="7449">
          <p15:clr>
            <a:srgbClr val="A4A3A4"/>
          </p15:clr>
        </p15:guide>
        <p15:guide id="9"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ngh, Sonal (TSDUR)" initials="SS(" lastIdx="9"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DDDDD"/>
    <a:srgbClr val="EAEAEA"/>
    <a:srgbClr val="B2B2B2"/>
    <a:srgbClr val="171717"/>
    <a:srgbClr val="4D4D4D"/>
    <a:srgbClr val="989898"/>
    <a:srgbClr val="E6304B"/>
    <a:srgbClr val="00FF00"/>
    <a:srgbClr val="D7B4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1" autoAdjust="0"/>
    <p:restoredTop sz="87387" autoAdjust="0"/>
  </p:normalViewPr>
  <p:slideViewPr>
    <p:cSldViewPr snapToGrid="0" showGuides="1">
      <p:cViewPr varScale="1">
        <p:scale>
          <a:sx n="100" d="100"/>
          <a:sy n="100" d="100"/>
        </p:scale>
        <p:origin x="240" y="168"/>
      </p:cViewPr>
      <p:guideLst>
        <p:guide orient="horz" pos="3598"/>
        <p:guide orient="horz" pos="271"/>
        <p:guide orient="horz" pos="1076"/>
        <p:guide orient="horz" pos="4152"/>
        <p:guide orient="horz" pos="715"/>
        <p:guide orient="horz" pos="4026"/>
        <p:guide pos="223"/>
        <p:guide pos="7449"/>
        <p:guide pos="3840"/>
      </p:guideLst>
    </p:cSldViewPr>
  </p:slideViewPr>
  <p:outlineViewPr>
    <p:cViewPr>
      <p:scale>
        <a:sx n="33" d="100"/>
        <a:sy n="33" d="100"/>
      </p:scale>
      <p:origin x="0" y="-19422"/>
    </p:cViewPr>
  </p:outlineViewPr>
  <p:notesTextViewPr>
    <p:cViewPr>
      <p:scale>
        <a:sx n="100" d="100"/>
        <a:sy n="100" d="100"/>
      </p:scale>
      <p:origin x="0" y="0"/>
    </p:cViewPr>
  </p:notesTextViewPr>
  <p:sorterViewPr>
    <p:cViewPr varScale="1">
      <p:scale>
        <a:sx n="1" d="1"/>
        <a:sy n="1" d="1"/>
      </p:scale>
      <p:origin x="0" y="-22056"/>
    </p:cViewPr>
  </p:sorterViewPr>
  <p:notesViewPr>
    <p:cSldViewPr snapToGrid="0">
      <p:cViewPr varScale="1">
        <p:scale>
          <a:sx n="48" d="100"/>
          <a:sy n="48" d="100"/>
        </p:scale>
        <p:origin x="2886" y="54"/>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120" Type="http://schemas.openxmlformats.org/officeDocument/2006/relationships/slide" Target="slides/slide97.xml"/><Relationship Id="rId121" Type="http://schemas.openxmlformats.org/officeDocument/2006/relationships/slide" Target="slides/slide98.xml"/><Relationship Id="rId122" Type="http://schemas.openxmlformats.org/officeDocument/2006/relationships/slide" Target="slides/slide99.xml"/><Relationship Id="rId123" Type="http://schemas.openxmlformats.org/officeDocument/2006/relationships/slide" Target="slides/slide100.xml"/><Relationship Id="rId124" Type="http://schemas.openxmlformats.org/officeDocument/2006/relationships/slide" Target="slides/slide101.xml"/><Relationship Id="rId125" Type="http://schemas.openxmlformats.org/officeDocument/2006/relationships/slide" Target="slides/slide102.xml"/><Relationship Id="rId126" Type="http://schemas.openxmlformats.org/officeDocument/2006/relationships/slide" Target="slides/slide103.xml"/><Relationship Id="rId127" Type="http://schemas.openxmlformats.org/officeDocument/2006/relationships/slide" Target="slides/slide104.xml"/><Relationship Id="rId128" Type="http://schemas.openxmlformats.org/officeDocument/2006/relationships/slide" Target="slides/slide105.xml"/><Relationship Id="rId129" Type="http://schemas.openxmlformats.org/officeDocument/2006/relationships/slide" Target="slides/slide10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101" Type="http://schemas.openxmlformats.org/officeDocument/2006/relationships/slide" Target="slides/slide78.xml"/><Relationship Id="rId102" Type="http://schemas.openxmlformats.org/officeDocument/2006/relationships/slide" Target="slides/slide79.xml"/><Relationship Id="rId103" Type="http://schemas.openxmlformats.org/officeDocument/2006/relationships/slide" Target="slides/slide80.xml"/><Relationship Id="rId104" Type="http://schemas.openxmlformats.org/officeDocument/2006/relationships/slide" Target="slides/slide81.xml"/><Relationship Id="rId105" Type="http://schemas.openxmlformats.org/officeDocument/2006/relationships/slide" Target="slides/slide82.xml"/><Relationship Id="rId106" Type="http://schemas.openxmlformats.org/officeDocument/2006/relationships/slide" Target="slides/slide83.xml"/><Relationship Id="rId107" Type="http://schemas.openxmlformats.org/officeDocument/2006/relationships/slide" Target="slides/slide84.xml"/><Relationship Id="rId108" Type="http://schemas.openxmlformats.org/officeDocument/2006/relationships/slide" Target="slides/slide85.xml"/><Relationship Id="rId109" Type="http://schemas.openxmlformats.org/officeDocument/2006/relationships/slide" Target="slides/slide86.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100" Type="http://schemas.openxmlformats.org/officeDocument/2006/relationships/slide" Target="slides/slide77.xml"/><Relationship Id="rId150" Type="http://schemas.openxmlformats.org/officeDocument/2006/relationships/theme" Target="theme/theme1.xml"/><Relationship Id="rId151" Type="http://schemas.openxmlformats.org/officeDocument/2006/relationships/tableStyles" Target="tableStyles.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23" Type="http://schemas.openxmlformats.org/officeDocument/2006/relationships/slideMaster" Target="slideMasters/slideMaster20.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130" Type="http://schemas.openxmlformats.org/officeDocument/2006/relationships/slide" Target="slides/slide107.xml"/><Relationship Id="rId131" Type="http://schemas.openxmlformats.org/officeDocument/2006/relationships/slide" Target="slides/slide108.xml"/><Relationship Id="rId132" Type="http://schemas.openxmlformats.org/officeDocument/2006/relationships/slide" Target="slides/slide109.xml"/><Relationship Id="rId133" Type="http://schemas.openxmlformats.org/officeDocument/2006/relationships/slide" Target="slides/slide110.xml"/><Relationship Id="rId134" Type="http://schemas.openxmlformats.org/officeDocument/2006/relationships/slide" Target="slides/slide111.xml"/><Relationship Id="rId135" Type="http://schemas.openxmlformats.org/officeDocument/2006/relationships/slide" Target="slides/slide112.xml"/><Relationship Id="rId136" Type="http://schemas.openxmlformats.org/officeDocument/2006/relationships/slide" Target="slides/slide113.xml"/><Relationship Id="rId137" Type="http://schemas.openxmlformats.org/officeDocument/2006/relationships/slide" Target="slides/slide114.xml"/><Relationship Id="rId138" Type="http://schemas.openxmlformats.org/officeDocument/2006/relationships/slide" Target="slides/slide115.xml"/><Relationship Id="rId139" Type="http://schemas.openxmlformats.org/officeDocument/2006/relationships/slide" Target="slides/slide116.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110" Type="http://schemas.openxmlformats.org/officeDocument/2006/relationships/slide" Target="slides/slide87.xml"/><Relationship Id="rId111" Type="http://schemas.openxmlformats.org/officeDocument/2006/relationships/slide" Target="slides/slide88.xml"/><Relationship Id="rId112" Type="http://schemas.openxmlformats.org/officeDocument/2006/relationships/slide" Target="slides/slide89.xml"/><Relationship Id="rId113" Type="http://schemas.openxmlformats.org/officeDocument/2006/relationships/slide" Target="slides/slide90.xml"/><Relationship Id="rId114" Type="http://schemas.openxmlformats.org/officeDocument/2006/relationships/slide" Target="slides/slide91.xml"/><Relationship Id="rId115" Type="http://schemas.openxmlformats.org/officeDocument/2006/relationships/slide" Target="slides/slide92.xml"/><Relationship Id="rId116" Type="http://schemas.openxmlformats.org/officeDocument/2006/relationships/slide" Target="slides/slide93.xml"/><Relationship Id="rId117" Type="http://schemas.openxmlformats.org/officeDocument/2006/relationships/slide" Target="slides/slide94.xml"/><Relationship Id="rId118" Type="http://schemas.openxmlformats.org/officeDocument/2006/relationships/slide" Target="slides/slide95.xml"/><Relationship Id="rId119" Type="http://schemas.openxmlformats.org/officeDocument/2006/relationships/slide" Target="slides/slide9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 Id="rId140" Type="http://schemas.openxmlformats.org/officeDocument/2006/relationships/slide" Target="slides/slide117.xml"/><Relationship Id="rId141" Type="http://schemas.openxmlformats.org/officeDocument/2006/relationships/slide" Target="slides/slide118.xml"/><Relationship Id="rId142" Type="http://schemas.openxmlformats.org/officeDocument/2006/relationships/slide" Target="slides/slide119.xml"/><Relationship Id="rId143" Type="http://schemas.openxmlformats.org/officeDocument/2006/relationships/slide" Target="slides/slide120.xml"/><Relationship Id="rId144" Type="http://schemas.openxmlformats.org/officeDocument/2006/relationships/slide" Target="slides/slide121.xml"/><Relationship Id="rId145" Type="http://schemas.openxmlformats.org/officeDocument/2006/relationships/notesMaster" Target="notesMasters/notesMaster1.xml"/><Relationship Id="rId146" Type="http://schemas.openxmlformats.org/officeDocument/2006/relationships/handoutMaster" Target="handoutMasters/handoutMaster1.xml"/><Relationship Id="rId147" Type="http://schemas.openxmlformats.org/officeDocument/2006/relationships/commentAuthors" Target="commentAuthors.xml"/><Relationship Id="rId148" Type="http://schemas.openxmlformats.org/officeDocument/2006/relationships/presProps" Target="presProps.xml"/><Relationship Id="rId14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50920432704509"/>
          <c:y val="0.0110072684791651"/>
          <c:w val="0.865738569687199"/>
          <c:h val="0.865758902258123"/>
        </c:manualLayout>
      </c:layout>
      <c:doughnutChart>
        <c:varyColors val="1"/>
        <c:ser>
          <c:idx val="0"/>
          <c:order val="0"/>
          <c:tx>
            <c:strRef>
              <c:f>Sheet1!$B$1</c:f>
              <c:strCache>
                <c:ptCount val="1"/>
                <c:pt idx="0">
                  <c:v>Series 1</c:v>
                </c:pt>
              </c:strCache>
            </c:strRef>
          </c:tx>
          <c:spPr>
            <a:solidFill>
              <a:srgbClr val="00B0F0"/>
            </a:solidFill>
            <a:effectLst/>
          </c:spPr>
          <c:dPt>
            <c:idx val="0"/>
            <c:bubble3D val="0"/>
            <c:spPr>
              <a:solidFill>
                <a:schemeClr val="accent5"/>
              </a:solidFill>
              <a:effectLst/>
            </c:spPr>
          </c:dPt>
          <c:dPt>
            <c:idx val="1"/>
            <c:bubble3D val="0"/>
            <c:spPr>
              <a:solidFill>
                <a:schemeClr val="accent2"/>
              </a:solidFill>
              <a:effectLst/>
            </c:spPr>
          </c:dPt>
          <c:dLbls>
            <c:spPr>
              <a:noFill/>
              <a:ln>
                <a:noFill/>
              </a:ln>
              <a:effectLst/>
            </c:spPr>
            <c:txPr>
              <a:bodyPr/>
              <a:lstStyle/>
              <a:p>
                <a:pPr>
                  <a:defRPr sz="1000">
                    <a:solidFill>
                      <a:schemeClr val="tx1">
                        <a:lumMod val="85000"/>
                        <a:lumOff val="15000"/>
                      </a:schemeClr>
                    </a:solidFill>
                    <a:latin typeface="Gill Sans MT" panose="020B0502020104020203"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Female</c:v>
                </c:pt>
                <c:pt idx="1">
                  <c:v>Male </c:v>
                </c:pt>
              </c:strCache>
            </c:strRef>
          </c:cat>
          <c:val>
            <c:numRef>
              <c:f>Sheet1!$B$2:$B$3</c:f>
              <c:numCache>
                <c:formatCode>0%</c:formatCode>
                <c:ptCount val="2"/>
                <c:pt idx="0">
                  <c:v>0.52</c:v>
                </c:pt>
                <c:pt idx="1">
                  <c:v>0.48</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0"/>
          <c:y val="0.855625911969126"/>
          <c:w val="0.991176361406297"/>
          <c:h val="0.135449480509051"/>
        </c:manualLayout>
      </c:layout>
      <c:overlay val="0"/>
      <c:txPr>
        <a:bodyPr/>
        <a:lstStyle/>
        <a:p>
          <a:pPr>
            <a:defRPr sz="1000">
              <a:latin typeface="Gill Sans MT" panose="020B0502020104020203" pitchFamily="34" charset="0"/>
            </a:defRPr>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50920432704509"/>
          <c:y val="0.0110072684791651"/>
          <c:w val="0.865738569687199"/>
          <c:h val="0.865758902258123"/>
        </c:manualLayout>
      </c:layout>
      <c:doughnutChart>
        <c:varyColors val="1"/>
        <c:ser>
          <c:idx val="0"/>
          <c:order val="0"/>
          <c:tx>
            <c:strRef>
              <c:f>Sheet1!$B$1</c:f>
              <c:strCache>
                <c:ptCount val="1"/>
                <c:pt idx="0">
                  <c:v>Series 1</c:v>
                </c:pt>
              </c:strCache>
            </c:strRef>
          </c:tx>
          <c:spPr>
            <a:solidFill>
              <a:srgbClr val="00B0F0"/>
            </a:solidFill>
            <a:effectLst/>
          </c:spPr>
          <c:dPt>
            <c:idx val="0"/>
            <c:bubble3D val="0"/>
            <c:spPr>
              <a:solidFill>
                <a:schemeClr val="accent5"/>
              </a:solidFill>
              <a:effectLst/>
            </c:spPr>
          </c:dPt>
          <c:dPt>
            <c:idx val="1"/>
            <c:bubble3D val="0"/>
            <c:spPr>
              <a:solidFill>
                <a:schemeClr val="accent2"/>
              </a:solidFill>
              <a:effectLst/>
            </c:spPr>
          </c:dPt>
          <c:dLbls>
            <c:spPr>
              <a:noFill/>
              <a:ln>
                <a:noFill/>
              </a:ln>
              <a:effectLst/>
            </c:spPr>
            <c:txPr>
              <a:bodyPr/>
              <a:lstStyle/>
              <a:p>
                <a:pPr>
                  <a:defRPr sz="1000">
                    <a:solidFill>
                      <a:schemeClr val="tx1">
                        <a:lumMod val="85000"/>
                        <a:lumOff val="15000"/>
                      </a:schemeClr>
                    </a:solidFill>
                    <a:latin typeface="Gill Sans MT" panose="020B0502020104020203"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Black</c:v>
                </c:pt>
                <c:pt idx="1">
                  <c:v>White</c:v>
                </c:pt>
                <c:pt idx="2">
                  <c:v>Coloured</c:v>
                </c:pt>
                <c:pt idx="3">
                  <c:v>Rest</c:v>
                </c:pt>
              </c:strCache>
            </c:strRef>
          </c:cat>
          <c:val>
            <c:numRef>
              <c:f>Sheet1!$B$2:$B$5</c:f>
              <c:numCache>
                <c:formatCode>0%</c:formatCode>
                <c:ptCount val="4"/>
                <c:pt idx="0">
                  <c:v>0.75</c:v>
                </c:pt>
                <c:pt idx="1">
                  <c:v>0.14</c:v>
                </c:pt>
                <c:pt idx="2">
                  <c:v>0.08</c:v>
                </c:pt>
                <c:pt idx="3">
                  <c:v>0.03</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0"/>
          <c:y val="0.855625911969126"/>
          <c:w val="0.991176361406297"/>
          <c:h val="0.135449480509051"/>
        </c:manualLayout>
      </c:layout>
      <c:overlay val="0"/>
      <c:txPr>
        <a:bodyPr/>
        <a:lstStyle/>
        <a:p>
          <a:pPr>
            <a:defRPr sz="1000">
              <a:latin typeface="Gill Sans MT" panose="020B0502020104020203" pitchFamily="34" charset="0"/>
            </a:defRPr>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50920432704509"/>
          <c:y val="0.0110072684791651"/>
          <c:w val="0.865738569687199"/>
          <c:h val="0.865758902258123"/>
        </c:manualLayout>
      </c:layout>
      <c:doughnutChart>
        <c:varyColors val="1"/>
        <c:ser>
          <c:idx val="0"/>
          <c:order val="0"/>
          <c:tx>
            <c:strRef>
              <c:f>Sheet1!$B$1</c:f>
              <c:strCache>
                <c:ptCount val="1"/>
                <c:pt idx="0">
                  <c:v>Series 1</c:v>
                </c:pt>
              </c:strCache>
            </c:strRef>
          </c:tx>
          <c:spPr>
            <a:solidFill>
              <a:srgbClr val="00B0F0"/>
            </a:solidFill>
            <a:effectLst/>
          </c:spPr>
          <c:dPt>
            <c:idx val="0"/>
            <c:bubble3D val="0"/>
            <c:spPr>
              <a:solidFill>
                <a:schemeClr val="accent5"/>
              </a:solidFill>
              <a:effectLst/>
            </c:spPr>
          </c:dPt>
          <c:dPt>
            <c:idx val="1"/>
            <c:bubble3D val="0"/>
            <c:spPr>
              <a:solidFill>
                <a:schemeClr val="accent2"/>
              </a:solidFill>
              <a:effectLst/>
            </c:spPr>
          </c:dPt>
          <c:dLbls>
            <c:dLbl>
              <c:idx val="2"/>
              <c:layout>
                <c:manualLayout>
                  <c:x val="-0.0228899107041153"/>
                  <c:y val="-0.0162584626151374"/>
                </c:manualLayout>
              </c:layou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a:lstStyle/>
              <a:p>
                <a:pPr>
                  <a:defRPr sz="1000">
                    <a:solidFill>
                      <a:schemeClr val="tx1">
                        <a:lumMod val="85000"/>
                        <a:lumOff val="15000"/>
                      </a:schemeClr>
                    </a:solidFill>
                    <a:latin typeface="Gill Sans MT" panose="020B0502020104020203"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Christianity</c:v>
                </c:pt>
                <c:pt idx="1">
                  <c:v>Indegenous beliefs</c:v>
                </c:pt>
                <c:pt idx="2">
                  <c:v>Islam</c:v>
                </c:pt>
                <c:pt idx="3">
                  <c:v>Hinduism</c:v>
                </c:pt>
              </c:strCache>
            </c:strRef>
          </c:cat>
          <c:val>
            <c:numRef>
              <c:f>Sheet1!$B$2:$B$5</c:f>
              <c:numCache>
                <c:formatCode>0%</c:formatCode>
                <c:ptCount val="4"/>
                <c:pt idx="0">
                  <c:v>0.68</c:v>
                </c:pt>
                <c:pt idx="1">
                  <c:v>0.28</c:v>
                </c:pt>
                <c:pt idx="2">
                  <c:v>0.02</c:v>
                </c:pt>
                <c:pt idx="3">
                  <c:v>0.02</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0"/>
          <c:y val="0.855625911969126"/>
          <c:w val="0.991176361406297"/>
          <c:h val="0.135449480509051"/>
        </c:manualLayout>
      </c:layout>
      <c:overlay val="0"/>
      <c:txPr>
        <a:bodyPr/>
        <a:lstStyle/>
        <a:p>
          <a:pPr>
            <a:defRPr sz="1000">
              <a:latin typeface="Gill Sans MT" panose="020B0502020104020203" pitchFamily="34" charset="0"/>
            </a:defRPr>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497375328084"/>
          <c:y val="0.09453125"/>
          <c:w val="0.547395833333335"/>
          <c:h val="0.82109375"/>
        </c:manualLayout>
      </c:layout>
      <c:doughnutChart>
        <c:varyColors val="1"/>
        <c:ser>
          <c:idx val="0"/>
          <c:order val="0"/>
          <c:tx>
            <c:strRef>
              <c:f>Sheet1!$B$1</c:f>
              <c:strCache>
                <c:ptCount val="1"/>
                <c:pt idx="0">
                  <c:v>Sales</c:v>
                </c:pt>
              </c:strCache>
            </c:strRef>
          </c:tx>
          <c:spPr>
            <a:solidFill>
              <a:schemeClr val="bg1">
                <a:lumMod val="75000"/>
              </a:schemeClr>
            </a:solidFill>
            <a:ln w="57150">
              <a:solidFill>
                <a:schemeClr val="bg1"/>
              </a:solidFill>
            </a:ln>
          </c:spPr>
          <c:dPt>
            <c:idx val="0"/>
            <c:bubble3D val="0"/>
            <c:spPr>
              <a:solidFill>
                <a:schemeClr val="bg1">
                  <a:lumMod val="85000"/>
                </a:schemeClr>
              </a:solidFill>
              <a:ln w="57150">
                <a:solidFill>
                  <a:schemeClr val="bg1"/>
                </a:solidFill>
              </a:ln>
            </c:spPr>
          </c:dPt>
          <c:dPt>
            <c:idx val="1"/>
            <c:bubble3D val="0"/>
            <c:spPr>
              <a:solidFill>
                <a:schemeClr val="bg1">
                  <a:lumMod val="85000"/>
                </a:schemeClr>
              </a:solidFill>
              <a:ln w="57150">
                <a:solidFill>
                  <a:schemeClr val="bg1"/>
                </a:solidFill>
              </a:ln>
            </c:spPr>
          </c:dPt>
          <c:dPt>
            <c:idx val="2"/>
            <c:bubble3D val="0"/>
            <c:spPr>
              <a:solidFill>
                <a:schemeClr val="bg1">
                  <a:lumMod val="65000"/>
                </a:schemeClr>
              </a:solidFill>
              <a:ln w="57150">
                <a:solidFill>
                  <a:schemeClr val="bg1"/>
                </a:solidFill>
              </a:ln>
            </c:spPr>
          </c:dPt>
          <c:cat>
            <c:strRef>
              <c:f>Sheet1!$A$2:$A$4</c:f>
              <c:strCache>
                <c:ptCount val="3"/>
                <c:pt idx="0">
                  <c:v>1st Qtr</c:v>
                </c:pt>
                <c:pt idx="1">
                  <c:v>2nd Qtr</c:v>
                </c:pt>
                <c:pt idx="2">
                  <c:v>3rd Qtr</c:v>
                </c:pt>
              </c:strCache>
            </c:strRef>
          </c:cat>
          <c:val>
            <c:numRef>
              <c:f>Sheet1!$B$2:$B$4</c:f>
              <c:numCache>
                <c:formatCode>General</c:formatCode>
                <c:ptCount val="3"/>
                <c:pt idx="0">
                  <c:v>3.329999999999999</c:v>
                </c:pt>
                <c:pt idx="1">
                  <c:v>3.329999999999999</c:v>
                </c:pt>
                <c:pt idx="2">
                  <c:v>3.329999999999999</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91FFF-B342-4F7C-B4EC-8EE90219AF6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ZA"/>
        </a:p>
      </dgm:t>
    </dgm:pt>
    <dgm:pt modelId="{A0DFEF5E-862C-4FD6-8285-B6EACA6CED7D}">
      <dgm:prSet phldrT="[Text]" custT="1"/>
      <dgm:spPr>
        <a:solidFill>
          <a:schemeClr val="bg1">
            <a:lumMod val="95000"/>
          </a:schemeClr>
        </a:solidFill>
      </dgm:spPr>
      <dgm:t>
        <a:bodyPr/>
        <a:lstStyle/>
        <a:p>
          <a:r>
            <a:rPr lang="en-ZA" sz="1200" b="1" dirty="0" smtClean="0">
              <a:solidFill>
                <a:schemeClr val="tx1"/>
              </a:solidFill>
            </a:rPr>
            <a:t>Over-focus on pregnancy prevention </a:t>
          </a:r>
          <a:r>
            <a:rPr lang="en-ZA" sz="1200" b="0" dirty="0" smtClean="0">
              <a:solidFill>
                <a:schemeClr val="tx1"/>
              </a:solidFill>
            </a:rPr>
            <a:t>leads to a</a:t>
          </a:r>
          <a:r>
            <a:rPr lang="en-ZA" sz="1200" dirty="0" smtClean="0">
              <a:solidFill>
                <a:schemeClr val="tx1"/>
              </a:solidFill>
            </a:rPr>
            <a:t> STI ‘blind-spot’. </a:t>
          </a:r>
          <a:endParaRPr lang="en-ZA" sz="1200" dirty="0">
            <a:solidFill>
              <a:schemeClr val="tx1"/>
            </a:solidFill>
          </a:endParaRPr>
        </a:p>
      </dgm:t>
    </dgm:pt>
    <dgm:pt modelId="{EAAFCFE0-B290-4326-87E4-DE9ABEF7F0AB}" type="parTrans" cxnId="{E18EB2B2-990D-4B9F-B876-9343D31C786C}">
      <dgm:prSet/>
      <dgm:spPr/>
      <dgm:t>
        <a:bodyPr/>
        <a:lstStyle/>
        <a:p>
          <a:endParaRPr lang="en-ZA"/>
        </a:p>
      </dgm:t>
    </dgm:pt>
    <dgm:pt modelId="{3BE723E8-9218-4A47-A6C2-927C4D1C6892}" type="sibTrans" cxnId="{E18EB2B2-990D-4B9F-B876-9343D31C786C}">
      <dgm:prSet/>
      <dgm:spPr>
        <a:ln>
          <a:solidFill>
            <a:schemeClr val="bg1"/>
          </a:solidFill>
        </a:ln>
      </dgm:spPr>
      <dgm:t>
        <a:bodyPr/>
        <a:lstStyle/>
        <a:p>
          <a:endParaRPr lang="en-ZA"/>
        </a:p>
      </dgm:t>
    </dgm:pt>
    <dgm:pt modelId="{FEC25943-346F-415E-8112-798DA2E42228}">
      <dgm:prSet phldrT="[Text]" custT="1"/>
      <dgm:spPr>
        <a:solidFill>
          <a:schemeClr val="bg1">
            <a:lumMod val="95000"/>
          </a:schemeClr>
        </a:solidFill>
      </dgm:spPr>
      <dgm:t>
        <a:bodyPr/>
        <a:lstStyle/>
        <a:p>
          <a:r>
            <a:rPr lang="en-ZA" sz="1200" b="1" dirty="0" smtClean="0">
              <a:solidFill>
                <a:schemeClr val="tx1"/>
              </a:solidFill>
              <a:latin typeface="+mn-lt"/>
            </a:rPr>
            <a:t>Lack of accessible and accurate information. </a:t>
          </a:r>
          <a:endParaRPr lang="en-ZA" sz="1200" dirty="0">
            <a:solidFill>
              <a:schemeClr val="tx1"/>
            </a:solidFill>
          </a:endParaRPr>
        </a:p>
      </dgm:t>
    </dgm:pt>
    <dgm:pt modelId="{E7567093-E85C-438E-80DC-572D4247FD7D}" type="parTrans" cxnId="{C47A282D-C451-4949-9DED-5AAC7BE2380E}">
      <dgm:prSet/>
      <dgm:spPr/>
      <dgm:t>
        <a:bodyPr/>
        <a:lstStyle/>
        <a:p>
          <a:endParaRPr lang="en-ZA"/>
        </a:p>
      </dgm:t>
    </dgm:pt>
    <dgm:pt modelId="{2596588D-007C-41B3-952C-0E8C1EBD9E6A}" type="sibTrans" cxnId="{C47A282D-C451-4949-9DED-5AAC7BE2380E}">
      <dgm:prSet/>
      <dgm:spPr/>
      <dgm:t>
        <a:bodyPr/>
        <a:lstStyle/>
        <a:p>
          <a:endParaRPr lang="en-ZA"/>
        </a:p>
      </dgm:t>
    </dgm:pt>
    <dgm:pt modelId="{54A6E19D-5945-4FDC-B5C2-D019BFF133A7}">
      <dgm:prSet phldrT="[Text]" custT="1"/>
      <dgm:spPr>
        <a:solidFill>
          <a:schemeClr val="bg1">
            <a:lumMod val="95000"/>
          </a:schemeClr>
        </a:solidFill>
      </dgm:spPr>
      <dgm:t>
        <a:bodyPr/>
        <a:lstStyle/>
        <a:p>
          <a:r>
            <a:rPr lang="en-ZA" sz="1200" b="0" dirty="0" smtClean="0">
              <a:solidFill>
                <a:schemeClr val="tx1"/>
              </a:solidFill>
              <a:latin typeface="+mn-lt"/>
            </a:rPr>
            <a:t>Her social isolation means that she </a:t>
          </a:r>
          <a:r>
            <a:rPr lang="en-ZA" sz="1200" b="1" dirty="0" smtClean="0">
              <a:solidFill>
                <a:schemeClr val="tx1"/>
              </a:solidFill>
              <a:latin typeface="+mn-lt"/>
            </a:rPr>
            <a:t>relies on sexual experiences and experiential implications as her guidance. </a:t>
          </a:r>
          <a:endParaRPr lang="en-ZA" sz="1200" b="1" dirty="0">
            <a:solidFill>
              <a:schemeClr val="tx1"/>
            </a:solidFill>
          </a:endParaRPr>
        </a:p>
      </dgm:t>
    </dgm:pt>
    <dgm:pt modelId="{1FDBBE28-F0F9-4CEA-9A9B-111F5139B649}" type="parTrans" cxnId="{70ECD677-CD5C-4300-AE00-06FE39DA3ECC}">
      <dgm:prSet/>
      <dgm:spPr/>
      <dgm:t>
        <a:bodyPr/>
        <a:lstStyle/>
        <a:p>
          <a:endParaRPr lang="en-ZA"/>
        </a:p>
      </dgm:t>
    </dgm:pt>
    <dgm:pt modelId="{3046365E-AD12-43BD-8A72-F9ED7704910D}" type="sibTrans" cxnId="{70ECD677-CD5C-4300-AE00-06FE39DA3ECC}">
      <dgm:prSet/>
      <dgm:spPr/>
      <dgm:t>
        <a:bodyPr/>
        <a:lstStyle/>
        <a:p>
          <a:endParaRPr lang="en-ZA"/>
        </a:p>
      </dgm:t>
    </dgm:pt>
    <dgm:pt modelId="{F5A63EE0-A6BD-437E-A855-CA6C66BECB88}" type="pres">
      <dgm:prSet presAssocID="{B6091FFF-B342-4F7C-B4EC-8EE90219AF61}" presName="Name0" presStyleCnt="0">
        <dgm:presLayoutVars>
          <dgm:chMax val="7"/>
          <dgm:chPref val="7"/>
          <dgm:dir/>
        </dgm:presLayoutVars>
      </dgm:prSet>
      <dgm:spPr/>
      <dgm:t>
        <a:bodyPr/>
        <a:lstStyle/>
        <a:p>
          <a:endParaRPr lang="en-ZA"/>
        </a:p>
      </dgm:t>
    </dgm:pt>
    <dgm:pt modelId="{D62A0D69-D522-42E7-99BC-CB5F2482D1C3}" type="pres">
      <dgm:prSet presAssocID="{B6091FFF-B342-4F7C-B4EC-8EE90219AF61}" presName="Name1" presStyleCnt="0"/>
      <dgm:spPr/>
    </dgm:pt>
    <dgm:pt modelId="{4C8F7C40-1F62-40F4-8E0C-AFEE72CCFF14}" type="pres">
      <dgm:prSet presAssocID="{B6091FFF-B342-4F7C-B4EC-8EE90219AF61}" presName="cycle" presStyleCnt="0"/>
      <dgm:spPr/>
    </dgm:pt>
    <dgm:pt modelId="{8D739C80-A4D5-4DCF-8A76-DFA7EAD00549}" type="pres">
      <dgm:prSet presAssocID="{B6091FFF-B342-4F7C-B4EC-8EE90219AF61}" presName="srcNode" presStyleLbl="node1" presStyleIdx="0" presStyleCnt="3"/>
      <dgm:spPr/>
    </dgm:pt>
    <dgm:pt modelId="{F920AEA0-CCB8-4F78-A8F5-ACA430C62FFF}" type="pres">
      <dgm:prSet presAssocID="{B6091FFF-B342-4F7C-B4EC-8EE90219AF61}" presName="conn" presStyleLbl="parChTrans1D2" presStyleIdx="0" presStyleCnt="1" custScaleY="104186"/>
      <dgm:spPr/>
      <dgm:t>
        <a:bodyPr/>
        <a:lstStyle/>
        <a:p>
          <a:endParaRPr lang="en-ZA"/>
        </a:p>
      </dgm:t>
    </dgm:pt>
    <dgm:pt modelId="{002FB1BC-4429-42D7-B16B-88764CD5326C}" type="pres">
      <dgm:prSet presAssocID="{B6091FFF-B342-4F7C-B4EC-8EE90219AF61}" presName="extraNode" presStyleLbl="node1" presStyleIdx="0" presStyleCnt="3"/>
      <dgm:spPr/>
    </dgm:pt>
    <dgm:pt modelId="{0C3F58A3-E34D-48CD-9A2D-7B5FDE2BF316}" type="pres">
      <dgm:prSet presAssocID="{B6091FFF-B342-4F7C-B4EC-8EE90219AF61}" presName="dstNode" presStyleLbl="node1" presStyleIdx="0" presStyleCnt="3"/>
      <dgm:spPr/>
    </dgm:pt>
    <dgm:pt modelId="{E1B6BB9E-FAF8-4FB6-96D9-8A337E21A592}" type="pres">
      <dgm:prSet presAssocID="{A0DFEF5E-862C-4FD6-8285-B6EACA6CED7D}" presName="text_1" presStyleLbl="node1" presStyleIdx="0" presStyleCnt="3">
        <dgm:presLayoutVars>
          <dgm:bulletEnabled val="1"/>
        </dgm:presLayoutVars>
      </dgm:prSet>
      <dgm:spPr/>
      <dgm:t>
        <a:bodyPr/>
        <a:lstStyle/>
        <a:p>
          <a:endParaRPr lang="en-ZA"/>
        </a:p>
      </dgm:t>
    </dgm:pt>
    <dgm:pt modelId="{B42B3526-32A7-40F2-856E-1DB21ED198C4}" type="pres">
      <dgm:prSet presAssocID="{A0DFEF5E-862C-4FD6-8285-B6EACA6CED7D}" presName="accent_1" presStyleCnt="0"/>
      <dgm:spPr/>
    </dgm:pt>
    <dgm:pt modelId="{DA2A59F7-CD83-4CFF-A1B5-BCB9DAD0E9EB}" type="pres">
      <dgm:prSet presAssocID="{A0DFEF5E-862C-4FD6-8285-B6EACA6CED7D}" presName="accentRepeatNode" presStyleLbl="solidFgAcc1" presStyleIdx="0" presStyleCnt="3"/>
      <dgm:spPr>
        <a:solidFill>
          <a:schemeClr val="bg2"/>
        </a:solidFill>
        <a:ln>
          <a:noFill/>
        </a:ln>
      </dgm:spPr>
      <dgm:t>
        <a:bodyPr/>
        <a:lstStyle/>
        <a:p>
          <a:endParaRPr lang="en-ZA"/>
        </a:p>
      </dgm:t>
    </dgm:pt>
    <dgm:pt modelId="{B5FCF217-2950-422B-B22D-6BB15492E3A1}" type="pres">
      <dgm:prSet presAssocID="{FEC25943-346F-415E-8112-798DA2E42228}" presName="text_2" presStyleLbl="node1" presStyleIdx="1" presStyleCnt="3">
        <dgm:presLayoutVars>
          <dgm:bulletEnabled val="1"/>
        </dgm:presLayoutVars>
      </dgm:prSet>
      <dgm:spPr/>
      <dgm:t>
        <a:bodyPr/>
        <a:lstStyle/>
        <a:p>
          <a:endParaRPr lang="en-ZA"/>
        </a:p>
      </dgm:t>
    </dgm:pt>
    <dgm:pt modelId="{98811E2F-62CB-48BB-8257-4BDB3B8491E3}" type="pres">
      <dgm:prSet presAssocID="{FEC25943-346F-415E-8112-798DA2E42228}" presName="accent_2" presStyleCnt="0"/>
      <dgm:spPr/>
    </dgm:pt>
    <dgm:pt modelId="{5C43A843-0255-4AAA-AD21-90084C1E92C8}" type="pres">
      <dgm:prSet presAssocID="{FEC25943-346F-415E-8112-798DA2E42228}" presName="accentRepeatNode" presStyleLbl="solidFgAcc1" presStyleIdx="1" presStyleCnt="3"/>
      <dgm:spPr>
        <a:solidFill>
          <a:schemeClr val="bg2"/>
        </a:solidFill>
        <a:ln>
          <a:noFill/>
        </a:ln>
      </dgm:spPr>
      <dgm:t>
        <a:bodyPr/>
        <a:lstStyle/>
        <a:p>
          <a:endParaRPr lang="en-ZA"/>
        </a:p>
      </dgm:t>
    </dgm:pt>
    <dgm:pt modelId="{95B1BE9C-BEA7-4946-9E98-CF40293B6EAE}" type="pres">
      <dgm:prSet presAssocID="{54A6E19D-5945-4FDC-B5C2-D019BFF133A7}" presName="text_3" presStyleLbl="node1" presStyleIdx="2" presStyleCnt="3">
        <dgm:presLayoutVars>
          <dgm:bulletEnabled val="1"/>
        </dgm:presLayoutVars>
      </dgm:prSet>
      <dgm:spPr/>
      <dgm:t>
        <a:bodyPr/>
        <a:lstStyle/>
        <a:p>
          <a:endParaRPr lang="en-ZA"/>
        </a:p>
      </dgm:t>
    </dgm:pt>
    <dgm:pt modelId="{04F52CC2-7661-409E-B76A-316AB001AE09}" type="pres">
      <dgm:prSet presAssocID="{54A6E19D-5945-4FDC-B5C2-D019BFF133A7}" presName="accent_3" presStyleCnt="0"/>
      <dgm:spPr/>
    </dgm:pt>
    <dgm:pt modelId="{EA37CF63-1582-4B79-925B-50A6C43622C9}" type="pres">
      <dgm:prSet presAssocID="{54A6E19D-5945-4FDC-B5C2-D019BFF133A7}" presName="accentRepeatNode" presStyleLbl="solidFgAcc1" presStyleIdx="2" presStyleCnt="3"/>
      <dgm:spPr>
        <a:solidFill>
          <a:schemeClr val="bg2"/>
        </a:solidFill>
        <a:ln>
          <a:noFill/>
        </a:ln>
      </dgm:spPr>
      <dgm:t>
        <a:bodyPr/>
        <a:lstStyle/>
        <a:p>
          <a:endParaRPr lang="en-ZA"/>
        </a:p>
      </dgm:t>
    </dgm:pt>
  </dgm:ptLst>
  <dgm:cxnLst>
    <dgm:cxn modelId="{5F949C6C-B6CF-4A45-807F-25E4D6FEC7BC}" type="presOf" srcId="{FEC25943-346F-415E-8112-798DA2E42228}" destId="{B5FCF217-2950-422B-B22D-6BB15492E3A1}" srcOrd="0" destOrd="0" presId="urn:microsoft.com/office/officeart/2008/layout/VerticalCurvedList"/>
    <dgm:cxn modelId="{70ECD677-CD5C-4300-AE00-06FE39DA3ECC}" srcId="{B6091FFF-B342-4F7C-B4EC-8EE90219AF61}" destId="{54A6E19D-5945-4FDC-B5C2-D019BFF133A7}" srcOrd="2" destOrd="0" parTransId="{1FDBBE28-F0F9-4CEA-9A9B-111F5139B649}" sibTransId="{3046365E-AD12-43BD-8A72-F9ED7704910D}"/>
    <dgm:cxn modelId="{E18EB2B2-990D-4B9F-B876-9343D31C786C}" srcId="{B6091FFF-B342-4F7C-B4EC-8EE90219AF61}" destId="{A0DFEF5E-862C-4FD6-8285-B6EACA6CED7D}" srcOrd="0" destOrd="0" parTransId="{EAAFCFE0-B290-4326-87E4-DE9ABEF7F0AB}" sibTransId="{3BE723E8-9218-4A47-A6C2-927C4D1C6892}"/>
    <dgm:cxn modelId="{D3178BA4-8746-4BFE-81C0-BD385D82A261}" type="presOf" srcId="{54A6E19D-5945-4FDC-B5C2-D019BFF133A7}" destId="{95B1BE9C-BEA7-4946-9E98-CF40293B6EAE}" srcOrd="0" destOrd="0" presId="urn:microsoft.com/office/officeart/2008/layout/VerticalCurvedList"/>
    <dgm:cxn modelId="{EC0E89E9-E69E-4305-BC1F-4BEC4D8EB567}" type="presOf" srcId="{3BE723E8-9218-4A47-A6C2-927C4D1C6892}" destId="{F920AEA0-CCB8-4F78-A8F5-ACA430C62FFF}" srcOrd="0" destOrd="0" presId="urn:microsoft.com/office/officeart/2008/layout/VerticalCurvedList"/>
    <dgm:cxn modelId="{5978AD90-A209-4B20-9DF9-BDAACBA24877}" type="presOf" srcId="{B6091FFF-B342-4F7C-B4EC-8EE90219AF61}" destId="{F5A63EE0-A6BD-437E-A855-CA6C66BECB88}" srcOrd="0" destOrd="0" presId="urn:microsoft.com/office/officeart/2008/layout/VerticalCurvedList"/>
    <dgm:cxn modelId="{C47A282D-C451-4949-9DED-5AAC7BE2380E}" srcId="{B6091FFF-B342-4F7C-B4EC-8EE90219AF61}" destId="{FEC25943-346F-415E-8112-798DA2E42228}" srcOrd="1" destOrd="0" parTransId="{E7567093-E85C-438E-80DC-572D4247FD7D}" sibTransId="{2596588D-007C-41B3-952C-0E8C1EBD9E6A}"/>
    <dgm:cxn modelId="{93C065B1-FEE0-4368-ACC8-D3D04EBA30A8}" type="presOf" srcId="{A0DFEF5E-862C-4FD6-8285-B6EACA6CED7D}" destId="{E1B6BB9E-FAF8-4FB6-96D9-8A337E21A592}" srcOrd="0" destOrd="0" presId="urn:microsoft.com/office/officeart/2008/layout/VerticalCurvedList"/>
    <dgm:cxn modelId="{BD24FC52-4710-42CE-BA93-9A0DA4DEB825}" type="presParOf" srcId="{F5A63EE0-A6BD-437E-A855-CA6C66BECB88}" destId="{D62A0D69-D522-42E7-99BC-CB5F2482D1C3}" srcOrd="0" destOrd="0" presId="urn:microsoft.com/office/officeart/2008/layout/VerticalCurvedList"/>
    <dgm:cxn modelId="{24589C40-FCB2-4800-9445-F66678275AB0}" type="presParOf" srcId="{D62A0D69-D522-42E7-99BC-CB5F2482D1C3}" destId="{4C8F7C40-1F62-40F4-8E0C-AFEE72CCFF14}" srcOrd="0" destOrd="0" presId="urn:microsoft.com/office/officeart/2008/layout/VerticalCurvedList"/>
    <dgm:cxn modelId="{F38F03FA-3476-491F-9D48-0170FB9082F8}" type="presParOf" srcId="{4C8F7C40-1F62-40F4-8E0C-AFEE72CCFF14}" destId="{8D739C80-A4D5-4DCF-8A76-DFA7EAD00549}" srcOrd="0" destOrd="0" presId="urn:microsoft.com/office/officeart/2008/layout/VerticalCurvedList"/>
    <dgm:cxn modelId="{723F5DF0-CDD2-49C5-8D77-EA378CD42C6F}" type="presParOf" srcId="{4C8F7C40-1F62-40F4-8E0C-AFEE72CCFF14}" destId="{F920AEA0-CCB8-4F78-A8F5-ACA430C62FFF}" srcOrd="1" destOrd="0" presId="urn:microsoft.com/office/officeart/2008/layout/VerticalCurvedList"/>
    <dgm:cxn modelId="{0747C76E-1914-4A50-B0EA-F64F6E7AD7C7}" type="presParOf" srcId="{4C8F7C40-1F62-40F4-8E0C-AFEE72CCFF14}" destId="{002FB1BC-4429-42D7-B16B-88764CD5326C}" srcOrd="2" destOrd="0" presId="urn:microsoft.com/office/officeart/2008/layout/VerticalCurvedList"/>
    <dgm:cxn modelId="{5435CA6F-5FCA-4533-B581-E18E81513EF2}" type="presParOf" srcId="{4C8F7C40-1F62-40F4-8E0C-AFEE72CCFF14}" destId="{0C3F58A3-E34D-48CD-9A2D-7B5FDE2BF316}" srcOrd="3" destOrd="0" presId="urn:microsoft.com/office/officeart/2008/layout/VerticalCurvedList"/>
    <dgm:cxn modelId="{5321E2D4-79ED-4C39-A245-5CBF87314F19}" type="presParOf" srcId="{D62A0D69-D522-42E7-99BC-CB5F2482D1C3}" destId="{E1B6BB9E-FAF8-4FB6-96D9-8A337E21A592}" srcOrd="1" destOrd="0" presId="urn:microsoft.com/office/officeart/2008/layout/VerticalCurvedList"/>
    <dgm:cxn modelId="{9086302E-7177-4C0C-B4C3-89C51076C973}" type="presParOf" srcId="{D62A0D69-D522-42E7-99BC-CB5F2482D1C3}" destId="{B42B3526-32A7-40F2-856E-1DB21ED198C4}" srcOrd="2" destOrd="0" presId="urn:microsoft.com/office/officeart/2008/layout/VerticalCurvedList"/>
    <dgm:cxn modelId="{97EEF242-F40D-4AEE-9056-C94E38AE6D57}" type="presParOf" srcId="{B42B3526-32A7-40F2-856E-1DB21ED198C4}" destId="{DA2A59F7-CD83-4CFF-A1B5-BCB9DAD0E9EB}" srcOrd="0" destOrd="0" presId="urn:microsoft.com/office/officeart/2008/layout/VerticalCurvedList"/>
    <dgm:cxn modelId="{7B2AE220-8C1A-4E18-AA5C-2C8FC723FA1E}" type="presParOf" srcId="{D62A0D69-D522-42E7-99BC-CB5F2482D1C3}" destId="{B5FCF217-2950-422B-B22D-6BB15492E3A1}" srcOrd="3" destOrd="0" presId="urn:microsoft.com/office/officeart/2008/layout/VerticalCurvedList"/>
    <dgm:cxn modelId="{E5B29EF8-4778-47BD-8F7A-E556DF2B7CDE}" type="presParOf" srcId="{D62A0D69-D522-42E7-99BC-CB5F2482D1C3}" destId="{98811E2F-62CB-48BB-8257-4BDB3B8491E3}" srcOrd="4" destOrd="0" presId="urn:microsoft.com/office/officeart/2008/layout/VerticalCurvedList"/>
    <dgm:cxn modelId="{775BE6A6-4B6B-4D0C-92D0-1FDDD7209C7B}" type="presParOf" srcId="{98811E2F-62CB-48BB-8257-4BDB3B8491E3}" destId="{5C43A843-0255-4AAA-AD21-90084C1E92C8}" srcOrd="0" destOrd="0" presId="urn:microsoft.com/office/officeart/2008/layout/VerticalCurvedList"/>
    <dgm:cxn modelId="{E424C84A-71B7-4526-8D9B-8CEE114D43F0}" type="presParOf" srcId="{D62A0D69-D522-42E7-99BC-CB5F2482D1C3}" destId="{95B1BE9C-BEA7-4946-9E98-CF40293B6EAE}" srcOrd="5" destOrd="0" presId="urn:microsoft.com/office/officeart/2008/layout/VerticalCurvedList"/>
    <dgm:cxn modelId="{F783814A-90BA-4781-B6A7-9A02ABF4DDC6}" type="presParOf" srcId="{D62A0D69-D522-42E7-99BC-CB5F2482D1C3}" destId="{04F52CC2-7661-409E-B76A-316AB001AE09}" srcOrd="6" destOrd="0" presId="urn:microsoft.com/office/officeart/2008/layout/VerticalCurvedList"/>
    <dgm:cxn modelId="{68A98E3D-7D68-426B-AC29-D8FA8015DB80}" type="presParOf" srcId="{04F52CC2-7661-409E-B76A-316AB001AE09}" destId="{EA37CF63-1582-4B79-925B-50A6C43622C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91FFF-B342-4F7C-B4EC-8EE90219AF6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ZA"/>
        </a:p>
      </dgm:t>
    </dgm:pt>
    <dgm:pt modelId="{A0DFEF5E-862C-4FD6-8285-B6EACA6CED7D}">
      <dgm:prSet phldrT="[Text]" custT="1"/>
      <dgm:spPr>
        <a:solidFill>
          <a:schemeClr val="bg1">
            <a:lumMod val="95000"/>
          </a:schemeClr>
        </a:solidFill>
      </dgm:spPr>
      <dgm:t>
        <a:bodyPr/>
        <a:lstStyle/>
        <a:p>
          <a:r>
            <a:rPr lang="en-ZA" sz="1200" b="1" dirty="0" smtClean="0">
              <a:solidFill>
                <a:schemeClr val="tx1"/>
              </a:solidFill>
              <a:latin typeface="+mn-lt"/>
            </a:rPr>
            <a:t>Critical vulnerability is in their inexperience </a:t>
          </a:r>
          <a:r>
            <a:rPr lang="en-ZA" sz="1200" b="0" dirty="0" smtClean="0">
              <a:solidFill>
                <a:schemeClr val="tx1"/>
              </a:solidFill>
              <a:latin typeface="+mn-lt"/>
            </a:rPr>
            <a:t>with sex or the need to protect/ prevent STIs/ pregnancies. </a:t>
          </a:r>
          <a:endParaRPr lang="en-ZA" sz="1200" dirty="0">
            <a:solidFill>
              <a:schemeClr val="tx1"/>
            </a:solidFill>
          </a:endParaRPr>
        </a:p>
      </dgm:t>
    </dgm:pt>
    <dgm:pt modelId="{EAAFCFE0-B290-4326-87E4-DE9ABEF7F0AB}" type="parTrans" cxnId="{E18EB2B2-990D-4B9F-B876-9343D31C786C}">
      <dgm:prSet/>
      <dgm:spPr/>
      <dgm:t>
        <a:bodyPr/>
        <a:lstStyle/>
        <a:p>
          <a:endParaRPr lang="en-ZA"/>
        </a:p>
      </dgm:t>
    </dgm:pt>
    <dgm:pt modelId="{3BE723E8-9218-4A47-A6C2-927C4D1C6892}" type="sibTrans" cxnId="{E18EB2B2-990D-4B9F-B876-9343D31C786C}">
      <dgm:prSet/>
      <dgm:spPr>
        <a:ln>
          <a:solidFill>
            <a:schemeClr val="bg1"/>
          </a:solidFill>
        </a:ln>
      </dgm:spPr>
      <dgm:t>
        <a:bodyPr/>
        <a:lstStyle/>
        <a:p>
          <a:endParaRPr lang="en-ZA"/>
        </a:p>
      </dgm:t>
    </dgm:pt>
    <dgm:pt modelId="{FEC25943-346F-415E-8112-798DA2E42228}">
      <dgm:prSet phldrT="[Text]" custT="1"/>
      <dgm:spPr>
        <a:solidFill>
          <a:schemeClr val="bg1">
            <a:lumMod val="95000"/>
          </a:schemeClr>
        </a:solidFill>
      </dgm:spPr>
      <dgm:t>
        <a:bodyPr/>
        <a:lstStyle/>
        <a:p>
          <a:r>
            <a:rPr lang="en-ZA" sz="1200" b="1" dirty="0" smtClean="0">
              <a:solidFill>
                <a:schemeClr val="tx1"/>
              </a:solidFill>
              <a:latin typeface="+mn-lt"/>
            </a:rPr>
            <a:t>Fem care and prevention myths. </a:t>
          </a:r>
          <a:r>
            <a:rPr lang="en-ZA" sz="1200" b="0" dirty="0" smtClean="0">
              <a:solidFill>
                <a:schemeClr val="tx1"/>
              </a:solidFill>
              <a:latin typeface="+mn-lt"/>
            </a:rPr>
            <a:t>Their ‘shyness’ in talking about sex means that they have limited access to information or sex-education. </a:t>
          </a:r>
          <a:endParaRPr lang="en-ZA" sz="1200" dirty="0">
            <a:solidFill>
              <a:schemeClr val="tx1"/>
            </a:solidFill>
          </a:endParaRPr>
        </a:p>
      </dgm:t>
    </dgm:pt>
    <dgm:pt modelId="{E7567093-E85C-438E-80DC-572D4247FD7D}" type="parTrans" cxnId="{C47A282D-C451-4949-9DED-5AAC7BE2380E}">
      <dgm:prSet/>
      <dgm:spPr/>
      <dgm:t>
        <a:bodyPr/>
        <a:lstStyle/>
        <a:p>
          <a:endParaRPr lang="en-ZA"/>
        </a:p>
      </dgm:t>
    </dgm:pt>
    <dgm:pt modelId="{2596588D-007C-41B3-952C-0E8C1EBD9E6A}" type="sibTrans" cxnId="{C47A282D-C451-4949-9DED-5AAC7BE2380E}">
      <dgm:prSet/>
      <dgm:spPr/>
      <dgm:t>
        <a:bodyPr/>
        <a:lstStyle/>
        <a:p>
          <a:endParaRPr lang="en-ZA"/>
        </a:p>
      </dgm:t>
    </dgm:pt>
    <dgm:pt modelId="{54A6E19D-5945-4FDC-B5C2-D019BFF133A7}">
      <dgm:prSet phldrT="[Text]" custT="1"/>
      <dgm:spPr>
        <a:solidFill>
          <a:schemeClr val="bg1">
            <a:lumMod val="95000"/>
          </a:schemeClr>
        </a:solidFill>
      </dgm:spPr>
      <dgm:t>
        <a:bodyPr/>
        <a:lstStyle/>
        <a:p>
          <a:r>
            <a:rPr lang="en-ZA" sz="1200" b="1" dirty="0" smtClean="0">
              <a:solidFill>
                <a:schemeClr val="tx1"/>
              </a:solidFill>
              <a:latin typeface="+mn-lt"/>
            </a:rPr>
            <a:t>First sexual experience infection</a:t>
          </a:r>
          <a:r>
            <a:rPr lang="en-ZA" sz="1200" b="0" dirty="0" smtClean="0">
              <a:solidFill>
                <a:schemeClr val="tx1"/>
              </a:solidFill>
              <a:latin typeface="+mn-lt"/>
            </a:rPr>
            <a:t>/ pregnancy. </a:t>
          </a:r>
          <a:endParaRPr lang="en-ZA" sz="1200" dirty="0">
            <a:solidFill>
              <a:schemeClr val="tx1"/>
            </a:solidFill>
          </a:endParaRPr>
        </a:p>
      </dgm:t>
    </dgm:pt>
    <dgm:pt modelId="{1FDBBE28-F0F9-4CEA-9A9B-111F5139B649}" type="parTrans" cxnId="{70ECD677-CD5C-4300-AE00-06FE39DA3ECC}">
      <dgm:prSet/>
      <dgm:spPr/>
      <dgm:t>
        <a:bodyPr/>
        <a:lstStyle/>
        <a:p>
          <a:endParaRPr lang="en-ZA"/>
        </a:p>
      </dgm:t>
    </dgm:pt>
    <dgm:pt modelId="{3046365E-AD12-43BD-8A72-F9ED7704910D}" type="sibTrans" cxnId="{70ECD677-CD5C-4300-AE00-06FE39DA3ECC}">
      <dgm:prSet/>
      <dgm:spPr/>
      <dgm:t>
        <a:bodyPr/>
        <a:lstStyle/>
        <a:p>
          <a:endParaRPr lang="en-ZA"/>
        </a:p>
      </dgm:t>
    </dgm:pt>
    <dgm:pt modelId="{F5A63EE0-A6BD-437E-A855-CA6C66BECB88}" type="pres">
      <dgm:prSet presAssocID="{B6091FFF-B342-4F7C-B4EC-8EE90219AF61}" presName="Name0" presStyleCnt="0">
        <dgm:presLayoutVars>
          <dgm:chMax val="7"/>
          <dgm:chPref val="7"/>
          <dgm:dir/>
        </dgm:presLayoutVars>
      </dgm:prSet>
      <dgm:spPr/>
      <dgm:t>
        <a:bodyPr/>
        <a:lstStyle/>
        <a:p>
          <a:endParaRPr lang="en-ZA"/>
        </a:p>
      </dgm:t>
    </dgm:pt>
    <dgm:pt modelId="{D62A0D69-D522-42E7-99BC-CB5F2482D1C3}" type="pres">
      <dgm:prSet presAssocID="{B6091FFF-B342-4F7C-B4EC-8EE90219AF61}" presName="Name1" presStyleCnt="0"/>
      <dgm:spPr/>
    </dgm:pt>
    <dgm:pt modelId="{4C8F7C40-1F62-40F4-8E0C-AFEE72CCFF14}" type="pres">
      <dgm:prSet presAssocID="{B6091FFF-B342-4F7C-B4EC-8EE90219AF61}" presName="cycle" presStyleCnt="0"/>
      <dgm:spPr/>
    </dgm:pt>
    <dgm:pt modelId="{8D739C80-A4D5-4DCF-8A76-DFA7EAD00549}" type="pres">
      <dgm:prSet presAssocID="{B6091FFF-B342-4F7C-B4EC-8EE90219AF61}" presName="srcNode" presStyleLbl="node1" presStyleIdx="0" presStyleCnt="3"/>
      <dgm:spPr/>
    </dgm:pt>
    <dgm:pt modelId="{F920AEA0-CCB8-4F78-A8F5-ACA430C62FFF}" type="pres">
      <dgm:prSet presAssocID="{B6091FFF-B342-4F7C-B4EC-8EE90219AF61}" presName="conn" presStyleLbl="parChTrans1D2" presStyleIdx="0" presStyleCnt="1" custScaleY="104186"/>
      <dgm:spPr/>
      <dgm:t>
        <a:bodyPr/>
        <a:lstStyle/>
        <a:p>
          <a:endParaRPr lang="en-ZA"/>
        </a:p>
      </dgm:t>
    </dgm:pt>
    <dgm:pt modelId="{002FB1BC-4429-42D7-B16B-88764CD5326C}" type="pres">
      <dgm:prSet presAssocID="{B6091FFF-B342-4F7C-B4EC-8EE90219AF61}" presName="extraNode" presStyleLbl="node1" presStyleIdx="0" presStyleCnt="3"/>
      <dgm:spPr/>
    </dgm:pt>
    <dgm:pt modelId="{0C3F58A3-E34D-48CD-9A2D-7B5FDE2BF316}" type="pres">
      <dgm:prSet presAssocID="{B6091FFF-B342-4F7C-B4EC-8EE90219AF61}" presName="dstNode" presStyleLbl="node1" presStyleIdx="0" presStyleCnt="3"/>
      <dgm:spPr/>
    </dgm:pt>
    <dgm:pt modelId="{E1B6BB9E-FAF8-4FB6-96D9-8A337E21A592}" type="pres">
      <dgm:prSet presAssocID="{A0DFEF5E-862C-4FD6-8285-B6EACA6CED7D}" presName="text_1" presStyleLbl="node1" presStyleIdx="0" presStyleCnt="3">
        <dgm:presLayoutVars>
          <dgm:bulletEnabled val="1"/>
        </dgm:presLayoutVars>
      </dgm:prSet>
      <dgm:spPr/>
      <dgm:t>
        <a:bodyPr/>
        <a:lstStyle/>
        <a:p>
          <a:endParaRPr lang="en-ZA"/>
        </a:p>
      </dgm:t>
    </dgm:pt>
    <dgm:pt modelId="{B42B3526-32A7-40F2-856E-1DB21ED198C4}" type="pres">
      <dgm:prSet presAssocID="{A0DFEF5E-862C-4FD6-8285-B6EACA6CED7D}" presName="accent_1" presStyleCnt="0"/>
      <dgm:spPr/>
    </dgm:pt>
    <dgm:pt modelId="{DA2A59F7-CD83-4CFF-A1B5-BCB9DAD0E9EB}" type="pres">
      <dgm:prSet presAssocID="{A0DFEF5E-862C-4FD6-8285-B6EACA6CED7D}" presName="accentRepeatNode" presStyleLbl="solidFgAcc1" presStyleIdx="0" presStyleCnt="3"/>
      <dgm:spPr>
        <a:solidFill>
          <a:schemeClr val="bg2">
            <a:lumMod val="60000"/>
            <a:lumOff val="40000"/>
          </a:schemeClr>
        </a:solidFill>
        <a:ln>
          <a:noFill/>
        </a:ln>
      </dgm:spPr>
      <dgm:t>
        <a:bodyPr/>
        <a:lstStyle/>
        <a:p>
          <a:endParaRPr lang="en-ZA"/>
        </a:p>
      </dgm:t>
    </dgm:pt>
    <dgm:pt modelId="{B5FCF217-2950-422B-B22D-6BB15492E3A1}" type="pres">
      <dgm:prSet presAssocID="{FEC25943-346F-415E-8112-798DA2E42228}" presName="text_2" presStyleLbl="node1" presStyleIdx="1" presStyleCnt="3">
        <dgm:presLayoutVars>
          <dgm:bulletEnabled val="1"/>
        </dgm:presLayoutVars>
      </dgm:prSet>
      <dgm:spPr/>
      <dgm:t>
        <a:bodyPr/>
        <a:lstStyle/>
        <a:p>
          <a:endParaRPr lang="en-ZA"/>
        </a:p>
      </dgm:t>
    </dgm:pt>
    <dgm:pt modelId="{98811E2F-62CB-48BB-8257-4BDB3B8491E3}" type="pres">
      <dgm:prSet presAssocID="{FEC25943-346F-415E-8112-798DA2E42228}" presName="accent_2" presStyleCnt="0"/>
      <dgm:spPr/>
    </dgm:pt>
    <dgm:pt modelId="{5C43A843-0255-4AAA-AD21-90084C1E92C8}" type="pres">
      <dgm:prSet presAssocID="{FEC25943-346F-415E-8112-798DA2E42228}" presName="accentRepeatNode" presStyleLbl="solidFgAcc1" presStyleIdx="1" presStyleCnt="3"/>
      <dgm:spPr>
        <a:solidFill>
          <a:schemeClr val="bg2">
            <a:lumMod val="60000"/>
            <a:lumOff val="40000"/>
          </a:schemeClr>
        </a:solidFill>
        <a:ln>
          <a:noFill/>
        </a:ln>
      </dgm:spPr>
      <dgm:t>
        <a:bodyPr/>
        <a:lstStyle/>
        <a:p>
          <a:endParaRPr lang="en-ZA"/>
        </a:p>
      </dgm:t>
    </dgm:pt>
    <dgm:pt modelId="{95B1BE9C-BEA7-4946-9E98-CF40293B6EAE}" type="pres">
      <dgm:prSet presAssocID="{54A6E19D-5945-4FDC-B5C2-D019BFF133A7}" presName="text_3" presStyleLbl="node1" presStyleIdx="2" presStyleCnt="3">
        <dgm:presLayoutVars>
          <dgm:bulletEnabled val="1"/>
        </dgm:presLayoutVars>
      </dgm:prSet>
      <dgm:spPr/>
      <dgm:t>
        <a:bodyPr/>
        <a:lstStyle/>
        <a:p>
          <a:endParaRPr lang="en-ZA"/>
        </a:p>
      </dgm:t>
    </dgm:pt>
    <dgm:pt modelId="{04F52CC2-7661-409E-B76A-316AB001AE09}" type="pres">
      <dgm:prSet presAssocID="{54A6E19D-5945-4FDC-B5C2-D019BFF133A7}" presName="accent_3" presStyleCnt="0"/>
      <dgm:spPr/>
    </dgm:pt>
    <dgm:pt modelId="{EA37CF63-1582-4B79-925B-50A6C43622C9}" type="pres">
      <dgm:prSet presAssocID="{54A6E19D-5945-4FDC-B5C2-D019BFF133A7}" presName="accentRepeatNode" presStyleLbl="solidFgAcc1" presStyleIdx="2" presStyleCnt="3"/>
      <dgm:spPr>
        <a:solidFill>
          <a:schemeClr val="bg2">
            <a:lumMod val="60000"/>
            <a:lumOff val="40000"/>
          </a:schemeClr>
        </a:solidFill>
        <a:ln>
          <a:noFill/>
        </a:ln>
      </dgm:spPr>
      <dgm:t>
        <a:bodyPr/>
        <a:lstStyle/>
        <a:p>
          <a:endParaRPr lang="en-ZA"/>
        </a:p>
      </dgm:t>
    </dgm:pt>
  </dgm:ptLst>
  <dgm:cxnLst>
    <dgm:cxn modelId="{C47A282D-C451-4949-9DED-5AAC7BE2380E}" srcId="{B6091FFF-B342-4F7C-B4EC-8EE90219AF61}" destId="{FEC25943-346F-415E-8112-798DA2E42228}" srcOrd="1" destOrd="0" parTransId="{E7567093-E85C-438E-80DC-572D4247FD7D}" sibTransId="{2596588D-007C-41B3-952C-0E8C1EBD9E6A}"/>
    <dgm:cxn modelId="{4505F95B-1D41-48B6-96A3-8DB141125FB0}" type="presOf" srcId="{3BE723E8-9218-4A47-A6C2-927C4D1C6892}" destId="{F920AEA0-CCB8-4F78-A8F5-ACA430C62FFF}" srcOrd="0" destOrd="0" presId="urn:microsoft.com/office/officeart/2008/layout/VerticalCurvedList"/>
    <dgm:cxn modelId="{23A52AE3-B320-47BB-9E13-868E37ECB0C5}" type="presOf" srcId="{54A6E19D-5945-4FDC-B5C2-D019BFF133A7}" destId="{95B1BE9C-BEA7-4946-9E98-CF40293B6EAE}" srcOrd="0" destOrd="0" presId="urn:microsoft.com/office/officeart/2008/layout/VerticalCurvedList"/>
    <dgm:cxn modelId="{E18EB2B2-990D-4B9F-B876-9343D31C786C}" srcId="{B6091FFF-B342-4F7C-B4EC-8EE90219AF61}" destId="{A0DFEF5E-862C-4FD6-8285-B6EACA6CED7D}" srcOrd="0" destOrd="0" parTransId="{EAAFCFE0-B290-4326-87E4-DE9ABEF7F0AB}" sibTransId="{3BE723E8-9218-4A47-A6C2-927C4D1C6892}"/>
    <dgm:cxn modelId="{8BDBB768-9676-463D-A82E-DA8B86FAB386}" type="presOf" srcId="{FEC25943-346F-415E-8112-798DA2E42228}" destId="{B5FCF217-2950-422B-B22D-6BB15492E3A1}" srcOrd="0" destOrd="0" presId="urn:microsoft.com/office/officeart/2008/layout/VerticalCurvedList"/>
    <dgm:cxn modelId="{1E5A7484-08A6-4977-B2E3-F4C67E0CBEF8}" type="presOf" srcId="{A0DFEF5E-862C-4FD6-8285-B6EACA6CED7D}" destId="{E1B6BB9E-FAF8-4FB6-96D9-8A337E21A592}" srcOrd="0" destOrd="0" presId="urn:microsoft.com/office/officeart/2008/layout/VerticalCurvedList"/>
    <dgm:cxn modelId="{89ACDD97-7D7C-491F-9716-43AF03D6158C}" type="presOf" srcId="{B6091FFF-B342-4F7C-B4EC-8EE90219AF61}" destId="{F5A63EE0-A6BD-437E-A855-CA6C66BECB88}" srcOrd="0" destOrd="0" presId="urn:microsoft.com/office/officeart/2008/layout/VerticalCurvedList"/>
    <dgm:cxn modelId="{70ECD677-CD5C-4300-AE00-06FE39DA3ECC}" srcId="{B6091FFF-B342-4F7C-B4EC-8EE90219AF61}" destId="{54A6E19D-5945-4FDC-B5C2-D019BFF133A7}" srcOrd="2" destOrd="0" parTransId="{1FDBBE28-F0F9-4CEA-9A9B-111F5139B649}" sibTransId="{3046365E-AD12-43BD-8A72-F9ED7704910D}"/>
    <dgm:cxn modelId="{D843E8F0-5812-4AF9-834A-E92D6A797826}" type="presParOf" srcId="{F5A63EE0-A6BD-437E-A855-CA6C66BECB88}" destId="{D62A0D69-D522-42E7-99BC-CB5F2482D1C3}" srcOrd="0" destOrd="0" presId="urn:microsoft.com/office/officeart/2008/layout/VerticalCurvedList"/>
    <dgm:cxn modelId="{CFAA97B5-0800-48E5-9DD3-59FEADFE9EE7}" type="presParOf" srcId="{D62A0D69-D522-42E7-99BC-CB5F2482D1C3}" destId="{4C8F7C40-1F62-40F4-8E0C-AFEE72CCFF14}" srcOrd="0" destOrd="0" presId="urn:microsoft.com/office/officeart/2008/layout/VerticalCurvedList"/>
    <dgm:cxn modelId="{6C9B5533-0305-4AE2-90BE-CEDA2AF624E1}" type="presParOf" srcId="{4C8F7C40-1F62-40F4-8E0C-AFEE72CCFF14}" destId="{8D739C80-A4D5-4DCF-8A76-DFA7EAD00549}" srcOrd="0" destOrd="0" presId="urn:microsoft.com/office/officeart/2008/layout/VerticalCurvedList"/>
    <dgm:cxn modelId="{7AA45981-AB58-4F3D-8E20-24FF01B327AD}" type="presParOf" srcId="{4C8F7C40-1F62-40F4-8E0C-AFEE72CCFF14}" destId="{F920AEA0-CCB8-4F78-A8F5-ACA430C62FFF}" srcOrd="1" destOrd="0" presId="urn:microsoft.com/office/officeart/2008/layout/VerticalCurvedList"/>
    <dgm:cxn modelId="{21FA2D14-165A-4ACE-A287-D5659323B2C4}" type="presParOf" srcId="{4C8F7C40-1F62-40F4-8E0C-AFEE72CCFF14}" destId="{002FB1BC-4429-42D7-B16B-88764CD5326C}" srcOrd="2" destOrd="0" presId="urn:microsoft.com/office/officeart/2008/layout/VerticalCurvedList"/>
    <dgm:cxn modelId="{7FA59CF7-9984-4CF5-B425-BAA82AC47DA7}" type="presParOf" srcId="{4C8F7C40-1F62-40F4-8E0C-AFEE72CCFF14}" destId="{0C3F58A3-E34D-48CD-9A2D-7B5FDE2BF316}" srcOrd="3" destOrd="0" presId="urn:microsoft.com/office/officeart/2008/layout/VerticalCurvedList"/>
    <dgm:cxn modelId="{7646B0BA-F354-4126-B82A-91D2C417AFC9}" type="presParOf" srcId="{D62A0D69-D522-42E7-99BC-CB5F2482D1C3}" destId="{E1B6BB9E-FAF8-4FB6-96D9-8A337E21A592}" srcOrd="1" destOrd="0" presId="urn:microsoft.com/office/officeart/2008/layout/VerticalCurvedList"/>
    <dgm:cxn modelId="{907A04C9-E085-4EC4-A228-7741B1F5E3CC}" type="presParOf" srcId="{D62A0D69-D522-42E7-99BC-CB5F2482D1C3}" destId="{B42B3526-32A7-40F2-856E-1DB21ED198C4}" srcOrd="2" destOrd="0" presId="urn:microsoft.com/office/officeart/2008/layout/VerticalCurvedList"/>
    <dgm:cxn modelId="{9A1E3289-B2C7-4FF4-AF97-9CCB0045E9A5}" type="presParOf" srcId="{B42B3526-32A7-40F2-856E-1DB21ED198C4}" destId="{DA2A59F7-CD83-4CFF-A1B5-BCB9DAD0E9EB}" srcOrd="0" destOrd="0" presId="urn:microsoft.com/office/officeart/2008/layout/VerticalCurvedList"/>
    <dgm:cxn modelId="{719BBDE4-486A-47A7-B311-A0CF959466DD}" type="presParOf" srcId="{D62A0D69-D522-42E7-99BC-CB5F2482D1C3}" destId="{B5FCF217-2950-422B-B22D-6BB15492E3A1}" srcOrd="3" destOrd="0" presId="urn:microsoft.com/office/officeart/2008/layout/VerticalCurvedList"/>
    <dgm:cxn modelId="{B5846CEF-63CE-4C85-9225-5FD5CBFAB67C}" type="presParOf" srcId="{D62A0D69-D522-42E7-99BC-CB5F2482D1C3}" destId="{98811E2F-62CB-48BB-8257-4BDB3B8491E3}" srcOrd="4" destOrd="0" presId="urn:microsoft.com/office/officeart/2008/layout/VerticalCurvedList"/>
    <dgm:cxn modelId="{DEE4382C-9D5C-4467-9471-65407888FF43}" type="presParOf" srcId="{98811E2F-62CB-48BB-8257-4BDB3B8491E3}" destId="{5C43A843-0255-4AAA-AD21-90084C1E92C8}" srcOrd="0" destOrd="0" presId="urn:microsoft.com/office/officeart/2008/layout/VerticalCurvedList"/>
    <dgm:cxn modelId="{01ABA42D-34C1-4387-AE91-01BADA62C764}" type="presParOf" srcId="{D62A0D69-D522-42E7-99BC-CB5F2482D1C3}" destId="{95B1BE9C-BEA7-4946-9E98-CF40293B6EAE}" srcOrd="5" destOrd="0" presId="urn:microsoft.com/office/officeart/2008/layout/VerticalCurvedList"/>
    <dgm:cxn modelId="{FC52AACD-D254-497B-808C-EE9881D1FD52}" type="presParOf" srcId="{D62A0D69-D522-42E7-99BC-CB5F2482D1C3}" destId="{04F52CC2-7661-409E-B76A-316AB001AE09}" srcOrd="6" destOrd="0" presId="urn:microsoft.com/office/officeart/2008/layout/VerticalCurvedList"/>
    <dgm:cxn modelId="{7BFC94B0-FC72-4B8C-844D-C0370ED3ABF4}" type="presParOf" srcId="{04F52CC2-7661-409E-B76A-316AB001AE09}" destId="{EA37CF63-1582-4B79-925B-50A6C43622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091FFF-B342-4F7C-B4EC-8EE90219AF6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ZA"/>
        </a:p>
      </dgm:t>
    </dgm:pt>
    <dgm:pt modelId="{A0DFEF5E-862C-4FD6-8285-B6EACA6CED7D}">
      <dgm:prSet phldrT="[Text]" custT="1"/>
      <dgm:spPr>
        <a:solidFill>
          <a:schemeClr val="bg1">
            <a:lumMod val="95000"/>
          </a:schemeClr>
        </a:solidFill>
      </dgm:spPr>
      <dgm:t>
        <a:bodyPr/>
        <a:lstStyle/>
        <a:p>
          <a:r>
            <a:rPr lang="en-ZA" sz="1200" b="1" dirty="0" smtClean="0">
              <a:solidFill>
                <a:schemeClr val="tx1"/>
              </a:solidFill>
            </a:rPr>
            <a:t>Occasional flings or one night stands </a:t>
          </a:r>
          <a:r>
            <a:rPr lang="en-ZA" sz="1200" dirty="0" smtClean="0">
              <a:solidFill>
                <a:schemeClr val="tx1"/>
              </a:solidFill>
            </a:rPr>
            <a:t>increase her risk of contracting a STI. </a:t>
          </a:r>
          <a:endParaRPr lang="en-ZA" sz="1200" dirty="0">
            <a:solidFill>
              <a:schemeClr val="tx1"/>
            </a:solidFill>
          </a:endParaRPr>
        </a:p>
      </dgm:t>
    </dgm:pt>
    <dgm:pt modelId="{EAAFCFE0-B290-4326-87E4-DE9ABEF7F0AB}" type="parTrans" cxnId="{E18EB2B2-990D-4B9F-B876-9343D31C786C}">
      <dgm:prSet/>
      <dgm:spPr/>
      <dgm:t>
        <a:bodyPr/>
        <a:lstStyle/>
        <a:p>
          <a:endParaRPr lang="en-ZA"/>
        </a:p>
      </dgm:t>
    </dgm:pt>
    <dgm:pt modelId="{3BE723E8-9218-4A47-A6C2-927C4D1C6892}" type="sibTrans" cxnId="{E18EB2B2-990D-4B9F-B876-9343D31C786C}">
      <dgm:prSet/>
      <dgm:spPr>
        <a:ln>
          <a:solidFill>
            <a:schemeClr val="bg1"/>
          </a:solidFill>
        </a:ln>
      </dgm:spPr>
      <dgm:t>
        <a:bodyPr/>
        <a:lstStyle/>
        <a:p>
          <a:endParaRPr lang="en-ZA"/>
        </a:p>
      </dgm:t>
    </dgm:pt>
    <dgm:pt modelId="{FEC25943-346F-415E-8112-798DA2E42228}">
      <dgm:prSet phldrT="[Text]" custT="1"/>
      <dgm:spPr>
        <a:solidFill>
          <a:schemeClr val="bg1">
            <a:lumMod val="95000"/>
          </a:schemeClr>
        </a:solidFill>
      </dgm:spPr>
      <dgm:t>
        <a:bodyPr/>
        <a:lstStyle/>
        <a:p>
          <a:r>
            <a:rPr lang="en-ZA" sz="1200" b="1" dirty="0" smtClean="0">
              <a:solidFill>
                <a:schemeClr val="tx1"/>
              </a:solidFill>
              <a:latin typeface="+mn-lt"/>
            </a:rPr>
            <a:t>Not having back-up protection </a:t>
          </a:r>
          <a:r>
            <a:rPr lang="en-ZA" sz="1200" b="0" dirty="0" smtClean="0">
              <a:solidFill>
                <a:schemeClr val="tx1"/>
              </a:solidFill>
              <a:latin typeface="+mn-lt"/>
            </a:rPr>
            <a:t>for unexpected moments. </a:t>
          </a:r>
          <a:endParaRPr lang="en-ZA" sz="1200" b="0" dirty="0">
            <a:solidFill>
              <a:schemeClr val="tx1"/>
            </a:solidFill>
          </a:endParaRPr>
        </a:p>
      </dgm:t>
    </dgm:pt>
    <dgm:pt modelId="{E7567093-E85C-438E-80DC-572D4247FD7D}" type="parTrans" cxnId="{C47A282D-C451-4949-9DED-5AAC7BE2380E}">
      <dgm:prSet/>
      <dgm:spPr/>
      <dgm:t>
        <a:bodyPr/>
        <a:lstStyle/>
        <a:p>
          <a:endParaRPr lang="en-ZA"/>
        </a:p>
      </dgm:t>
    </dgm:pt>
    <dgm:pt modelId="{2596588D-007C-41B3-952C-0E8C1EBD9E6A}" type="sibTrans" cxnId="{C47A282D-C451-4949-9DED-5AAC7BE2380E}">
      <dgm:prSet/>
      <dgm:spPr/>
      <dgm:t>
        <a:bodyPr/>
        <a:lstStyle/>
        <a:p>
          <a:endParaRPr lang="en-ZA"/>
        </a:p>
      </dgm:t>
    </dgm:pt>
    <dgm:pt modelId="{54A6E19D-5945-4FDC-B5C2-D019BFF133A7}">
      <dgm:prSet phldrT="[Text]" custT="1"/>
      <dgm:spPr>
        <a:solidFill>
          <a:schemeClr val="bg1">
            <a:lumMod val="95000"/>
          </a:schemeClr>
        </a:solidFill>
      </dgm:spPr>
      <dgm:t>
        <a:bodyPr/>
        <a:lstStyle/>
        <a:p>
          <a:r>
            <a:rPr lang="en-ZA" sz="1200" b="1" dirty="0" smtClean="0">
              <a:solidFill>
                <a:schemeClr val="tx1"/>
              </a:solidFill>
              <a:latin typeface="+mn-lt"/>
            </a:rPr>
            <a:t>Misunderstanding information </a:t>
          </a:r>
          <a:r>
            <a:rPr lang="en-ZA" sz="1200" b="0" dirty="0" smtClean="0">
              <a:solidFill>
                <a:schemeClr val="tx1"/>
              </a:solidFill>
              <a:latin typeface="+mn-lt"/>
            </a:rPr>
            <a:t>in her online searches. </a:t>
          </a:r>
          <a:endParaRPr lang="en-ZA" sz="1200" b="0" dirty="0">
            <a:solidFill>
              <a:schemeClr val="tx1"/>
            </a:solidFill>
          </a:endParaRPr>
        </a:p>
      </dgm:t>
    </dgm:pt>
    <dgm:pt modelId="{1FDBBE28-F0F9-4CEA-9A9B-111F5139B649}" type="parTrans" cxnId="{70ECD677-CD5C-4300-AE00-06FE39DA3ECC}">
      <dgm:prSet/>
      <dgm:spPr/>
      <dgm:t>
        <a:bodyPr/>
        <a:lstStyle/>
        <a:p>
          <a:endParaRPr lang="en-ZA"/>
        </a:p>
      </dgm:t>
    </dgm:pt>
    <dgm:pt modelId="{3046365E-AD12-43BD-8A72-F9ED7704910D}" type="sibTrans" cxnId="{70ECD677-CD5C-4300-AE00-06FE39DA3ECC}">
      <dgm:prSet/>
      <dgm:spPr/>
      <dgm:t>
        <a:bodyPr/>
        <a:lstStyle/>
        <a:p>
          <a:endParaRPr lang="en-ZA"/>
        </a:p>
      </dgm:t>
    </dgm:pt>
    <dgm:pt modelId="{F5A63EE0-A6BD-437E-A855-CA6C66BECB88}" type="pres">
      <dgm:prSet presAssocID="{B6091FFF-B342-4F7C-B4EC-8EE90219AF61}" presName="Name0" presStyleCnt="0">
        <dgm:presLayoutVars>
          <dgm:chMax val="7"/>
          <dgm:chPref val="7"/>
          <dgm:dir/>
        </dgm:presLayoutVars>
      </dgm:prSet>
      <dgm:spPr/>
      <dgm:t>
        <a:bodyPr/>
        <a:lstStyle/>
        <a:p>
          <a:endParaRPr lang="en-ZA"/>
        </a:p>
      </dgm:t>
    </dgm:pt>
    <dgm:pt modelId="{D62A0D69-D522-42E7-99BC-CB5F2482D1C3}" type="pres">
      <dgm:prSet presAssocID="{B6091FFF-B342-4F7C-B4EC-8EE90219AF61}" presName="Name1" presStyleCnt="0"/>
      <dgm:spPr/>
    </dgm:pt>
    <dgm:pt modelId="{4C8F7C40-1F62-40F4-8E0C-AFEE72CCFF14}" type="pres">
      <dgm:prSet presAssocID="{B6091FFF-B342-4F7C-B4EC-8EE90219AF61}" presName="cycle" presStyleCnt="0"/>
      <dgm:spPr/>
    </dgm:pt>
    <dgm:pt modelId="{8D739C80-A4D5-4DCF-8A76-DFA7EAD00549}" type="pres">
      <dgm:prSet presAssocID="{B6091FFF-B342-4F7C-B4EC-8EE90219AF61}" presName="srcNode" presStyleLbl="node1" presStyleIdx="0" presStyleCnt="3"/>
      <dgm:spPr/>
    </dgm:pt>
    <dgm:pt modelId="{F920AEA0-CCB8-4F78-A8F5-ACA430C62FFF}" type="pres">
      <dgm:prSet presAssocID="{B6091FFF-B342-4F7C-B4EC-8EE90219AF61}" presName="conn" presStyleLbl="parChTrans1D2" presStyleIdx="0" presStyleCnt="1" custScaleY="104186"/>
      <dgm:spPr/>
      <dgm:t>
        <a:bodyPr/>
        <a:lstStyle/>
        <a:p>
          <a:endParaRPr lang="en-ZA"/>
        </a:p>
      </dgm:t>
    </dgm:pt>
    <dgm:pt modelId="{002FB1BC-4429-42D7-B16B-88764CD5326C}" type="pres">
      <dgm:prSet presAssocID="{B6091FFF-B342-4F7C-B4EC-8EE90219AF61}" presName="extraNode" presStyleLbl="node1" presStyleIdx="0" presStyleCnt="3"/>
      <dgm:spPr/>
    </dgm:pt>
    <dgm:pt modelId="{0C3F58A3-E34D-48CD-9A2D-7B5FDE2BF316}" type="pres">
      <dgm:prSet presAssocID="{B6091FFF-B342-4F7C-B4EC-8EE90219AF61}" presName="dstNode" presStyleLbl="node1" presStyleIdx="0" presStyleCnt="3"/>
      <dgm:spPr/>
    </dgm:pt>
    <dgm:pt modelId="{E1B6BB9E-FAF8-4FB6-96D9-8A337E21A592}" type="pres">
      <dgm:prSet presAssocID="{A0DFEF5E-862C-4FD6-8285-B6EACA6CED7D}" presName="text_1" presStyleLbl="node1" presStyleIdx="0" presStyleCnt="3">
        <dgm:presLayoutVars>
          <dgm:bulletEnabled val="1"/>
        </dgm:presLayoutVars>
      </dgm:prSet>
      <dgm:spPr/>
      <dgm:t>
        <a:bodyPr/>
        <a:lstStyle/>
        <a:p>
          <a:endParaRPr lang="en-ZA"/>
        </a:p>
      </dgm:t>
    </dgm:pt>
    <dgm:pt modelId="{B42B3526-32A7-40F2-856E-1DB21ED198C4}" type="pres">
      <dgm:prSet presAssocID="{A0DFEF5E-862C-4FD6-8285-B6EACA6CED7D}" presName="accent_1" presStyleCnt="0"/>
      <dgm:spPr/>
    </dgm:pt>
    <dgm:pt modelId="{DA2A59F7-CD83-4CFF-A1B5-BCB9DAD0E9EB}" type="pres">
      <dgm:prSet presAssocID="{A0DFEF5E-862C-4FD6-8285-B6EACA6CED7D}" presName="accentRepeatNode" presStyleLbl="solidFgAcc1" presStyleIdx="0" presStyleCnt="3"/>
      <dgm:spPr>
        <a:solidFill>
          <a:schemeClr val="accent1">
            <a:lumMod val="60000"/>
            <a:lumOff val="40000"/>
          </a:schemeClr>
        </a:solidFill>
        <a:ln>
          <a:noFill/>
        </a:ln>
      </dgm:spPr>
      <dgm:t>
        <a:bodyPr/>
        <a:lstStyle/>
        <a:p>
          <a:endParaRPr lang="en-ZA"/>
        </a:p>
      </dgm:t>
    </dgm:pt>
    <dgm:pt modelId="{B5FCF217-2950-422B-B22D-6BB15492E3A1}" type="pres">
      <dgm:prSet presAssocID="{FEC25943-346F-415E-8112-798DA2E42228}" presName="text_2" presStyleLbl="node1" presStyleIdx="1" presStyleCnt="3">
        <dgm:presLayoutVars>
          <dgm:bulletEnabled val="1"/>
        </dgm:presLayoutVars>
      </dgm:prSet>
      <dgm:spPr/>
      <dgm:t>
        <a:bodyPr/>
        <a:lstStyle/>
        <a:p>
          <a:endParaRPr lang="en-ZA"/>
        </a:p>
      </dgm:t>
    </dgm:pt>
    <dgm:pt modelId="{98811E2F-62CB-48BB-8257-4BDB3B8491E3}" type="pres">
      <dgm:prSet presAssocID="{FEC25943-346F-415E-8112-798DA2E42228}" presName="accent_2" presStyleCnt="0"/>
      <dgm:spPr/>
    </dgm:pt>
    <dgm:pt modelId="{5C43A843-0255-4AAA-AD21-90084C1E92C8}" type="pres">
      <dgm:prSet presAssocID="{FEC25943-346F-415E-8112-798DA2E42228}" presName="accentRepeatNode" presStyleLbl="solidFgAcc1" presStyleIdx="1" presStyleCnt="3"/>
      <dgm:spPr>
        <a:solidFill>
          <a:schemeClr val="accent1">
            <a:lumMod val="60000"/>
            <a:lumOff val="40000"/>
          </a:schemeClr>
        </a:solidFill>
        <a:ln>
          <a:noFill/>
        </a:ln>
      </dgm:spPr>
      <dgm:t>
        <a:bodyPr/>
        <a:lstStyle/>
        <a:p>
          <a:endParaRPr lang="en-ZA"/>
        </a:p>
      </dgm:t>
    </dgm:pt>
    <dgm:pt modelId="{95B1BE9C-BEA7-4946-9E98-CF40293B6EAE}" type="pres">
      <dgm:prSet presAssocID="{54A6E19D-5945-4FDC-B5C2-D019BFF133A7}" presName="text_3" presStyleLbl="node1" presStyleIdx="2" presStyleCnt="3">
        <dgm:presLayoutVars>
          <dgm:bulletEnabled val="1"/>
        </dgm:presLayoutVars>
      </dgm:prSet>
      <dgm:spPr/>
      <dgm:t>
        <a:bodyPr/>
        <a:lstStyle/>
        <a:p>
          <a:endParaRPr lang="en-ZA"/>
        </a:p>
      </dgm:t>
    </dgm:pt>
    <dgm:pt modelId="{04F52CC2-7661-409E-B76A-316AB001AE09}" type="pres">
      <dgm:prSet presAssocID="{54A6E19D-5945-4FDC-B5C2-D019BFF133A7}" presName="accent_3" presStyleCnt="0"/>
      <dgm:spPr/>
    </dgm:pt>
    <dgm:pt modelId="{EA37CF63-1582-4B79-925B-50A6C43622C9}" type="pres">
      <dgm:prSet presAssocID="{54A6E19D-5945-4FDC-B5C2-D019BFF133A7}" presName="accentRepeatNode" presStyleLbl="solidFgAcc1" presStyleIdx="2" presStyleCnt="3"/>
      <dgm:spPr>
        <a:solidFill>
          <a:schemeClr val="accent1">
            <a:lumMod val="60000"/>
            <a:lumOff val="40000"/>
          </a:schemeClr>
        </a:solidFill>
        <a:ln>
          <a:noFill/>
        </a:ln>
      </dgm:spPr>
      <dgm:t>
        <a:bodyPr/>
        <a:lstStyle/>
        <a:p>
          <a:endParaRPr lang="en-ZA"/>
        </a:p>
      </dgm:t>
    </dgm:pt>
  </dgm:ptLst>
  <dgm:cxnLst>
    <dgm:cxn modelId="{8FC0B838-7D00-4D6E-AB6F-D06736726D3A}" type="presOf" srcId="{54A6E19D-5945-4FDC-B5C2-D019BFF133A7}" destId="{95B1BE9C-BEA7-4946-9E98-CF40293B6EAE}" srcOrd="0" destOrd="0" presId="urn:microsoft.com/office/officeart/2008/layout/VerticalCurvedList"/>
    <dgm:cxn modelId="{C47A282D-C451-4949-9DED-5AAC7BE2380E}" srcId="{B6091FFF-B342-4F7C-B4EC-8EE90219AF61}" destId="{FEC25943-346F-415E-8112-798DA2E42228}" srcOrd="1" destOrd="0" parTransId="{E7567093-E85C-438E-80DC-572D4247FD7D}" sibTransId="{2596588D-007C-41B3-952C-0E8C1EBD9E6A}"/>
    <dgm:cxn modelId="{8472F4BE-4E56-4F0E-9ACE-1F5336D2D1A0}" type="presOf" srcId="{A0DFEF5E-862C-4FD6-8285-B6EACA6CED7D}" destId="{E1B6BB9E-FAF8-4FB6-96D9-8A337E21A592}" srcOrd="0" destOrd="0" presId="urn:microsoft.com/office/officeart/2008/layout/VerticalCurvedList"/>
    <dgm:cxn modelId="{E18EB2B2-990D-4B9F-B876-9343D31C786C}" srcId="{B6091FFF-B342-4F7C-B4EC-8EE90219AF61}" destId="{A0DFEF5E-862C-4FD6-8285-B6EACA6CED7D}" srcOrd="0" destOrd="0" parTransId="{EAAFCFE0-B290-4326-87E4-DE9ABEF7F0AB}" sibTransId="{3BE723E8-9218-4A47-A6C2-927C4D1C6892}"/>
    <dgm:cxn modelId="{5DD1C772-CE6E-490D-BF9D-AE90490E1C20}" type="presOf" srcId="{B6091FFF-B342-4F7C-B4EC-8EE90219AF61}" destId="{F5A63EE0-A6BD-437E-A855-CA6C66BECB88}" srcOrd="0" destOrd="0" presId="urn:microsoft.com/office/officeart/2008/layout/VerticalCurvedList"/>
    <dgm:cxn modelId="{BB0AA8BB-A0B0-4897-AF17-F2DE56E7F481}" type="presOf" srcId="{3BE723E8-9218-4A47-A6C2-927C4D1C6892}" destId="{F920AEA0-CCB8-4F78-A8F5-ACA430C62FFF}" srcOrd="0" destOrd="0" presId="urn:microsoft.com/office/officeart/2008/layout/VerticalCurvedList"/>
    <dgm:cxn modelId="{70ECD677-CD5C-4300-AE00-06FE39DA3ECC}" srcId="{B6091FFF-B342-4F7C-B4EC-8EE90219AF61}" destId="{54A6E19D-5945-4FDC-B5C2-D019BFF133A7}" srcOrd="2" destOrd="0" parTransId="{1FDBBE28-F0F9-4CEA-9A9B-111F5139B649}" sibTransId="{3046365E-AD12-43BD-8A72-F9ED7704910D}"/>
    <dgm:cxn modelId="{1D5DC5FC-4660-4897-8CBC-59DB20F2F135}" type="presOf" srcId="{FEC25943-346F-415E-8112-798DA2E42228}" destId="{B5FCF217-2950-422B-B22D-6BB15492E3A1}" srcOrd="0" destOrd="0" presId="urn:microsoft.com/office/officeart/2008/layout/VerticalCurvedList"/>
    <dgm:cxn modelId="{6B1C096F-FB1F-4449-9CFA-5EB65B37A3D1}" type="presParOf" srcId="{F5A63EE0-A6BD-437E-A855-CA6C66BECB88}" destId="{D62A0D69-D522-42E7-99BC-CB5F2482D1C3}" srcOrd="0" destOrd="0" presId="urn:microsoft.com/office/officeart/2008/layout/VerticalCurvedList"/>
    <dgm:cxn modelId="{99316FF8-E069-4146-B098-92D6BD02359D}" type="presParOf" srcId="{D62A0D69-D522-42E7-99BC-CB5F2482D1C3}" destId="{4C8F7C40-1F62-40F4-8E0C-AFEE72CCFF14}" srcOrd="0" destOrd="0" presId="urn:microsoft.com/office/officeart/2008/layout/VerticalCurvedList"/>
    <dgm:cxn modelId="{FF5B1835-7ADC-4321-A635-4893206C8320}" type="presParOf" srcId="{4C8F7C40-1F62-40F4-8E0C-AFEE72CCFF14}" destId="{8D739C80-A4D5-4DCF-8A76-DFA7EAD00549}" srcOrd="0" destOrd="0" presId="urn:microsoft.com/office/officeart/2008/layout/VerticalCurvedList"/>
    <dgm:cxn modelId="{D4453FC8-D091-4F95-B2DD-2C874C3E322F}" type="presParOf" srcId="{4C8F7C40-1F62-40F4-8E0C-AFEE72CCFF14}" destId="{F920AEA0-CCB8-4F78-A8F5-ACA430C62FFF}" srcOrd="1" destOrd="0" presId="urn:microsoft.com/office/officeart/2008/layout/VerticalCurvedList"/>
    <dgm:cxn modelId="{9EC791B4-EEE5-47E7-9568-14606F18A115}" type="presParOf" srcId="{4C8F7C40-1F62-40F4-8E0C-AFEE72CCFF14}" destId="{002FB1BC-4429-42D7-B16B-88764CD5326C}" srcOrd="2" destOrd="0" presId="urn:microsoft.com/office/officeart/2008/layout/VerticalCurvedList"/>
    <dgm:cxn modelId="{3F6987E2-0B09-4E1D-865F-FF6AA8094DD1}" type="presParOf" srcId="{4C8F7C40-1F62-40F4-8E0C-AFEE72CCFF14}" destId="{0C3F58A3-E34D-48CD-9A2D-7B5FDE2BF316}" srcOrd="3" destOrd="0" presId="urn:microsoft.com/office/officeart/2008/layout/VerticalCurvedList"/>
    <dgm:cxn modelId="{28E279DC-2B16-4264-84BF-771C9C29D248}" type="presParOf" srcId="{D62A0D69-D522-42E7-99BC-CB5F2482D1C3}" destId="{E1B6BB9E-FAF8-4FB6-96D9-8A337E21A592}" srcOrd="1" destOrd="0" presId="urn:microsoft.com/office/officeart/2008/layout/VerticalCurvedList"/>
    <dgm:cxn modelId="{F93E2384-C6A6-4CE8-9F15-25FAF1425078}" type="presParOf" srcId="{D62A0D69-D522-42E7-99BC-CB5F2482D1C3}" destId="{B42B3526-32A7-40F2-856E-1DB21ED198C4}" srcOrd="2" destOrd="0" presId="urn:microsoft.com/office/officeart/2008/layout/VerticalCurvedList"/>
    <dgm:cxn modelId="{9BE30A77-D8B8-4EA1-B103-36C095583D4E}" type="presParOf" srcId="{B42B3526-32A7-40F2-856E-1DB21ED198C4}" destId="{DA2A59F7-CD83-4CFF-A1B5-BCB9DAD0E9EB}" srcOrd="0" destOrd="0" presId="urn:microsoft.com/office/officeart/2008/layout/VerticalCurvedList"/>
    <dgm:cxn modelId="{F2C980DE-83EB-4AA2-A285-D7875046EBDC}" type="presParOf" srcId="{D62A0D69-D522-42E7-99BC-CB5F2482D1C3}" destId="{B5FCF217-2950-422B-B22D-6BB15492E3A1}" srcOrd="3" destOrd="0" presId="urn:microsoft.com/office/officeart/2008/layout/VerticalCurvedList"/>
    <dgm:cxn modelId="{9B59A77C-9EAC-4A0D-BA24-4A55534A5969}" type="presParOf" srcId="{D62A0D69-D522-42E7-99BC-CB5F2482D1C3}" destId="{98811E2F-62CB-48BB-8257-4BDB3B8491E3}" srcOrd="4" destOrd="0" presId="urn:microsoft.com/office/officeart/2008/layout/VerticalCurvedList"/>
    <dgm:cxn modelId="{31C0E681-B8EA-4C6A-AC42-28436351844C}" type="presParOf" srcId="{98811E2F-62CB-48BB-8257-4BDB3B8491E3}" destId="{5C43A843-0255-4AAA-AD21-90084C1E92C8}" srcOrd="0" destOrd="0" presId="urn:microsoft.com/office/officeart/2008/layout/VerticalCurvedList"/>
    <dgm:cxn modelId="{9E9E4FCA-0BB1-476D-A3D8-EC22262929C1}" type="presParOf" srcId="{D62A0D69-D522-42E7-99BC-CB5F2482D1C3}" destId="{95B1BE9C-BEA7-4946-9E98-CF40293B6EAE}" srcOrd="5" destOrd="0" presId="urn:microsoft.com/office/officeart/2008/layout/VerticalCurvedList"/>
    <dgm:cxn modelId="{14AE88D6-688F-46D8-BBFA-5AD2CB45613E}" type="presParOf" srcId="{D62A0D69-D522-42E7-99BC-CB5F2482D1C3}" destId="{04F52CC2-7661-409E-B76A-316AB001AE09}" srcOrd="6" destOrd="0" presId="urn:microsoft.com/office/officeart/2008/layout/VerticalCurvedList"/>
    <dgm:cxn modelId="{26C95D5B-C2C5-4566-A78E-24E3F41BAB62}" type="presParOf" srcId="{04F52CC2-7661-409E-B76A-316AB001AE09}" destId="{EA37CF63-1582-4B79-925B-50A6C43622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091FFF-B342-4F7C-B4EC-8EE90219AF6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ZA"/>
        </a:p>
      </dgm:t>
    </dgm:pt>
    <dgm:pt modelId="{A0DFEF5E-862C-4FD6-8285-B6EACA6CED7D}">
      <dgm:prSet phldrT="[Text]" custT="1"/>
      <dgm:spPr>
        <a:solidFill>
          <a:schemeClr val="bg1">
            <a:lumMod val="95000"/>
          </a:schemeClr>
        </a:solidFill>
      </dgm:spPr>
      <dgm:t>
        <a:bodyPr/>
        <a:lstStyle/>
        <a:p>
          <a:r>
            <a:rPr lang="en-ZA" sz="1200" b="1" dirty="0" smtClean="0">
              <a:solidFill>
                <a:schemeClr val="tx1"/>
              </a:solidFill>
            </a:rPr>
            <a:t>Multiple casual partners and impulsive decisions </a:t>
          </a:r>
          <a:r>
            <a:rPr lang="en-ZA" sz="1200" dirty="0" smtClean="0">
              <a:solidFill>
                <a:schemeClr val="tx1"/>
              </a:solidFill>
            </a:rPr>
            <a:t>increase her risk of contracting a STI. </a:t>
          </a:r>
          <a:endParaRPr lang="en-ZA" sz="1200" dirty="0">
            <a:solidFill>
              <a:schemeClr val="tx1"/>
            </a:solidFill>
          </a:endParaRPr>
        </a:p>
      </dgm:t>
    </dgm:pt>
    <dgm:pt modelId="{EAAFCFE0-B290-4326-87E4-DE9ABEF7F0AB}" type="parTrans" cxnId="{E18EB2B2-990D-4B9F-B876-9343D31C786C}">
      <dgm:prSet/>
      <dgm:spPr/>
      <dgm:t>
        <a:bodyPr/>
        <a:lstStyle/>
        <a:p>
          <a:endParaRPr lang="en-ZA"/>
        </a:p>
      </dgm:t>
    </dgm:pt>
    <dgm:pt modelId="{3BE723E8-9218-4A47-A6C2-927C4D1C6892}" type="sibTrans" cxnId="{E18EB2B2-990D-4B9F-B876-9343D31C786C}">
      <dgm:prSet/>
      <dgm:spPr>
        <a:ln>
          <a:solidFill>
            <a:schemeClr val="bg1"/>
          </a:solidFill>
        </a:ln>
      </dgm:spPr>
      <dgm:t>
        <a:bodyPr/>
        <a:lstStyle/>
        <a:p>
          <a:endParaRPr lang="en-ZA"/>
        </a:p>
      </dgm:t>
    </dgm:pt>
    <dgm:pt modelId="{FEC25943-346F-415E-8112-798DA2E42228}">
      <dgm:prSet phldrT="[Text]" custT="1"/>
      <dgm:spPr>
        <a:solidFill>
          <a:schemeClr val="bg1">
            <a:lumMod val="95000"/>
          </a:schemeClr>
        </a:solidFill>
      </dgm:spPr>
      <dgm:t>
        <a:bodyPr/>
        <a:lstStyle/>
        <a:p>
          <a:r>
            <a:rPr lang="en-ZA" sz="1200" b="1" dirty="0" smtClean="0">
              <a:solidFill>
                <a:schemeClr val="tx1"/>
              </a:solidFill>
            </a:rPr>
            <a:t>Partners preferring not to use condoms</a:t>
          </a:r>
          <a:r>
            <a:rPr lang="en-ZA" sz="1200" dirty="0" smtClean="0">
              <a:solidFill>
                <a:schemeClr val="tx1"/>
              </a:solidFill>
            </a:rPr>
            <a:t>. She needs a back up option that does not impede his pleasure. </a:t>
          </a:r>
          <a:endParaRPr lang="en-ZA" sz="1200" dirty="0">
            <a:solidFill>
              <a:schemeClr val="tx1"/>
            </a:solidFill>
          </a:endParaRPr>
        </a:p>
      </dgm:t>
    </dgm:pt>
    <dgm:pt modelId="{E7567093-E85C-438E-80DC-572D4247FD7D}" type="parTrans" cxnId="{C47A282D-C451-4949-9DED-5AAC7BE2380E}">
      <dgm:prSet/>
      <dgm:spPr/>
      <dgm:t>
        <a:bodyPr/>
        <a:lstStyle/>
        <a:p>
          <a:endParaRPr lang="en-ZA"/>
        </a:p>
      </dgm:t>
    </dgm:pt>
    <dgm:pt modelId="{2596588D-007C-41B3-952C-0E8C1EBD9E6A}" type="sibTrans" cxnId="{C47A282D-C451-4949-9DED-5AAC7BE2380E}">
      <dgm:prSet/>
      <dgm:spPr/>
      <dgm:t>
        <a:bodyPr/>
        <a:lstStyle/>
        <a:p>
          <a:endParaRPr lang="en-ZA"/>
        </a:p>
      </dgm:t>
    </dgm:pt>
    <dgm:pt modelId="{54A6E19D-5945-4FDC-B5C2-D019BFF133A7}">
      <dgm:prSet phldrT="[Text]" custT="1"/>
      <dgm:spPr>
        <a:solidFill>
          <a:schemeClr val="bg1">
            <a:lumMod val="95000"/>
          </a:schemeClr>
        </a:solidFill>
      </dgm:spPr>
      <dgm:t>
        <a:bodyPr/>
        <a:lstStyle/>
        <a:p>
          <a:r>
            <a:rPr lang="en-ZA" sz="1200" b="1" dirty="0" smtClean="0">
              <a:solidFill>
                <a:schemeClr val="tx1"/>
              </a:solidFill>
            </a:rPr>
            <a:t>Forgetting to take the pill</a:t>
          </a:r>
          <a:r>
            <a:rPr lang="en-ZA" sz="1200" dirty="0" smtClean="0">
              <a:solidFill>
                <a:schemeClr val="tx1"/>
              </a:solidFill>
            </a:rPr>
            <a:t>/ go to clinic for her injection. </a:t>
          </a:r>
          <a:endParaRPr lang="en-ZA" sz="1200" dirty="0">
            <a:solidFill>
              <a:schemeClr val="tx1"/>
            </a:solidFill>
          </a:endParaRPr>
        </a:p>
      </dgm:t>
    </dgm:pt>
    <dgm:pt modelId="{1FDBBE28-F0F9-4CEA-9A9B-111F5139B649}" type="parTrans" cxnId="{70ECD677-CD5C-4300-AE00-06FE39DA3ECC}">
      <dgm:prSet/>
      <dgm:spPr/>
      <dgm:t>
        <a:bodyPr/>
        <a:lstStyle/>
        <a:p>
          <a:endParaRPr lang="en-ZA"/>
        </a:p>
      </dgm:t>
    </dgm:pt>
    <dgm:pt modelId="{3046365E-AD12-43BD-8A72-F9ED7704910D}" type="sibTrans" cxnId="{70ECD677-CD5C-4300-AE00-06FE39DA3ECC}">
      <dgm:prSet/>
      <dgm:spPr/>
      <dgm:t>
        <a:bodyPr/>
        <a:lstStyle/>
        <a:p>
          <a:endParaRPr lang="en-ZA"/>
        </a:p>
      </dgm:t>
    </dgm:pt>
    <dgm:pt modelId="{F5A63EE0-A6BD-437E-A855-CA6C66BECB88}" type="pres">
      <dgm:prSet presAssocID="{B6091FFF-B342-4F7C-B4EC-8EE90219AF61}" presName="Name0" presStyleCnt="0">
        <dgm:presLayoutVars>
          <dgm:chMax val="7"/>
          <dgm:chPref val="7"/>
          <dgm:dir/>
        </dgm:presLayoutVars>
      </dgm:prSet>
      <dgm:spPr/>
      <dgm:t>
        <a:bodyPr/>
        <a:lstStyle/>
        <a:p>
          <a:endParaRPr lang="en-ZA"/>
        </a:p>
      </dgm:t>
    </dgm:pt>
    <dgm:pt modelId="{D62A0D69-D522-42E7-99BC-CB5F2482D1C3}" type="pres">
      <dgm:prSet presAssocID="{B6091FFF-B342-4F7C-B4EC-8EE90219AF61}" presName="Name1" presStyleCnt="0"/>
      <dgm:spPr/>
    </dgm:pt>
    <dgm:pt modelId="{4C8F7C40-1F62-40F4-8E0C-AFEE72CCFF14}" type="pres">
      <dgm:prSet presAssocID="{B6091FFF-B342-4F7C-B4EC-8EE90219AF61}" presName="cycle" presStyleCnt="0"/>
      <dgm:spPr/>
    </dgm:pt>
    <dgm:pt modelId="{8D739C80-A4D5-4DCF-8A76-DFA7EAD00549}" type="pres">
      <dgm:prSet presAssocID="{B6091FFF-B342-4F7C-B4EC-8EE90219AF61}" presName="srcNode" presStyleLbl="node1" presStyleIdx="0" presStyleCnt="3"/>
      <dgm:spPr/>
    </dgm:pt>
    <dgm:pt modelId="{F920AEA0-CCB8-4F78-A8F5-ACA430C62FFF}" type="pres">
      <dgm:prSet presAssocID="{B6091FFF-B342-4F7C-B4EC-8EE90219AF61}" presName="conn" presStyleLbl="parChTrans1D2" presStyleIdx="0" presStyleCnt="1" custScaleY="104186"/>
      <dgm:spPr/>
      <dgm:t>
        <a:bodyPr/>
        <a:lstStyle/>
        <a:p>
          <a:endParaRPr lang="en-ZA"/>
        </a:p>
      </dgm:t>
    </dgm:pt>
    <dgm:pt modelId="{002FB1BC-4429-42D7-B16B-88764CD5326C}" type="pres">
      <dgm:prSet presAssocID="{B6091FFF-B342-4F7C-B4EC-8EE90219AF61}" presName="extraNode" presStyleLbl="node1" presStyleIdx="0" presStyleCnt="3"/>
      <dgm:spPr/>
    </dgm:pt>
    <dgm:pt modelId="{0C3F58A3-E34D-48CD-9A2D-7B5FDE2BF316}" type="pres">
      <dgm:prSet presAssocID="{B6091FFF-B342-4F7C-B4EC-8EE90219AF61}" presName="dstNode" presStyleLbl="node1" presStyleIdx="0" presStyleCnt="3"/>
      <dgm:spPr/>
    </dgm:pt>
    <dgm:pt modelId="{E1B6BB9E-FAF8-4FB6-96D9-8A337E21A592}" type="pres">
      <dgm:prSet presAssocID="{A0DFEF5E-862C-4FD6-8285-B6EACA6CED7D}" presName="text_1" presStyleLbl="node1" presStyleIdx="0" presStyleCnt="3">
        <dgm:presLayoutVars>
          <dgm:bulletEnabled val="1"/>
        </dgm:presLayoutVars>
      </dgm:prSet>
      <dgm:spPr/>
      <dgm:t>
        <a:bodyPr/>
        <a:lstStyle/>
        <a:p>
          <a:endParaRPr lang="en-ZA"/>
        </a:p>
      </dgm:t>
    </dgm:pt>
    <dgm:pt modelId="{B42B3526-32A7-40F2-856E-1DB21ED198C4}" type="pres">
      <dgm:prSet presAssocID="{A0DFEF5E-862C-4FD6-8285-B6EACA6CED7D}" presName="accent_1" presStyleCnt="0"/>
      <dgm:spPr/>
    </dgm:pt>
    <dgm:pt modelId="{DA2A59F7-CD83-4CFF-A1B5-BCB9DAD0E9EB}" type="pres">
      <dgm:prSet presAssocID="{A0DFEF5E-862C-4FD6-8285-B6EACA6CED7D}" presName="accentRepeatNode" presStyleLbl="solidFgAcc1" presStyleIdx="0" presStyleCnt="3"/>
      <dgm:spPr>
        <a:solidFill>
          <a:schemeClr val="bg2">
            <a:lumMod val="50000"/>
          </a:schemeClr>
        </a:solidFill>
        <a:ln>
          <a:noFill/>
        </a:ln>
      </dgm:spPr>
      <dgm:t>
        <a:bodyPr/>
        <a:lstStyle/>
        <a:p>
          <a:endParaRPr lang="en-ZA"/>
        </a:p>
      </dgm:t>
    </dgm:pt>
    <dgm:pt modelId="{B5FCF217-2950-422B-B22D-6BB15492E3A1}" type="pres">
      <dgm:prSet presAssocID="{FEC25943-346F-415E-8112-798DA2E42228}" presName="text_2" presStyleLbl="node1" presStyleIdx="1" presStyleCnt="3">
        <dgm:presLayoutVars>
          <dgm:bulletEnabled val="1"/>
        </dgm:presLayoutVars>
      </dgm:prSet>
      <dgm:spPr/>
      <dgm:t>
        <a:bodyPr/>
        <a:lstStyle/>
        <a:p>
          <a:endParaRPr lang="en-ZA"/>
        </a:p>
      </dgm:t>
    </dgm:pt>
    <dgm:pt modelId="{98811E2F-62CB-48BB-8257-4BDB3B8491E3}" type="pres">
      <dgm:prSet presAssocID="{FEC25943-346F-415E-8112-798DA2E42228}" presName="accent_2" presStyleCnt="0"/>
      <dgm:spPr/>
    </dgm:pt>
    <dgm:pt modelId="{5C43A843-0255-4AAA-AD21-90084C1E92C8}" type="pres">
      <dgm:prSet presAssocID="{FEC25943-346F-415E-8112-798DA2E42228}" presName="accentRepeatNode" presStyleLbl="solidFgAcc1" presStyleIdx="1" presStyleCnt="3"/>
      <dgm:spPr>
        <a:solidFill>
          <a:schemeClr val="bg2">
            <a:lumMod val="50000"/>
          </a:schemeClr>
        </a:solidFill>
        <a:ln>
          <a:noFill/>
        </a:ln>
      </dgm:spPr>
      <dgm:t>
        <a:bodyPr/>
        <a:lstStyle/>
        <a:p>
          <a:endParaRPr lang="en-ZA"/>
        </a:p>
      </dgm:t>
    </dgm:pt>
    <dgm:pt modelId="{95B1BE9C-BEA7-4946-9E98-CF40293B6EAE}" type="pres">
      <dgm:prSet presAssocID="{54A6E19D-5945-4FDC-B5C2-D019BFF133A7}" presName="text_3" presStyleLbl="node1" presStyleIdx="2" presStyleCnt="3">
        <dgm:presLayoutVars>
          <dgm:bulletEnabled val="1"/>
        </dgm:presLayoutVars>
      </dgm:prSet>
      <dgm:spPr/>
      <dgm:t>
        <a:bodyPr/>
        <a:lstStyle/>
        <a:p>
          <a:endParaRPr lang="en-ZA"/>
        </a:p>
      </dgm:t>
    </dgm:pt>
    <dgm:pt modelId="{04F52CC2-7661-409E-B76A-316AB001AE09}" type="pres">
      <dgm:prSet presAssocID="{54A6E19D-5945-4FDC-B5C2-D019BFF133A7}" presName="accent_3" presStyleCnt="0"/>
      <dgm:spPr/>
    </dgm:pt>
    <dgm:pt modelId="{EA37CF63-1582-4B79-925B-50A6C43622C9}" type="pres">
      <dgm:prSet presAssocID="{54A6E19D-5945-4FDC-B5C2-D019BFF133A7}" presName="accentRepeatNode" presStyleLbl="solidFgAcc1" presStyleIdx="2" presStyleCnt="3"/>
      <dgm:spPr>
        <a:solidFill>
          <a:schemeClr val="bg2">
            <a:lumMod val="50000"/>
          </a:schemeClr>
        </a:solidFill>
        <a:ln>
          <a:noFill/>
        </a:ln>
      </dgm:spPr>
      <dgm:t>
        <a:bodyPr/>
        <a:lstStyle/>
        <a:p>
          <a:endParaRPr lang="en-ZA"/>
        </a:p>
      </dgm:t>
    </dgm:pt>
  </dgm:ptLst>
  <dgm:cxnLst>
    <dgm:cxn modelId="{C47A282D-C451-4949-9DED-5AAC7BE2380E}" srcId="{B6091FFF-B342-4F7C-B4EC-8EE90219AF61}" destId="{FEC25943-346F-415E-8112-798DA2E42228}" srcOrd="1" destOrd="0" parTransId="{E7567093-E85C-438E-80DC-572D4247FD7D}" sibTransId="{2596588D-007C-41B3-952C-0E8C1EBD9E6A}"/>
    <dgm:cxn modelId="{E18EB2B2-990D-4B9F-B876-9343D31C786C}" srcId="{B6091FFF-B342-4F7C-B4EC-8EE90219AF61}" destId="{A0DFEF5E-862C-4FD6-8285-B6EACA6CED7D}" srcOrd="0" destOrd="0" parTransId="{EAAFCFE0-B290-4326-87E4-DE9ABEF7F0AB}" sibTransId="{3BE723E8-9218-4A47-A6C2-927C4D1C6892}"/>
    <dgm:cxn modelId="{D5B7AA17-6D6D-4B70-834C-16F477E4A648}" type="presOf" srcId="{FEC25943-346F-415E-8112-798DA2E42228}" destId="{B5FCF217-2950-422B-B22D-6BB15492E3A1}" srcOrd="0" destOrd="0" presId="urn:microsoft.com/office/officeart/2008/layout/VerticalCurvedList"/>
    <dgm:cxn modelId="{C11F7D37-7608-4BB0-B950-8C19339FD2EE}" type="presOf" srcId="{B6091FFF-B342-4F7C-B4EC-8EE90219AF61}" destId="{F5A63EE0-A6BD-437E-A855-CA6C66BECB88}" srcOrd="0" destOrd="0" presId="urn:microsoft.com/office/officeart/2008/layout/VerticalCurvedList"/>
    <dgm:cxn modelId="{0776636C-51CB-4975-AF2C-917BDEB375C7}" type="presOf" srcId="{A0DFEF5E-862C-4FD6-8285-B6EACA6CED7D}" destId="{E1B6BB9E-FAF8-4FB6-96D9-8A337E21A592}" srcOrd="0" destOrd="0" presId="urn:microsoft.com/office/officeart/2008/layout/VerticalCurvedList"/>
    <dgm:cxn modelId="{CE4BB7D1-4B18-4A25-A389-1BEF3331895B}" type="presOf" srcId="{54A6E19D-5945-4FDC-B5C2-D019BFF133A7}" destId="{95B1BE9C-BEA7-4946-9E98-CF40293B6EAE}" srcOrd="0" destOrd="0" presId="urn:microsoft.com/office/officeart/2008/layout/VerticalCurvedList"/>
    <dgm:cxn modelId="{70ECD677-CD5C-4300-AE00-06FE39DA3ECC}" srcId="{B6091FFF-B342-4F7C-B4EC-8EE90219AF61}" destId="{54A6E19D-5945-4FDC-B5C2-D019BFF133A7}" srcOrd="2" destOrd="0" parTransId="{1FDBBE28-F0F9-4CEA-9A9B-111F5139B649}" sibTransId="{3046365E-AD12-43BD-8A72-F9ED7704910D}"/>
    <dgm:cxn modelId="{3DB2F56B-D4FE-474B-9EA5-4646BC90A0A4}" type="presOf" srcId="{3BE723E8-9218-4A47-A6C2-927C4D1C6892}" destId="{F920AEA0-CCB8-4F78-A8F5-ACA430C62FFF}" srcOrd="0" destOrd="0" presId="urn:microsoft.com/office/officeart/2008/layout/VerticalCurvedList"/>
    <dgm:cxn modelId="{B084BCB3-EE29-41D1-9BD8-4E46F34D4814}" type="presParOf" srcId="{F5A63EE0-A6BD-437E-A855-CA6C66BECB88}" destId="{D62A0D69-D522-42E7-99BC-CB5F2482D1C3}" srcOrd="0" destOrd="0" presId="urn:microsoft.com/office/officeart/2008/layout/VerticalCurvedList"/>
    <dgm:cxn modelId="{486924BB-1197-4009-8C44-939A863E08D4}" type="presParOf" srcId="{D62A0D69-D522-42E7-99BC-CB5F2482D1C3}" destId="{4C8F7C40-1F62-40F4-8E0C-AFEE72CCFF14}" srcOrd="0" destOrd="0" presId="urn:microsoft.com/office/officeart/2008/layout/VerticalCurvedList"/>
    <dgm:cxn modelId="{BFBAC445-842F-4109-9A7A-D7EA1CC5E41C}" type="presParOf" srcId="{4C8F7C40-1F62-40F4-8E0C-AFEE72CCFF14}" destId="{8D739C80-A4D5-4DCF-8A76-DFA7EAD00549}" srcOrd="0" destOrd="0" presId="urn:microsoft.com/office/officeart/2008/layout/VerticalCurvedList"/>
    <dgm:cxn modelId="{6F837306-9CAA-4120-9B74-EF93C8E0BC4B}" type="presParOf" srcId="{4C8F7C40-1F62-40F4-8E0C-AFEE72CCFF14}" destId="{F920AEA0-CCB8-4F78-A8F5-ACA430C62FFF}" srcOrd="1" destOrd="0" presId="urn:microsoft.com/office/officeart/2008/layout/VerticalCurvedList"/>
    <dgm:cxn modelId="{883D377E-D5E8-491A-BE27-EDB1050EF0CF}" type="presParOf" srcId="{4C8F7C40-1F62-40F4-8E0C-AFEE72CCFF14}" destId="{002FB1BC-4429-42D7-B16B-88764CD5326C}" srcOrd="2" destOrd="0" presId="urn:microsoft.com/office/officeart/2008/layout/VerticalCurvedList"/>
    <dgm:cxn modelId="{B0548138-ABC7-49E7-9579-01D0A86B9CB4}" type="presParOf" srcId="{4C8F7C40-1F62-40F4-8E0C-AFEE72CCFF14}" destId="{0C3F58A3-E34D-48CD-9A2D-7B5FDE2BF316}" srcOrd="3" destOrd="0" presId="urn:microsoft.com/office/officeart/2008/layout/VerticalCurvedList"/>
    <dgm:cxn modelId="{901BFF4E-6011-4C01-92DE-187DE9DB1E4E}" type="presParOf" srcId="{D62A0D69-D522-42E7-99BC-CB5F2482D1C3}" destId="{E1B6BB9E-FAF8-4FB6-96D9-8A337E21A592}" srcOrd="1" destOrd="0" presId="urn:microsoft.com/office/officeart/2008/layout/VerticalCurvedList"/>
    <dgm:cxn modelId="{D2ED0679-F3EF-4B76-9B0F-DAA9908478D4}" type="presParOf" srcId="{D62A0D69-D522-42E7-99BC-CB5F2482D1C3}" destId="{B42B3526-32A7-40F2-856E-1DB21ED198C4}" srcOrd="2" destOrd="0" presId="urn:microsoft.com/office/officeart/2008/layout/VerticalCurvedList"/>
    <dgm:cxn modelId="{51947486-724C-4644-A2A5-8716F264F493}" type="presParOf" srcId="{B42B3526-32A7-40F2-856E-1DB21ED198C4}" destId="{DA2A59F7-CD83-4CFF-A1B5-BCB9DAD0E9EB}" srcOrd="0" destOrd="0" presId="urn:microsoft.com/office/officeart/2008/layout/VerticalCurvedList"/>
    <dgm:cxn modelId="{D008E9FC-CE55-41B5-AF37-F9FCDB82245F}" type="presParOf" srcId="{D62A0D69-D522-42E7-99BC-CB5F2482D1C3}" destId="{B5FCF217-2950-422B-B22D-6BB15492E3A1}" srcOrd="3" destOrd="0" presId="urn:microsoft.com/office/officeart/2008/layout/VerticalCurvedList"/>
    <dgm:cxn modelId="{175267A8-FD82-455A-B66B-79DB25834B15}" type="presParOf" srcId="{D62A0D69-D522-42E7-99BC-CB5F2482D1C3}" destId="{98811E2F-62CB-48BB-8257-4BDB3B8491E3}" srcOrd="4" destOrd="0" presId="urn:microsoft.com/office/officeart/2008/layout/VerticalCurvedList"/>
    <dgm:cxn modelId="{E77A700D-BA77-472F-9C9C-CD635CD35016}" type="presParOf" srcId="{98811E2F-62CB-48BB-8257-4BDB3B8491E3}" destId="{5C43A843-0255-4AAA-AD21-90084C1E92C8}" srcOrd="0" destOrd="0" presId="urn:microsoft.com/office/officeart/2008/layout/VerticalCurvedList"/>
    <dgm:cxn modelId="{5DFBA545-9BF9-4A3E-941C-B85CB3553F7A}" type="presParOf" srcId="{D62A0D69-D522-42E7-99BC-CB5F2482D1C3}" destId="{95B1BE9C-BEA7-4946-9E98-CF40293B6EAE}" srcOrd="5" destOrd="0" presId="urn:microsoft.com/office/officeart/2008/layout/VerticalCurvedList"/>
    <dgm:cxn modelId="{0A320C5D-45B6-41AF-856E-A7D1CEB6329E}" type="presParOf" srcId="{D62A0D69-D522-42E7-99BC-CB5F2482D1C3}" destId="{04F52CC2-7661-409E-B76A-316AB001AE09}" srcOrd="6" destOrd="0" presId="urn:microsoft.com/office/officeart/2008/layout/VerticalCurvedList"/>
    <dgm:cxn modelId="{92F589F2-6E8B-411D-96BB-9C56D90CA832}" type="presParOf" srcId="{04F52CC2-7661-409E-B76A-316AB001AE09}" destId="{EA37CF63-1582-4B79-925B-50A6C43622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091FFF-B342-4F7C-B4EC-8EE90219AF6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ZA"/>
        </a:p>
      </dgm:t>
    </dgm:pt>
    <dgm:pt modelId="{A0DFEF5E-862C-4FD6-8285-B6EACA6CED7D}">
      <dgm:prSet phldrT="[Text]" custT="1"/>
      <dgm:spPr>
        <a:solidFill>
          <a:schemeClr val="bg1">
            <a:lumMod val="95000"/>
          </a:schemeClr>
        </a:solidFill>
      </dgm:spPr>
      <dgm:t>
        <a:bodyPr/>
        <a:lstStyle/>
        <a:p>
          <a:r>
            <a:rPr lang="en-ZA" sz="1200" b="1" dirty="0" smtClean="0">
              <a:solidFill>
                <a:schemeClr val="tx1"/>
              </a:solidFill>
              <a:latin typeface="+mn-lt"/>
            </a:rPr>
            <a:t>Lack of sexual health protection/ prevention knowledge </a:t>
          </a:r>
          <a:r>
            <a:rPr lang="en-ZA" sz="1200" b="0" dirty="0" smtClean="0">
              <a:solidFill>
                <a:schemeClr val="tx1"/>
              </a:solidFill>
              <a:latin typeface="+mn-lt"/>
            </a:rPr>
            <a:t>means she has learnt through experience and she is unprepared for the unexpected encounter. </a:t>
          </a:r>
          <a:endParaRPr lang="en-ZA" sz="1200" b="0" dirty="0">
            <a:solidFill>
              <a:schemeClr val="tx1"/>
            </a:solidFill>
          </a:endParaRPr>
        </a:p>
      </dgm:t>
    </dgm:pt>
    <dgm:pt modelId="{EAAFCFE0-B290-4326-87E4-DE9ABEF7F0AB}" type="parTrans" cxnId="{E18EB2B2-990D-4B9F-B876-9343D31C786C}">
      <dgm:prSet/>
      <dgm:spPr/>
      <dgm:t>
        <a:bodyPr/>
        <a:lstStyle/>
        <a:p>
          <a:endParaRPr lang="en-ZA"/>
        </a:p>
      </dgm:t>
    </dgm:pt>
    <dgm:pt modelId="{3BE723E8-9218-4A47-A6C2-927C4D1C6892}" type="sibTrans" cxnId="{E18EB2B2-990D-4B9F-B876-9343D31C786C}">
      <dgm:prSet/>
      <dgm:spPr>
        <a:ln>
          <a:solidFill>
            <a:schemeClr val="bg1"/>
          </a:solidFill>
        </a:ln>
      </dgm:spPr>
      <dgm:t>
        <a:bodyPr/>
        <a:lstStyle/>
        <a:p>
          <a:endParaRPr lang="en-ZA"/>
        </a:p>
      </dgm:t>
    </dgm:pt>
    <dgm:pt modelId="{FEC25943-346F-415E-8112-798DA2E42228}">
      <dgm:prSet phldrT="[Text]" custT="1"/>
      <dgm:spPr>
        <a:solidFill>
          <a:schemeClr val="bg1">
            <a:lumMod val="95000"/>
          </a:schemeClr>
        </a:solidFill>
      </dgm:spPr>
      <dgm:t>
        <a:bodyPr/>
        <a:lstStyle/>
        <a:p>
          <a:r>
            <a:rPr lang="en-ZA" sz="1200" b="1" dirty="0" smtClean="0">
              <a:solidFill>
                <a:schemeClr val="tx1"/>
              </a:solidFill>
            </a:rPr>
            <a:t>Sexual healthcare and clinics are inaccessible </a:t>
          </a:r>
          <a:r>
            <a:rPr lang="en-ZA" sz="1200" dirty="0" smtClean="0">
              <a:solidFill>
                <a:schemeClr val="tx1"/>
              </a:solidFill>
            </a:rPr>
            <a:t>or struggles to find time to make routine visits. </a:t>
          </a:r>
          <a:endParaRPr lang="en-ZA" sz="1200" dirty="0">
            <a:solidFill>
              <a:schemeClr val="tx1"/>
            </a:solidFill>
          </a:endParaRPr>
        </a:p>
      </dgm:t>
    </dgm:pt>
    <dgm:pt modelId="{E7567093-E85C-438E-80DC-572D4247FD7D}" type="parTrans" cxnId="{C47A282D-C451-4949-9DED-5AAC7BE2380E}">
      <dgm:prSet/>
      <dgm:spPr/>
      <dgm:t>
        <a:bodyPr/>
        <a:lstStyle/>
        <a:p>
          <a:endParaRPr lang="en-ZA"/>
        </a:p>
      </dgm:t>
    </dgm:pt>
    <dgm:pt modelId="{2596588D-007C-41B3-952C-0E8C1EBD9E6A}" type="sibTrans" cxnId="{C47A282D-C451-4949-9DED-5AAC7BE2380E}">
      <dgm:prSet/>
      <dgm:spPr/>
      <dgm:t>
        <a:bodyPr/>
        <a:lstStyle/>
        <a:p>
          <a:endParaRPr lang="en-ZA"/>
        </a:p>
      </dgm:t>
    </dgm:pt>
    <dgm:pt modelId="{54A6E19D-5945-4FDC-B5C2-D019BFF133A7}">
      <dgm:prSet phldrT="[Text]" custT="1"/>
      <dgm:spPr>
        <a:solidFill>
          <a:schemeClr val="bg1">
            <a:lumMod val="95000"/>
          </a:schemeClr>
        </a:solidFill>
      </dgm:spPr>
      <dgm:t>
        <a:bodyPr/>
        <a:lstStyle/>
        <a:p>
          <a:r>
            <a:rPr lang="en-ZA" sz="1200" b="1" dirty="0" smtClean="0">
              <a:solidFill>
                <a:schemeClr val="tx1"/>
              </a:solidFill>
              <a:latin typeface="+mn-lt"/>
            </a:rPr>
            <a:t>Multiple partners and unprotected sex. </a:t>
          </a:r>
          <a:endParaRPr lang="en-ZA" sz="1200" dirty="0">
            <a:solidFill>
              <a:schemeClr val="tx1"/>
            </a:solidFill>
          </a:endParaRPr>
        </a:p>
      </dgm:t>
    </dgm:pt>
    <dgm:pt modelId="{1FDBBE28-F0F9-4CEA-9A9B-111F5139B649}" type="parTrans" cxnId="{70ECD677-CD5C-4300-AE00-06FE39DA3ECC}">
      <dgm:prSet/>
      <dgm:spPr/>
      <dgm:t>
        <a:bodyPr/>
        <a:lstStyle/>
        <a:p>
          <a:endParaRPr lang="en-ZA"/>
        </a:p>
      </dgm:t>
    </dgm:pt>
    <dgm:pt modelId="{3046365E-AD12-43BD-8A72-F9ED7704910D}" type="sibTrans" cxnId="{70ECD677-CD5C-4300-AE00-06FE39DA3ECC}">
      <dgm:prSet/>
      <dgm:spPr/>
      <dgm:t>
        <a:bodyPr/>
        <a:lstStyle/>
        <a:p>
          <a:endParaRPr lang="en-ZA"/>
        </a:p>
      </dgm:t>
    </dgm:pt>
    <dgm:pt modelId="{F5A63EE0-A6BD-437E-A855-CA6C66BECB88}" type="pres">
      <dgm:prSet presAssocID="{B6091FFF-B342-4F7C-B4EC-8EE90219AF61}" presName="Name0" presStyleCnt="0">
        <dgm:presLayoutVars>
          <dgm:chMax val="7"/>
          <dgm:chPref val="7"/>
          <dgm:dir/>
        </dgm:presLayoutVars>
      </dgm:prSet>
      <dgm:spPr/>
      <dgm:t>
        <a:bodyPr/>
        <a:lstStyle/>
        <a:p>
          <a:endParaRPr lang="en-ZA"/>
        </a:p>
      </dgm:t>
    </dgm:pt>
    <dgm:pt modelId="{D62A0D69-D522-42E7-99BC-CB5F2482D1C3}" type="pres">
      <dgm:prSet presAssocID="{B6091FFF-B342-4F7C-B4EC-8EE90219AF61}" presName="Name1" presStyleCnt="0"/>
      <dgm:spPr/>
    </dgm:pt>
    <dgm:pt modelId="{4C8F7C40-1F62-40F4-8E0C-AFEE72CCFF14}" type="pres">
      <dgm:prSet presAssocID="{B6091FFF-B342-4F7C-B4EC-8EE90219AF61}" presName="cycle" presStyleCnt="0"/>
      <dgm:spPr/>
    </dgm:pt>
    <dgm:pt modelId="{8D739C80-A4D5-4DCF-8A76-DFA7EAD00549}" type="pres">
      <dgm:prSet presAssocID="{B6091FFF-B342-4F7C-B4EC-8EE90219AF61}" presName="srcNode" presStyleLbl="node1" presStyleIdx="0" presStyleCnt="3"/>
      <dgm:spPr/>
    </dgm:pt>
    <dgm:pt modelId="{F920AEA0-CCB8-4F78-A8F5-ACA430C62FFF}" type="pres">
      <dgm:prSet presAssocID="{B6091FFF-B342-4F7C-B4EC-8EE90219AF61}" presName="conn" presStyleLbl="parChTrans1D2" presStyleIdx="0" presStyleCnt="1" custScaleY="104186"/>
      <dgm:spPr/>
      <dgm:t>
        <a:bodyPr/>
        <a:lstStyle/>
        <a:p>
          <a:endParaRPr lang="en-ZA"/>
        </a:p>
      </dgm:t>
    </dgm:pt>
    <dgm:pt modelId="{002FB1BC-4429-42D7-B16B-88764CD5326C}" type="pres">
      <dgm:prSet presAssocID="{B6091FFF-B342-4F7C-B4EC-8EE90219AF61}" presName="extraNode" presStyleLbl="node1" presStyleIdx="0" presStyleCnt="3"/>
      <dgm:spPr/>
    </dgm:pt>
    <dgm:pt modelId="{0C3F58A3-E34D-48CD-9A2D-7B5FDE2BF316}" type="pres">
      <dgm:prSet presAssocID="{B6091FFF-B342-4F7C-B4EC-8EE90219AF61}" presName="dstNode" presStyleLbl="node1" presStyleIdx="0" presStyleCnt="3"/>
      <dgm:spPr/>
    </dgm:pt>
    <dgm:pt modelId="{E1B6BB9E-FAF8-4FB6-96D9-8A337E21A592}" type="pres">
      <dgm:prSet presAssocID="{A0DFEF5E-862C-4FD6-8285-B6EACA6CED7D}" presName="text_1" presStyleLbl="node1" presStyleIdx="0" presStyleCnt="3">
        <dgm:presLayoutVars>
          <dgm:bulletEnabled val="1"/>
        </dgm:presLayoutVars>
      </dgm:prSet>
      <dgm:spPr/>
      <dgm:t>
        <a:bodyPr/>
        <a:lstStyle/>
        <a:p>
          <a:endParaRPr lang="en-ZA"/>
        </a:p>
      </dgm:t>
    </dgm:pt>
    <dgm:pt modelId="{B42B3526-32A7-40F2-856E-1DB21ED198C4}" type="pres">
      <dgm:prSet presAssocID="{A0DFEF5E-862C-4FD6-8285-B6EACA6CED7D}" presName="accent_1" presStyleCnt="0"/>
      <dgm:spPr/>
    </dgm:pt>
    <dgm:pt modelId="{DA2A59F7-CD83-4CFF-A1B5-BCB9DAD0E9EB}" type="pres">
      <dgm:prSet presAssocID="{A0DFEF5E-862C-4FD6-8285-B6EACA6CED7D}" presName="accentRepeatNode" presStyleLbl="solidFgAcc1" presStyleIdx="0" presStyleCnt="3"/>
      <dgm:spPr>
        <a:solidFill>
          <a:srgbClr val="C00069"/>
        </a:solidFill>
        <a:ln>
          <a:noFill/>
        </a:ln>
      </dgm:spPr>
      <dgm:t>
        <a:bodyPr/>
        <a:lstStyle/>
        <a:p>
          <a:endParaRPr lang="en-ZA"/>
        </a:p>
      </dgm:t>
    </dgm:pt>
    <dgm:pt modelId="{B5FCF217-2950-422B-B22D-6BB15492E3A1}" type="pres">
      <dgm:prSet presAssocID="{FEC25943-346F-415E-8112-798DA2E42228}" presName="text_2" presStyleLbl="node1" presStyleIdx="1" presStyleCnt="3">
        <dgm:presLayoutVars>
          <dgm:bulletEnabled val="1"/>
        </dgm:presLayoutVars>
      </dgm:prSet>
      <dgm:spPr/>
      <dgm:t>
        <a:bodyPr/>
        <a:lstStyle/>
        <a:p>
          <a:endParaRPr lang="en-ZA"/>
        </a:p>
      </dgm:t>
    </dgm:pt>
    <dgm:pt modelId="{98811E2F-62CB-48BB-8257-4BDB3B8491E3}" type="pres">
      <dgm:prSet presAssocID="{FEC25943-346F-415E-8112-798DA2E42228}" presName="accent_2" presStyleCnt="0"/>
      <dgm:spPr/>
    </dgm:pt>
    <dgm:pt modelId="{5C43A843-0255-4AAA-AD21-90084C1E92C8}" type="pres">
      <dgm:prSet presAssocID="{FEC25943-346F-415E-8112-798DA2E42228}" presName="accentRepeatNode" presStyleLbl="solidFgAcc1" presStyleIdx="1" presStyleCnt="3"/>
      <dgm:spPr>
        <a:solidFill>
          <a:srgbClr val="C00069"/>
        </a:solidFill>
        <a:ln>
          <a:noFill/>
        </a:ln>
      </dgm:spPr>
      <dgm:t>
        <a:bodyPr/>
        <a:lstStyle/>
        <a:p>
          <a:endParaRPr lang="en-ZA"/>
        </a:p>
      </dgm:t>
    </dgm:pt>
    <dgm:pt modelId="{95B1BE9C-BEA7-4946-9E98-CF40293B6EAE}" type="pres">
      <dgm:prSet presAssocID="{54A6E19D-5945-4FDC-B5C2-D019BFF133A7}" presName="text_3" presStyleLbl="node1" presStyleIdx="2" presStyleCnt="3">
        <dgm:presLayoutVars>
          <dgm:bulletEnabled val="1"/>
        </dgm:presLayoutVars>
      </dgm:prSet>
      <dgm:spPr/>
      <dgm:t>
        <a:bodyPr/>
        <a:lstStyle/>
        <a:p>
          <a:endParaRPr lang="en-ZA"/>
        </a:p>
      </dgm:t>
    </dgm:pt>
    <dgm:pt modelId="{04F52CC2-7661-409E-B76A-316AB001AE09}" type="pres">
      <dgm:prSet presAssocID="{54A6E19D-5945-4FDC-B5C2-D019BFF133A7}" presName="accent_3" presStyleCnt="0"/>
      <dgm:spPr/>
    </dgm:pt>
    <dgm:pt modelId="{EA37CF63-1582-4B79-925B-50A6C43622C9}" type="pres">
      <dgm:prSet presAssocID="{54A6E19D-5945-4FDC-B5C2-D019BFF133A7}" presName="accentRepeatNode" presStyleLbl="solidFgAcc1" presStyleIdx="2" presStyleCnt="3"/>
      <dgm:spPr>
        <a:solidFill>
          <a:srgbClr val="C00069"/>
        </a:solidFill>
        <a:ln>
          <a:noFill/>
        </a:ln>
      </dgm:spPr>
      <dgm:t>
        <a:bodyPr/>
        <a:lstStyle/>
        <a:p>
          <a:endParaRPr lang="en-ZA"/>
        </a:p>
      </dgm:t>
    </dgm:pt>
  </dgm:ptLst>
  <dgm:cxnLst>
    <dgm:cxn modelId="{C47A282D-C451-4949-9DED-5AAC7BE2380E}" srcId="{B6091FFF-B342-4F7C-B4EC-8EE90219AF61}" destId="{FEC25943-346F-415E-8112-798DA2E42228}" srcOrd="1" destOrd="0" parTransId="{E7567093-E85C-438E-80DC-572D4247FD7D}" sibTransId="{2596588D-007C-41B3-952C-0E8C1EBD9E6A}"/>
    <dgm:cxn modelId="{E83D86FD-F90D-4BA4-ADB2-3BBDFAE00181}" type="presOf" srcId="{3BE723E8-9218-4A47-A6C2-927C4D1C6892}" destId="{F920AEA0-CCB8-4F78-A8F5-ACA430C62FFF}" srcOrd="0" destOrd="0" presId="urn:microsoft.com/office/officeart/2008/layout/VerticalCurvedList"/>
    <dgm:cxn modelId="{E18EB2B2-990D-4B9F-B876-9343D31C786C}" srcId="{B6091FFF-B342-4F7C-B4EC-8EE90219AF61}" destId="{A0DFEF5E-862C-4FD6-8285-B6EACA6CED7D}" srcOrd="0" destOrd="0" parTransId="{EAAFCFE0-B290-4326-87E4-DE9ABEF7F0AB}" sibTransId="{3BE723E8-9218-4A47-A6C2-927C4D1C6892}"/>
    <dgm:cxn modelId="{B582F6F0-BD38-41D3-8BB9-4CA5DF259120}" type="presOf" srcId="{B6091FFF-B342-4F7C-B4EC-8EE90219AF61}" destId="{F5A63EE0-A6BD-437E-A855-CA6C66BECB88}" srcOrd="0" destOrd="0" presId="urn:microsoft.com/office/officeart/2008/layout/VerticalCurvedList"/>
    <dgm:cxn modelId="{FA210332-E8EE-4F10-AD18-EA54D0464AD0}" type="presOf" srcId="{54A6E19D-5945-4FDC-B5C2-D019BFF133A7}" destId="{95B1BE9C-BEA7-4946-9E98-CF40293B6EAE}" srcOrd="0" destOrd="0" presId="urn:microsoft.com/office/officeart/2008/layout/VerticalCurvedList"/>
    <dgm:cxn modelId="{CE78A5C4-356D-4BEE-8508-B4E3EE683489}" type="presOf" srcId="{FEC25943-346F-415E-8112-798DA2E42228}" destId="{B5FCF217-2950-422B-B22D-6BB15492E3A1}" srcOrd="0" destOrd="0" presId="urn:microsoft.com/office/officeart/2008/layout/VerticalCurvedList"/>
    <dgm:cxn modelId="{AE3502EA-7024-4A89-BD02-D419585EC284}" type="presOf" srcId="{A0DFEF5E-862C-4FD6-8285-B6EACA6CED7D}" destId="{E1B6BB9E-FAF8-4FB6-96D9-8A337E21A592}" srcOrd="0" destOrd="0" presId="urn:microsoft.com/office/officeart/2008/layout/VerticalCurvedList"/>
    <dgm:cxn modelId="{70ECD677-CD5C-4300-AE00-06FE39DA3ECC}" srcId="{B6091FFF-B342-4F7C-B4EC-8EE90219AF61}" destId="{54A6E19D-5945-4FDC-B5C2-D019BFF133A7}" srcOrd="2" destOrd="0" parTransId="{1FDBBE28-F0F9-4CEA-9A9B-111F5139B649}" sibTransId="{3046365E-AD12-43BD-8A72-F9ED7704910D}"/>
    <dgm:cxn modelId="{15C605C4-E16E-4016-8417-15F1D1AD170F}" type="presParOf" srcId="{F5A63EE0-A6BD-437E-A855-CA6C66BECB88}" destId="{D62A0D69-D522-42E7-99BC-CB5F2482D1C3}" srcOrd="0" destOrd="0" presId="urn:microsoft.com/office/officeart/2008/layout/VerticalCurvedList"/>
    <dgm:cxn modelId="{FF43B166-2D43-4561-A53A-B8A70AD9A1F7}" type="presParOf" srcId="{D62A0D69-D522-42E7-99BC-CB5F2482D1C3}" destId="{4C8F7C40-1F62-40F4-8E0C-AFEE72CCFF14}" srcOrd="0" destOrd="0" presId="urn:microsoft.com/office/officeart/2008/layout/VerticalCurvedList"/>
    <dgm:cxn modelId="{7C8414B1-DAD5-4361-9A6F-6A95CCBE657C}" type="presParOf" srcId="{4C8F7C40-1F62-40F4-8E0C-AFEE72CCFF14}" destId="{8D739C80-A4D5-4DCF-8A76-DFA7EAD00549}" srcOrd="0" destOrd="0" presId="urn:microsoft.com/office/officeart/2008/layout/VerticalCurvedList"/>
    <dgm:cxn modelId="{730FAC6F-CC1C-48C2-B941-659B4DBE2737}" type="presParOf" srcId="{4C8F7C40-1F62-40F4-8E0C-AFEE72CCFF14}" destId="{F920AEA0-CCB8-4F78-A8F5-ACA430C62FFF}" srcOrd="1" destOrd="0" presId="urn:microsoft.com/office/officeart/2008/layout/VerticalCurvedList"/>
    <dgm:cxn modelId="{FD5A501E-302D-4052-914C-7404FDB928FD}" type="presParOf" srcId="{4C8F7C40-1F62-40F4-8E0C-AFEE72CCFF14}" destId="{002FB1BC-4429-42D7-B16B-88764CD5326C}" srcOrd="2" destOrd="0" presId="urn:microsoft.com/office/officeart/2008/layout/VerticalCurvedList"/>
    <dgm:cxn modelId="{B1F3CC04-D08C-4328-8F4B-0A03A37C7D53}" type="presParOf" srcId="{4C8F7C40-1F62-40F4-8E0C-AFEE72CCFF14}" destId="{0C3F58A3-E34D-48CD-9A2D-7B5FDE2BF316}" srcOrd="3" destOrd="0" presId="urn:microsoft.com/office/officeart/2008/layout/VerticalCurvedList"/>
    <dgm:cxn modelId="{42B25952-BE24-4C24-958B-0D3979035E60}" type="presParOf" srcId="{D62A0D69-D522-42E7-99BC-CB5F2482D1C3}" destId="{E1B6BB9E-FAF8-4FB6-96D9-8A337E21A592}" srcOrd="1" destOrd="0" presId="urn:microsoft.com/office/officeart/2008/layout/VerticalCurvedList"/>
    <dgm:cxn modelId="{86DEC08E-DC4F-42C9-8FBA-CB7C333CD053}" type="presParOf" srcId="{D62A0D69-D522-42E7-99BC-CB5F2482D1C3}" destId="{B42B3526-32A7-40F2-856E-1DB21ED198C4}" srcOrd="2" destOrd="0" presId="urn:microsoft.com/office/officeart/2008/layout/VerticalCurvedList"/>
    <dgm:cxn modelId="{BE174304-AFB5-4624-BD9E-A4908CD9023C}" type="presParOf" srcId="{B42B3526-32A7-40F2-856E-1DB21ED198C4}" destId="{DA2A59F7-CD83-4CFF-A1B5-BCB9DAD0E9EB}" srcOrd="0" destOrd="0" presId="urn:microsoft.com/office/officeart/2008/layout/VerticalCurvedList"/>
    <dgm:cxn modelId="{CE1CE4E5-AE70-46E5-85B4-20D601657898}" type="presParOf" srcId="{D62A0D69-D522-42E7-99BC-CB5F2482D1C3}" destId="{B5FCF217-2950-422B-B22D-6BB15492E3A1}" srcOrd="3" destOrd="0" presId="urn:microsoft.com/office/officeart/2008/layout/VerticalCurvedList"/>
    <dgm:cxn modelId="{67A7C15D-B525-48E4-B8AF-E86A61A28252}" type="presParOf" srcId="{D62A0D69-D522-42E7-99BC-CB5F2482D1C3}" destId="{98811E2F-62CB-48BB-8257-4BDB3B8491E3}" srcOrd="4" destOrd="0" presId="urn:microsoft.com/office/officeart/2008/layout/VerticalCurvedList"/>
    <dgm:cxn modelId="{7D316924-2F71-47E3-ADC9-CFB702864C05}" type="presParOf" srcId="{98811E2F-62CB-48BB-8257-4BDB3B8491E3}" destId="{5C43A843-0255-4AAA-AD21-90084C1E92C8}" srcOrd="0" destOrd="0" presId="urn:microsoft.com/office/officeart/2008/layout/VerticalCurvedList"/>
    <dgm:cxn modelId="{282BBD01-E4ED-4172-B468-FFDA3A9A931A}" type="presParOf" srcId="{D62A0D69-D522-42E7-99BC-CB5F2482D1C3}" destId="{95B1BE9C-BEA7-4946-9E98-CF40293B6EAE}" srcOrd="5" destOrd="0" presId="urn:microsoft.com/office/officeart/2008/layout/VerticalCurvedList"/>
    <dgm:cxn modelId="{6023F32B-4E91-48C2-855C-3819E88336D9}" type="presParOf" srcId="{D62A0D69-D522-42E7-99BC-CB5F2482D1C3}" destId="{04F52CC2-7661-409E-B76A-316AB001AE09}" srcOrd="6" destOrd="0" presId="urn:microsoft.com/office/officeart/2008/layout/VerticalCurvedList"/>
    <dgm:cxn modelId="{9C68CEAF-D9C7-4888-AF12-938A533F8BBB}" type="presParOf" srcId="{04F52CC2-7661-409E-B76A-316AB001AE09}" destId="{EA37CF63-1582-4B79-925B-50A6C43622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1E4B63-3ABC-4180-94BE-A73EBA44E12B}" type="doc">
      <dgm:prSet loTypeId="urn:microsoft.com/office/officeart/2005/8/layout/arrow3" loCatId="relationship" qsTypeId="urn:microsoft.com/office/officeart/2005/8/quickstyle/simple1" qsCatId="simple" csTypeId="urn:microsoft.com/office/officeart/2005/8/colors/colorful3" csCatId="colorful" phldr="1"/>
      <dgm:spPr/>
      <dgm:t>
        <a:bodyPr/>
        <a:lstStyle/>
        <a:p>
          <a:endParaRPr lang="en-ZA"/>
        </a:p>
      </dgm:t>
    </dgm:pt>
    <dgm:pt modelId="{8720935C-9781-42B8-886E-FD8FECB506AA}">
      <dgm:prSet phldrT="[Text]" custT="1"/>
      <dgm:spPr/>
      <dgm:t>
        <a:bodyPr/>
        <a:lstStyle/>
        <a:p>
          <a:r>
            <a:rPr lang="en-ZA" sz="1400" b="1" dirty="0" smtClean="0">
              <a:solidFill>
                <a:schemeClr val="tx1"/>
              </a:solidFill>
            </a:rPr>
            <a:t>Social taboo of lost virginity</a:t>
          </a:r>
          <a:endParaRPr lang="en-ZA" sz="1400" b="1" dirty="0">
            <a:solidFill>
              <a:schemeClr val="tx1"/>
            </a:solidFill>
          </a:endParaRPr>
        </a:p>
      </dgm:t>
    </dgm:pt>
    <dgm:pt modelId="{CA8B08CD-3E92-475F-A1FB-ABE900F94EC7}" type="parTrans" cxnId="{885FBDC2-DBEE-419C-872E-0B3F4E3E99B4}">
      <dgm:prSet/>
      <dgm:spPr/>
      <dgm:t>
        <a:bodyPr/>
        <a:lstStyle/>
        <a:p>
          <a:endParaRPr lang="en-ZA" sz="1100" b="0"/>
        </a:p>
      </dgm:t>
    </dgm:pt>
    <dgm:pt modelId="{BD60FF0D-5FAB-4B1B-AB51-4D72390C84D3}" type="sibTrans" cxnId="{885FBDC2-DBEE-419C-872E-0B3F4E3E99B4}">
      <dgm:prSet/>
      <dgm:spPr/>
      <dgm:t>
        <a:bodyPr/>
        <a:lstStyle/>
        <a:p>
          <a:endParaRPr lang="en-ZA" sz="1100" b="0"/>
        </a:p>
      </dgm:t>
    </dgm:pt>
    <dgm:pt modelId="{F688EE41-591B-4476-9298-D395C06E2281}">
      <dgm:prSet phldrT="[Text]" custT="1"/>
      <dgm:spPr/>
      <dgm:t>
        <a:bodyPr/>
        <a:lstStyle/>
        <a:p>
          <a:r>
            <a:rPr lang="en-ZA" sz="1400" b="1" dirty="0" smtClean="0">
              <a:solidFill>
                <a:schemeClr val="accent2"/>
              </a:solidFill>
            </a:rPr>
            <a:t>Feminine Hygiene</a:t>
          </a:r>
          <a:endParaRPr lang="en-ZA" sz="1400" b="1" dirty="0">
            <a:solidFill>
              <a:schemeClr val="accent2"/>
            </a:solidFill>
          </a:endParaRPr>
        </a:p>
      </dgm:t>
    </dgm:pt>
    <dgm:pt modelId="{7FF810EA-DDCE-451D-B323-484EFB356B87}" type="parTrans" cxnId="{2C9FCC8F-4050-491D-B968-BF7AFD2F996C}">
      <dgm:prSet/>
      <dgm:spPr/>
      <dgm:t>
        <a:bodyPr/>
        <a:lstStyle/>
        <a:p>
          <a:endParaRPr lang="en-ZA" sz="1100" b="0"/>
        </a:p>
      </dgm:t>
    </dgm:pt>
    <dgm:pt modelId="{CDF47B0C-CAF7-4571-941E-D596F0756A6F}" type="sibTrans" cxnId="{2C9FCC8F-4050-491D-B968-BF7AFD2F996C}">
      <dgm:prSet/>
      <dgm:spPr/>
      <dgm:t>
        <a:bodyPr/>
        <a:lstStyle/>
        <a:p>
          <a:endParaRPr lang="en-ZA" sz="1100" b="0"/>
        </a:p>
      </dgm:t>
    </dgm:pt>
    <dgm:pt modelId="{5C1CFF0C-858C-4E23-BF6C-695DD7E276EB}" type="pres">
      <dgm:prSet presAssocID="{BC1E4B63-3ABC-4180-94BE-A73EBA44E12B}" presName="compositeShape" presStyleCnt="0">
        <dgm:presLayoutVars>
          <dgm:chMax val="2"/>
          <dgm:dir/>
          <dgm:resizeHandles val="exact"/>
        </dgm:presLayoutVars>
      </dgm:prSet>
      <dgm:spPr/>
      <dgm:t>
        <a:bodyPr/>
        <a:lstStyle/>
        <a:p>
          <a:endParaRPr lang="en-ZA"/>
        </a:p>
      </dgm:t>
    </dgm:pt>
    <dgm:pt modelId="{E16D0774-A60D-498B-AFB4-A8BE645DE641}" type="pres">
      <dgm:prSet presAssocID="{BC1E4B63-3ABC-4180-94BE-A73EBA44E12B}" presName="divider" presStyleLbl="fgShp" presStyleIdx="0" presStyleCnt="1"/>
      <dgm:spPr>
        <a:solidFill>
          <a:schemeClr val="tx1">
            <a:lumMod val="50000"/>
            <a:lumOff val="50000"/>
          </a:schemeClr>
        </a:solidFill>
      </dgm:spPr>
    </dgm:pt>
    <dgm:pt modelId="{E18CB5F1-01AE-4E8F-BF55-C9C485DBFB49}" type="pres">
      <dgm:prSet presAssocID="{8720935C-9781-42B8-886E-FD8FECB506AA}" presName="downArrow" presStyleLbl="node1" presStyleIdx="0" presStyleCnt="2"/>
      <dgm:spPr>
        <a:solidFill>
          <a:schemeClr val="tx1"/>
        </a:solidFill>
      </dgm:spPr>
      <dgm:t>
        <a:bodyPr/>
        <a:lstStyle/>
        <a:p>
          <a:endParaRPr lang="en-ZA"/>
        </a:p>
      </dgm:t>
    </dgm:pt>
    <dgm:pt modelId="{D6AD9CC9-9EB7-4AD3-9B8D-448086FB039C}" type="pres">
      <dgm:prSet presAssocID="{8720935C-9781-42B8-886E-FD8FECB506AA}" presName="downArrowText" presStyleLbl="revTx" presStyleIdx="0" presStyleCnt="2">
        <dgm:presLayoutVars>
          <dgm:bulletEnabled val="1"/>
        </dgm:presLayoutVars>
      </dgm:prSet>
      <dgm:spPr/>
      <dgm:t>
        <a:bodyPr/>
        <a:lstStyle/>
        <a:p>
          <a:endParaRPr lang="en-ZA"/>
        </a:p>
      </dgm:t>
    </dgm:pt>
    <dgm:pt modelId="{869E97A6-11B9-459A-9B9B-45EC7D19FDFC}" type="pres">
      <dgm:prSet presAssocID="{F688EE41-591B-4476-9298-D395C06E2281}" presName="upArrow" presStyleLbl="node1" presStyleIdx="1" presStyleCnt="2"/>
      <dgm:spPr>
        <a:solidFill>
          <a:schemeClr val="accent2"/>
        </a:solidFill>
      </dgm:spPr>
      <dgm:t>
        <a:bodyPr/>
        <a:lstStyle/>
        <a:p>
          <a:endParaRPr lang="en-ZA"/>
        </a:p>
      </dgm:t>
    </dgm:pt>
    <dgm:pt modelId="{08679552-F282-4D52-995C-A0495AA7FECC}" type="pres">
      <dgm:prSet presAssocID="{F688EE41-591B-4476-9298-D395C06E2281}" presName="upArrowText" presStyleLbl="revTx" presStyleIdx="1" presStyleCnt="2" custScaleX="125546">
        <dgm:presLayoutVars>
          <dgm:bulletEnabled val="1"/>
        </dgm:presLayoutVars>
      </dgm:prSet>
      <dgm:spPr/>
      <dgm:t>
        <a:bodyPr/>
        <a:lstStyle/>
        <a:p>
          <a:endParaRPr lang="en-ZA"/>
        </a:p>
      </dgm:t>
    </dgm:pt>
  </dgm:ptLst>
  <dgm:cxnLst>
    <dgm:cxn modelId="{885FBDC2-DBEE-419C-872E-0B3F4E3E99B4}" srcId="{BC1E4B63-3ABC-4180-94BE-A73EBA44E12B}" destId="{8720935C-9781-42B8-886E-FD8FECB506AA}" srcOrd="0" destOrd="0" parTransId="{CA8B08CD-3E92-475F-A1FB-ABE900F94EC7}" sibTransId="{BD60FF0D-5FAB-4B1B-AB51-4D72390C84D3}"/>
    <dgm:cxn modelId="{33E79258-C986-4F1C-9032-174A4428A140}" type="presOf" srcId="{8720935C-9781-42B8-886E-FD8FECB506AA}" destId="{D6AD9CC9-9EB7-4AD3-9B8D-448086FB039C}" srcOrd="0" destOrd="0" presId="urn:microsoft.com/office/officeart/2005/8/layout/arrow3"/>
    <dgm:cxn modelId="{56939444-B5C3-49AB-A2D5-2023511C0CC0}" type="presOf" srcId="{F688EE41-591B-4476-9298-D395C06E2281}" destId="{08679552-F282-4D52-995C-A0495AA7FECC}" srcOrd="0" destOrd="0" presId="urn:microsoft.com/office/officeart/2005/8/layout/arrow3"/>
    <dgm:cxn modelId="{2C9FCC8F-4050-491D-B968-BF7AFD2F996C}" srcId="{BC1E4B63-3ABC-4180-94BE-A73EBA44E12B}" destId="{F688EE41-591B-4476-9298-D395C06E2281}" srcOrd="1" destOrd="0" parTransId="{7FF810EA-DDCE-451D-B323-484EFB356B87}" sibTransId="{CDF47B0C-CAF7-4571-941E-D596F0756A6F}"/>
    <dgm:cxn modelId="{D2A23B4C-3EEF-4F37-9F9D-81B33B89B381}" type="presOf" srcId="{BC1E4B63-3ABC-4180-94BE-A73EBA44E12B}" destId="{5C1CFF0C-858C-4E23-BF6C-695DD7E276EB}" srcOrd="0" destOrd="0" presId="urn:microsoft.com/office/officeart/2005/8/layout/arrow3"/>
    <dgm:cxn modelId="{7446A849-A0A9-4D2E-8E75-8EC4CFA6EAB6}" type="presParOf" srcId="{5C1CFF0C-858C-4E23-BF6C-695DD7E276EB}" destId="{E16D0774-A60D-498B-AFB4-A8BE645DE641}" srcOrd="0" destOrd="0" presId="urn:microsoft.com/office/officeart/2005/8/layout/arrow3"/>
    <dgm:cxn modelId="{B3473D06-939A-418B-BCFA-49DC26F2D1B9}" type="presParOf" srcId="{5C1CFF0C-858C-4E23-BF6C-695DD7E276EB}" destId="{E18CB5F1-01AE-4E8F-BF55-C9C485DBFB49}" srcOrd="1" destOrd="0" presId="urn:microsoft.com/office/officeart/2005/8/layout/arrow3"/>
    <dgm:cxn modelId="{607DC152-6AC4-45BA-BBA0-874919E0734F}" type="presParOf" srcId="{5C1CFF0C-858C-4E23-BF6C-695DD7E276EB}" destId="{D6AD9CC9-9EB7-4AD3-9B8D-448086FB039C}" srcOrd="2" destOrd="0" presId="urn:microsoft.com/office/officeart/2005/8/layout/arrow3"/>
    <dgm:cxn modelId="{DEDE2BB8-ABD2-4521-9B4C-33B47264B1F0}" type="presParOf" srcId="{5C1CFF0C-858C-4E23-BF6C-695DD7E276EB}" destId="{869E97A6-11B9-459A-9B9B-45EC7D19FDFC}" srcOrd="3" destOrd="0" presId="urn:microsoft.com/office/officeart/2005/8/layout/arrow3"/>
    <dgm:cxn modelId="{67D700FF-8FE0-49C5-BCF7-C9A62DD86E04}" type="presParOf" srcId="{5C1CFF0C-858C-4E23-BF6C-695DD7E276EB}" destId="{08679552-F282-4D52-995C-A0495AA7FECC}"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848EB0-F1EF-41AB-9D48-C305F902EE0D}" type="doc">
      <dgm:prSet loTypeId="urn:microsoft.com/office/officeart/2005/8/layout/equation1" loCatId="process" qsTypeId="urn:microsoft.com/office/officeart/2005/8/quickstyle/simple1" qsCatId="simple" csTypeId="urn:microsoft.com/office/officeart/2005/8/colors/accent1_2" csCatId="accent1" phldr="1"/>
      <dgm:spPr/>
    </dgm:pt>
    <dgm:pt modelId="{EE04E6DF-5A9E-4CFB-9265-C7D3C73EAFEF}">
      <dgm:prSet phldrT="[Text]"/>
      <dgm:spPr>
        <a:solidFill>
          <a:schemeClr val="bg2"/>
        </a:solidFill>
      </dgm:spPr>
      <dgm:t>
        <a:bodyPr/>
        <a:lstStyle/>
        <a:p>
          <a:r>
            <a:rPr lang="en-ZA" b="1" dirty="0" smtClean="0"/>
            <a:t>Vaginal cleansing</a:t>
          </a:r>
          <a:endParaRPr lang="en-ZA" b="1" dirty="0"/>
        </a:p>
      </dgm:t>
    </dgm:pt>
    <dgm:pt modelId="{3877B67A-48FC-4627-8976-E58C24EE8C27}" type="parTrans" cxnId="{238459B0-8C1A-4252-A67E-D903D85B806D}">
      <dgm:prSet/>
      <dgm:spPr/>
      <dgm:t>
        <a:bodyPr/>
        <a:lstStyle/>
        <a:p>
          <a:endParaRPr lang="en-ZA"/>
        </a:p>
      </dgm:t>
    </dgm:pt>
    <dgm:pt modelId="{7680B7A1-78E2-4524-9D3A-3B8D9220B163}" type="sibTrans" cxnId="{238459B0-8C1A-4252-A67E-D903D85B806D}">
      <dgm:prSet/>
      <dgm:spPr>
        <a:solidFill>
          <a:schemeClr val="tx1">
            <a:lumMod val="40000"/>
            <a:lumOff val="60000"/>
          </a:schemeClr>
        </a:solidFill>
      </dgm:spPr>
      <dgm:t>
        <a:bodyPr/>
        <a:lstStyle/>
        <a:p>
          <a:endParaRPr lang="en-ZA" dirty="0"/>
        </a:p>
      </dgm:t>
    </dgm:pt>
    <dgm:pt modelId="{65986698-3A68-429E-8DE4-CA06332F70AC}">
      <dgm:prSet phldrT="[Text]"/>
      <dgm:spPr>
        <a:solidFill>
          <a:schemeClr val="bg2"/>
        </a:solidFill>
      </dgm:spPr>
      <dgm:t>
        <a:bodyPr/>
        <a:lstStyle/>
        <a:p>
          <a:r>
            <a:rPr lang="en-ZA" b="1" dirty="0" smtClean="0"/>
            <a:t>Vaginal heating</a:t>
          </a:r>
          <a:endParaRPr lang="en-ZA" b="1" dirty="0"/>
        </a:p>
      </dgm:t>
    </dgm:pt>
    <dgm:pt modelId="{331DBF30-A994-44FB-9623-D78463A4ED09}" type="parTrans" cxnId="{9E0CFC5A-8AC9-4C26-B7A0-447CF271DE79}">
      <dgm:prSet/>
      <dgm:spPr/>
      <dgm:t>
        <a:bodyPr/>
        <a:lstStyle/>
        <a:p>
          <a:endParaRPr lang="en-ZA"/>
        </a:p>
      </dgm:t>
    </dgm:pt>
    <dgm:pt modelId="{36ACB020-C1DF-4229-8667-4DE8130C47A7}" type="sibTrans" cxnId="{9E0CFC5A-8AC9-4C26-B7A0-447CF271DE79}">
      <dgm:prSet/>
      <dgm:spPr>
        <a:solidFill>
          <a:schemeClr val="tx1">
            <a:lumMod val="40000"/>
            <a:lumOff val="60000"/>
          </a:schemeClr>
        </a:solidFill>
      </dgm:spPr>
      <dgm:t>
        <a:bodyPr/>
        <a:lstStyle/>
        <a:p>
          <a:endParaRPr lang="en-ZA" dirty="0"/>
        </a:p>
      </dgm:t>
    </dgm:pt>
    <dgm:pt modelId="{2DDB2E68-3E78-4832-913D-992C99709B47}">
      <dgm:prSet phldrT="[Text]"/>
      <dgm:spPr>
        <a:solidFill>
          <a:schemeClr val="bg2">
            <a:lumMod val="75000"/>
          </a:schemeClr>
        </a:solidFill>
      </dgm:spPr>
      <dgm:t>
        <a:bodyPr/>
        <a:lstStyle/>
        <a:p>
          <a:r>
            <a:rPr lang="en-ZA" b="1" dirty="0" smtClean="0"/>
            <a:t>Pre-sex ritual</a:t>
          </a:r>
          <a:endParaRPr lang="en-ZA" b="1" dirty="0"/>
        </a:p>
      </dgm:t>
    </dgm:pt>
    <dgm:pt modelId="{8B5343DF-B3CB-4929-8C87-5AE803DFD66A}" type="parTrans" cxnId="{8DD5D257-204A-4453-B16F-A7F4F2BB1E96}">
      <dgm:prSet/>
      <dgm:spPr/>
      <dgm:t>
        <a:bodyPr/>
        <a:lstStyle/>
        <a:p>
          <a:endParaRPr lang="en-ZA"/>
        </a:p>
      </dgm:t>
    </dgm:pt>
    <dgm:pt modelId="{48214AC6-6784-40C8-A183-31714E04EF2A}" type="sibTrans" cxnId="{8DD5D257-204A-4453-B16F-A7F4F2BB1E96}">
      <dgm:prSet/>
      <dgm:spPr/>
      <dgm:t>
        <a:bodyPr/>
        <a:lstStyle/>
        <a:p>
          <a:endParaRPr lang="en-ZA"/>
        </a:p>
      </dgm:t>
    </dgm:pt>
    <dgm:pt modelId="{D1C38EED-C553-4485-BDDE-DF35199C1AE9}">
      <dgm:prSet phldrT="[Text]"/>
      <dgm:spPr>
        <a:solidFill>
          <a:schemeClr val="bg2"/>
        </a:solidFill>
      </dgm:spPr>
      <dgm:t>
        <a:bodyPr/>
        <a:lstStyle/>
        <a:p>
          <a:r>
            <a:rPr lang="en-ZA" b="1" dirty="0" smtClean="0"/>
            <a:t>Vaginal tightening</a:t>
          </a:r>
          <a:endParaRPr lang="en-ZA" b="1" dirty="0"/>
        </a:p>
      </dgm:t>
    </dgm:pt>
    <dgm:pt modelId="{46C21974-775A-421E-B2D3-8B27C4B83C88}" type="parTrans" cxnId="{3487B942-779E-4914-95C1-C750A814A591}">
      <dgm:prSet/>
      <dgm:spPr/>
      <dgm:t>
        <a:bodyPr/>
        <a:lstStyle/>
        <a:p>
          <a:endParaRPr lang="en-ZA"/>
        </a:p>
      </dgm:t>
    </dgm:pt>
    <dgm:pt modelId="{1262A3CB-25F7-40B1-84F6-07CFFD71300F}" type="sibTrans" cxnId="{3487B942-779E-4914-95C1-C750A814A591}">
      <dgm:prSet/>
      <dgm:spPr>
        <a:solidFill>
          <a:schemeClr val="tx1">
            <a:lumMod val="40000"/>
            <a:lumOff val="60000"/>
          </a:schemeClr>
        </a:solidFill>
      </dgm:spPr>
      <dgm:t>
        <a:bodyPr/>
        <a:lstStyle/>
        <a:p>
          <a:endParaRPr lang="en-ZA" dirty="0"/>
        </a:p>
      </dgm:t>
    </dgm:pt>
    <dgm:pt modelId="{686955CA-E26B-4EF6-9D7F-D5307763BD32}" type="pres">
      <dgm:prSet presAssocID="{66848EB0-F1EF-41AB-9D48-C305F902EE0D}" presName="linearFlow" presStyleCnt="0">
        <dgm:presLayoutVars>
          <dgm:dir/>
          <dgm:resizeHandles val="exact"/>
        </dgm:presLayoutVars>
      </dgm:prSet>
      <dgm:spPr/>
    </dgm:pt>
    <dgm:pt modelId="{3583E9C1-B1FE-4A5E-AE80-85814F0550C4}" type="pres">
      <dgm:prSet presAssocID="{EE04E6DF-5A9E-4CFB-9265-C7D3C73EAFEF}" presName="node" presStyleLbl="node1" presStyleIdx="0" presStyleCnt="4">
        <dgm:presLayoutVars>
          <dgm:bulletEnabled val="1"/>
        </dgm:presLayoutVars>
      </dgm:prSet>
      <dgm:spPr/>
      <dgm:t>
        <a:bodyPr/>
        <a:lstStyle/>
        <a:p>
          <a:endParaRPr lang="en-ZA"/>
        </a:p>
      </dgm:t>
    </dgm:pt>
    <dgm:pt modelId="{CA475D45-A4FC-4F37-A6A2-EE4702F052CA}" type="pres">
      <dgm:prSet presAssocID="{7680B7A1-78E2-4524-9D3A-3B8D9220B163}" presName="spacerL" presStyleCnt="0"/>
      <dgm:spPr/>
    </dgm:pt>
    <dgm:pt modelId="{10F61F3D-7419-47BC-A7FD-27E2DB19F9F3}" type="pres">
      <dgm:prSet presAssocID="{7680B7A1-78E2-4524-9D3A-3B8D9220B163}" presName="sibTrans" presStyleLbl="sibTrans2D1" presStyleIdx="0" presStyleCnt="3"/>
      <dgm:spPr/>
      <dgm:t>
        <a:bodyPr/>
        <a:lstStyle/>
        <a:p>
          <a:endParaRPr lang="en-ZA"/>
        </a:p>
      </dgm:t>
    </dgm:pt>
    <dgm:pt modelId="{C28B1916-E7D4-4454-A93D-4C34FF9A2FE2}" type="pres">
      <dgm:prSet presAssocID="{7680B7A1-78E2-4524-9D3A-3B8D9220B163}" presName="spacerR" presStyleCnt="0"/>
      <dgm:spPr/>
    </dgm:pt>
    <dgm:pt modelId="{5ECDCE5E-637D-4253-BE58-0205A51AF250}" type="pres">
      <dgm:prSet presAssocID="{65986698-3A68-429E-8DE4-CA06332F70AC}" presName="node" presStyleLbl="node1" presStyleIdx="1" presStyleCnt="4">
        <dgm:presLayoutVars>
          <dgm:bulletEnabled val="1"/>
        </dgm:presLayoutVars>
      </dgm:prSet>
      <dgm:spPr/>
      <dgm:t>
        <a:bodyPr/>
        <a:lstStyle/>
        <a:p>
          <a:endParaRPr lang="en-ZA"/>
        </a:p>
      </dgm:t>
    </dgm:pt>
    <dgm:pt modelId="{3C65D1F6-A61F-4329-83BC-F4C8455F4E6B}" type="pres">
      <dgm:prSet presAssocID="{36ACB020-C1DF-4229-8667-4DE8130C47A7}" presName="spacerL" presStyleCnt="0"/>
      <dgm:spPr/>
    </dgm:pt>
    <dgm:pt modelId="{BFC1EAF1-8E9A-481F-B2CA-DC873B93E14C}" type="pres">
      <dgm:prSet presAssocID="{36ACB020-C1DF-4229-8667-4DE8130C47A7}" presName="sibTrans" presStyleLbl="sibTrans2D1" presStyleIdx="1" presStyleCnt="3"/>
      <dgm:spPr/>
      <dgm:t>
        <a:bodyPr/>
        <a:lstStyle/>
        <a:p>
          <a:endParaRPr lang="en-ZA"/>
        </a:p>
      </dgm:t>
    </dgm:pt>
    <dgm:pt modelId="{909900C8-CFC9-476E-A1A5-9B456ADD2F50}" type="pres">
      <dgm:prSet presAssocID="{36ACB020-C1DF-4229-8667-4DE8130C47A7}" presName="spacerR" presStyleCnt="0"/>
      <dgm:spPr/>
    </dgm:pt>
    <dgm:pt modelId="{B4DCC0AC-78FC-4332-B691-7FEDE409F59A}" type="pres">
      <dgm:prSet presAssocID="{D1C38EED-C553-4485-BDDE-DF35199C1AE9}" presName="node" presStyleLbl="node1" presStyleIdx="2" presStyleCnt="4">
        <dgm:presLayoutVars>
          <dgm:bulletEnabled val="1"/>
        </dgm:presLayoutVars>
      </dgm:prSet>
      <dgm:spPr/>
      <dgm:t>
        <a:bodyPr/>
        <a:lstStyle/>
        <a:p>
          <a:endParaRPr lang="en-ZA"/>
        </a:p>
      </dgm:t>
    </dgm:pt>
    <dgm:pt modelId="{36F2CADC-6DAC-4685-B7AC-3AEE438B0D85}" type="pres">
      <dgm:prSet presAssocID="{1262A3CB-25F7-40B1-84F6-07CFFD71300F}" presName="spacerL" presStyleCnt="0"/>
      <dgm:spPr/>
    </dgm:pt>
    <dgm:pt modelId="{073E5529-C533-47F1-9D27-D54003D038E0}" type="pres">
      <dgm:prSet presAssocID="{1262A3CB-25F7-40B1-84F6-07CFFD71300F}" presName="sibTrans" presStyleLbl="sibTrans2D1" presStyleIdx="2" presStyleCnt="3"/>
      <dgm:spPr/>
      <dgm:t>
        <a:bodyPr/>
        <a:lstStyle/>
        <a:p>
          <a:endParaRPr lang="en-ZA"/>
        </a:p>
      </dgm:t>
    </dgm:pt>
    <dgm:pt modelId="{FEAEC4AB-4389-4596-B522-26FFCF9EF54E}" type="pres">
      <dgm:prSet presAssocID="{1262A3CB-25F7-40B1-84F6-07CFFD71300F}" presName="spacerR" presStyleCnt="0"/>
      <dgm:spPr/>
    </dgm:pt>
    <dgm:pt modelId="{CE264BF0-1B59-4ACA-AD8A-A366D08AE6F2}" type="pres">
      <dgm:prSet presAssocID="{2DDB2E68-3E78-4832-913D-992C99709B47}" presName="node" presStyleLbl="node1" presStyleIdx="3" presStyleCnt="4">
        <dgm:presLayoutVars>
          <dgm:bulletEnabled val="1"/>
        </dgm:presLayoutVars>
      </dgm:prSet>
      <dgm:spPr/>
      <dgm:t>
        <a:bodyPr/>
        <a:lstStyle/>
        <a:p>
          <a:endParaRPr lang="en-ZA"/>
        </a:p>
      </dgm:t>
    </dgm:pt>
  </dgm:ptLst>
  <dgm:cxnLst>
    <dgm:cxn modelId="{2D2A546A-F82B-42D0-8C36-E70E9BBEFB7E}" type="presOf" srcId="{66848EB0-F1EF-41AB-9D48-C305F902EE0D}" destId="{686955CA-E26B-4EF6-9D7F-D5307763BD32}" srcOrd="0" destOrd="0" presId="urn:microsoft.com/office/officeart/2005/8/layout/equation1"/>
    <dgm:cxn modelId="{9E0CFC5A-8AC9-4C26-B7A0-447CF271DE79}" srcId="{66848EB0-F1EF-41AB-9D48-C305F902EE0D}" destId="{65986698-3A68-429E-8DE4-CA06332F70AC}" srcOrd="1" destOrd="0" parTransId="{331DBF30-A994-44FB-9623-D78463A4ED09}" sibTransId="{36ACB020-C1DF-4229-8667-4DE8130C47A7}"/>
    <dgm:cxn modelId="{CC736B10-6751-4D22-AC1B-1D19C69F68B6}" type="presOf" srcId="{EE04E6DF-5A9E-4CFB-9265-C7D3C73EAFEF}" destId="{3583E9C1-B1FE-4A5E-AE80-85814F0550C4}" srcOrd="0" destOrd="0" presId="urn:microsoft.com/office/officeart/2005/8/layout/equation1"/>
    <dgm:cxn modelId="{77572074-2845-4DA4-A648-E63E8B930A52}" type="presOf" srcId="{65986698-3A68-429E-8DE4-CA06332F70AC}" destId="{5ECDCE5E-637D-4253-BE58-0205A51AF250}" srcOrd="0" destOrd="0" presId="urn:microsoft.com/office/officeart/2005/8/layout/equation1"/>
    <dgm:cxn modelId="{DAD63818-093C-4D47-BD1C-391B8FAA4848}" type="presOf" srcId="{2DDB2E68-3E78-4832-913D-992C99709B47}" destId="{CE264BF0-1B59-4ACA-AD8A-A366D08AE6F2}" srcOrd="0" destOrd="0" presId="urn:microsoft.com/office/officeart/2005/8/layout/equation1"/>
    <dgm:cxn modelId="{238459B0-8C1A-4252-A67E-D903D85B806D}" srcId="{66848EB0-F1EF-41AB-9D48-C305F902EE0D}" destId="{EE04E6DF-5A9E-4CFB-9265-C7D3C73EAFEF}" srcOrd="0" destOrd="0" parTransId="{3877B67A-48FC-4627-8976-E58C24EE8C27}" sibTransId="{7680B7A1-78E2-4524-9D3A-3B8D9220B163}"/>
    <dgm:cxn modelId="{184FA519-FB52-4240-BBD5-55D3C35010C3}" type="presOf" srcId="{D1C38EED-C553-4485-BDDE-DF35199C1AE9}" destId="{B4DCC0AC-78FC-4332-B691-7FEDE409F59A}" srcOrd="0" destOrd="0" presId="urn:microsoft.com/office/officeart/2005/8/layout/equation1"/>
    <dgm:cxn modelId="{3487B942-779E-4914-95C1-C750A814A591}" srcId="{66848EB0-F1EF-41AB-9D48-C305F902EE0D}" destId="{D1C38EED-C553-4485-BDDE-DF35199C1AE9}" srcOrd="2" destOrd="0" parTransId="{46C21974-775A-421E-B2D3-8B27C4B83C88}" sibTransId="{1262A3CB-25F7-40B1-84F6-07CFFD71300F}"/>
    <dgm:cxn modelId="{28A920AD-691E-40CF-A991-C4BE2D1CA8B3}" type="presOf" srcId="{7680B7A1-78E2-4524-9D3A-3B8D9220B163}" destId="{10F61F3D-7419-47BC-A7FD-27E2DB19F9F3}" srcOrd="0" destOrd="0" presId="urn:microsoft.com/office/officeart/2005/8/layout/equation1"/>
    <dgm:cxn modelId="{8DD5D257-204A-4453-B16F-A7F4F2BB1E96}" srcId="{66848EB0-F1EF-41AB-9D48-C305F902EE0D}" destId="{2DDB2E68-3E78-4832-913D-992C99709B47}" srcOrd="3" destOrd="0" parTransId="{8B5343DF-B3CB-4929-8C87-5AE803DFD66A}" sibTransId="{48214AC6-6784-40C8-A183-31714E04EF2A}"/>
    <dgm:cxn modelId="{F2755C8F-66C9-4D8A-B717-3C7BFC6B4422}" type="presOf" srcId="{36ACB020-C1DF-4229-8667-4DE8130C47A7}" destId="{BFC1EAF1-8E9A-481F-B2CA-DC873B93E14C}" srcOrd="0" destOrd="0" presId="urn:microsoft.com/office/officeart/2005/8/layout/equation1"/>
    <dgm:cxn modelId="{75CF757C-85E5-42F8-8D6F-DFBEC8900E2A}" type="presOf" srcId="{1262A3CB-25F7-40B1-84F6-07CFFD71300F}" destId="{073E5529-C533-47F1-9D27-D54003D038E0}" srcOrd="0" destOrd="0" presId="urn:microsoft.com/office/officeart/2005/8/layout/equation1"/>
    <dgm:cxn modelId="{354A372B-2D0F-4E07-846C-CA6364F160AA}" type="presParOf" srcId="{686955CA-E26B-4EF6-9D7F-D5307763BD32}" destId="{3583E9C1-B1FE-4A5E-AE80-85814F0550C4}" srcOrd="0" destOrd="0" presId="urn:microsoft.com/office/officeart/2005/8/layout/equation1"/>
    <dgm:cxn modelId="{27CC08A5-F81F-4D82-8938-F7CE8A644D39}" type="presParOf" srcId="{686955CA-E26B-4EF6-9D7F-D5307763BD32}" destId="{CA475D45-A4FC-4F37-A6A2-EE4702F052CA}" srcOrd="1" destOrd="0" presId="urn:microsoft.com/office/officeart/2005/8/layout/equation1"/>
    <dgm:cxn modelId="{1D4B7F50-3FDE-4C58-B8D9-5E4C2F4F9400}" type="presParOf" srcId="{686955CA-E26B-4EF6-9D7F-D5307763BD32}" destId="{10F61F3D-7419-47BC-A7FD-27E2DB19F9F3}" srcOrd="2" destOrd="0" presId="urn:microsoft.com/office/officeart/2005/8/layout/equation1"/>
    <dgm:cxn modelId="{97135814-1148-4B3F-B697-E8E4247D5899}" type="presParOf" srcId="{686955CA-E26B-4EF6-9D7F-D5307763BD32}" destId="{C28B1916-E7D4-4454-A93D-4C34FF9A2FE2}" srcOrd="3" destOrd="0" presId="urn:microsoft.com/office/officeart/2005/8/layout/equation1"/>
    <dgm:cxn modelId="{4D4E0810-4B37-43CE-B842-88C3B768A353}" type="presParOf" srcId="{686955CA-E26B-4EF6-9D7F-D5307763BD32}" destId="{5ECDCE5E-637D-4253-BE58-0205A51AF250}" srcOrd="4" destOrd="0" presId="urn:microsoft.com/office/officeart/2005/8/layout/equation1"/>
    <dgm:cxn modelId="{FDBB6FE1-D190-4C1B-A9AD-A14CED933C53}" type="presParOf" srcId="{686955CA-E26B-4EF6-9D7F-D5307763BD32}" destId="{3C65D1F6-A61F-4329-83BC-F4C8455F4E6B}" srcOrd="5" destOrd="0" presId="urn:microsoft.com/office/officeart/2005/8/layout/equation1"/>
    <dgm:cxn modelId="{F8A0FEEB-6DB6-4E43-A7E2-BFD906D687B7}" type="presParOf" srcId="{686955CA-E26B-4EF6-9D7F-D5307763BD32}" destId="{BFC1EAF1-8E9A-481F-B2CA-DC873B93E14C}" srcOrd="6" destOrd="0" presId="urn:microsoft.com/office/officeart/2005/8/layout/equation1"/>
    <dgm:cxn modelId="{2E9B4EA0-955C-4593-82A0-CCC5B332348A}" type="presParOf" srcId="{686955CA-E26B-4EF6-9D7F-D5307763BD32}" destId="{909900C8-CFC9-476E-A1A5-9B456ADD2F50}" srcOrd="7" destOrd="0" presId="urn:microsoft.com/office/officeart/2005/8/layout/equation1"/>
    <dgm:cxn modelId="{BACC8ED0-020B-4DCD-B255-50EC8FDEFB9D}" type="presParOf" srcId="{686955CA-E26B-4EF6-9D7F-D5307763BD32}" destId="{B4DCC0AC-78FC-4332-B691-7FEDE409F59A}" srcOrd="8" destOrd="0" presId="urn:microsoft.com/office/officeart/2005/8/layout/equation1"/>
    <dgm:cxn modelId="{9F05E53F-F771-4427-A291-D8967082C571}" type="presParOf" srcId="{686955CA-E26B-4EF6-9D7F-D5307763BD32}" destId="{36F2CADC-6DAC-4685-B7AC-3AEE438B0D85}" srcOrd="9" destOrd="0" presId="urn:microsoft.com/office/officeart/2005/8/layout/equation1"/>
    <dgm:cxn modelId="{A741A2D1-F71E-4225-810D-86F9721A8B28}" type="presParOf" srcId="{686955CA-E26B-4EF6-9D7F-D5307763BD32}" destId="{073E5529-C533-47F1-9D27-D54003D038E0}" srcOrd="10" destOrd="0" presId="urn:microsoft.com/office/officeart/2005/8/layout/equation1"/>
    <dgm:cxn modelId="{56F76661-CC6B-4A33-97A4-401388B441DF}" type="presParOf" srcId="{686955CA-E26B-4EF6-9D7F-D5307763BD32}" destId="{FEAEC4AB-4389-4596-B522-26FFCF9EF54E}" srcOrd="11" destOrd="0" presId="urn:microsoft.com/office/officeart/2005/8/layout/equation1"/>
    <dgm:cxn modelId="{24F76E7A-3142-4931-9F40-B2C3C68C9CE3}" type="presParOf" srcId="{686955CA-E26B-4EF6-9D7F-D5307763BD32}" destId="{CE264BF0-1B59-4ACA-AD8A-A366D08AE6F2}"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CEC381-6B0C-4062-9DBA-230C221B858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ZA"/>
        </a:p>
      </dgm:t>
    </dgm:pt>
    <dgm:pt modelId="{B885FB26-5876-4EDC-8A9A-56368F015225}">
      <dgm:prSet phldrT="[Text]" custT="1"/>
      <dgm:spPr>
        <a:solidFill>
          <a:schemeClr val="bg1">
            <a:lumMod val="50000"/>
          </a:schemeClr>
        </a:solidFill>
      </dgm:spPr>
      <dgm:t>
        <a:bodyPr/>
        <a:lstStyle/>
        <a:p>
          <a:r>
            <a:rPr lang="en-ZA" sz="1600" b="1" dirty="0" smtClean="0"/>
            <a:t>House hold products are easily accessible,  affordable and established as trusted brands</a:t>
          </a:r>
          <a:endParaRPr lang="en-ZA" sz="1600" b="1" dirty="0"/>
        </a:p>
      </dgm:t>
    </dgm:pt>
    <dgm:pt modelId="{1991ADCC-AE5A-41F7-B0AD-43CE50A1A56E}" type="parTrans" cxnId="{0C52CDBC-D6B9-4E7A-9F59-51089DA2B559}">
      <dgm:prSet/>
      <dgm:spPr/>
      <dgm:t>
        <a:bodyPr/>
        <a:lstStyle/>
        <a:p>
          <a:endParaRPr lang="en-ZA" sz="1600" b="1"/>
        </a:p>
      </dgm:t>
    </dgm:pt>
    <dgm:pt modelId="{F7737A00-52FD-47F8-AE94-D301436E0277}" type="sibTrans" cxnId="{0C52CDBC-D6B9-4E7A-9F59-51089DA2B559}">
      <dgm:prSet/>
      <dgm:spPr>
        <a:solidFill>
          <a:schemeClr val="tx1">
            <a:lumMod val="60000"/>
            <a:lumOff val="40000"/>
          </a:schemeClr>
        </a:solidFill>
        <a:ln w="38100">
          <a:solidFill>
            <a:schemeClr val="tx1">
              <a:lumMod val="60000"/>
              <a:lumOff val="40000"/>
            </a:schemeClr>
          </a:solidFill>
        </a:ln>
      </dgm:spPr>
      <dgm:t>
        <a:bodyPr/>
        <a:lstStyle/>
        <a:p>
          <a:endParaRPr lang="en-ZA" sz="1600" b="1"/>
        </a:p>
      </dgm:t>
    </dgm:pt>
    <dgm:pt modelId="{1742073C-C3F7-4BBE-A91C-202775511D36}">
      <dgm:prSet phldrT="[Text]" custT="1"/>
      <dgm:spPr>
        <a:solidFill>
          <a:schemeClr val="bg1">
            <a:lumMod val="50000"/>
          </a:schemeClr>
        </a:solidFill>
      </dgm:spPr>
      <dgm:t>
        <a:bodyPr/>
        <a:lstStyle/>
        <a:p>
          <a:r>
            <a:rPr lang="en-ZA" sz="1600" b="1" dirty="0" smtClean="0"/>
            <a:t>Literal interpretation of intended product benefits applied to different sexual health uses </a:t>
          </a:r>
          <a:endParaRPr lang="en-ZA" sz="1600" b="1" dirty="0"/>
        </a:p>
      </dgm:t>
    </dgm:pt>
    <dgm:pt modelId="{17F713B0-2E4B-4FE1-9D8C-818FF3AAE7D0}" type="parTrans" cxnId="{E5E99924-5D34-4510-8946-487506EFAE17}">
      <dgm:prSet/>
      <dgm:spPr/>
      <dgm:t>
        <a:bodyPr/>
        <a:lstStyle/>
        <a:p>
          <a:endParaRPr lang="en-ZA" sz="1600" b="1"/>
        </a:p>
      </dgm:t>
    </dgm:pt>
    <dgm:pt modelId="{0CC23884-6FEF-4DC5-B9DB-AC418C171E78}" type="sibTrans" cxnId="{E5E99924-5D34-4510-8946-487506EFAE17}">
      <dgm:prSet/>
      <dgm:spPr/>
      <dgm:t>
        <a:bodyPr/>
        <a:lstStyle/>
        <a:p>
          <a:endParaRPr lang="en-ZA" sz="1600" b="1"/>
        </a:p>
      </dgm:t>
    </dgm:pt>
    <dgm:pt modelId="{EDEBB1E9-2279-4AFD-B4DF-9FA8B4D9201B}">
      <dgm:prSet phldrT="[Text]" custT="1"/>
      <dgm:spPr>
        <a:solidFill>
          <a:schemeClr val="bg1">
            <a:lumMod val="50000"/>
          </a:schemeClr>
        </a:solidFill>
      </dgm:spPr>
      <dgm:t>
        <a:bodyPr/>
        <a:lstStyle/>
        <a:p>
          <a:r>
            <a:rPr lang="en-ZA" sz="1600" b="1" dirty="0" smtClean="0"/>
            <a:t>Tangible physiological results because it’s effect mirrors and heightens the relevant senses</a:t>
          </a:r>
          <a:endParaRPr lang="en-ZA" sz="1600" b="1" dirty="0"/>
        </a:p>
      </dgm:t>
    </dgm:pt>
    <dgm:pt modelId="{51026244-4C59-4069-B319-BF063457C1FF}" type="parTrans" cxnId="{C6D38D80-6511-4D9D-A94A-99D444BC127C}">
      <dgm:prSet/>
      <dgm:spPr/>
      <dgm:t>
        <a:bodyPr/>
        <a:lstStyle/>
        <a:p>
          <a:endParaRPr lang="en-ZA" sz="1600" b="1"/>
        </a:p>
      </dgm:t>
    </dgm:pt>
    <dgm:pt modelId="{FFF4767B-5D25-4342-AFF5-0AE9388953D1}" type="sibTrans" cxnId="{C6D38D80-6511-4D9D-A94A-99D444BC127C}">
      <dgm:prSet/>
      <dgm:spPr/>
      <dgm:t>
        <a:bodyPr/>
        <a:lstStyle/>
        <a:p>
          <a:endParaRPr lang="en-ZA" sz="1600" b="1"/>
        </a:p>
      </dgm:t>
    </dgm:pt>
    <dgm:pt modelId="{0AD1D34A-6DC2-4070-9820-91FD6085F828}" type="pres">
      <dgm:prSet presAssocID="{9BCEC381-6B0C-4062-9DBA-230C221B858B}" presName="Name0" presStyleCnt="0">
        <dgm:presLayoutVars>
          <dgm:chMax val="7"/>
          <dgm:chPref val="7"/>
          <dgm:dir/>
        </dgm:presLayoutVars>
      </dgm:prSet>
      <dgm:spPr/>
      <dgm:t>
        <a:bodyPr/>
        <a:lstStyle/>
        <a:p>
          <a:endParaRPr lang="en-ZA"/>
        </a:p>
      </dgm:t>
    </dgm:pt>
    <dgm:pt modelId="{55A3D095-08BC-41C6-9AD9-7800D0BF5BB2}" type="pres">
      <dgm:prSet presAssocID="{9BCEC381-6B0C-4062-9DBA-230C221B858B}" presName="Name1" presStyleCnt="0"/>
      <dgm:spPr/>
    </dgm:pt>
    <dgm:pt modelId="{521BFD72-F670-4CD9-8CA3-17CB95339DE4}" type="pres">
      <dgm:prSet presAssocID="{9BCEC381-6B0C-4062-9DBA-230C221B858B}" presName="cycle" presStyleCnt="0"/>
      <dgm:spPr/>
    </dgm:pt>
    <dgm:pt modelId="{48186C0E-09FA-461A-BCE3-3C2F7FB41783}" type="pres">
      <dgm:prSet presAssocID="{9BCEC381-6B0C-4062-9DBA-230C221B858B}" presName="srcNode" presStyleLbl="node1" presStyleIdx="0" presStyleCnt="3"/>
      <dgm:spPr/>
    </dgm:pt>
    <dgm:pt modelId="{493B6FB5-7B47-4938-906E-85B917E0180D}" type="pres">
      <dgm:prSet presAssocID="{9BCEC381-6B0C-4062-9DBA-230C221B858B}" presName="conn" presStyleLbl="parChTrans1D2" presStyleIdx="0" presStyleCnt="1"/>
      <dgm:spPr/>
      <dgm:t>
        <a:bodyPr/>
        <a:lstStyle/>
        <a:p>
          <a:endParaRPr lang="en-ZA"/>
        </a:p>
      </dgm:t>
    </dgm:pt>
    <dgm:pt modelId="{0384592D-1240-4BE5-A911-BD1B1EC838A6}" type="pres">
      <dgm:prSet presAssocID="{9BCEC381-6B0C-4062-9DBA-230C221B858B}" presName="extraNode" presStyleLbl="node1" presStyleIdx="0" presStyleCnt="3"/>
      <dgm:spPr/>
    </dgm:pt>
    <dgm:pt modelId="{2A008D1C-2071-4E85-8F29-0119122CC497}" type="pres">
      <dgm:prSet presAssocID="{9BCEC381-6B0C-4062-9DBA-230C221B858B}" presName="dstNode" presStyleLbl="node1" presStyleIdx="0" presStyleCnt="3"/>
      <dgm:spPr/>
    </dgm:pt>
    <dgm:pt modelId="{CB3FD3FA-C757-444C-965C-E592276A5D1F}" type="pres">
      <dgm:prSet presAssocID="{B885FB26-5876-4EDC-8A9A-56368F015225}" presName="text_1" presStyleLbl="node1" presStyleIdx="0" presStyleCnt="3">
        <dgm:presLayoutVars>
          <dgm:bulletEnabled val="1"/>
        </dgm:presLayoutVars>
      </dgm:prSet>
      <dgm:spPr/>
      <dgm:t>
        <a:bodyPr/>
        <a:lstStyle/>
        <a:p>
          <a:endParaRPr lang="en-ZA"/>
        </a:p>
      </dgm:t>
    </dgm:pt>
    <dgm:pt modelId="{43C2440E-F093-47B2-84A3-63DA8D9D1B7F}" type="pres">
      <dgm:prSet presAssocID="{B885FB26-5876-4EDC-8A9A-56368F015225}" presName="accent_1" presStyleCnt="0"/>
      <dgm:spPr/>
    </dgm:pt>
    <dgm:pt modelId="{0B4A7E9B-78B8-4977-829D-E0F73C9090A4}" type="pres">
      <dgm:prSet presAssocID="{B885FB26-5876-4EDC-8A9A-56368F015225}" presName="accentRepeatNode" presStyleLbl="solidFgAcc1" presStyleIdx="0" presStyleCnt="3"/>
      <dgm:spPr>
        <a:solidFill>
          <a:schemeClr val="bg2">
            <a:lumMod val="60000"/>
            <a:lumOff val="40000"/>
          </a:schemeClr>
        </a:solidFill>
        <a:ln>
          <a:noFill/>
        </a:ln>
      </dgm:spPr>
    </dgm:pt>
    <dgm:pt modelId="{7FFF86D3-1AAC-40D8-AEF3-177FE0A26161}" type="pres">
      <dgm:prSet presAssocID="{1742073C-C3F7-4BBE-A91C-202775511D36}" presName="text_2" presStyleLbl="node1" presStyleIdx="1" presStyleCnt="3">
        <dgm:presLayoutVars>
          <dgm:bulletEnabled val="1"/>
        </dgm:presLayoutVars>
      </dgm:prSet>
      <dgm:spPr/>
      <dgm:t>
        <a:bodyPr/>
        <a:lstStyle/>
        <a:p>
          <a:endParaRPr lang="en-ZA"/>
        </a:p>
      </dgm:t>
    </dgm:pt>
    <dgm:pt modelId="{502C6E6D-73F1-4917-B434-E92B5D94E61F}" type="pres">
      <dgm:prSet presAssocID="{1742073C-C3F7-4BBE-A91C-202775511D36}" presName="accent_2" presStyleCnt="0"/>
      <dgm:spPr/>
    </dgm:pt>
    <dgm:pt modelId="{96C06957-139C-414F-85B1-FD6BEA27AE32}" type="pres">
      <dgm:prSet presAssocID="{1742073C-C3F7-4BBE-A91C-202775511D36}" presName="accentRepeatNode" presStyleLbl="solidFgAcc1" presStyleIdx="1" presStyleCnt="3"/>
      <dgm:spPr>
        <a:solidFill>
          <a:schemeClr val="bg2"/>
        </a:solidFill>
        <a:ln>
          <a:noFill/>
        </a:ln>
      </dgm:spPr>
    </dgm:pt>
    <dgm:pt modelId="{E8DEE029-F947-443A-8069-2E087E4D4055}" type="pres">
      <dgm:prSet presAssocID="{EDEBB1E9-2279-4AFD-B4DF-9FA8B4D9201B}" presName="text_3" presStyleLbl="node1" presStyleIdx="2" presStyleCnt="3">
        <dgm:presLayoutVars>
          <dgm:bulletEnabled val="1"/>
        </dgm:presLayoutVars>
      </dgm:prSet>
      <dgm:spPr/>
      <dgm:t>
        <a:bodyPr/>
        <a:lstStyle/>
        <a:p>
          <a:endParaRPr lang="en-ZA"/>
        </a:p>
      </dgm:t>
    </dgm:pt>
    <dgm:pt modelId="{E21BF59A-0BD9-4749-90BE-A4EC90C58550}" type="pres">
      <dgm:prSet presAssocID="{EDEBB1E9-2279-4AFD-B4DF-9FA8B4D9201B}" presName="accent_3" presStyleCnt="0"/>
      <dgm:spPr/>
    </dgm:pt>
    <dgm:pt modelId="{6D79056F-AC39-47B7-A3B2-CBA5A63460F6}" type="pres">
      <dgm:prSet presAssocID="{EDEBB1E9-2279-4AFD-B4DF-9FA8B4D9201B}" presName="accentRepeatNode" presStyleLbl="solidFgAcc1" presStyleIdx="2" presStyleCnt="3"/>
      <dgm:spPr>
        <a:solidFill>
          <a:schemeClr val="bg2">
            <a:lumMod val="75000"/>
          </a:schemeClr>
        </a:solidFill>
        <a:ln>
          <a:noFill/>
        </a:ln>
      </dgm:spPr>
    </dgm:pt>
  </dgm:ptLst>
  <dgm:cxnLst>
    <dgm:cxn modelId="{BCABDE3E-DD3A-4B33-BE4D-F419D2C8F438}" type="presOf" srcId="{1742073C-C3F7-4BBE-A91C-202775511D36}" destId="{7FFF86D3-1AAC-40D8-AEF3-177FE0A26161}" srcOrd="0" destOrd="0" presId="urn:microsoft.com/office/officeart/2008/layout/VerticalCurvedList"/>
    <dgm:cxn modelId="{1CD7F54E-F3AE-40D3-B6CF-494EEE2008C0}" type="presOf" srcId="{EDEBB1E9-2279-4AFD-B4DF-9FA8B4D9201B}" destId="{E8DEE029-F947-443A-8069-2E087E4D4055}" srcOrd="0" destOrd="0" presId="urn:microsoft.com/office/officeart/2008/layout/VerticalCurvedList"/>
    <dgm:cxn modelId="{C6D38D80-6511-4D9D-A94A-99D444BC127C}" srcId="{9BCEC381-6B0C-4062-9DBA-230C221B858B}" destId="{EDEBB1E9-2279-4AFD-B4DF-9FA8B4D9201B}" srcOrd="2" destOrd="0" parTransId="{51026244-4C59-4069-B319-BF063457C1FF}" sibTransId="{FFF4767B-5D25-4342-AFF5-0AE9388953D1}"/>
    <dgm:cxn modelId="{0C52CDBC-D6B9-4E7A-9F59-51089DA2B559}" srcId="{9BCEC381-6B0C-4062-9DBA-230C221B858B}" destId="{B885FB26-5876-4EDC-8A9A-56368F015225}" srcOrd="0" destOrd="0" parTransId="{1991ADCC-AE5A-41F7-B0AD-43CE50A1A56E}" sibTransId="{F7737A00-52FD-47F8-AE94-D301436E0277}"/>
    <dgm:cxn modelId="{96320B86-548B-4EDD-9F93-F37510264A28}" type="presOf" srcId="{F7737A00-52FD-47F8-AE94-D301436E0277}" destId="{493B6FB5-7B47-4938-906E-85B917E0180D}" srcOrd="0" destOrd="0" presId="urn:microsoft.com/office/officeart/2008/layout/VerticalCurvedList"/>
    <dgm:cxn modelId="{E800FDB9-30EB-4604-93A4-DCC4C91C6A8F}" type="presOf" srcId="{B885FB26-5876-4EDC-8A9A-56368F015225}" destId="{CB3FD3FA-C757-444C-965C-E592276A5D1F}" srcOrd="0" destOrd="0" presId="urn:microsoft.com/office/officeart/2008/layout/VerticalCurvedList"/>
    <dgm:cxn modelId="{513CD731-1CC5-42FC-B106-118156EEBC79}" type="presOf" srcId="{9BCEC381-6B0C-4062-9DBA-230C221B858B}" destId="{0AD1D34A-6DC2-4070-9820-91FD6085F828}" srcOrd="0" destOrd="0" presId="urn:microsoft.com/office/officeart/2008/layout/VerticalCurvedList"/>
    <dgm:cxn modelId="{E5E99924-5D34-4510-8946-487506EFAE17}" srcId="{9BCEC381-6B0C-4062-9DBA-230C221B858B}" destId="{1742073C-C3F7-4BBE-A91C-202775511D36}" srcOrd="1" destOrd="0" parTransId="{17F713B0-2E4B-4FE1-9D8C-818FF3AAE7D0}" sibTransId="{0CC23884-6FEF-4DC5-B9DB-AC418C171E78}"/>
    <dgm:cxn modelId="{5F8C8662-B4EC-4535-AB2A-582AB5B6C802}" type="presParOf" srcId="{0AD1D34A-6DC2-4070-9820-91FD6085F828}" destId="{55A3D095-08BC-41C6-9AD9-7800D0BF5BB2}" srcOrd="0" destOrd="0" presId="urn:microsoft.com/office/officeart/2008/layout/VerticalCurvedList"/>
    <dgm:cxn modelId="{89632532-1269-4F2B-AEC1-6DD4970FE283}" type="presParOf" srcId="{55A3D095-08BC-41C6-9AD9-7800D0BF5BB2}" destId="{521BFD72-F670-4CD9-8CA3-17CB95339DE4}" srcOrd="0" destOrd="0" presId="urn:microsoft.com/office/officeart/2008/layout/VerticalCurvedList"/>
    <dgm:cxn modelId="{168C3BF3-0102-41FD-9D9F-F3C8FF9BE244}" type="presParOf" srcId="{521BFD72-F670-4CD9-8CA3-17CB95339DE4}" destId="{48186C0E-09FA-461A-BCE3-3C2F7FB41783}" srcOrd="0" destOrd="0" presId="urn:microsoft.com/office/officeart/2008/layout/VerticalCurvedList"/>
    <dgm:cxn modelId="{A526EB26-CD98-4C7E-AEB7-5D4216233A6D}" type="presParOf" srcId="{521BFD72-F670-4CD9-8CA3-17CB95339DE4}" destId="{493B6FB5-7B47-4938-906E-85B917E0180D}" srcOrd="1" destOrd="0" presId="urn:microsoft.com/office/officeart/2008/layout/VerticalCurvedList"/>
    <dgm:cxn modelId="{44573DB5-D28C-46F9-8FF3-433C40D53DE7}" type="presParOf" srcId="{521BFD72-F670-4CD9-8CA3-17CB95339DE4}" destId="{0384592D-1240-4BE5-A911-BD1B1EC838A6}" srcOrd="2" destOrd="0" presId="urn:microsoft.com/office/officeart/2008/layout/VerticalCurvedList"/>
    <dgm:cxn modelId="{FD2DA081-92E5-41FC-9F3A-78EECCD25D14}" type="presParOf" srcId="{521BFD72-F670-4CD9-8CA3-17CB95339DE4}" destId="{2A008D1C-2071-4E85-8F29-0119122CC497}" srcOrd="3" destOrd="0" presId="urn:microsoft.com/office/officeart/2008/layout/VerticalCurvedList"/>
    <dgm:cxn modelId="{8C2B8B37-3660-4589-930B-CF9781A2FBAA}" type="presParOf" srcId="{55A3D095-08BC-41C6-9AD9-7800D0BF5BB2}" destId="{CB3FD3FA-C757-444C-965C-E592276A5D1F}" srcOrd="1" destOrd="0" presId="urn:microsoft.com/office/officeart/2008/layout/VerticalCurvedList"/>
    <dgm:cxn modelId="{5E80D020-3DD1-4913-9338-D4CCFD071308}" type="presParOf" srcId="{55A3D095-08BC-41C6-9AD9-7800D0BF5BB2}" destId="{43C2440E-F093-47B2-84A3-63DA8D9D1B7F}" srcOrd="2" destOrd="0" presId="urn:microsoft.com/office/officeart/2008/layout/VerticalCurvedList"/>
    <dgm:cxn modelId="{F224A6C9-C426-4696-9BA8-955ACCDCB546}" type="presParOf" srcId="{43C2440E-F093-47B2-84A3-63DA8D9D1B7F}" destId="{0B4A7E9B-78B8-4977-829D-E0F73C9090A4}" srcOrd="0" destOrd="0" presId="urn:microsoft.com/office/officeart/2008/layout/VerticalCurvedList"/>
    <dgm:cxn modelId="{F8F7C15C-3B4D-4382-8776-A7F223B0278A}" type="presParOf" srcId="{55A3D095-08BC-41C6-9AD9-7800D0BF5BB2}" destId="{7FFF86D3-1AAC-40D8-AEF3-177FE0A26161}" srcOrd="3" destOrd="0" presId="urn:microsoft.com/office/officeart/2008/layout/VerticalCurvedList"/>
    <dgm:cxn modelId="{55DC4B5F-6FB9-4BA6-9BF5-223669A06F75}" type="presParOf" srcId="{55A3D095-08BC-41C6-9AD9-7800D0BF5BB2}" destId="{502C6E6D-73F1-4917-B434-E92B5D94E61F}" srcOrd="4" destOrd="0" presId="urn:microsoft.com/office/officeart/2008/layout/VerticalCurvedList"/>
    <dgm:cxn modelId="{CA0EC6E3-457A-4B99-9A67-28F42AF09D8E}" type="presParOf" srcId="{502C6E6D-73F1-4917-B434-E92B5D94E61F}" destId="{96C06957-139C-414F-85B1-FD6BEA27AE32}" srcOrd="0" destOrd="0" presId="urn:microsoft.com/office/officeart/2008/layout/VerticalCurvedList"/>
    <dgm:cxn modelId="{54067D9D-304C-4317-BA6D-AB9743CE7355}" type="presParOf" srcId="{55A3D095-08BC-41C6-9AD9-7800D0BF5BB2}" destId="{E8DEE029-F947-443A-8069-2E087E4D4055}" srcOrd="5" destOrd="0" presId="urn:microsoft.com/office/officeart/2008/layout/VerticalCurvedList"/>
    <dgm:cxn modelId="{29BC5931-C9FA-42CC-81E0-2582DCA70F0D}" type="presParOf" srcId="{55A3D095-08BC-41C6-9AD9-7800D0BF5BB2}" destId="{E21BF59A-0BD9-4749-90BE-A4EC90C58550}" srcOrd="6" destOrd="0" presId="urn:microsoft.com/office/officeart/2008/layout/VerticalCurvedList"/>
    <dgm:cxn modelId="{E5E06F0A-0AFA-4D8E-9013-696E15AF5EB9}" type="presParOf" srcId="{E21BF59A-0BD9-4749-90BE-A4EC90C58550}" destId="{6D79056F-AC39-47B7-A3B2-CBA5A63460F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091FFF-B342-4F7C-B4EC-8EE90219AF6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ZA"/>
        </a:p>
      </dgm:t>
    </dgm:pt>
    <dgm:pt modelId="{A0DFEF5E-862C-4FD6-8285-B6EACA6CED7D}">
      <dgm:prSet phldrT="[Text]" custT="1"/>
      <dgm:spPr>
        <a:solidFill>
          <a:schemeClr val="bg1">
            <a:lumMod val="95000"/>
          </a:schemeClr>
        </a:solidFill>
      </dgm:spPr>
      <dgm:t>
        <a:bodyPr/>
        <a:lstStyle/>
        <a:p>
          <a:r>
            <a:rPr lang="en-ZA" sz="1200" b="1" dirty="0" smtClean="0">
              <a:solidFill>
                <a:schemeClr val="tx1"/>
              </a:solidFill>
              <a:latin typeface="+mn-lt"/>
            </a:rPr>
            <a:t>Lack of sexual health protection/ prevention knowledge </a:t>
          </a:r>
          <a:r>
            <a:rPr lang="en-ZA" sz="1200" b="0" dirty="0" smtClean="0">
              <a:solidFill>
                <a:schemeClr val="tx1"/>
              </a:solidFill>
              <a:latin typeface="+mn-lt"/>
            </a:rPr>
            <a:t>means she has learnt through experience and she is unprepared for the unexpected encounter. </a:t>
          </a:r>
          <a:endParaRPr lang="en-ZA" sz="1200" b="0" dirty="0">
            <a:solidFill>
              <a:schemeClr val="tx1"/>
            </a:solidFill>
          </a:endParaRPr>
        </a:p>
      </dgm:t>
    </dgm:pt>
    <dgm:pt modelId="{EAAFCFE0-B290-4326-87E4-DE9ABEF7F0AB}" type="parTrans" cxnId="{E18EB2B2-990D-4B9F-B876-9343D31C786C}">
      <dgm:prSet/>
      <dgm:spPr/>
      <dgm:t>
        <a:bodyPr/>
        <a:lstStyle/>
        <a:p>
          <a:endParaRPr lang="en-ZA"/>
        </a:p>
      </dgm:t>
    </dgm:pt>
    <dgm:pt modelId="{3BE723E8-9218-4A47-A6C2-927C4D1C6892}" type="sibTrans" cxnId="{E18EB2B2-990D-4B9F-B876-9343D31C786C}">
      <dgm:prSet/>
      <dgm:spPr>
        <a:ln>
          <a:solidFill>
            <a:schemeClr val="bg1"/>
          </a:solidFill>
        </a:ln>
      </dgm:spPr>
      <dgm:t>
        <a:bodyPr/>
        <a:lstStyle/>
        <a:p>
          <a:endParaRPr lang="en-ZA"/>
        </a:p>
      </dgm:t>
    </dgm:pt>
    <dgm:pt modelId="{FEC25943-346F-415E-8112-798DA2E42228}">
      <dgm:prSet phldrT="[Text]" custT="1"/>
      <dgm:spPr>
        <a:solidFill>
          <a:schemeClr val="bg1">
            <a:lumMod val="95000"/>
          </a:schemeClr>
        </a:solidFill>
      </dgm:spPr>
      <dgm:t>
        <a:bodyPr/>
        <a:lstStyle/>
        <a:p>
          <a:r>
            <a:rPr lang="en-ZA" sz="1200" b="1" dirty="0" smtClean="0">
              <a:solidFill>
                <a:schemeClr val="tx1"/>
              </a:solidFill>
            </a:rPr>
            <a:t>Sexual healthcare and clinics are inaccessible </a:t>
          </a:r>
          <a:r>
            <a:rPr lang="en-ZA" sz="1200" dirty="0" smtClean="0">
              <a:solidFill>
                <a:schemeClr val="tx1"/>
              </a:solidFill>
            </a:rPr>
            <a:t>or struggles to find time to make routine visits. </a:t>
          </a:r>
          <a:endParaRPr lang="en-ZA" sz="1200" dirty="0">
            <a:solidFill>
              <a:schemeClr val="tx1"/>
            </a:solidFill>
          </a:endParaRPr>
        </a:p>
      </dgm:t>
    </dgm:pt>
    <dgm:pt modelId="{E7567093-E85C-438E-80DC-572D4247FD7D}" type="parTrans" cxnId="{C47A282D-C451-4949-9DED-5AAC7BE2380E}">
      <dgm:prSet/>
      <dgm:spPr/>
      <dgm:t>
        <a:bodyPr/>
        <a:lstStyle/>
        <a:p>
          <a:endParaRPr lang="en-ZA"/>
        </a:p>
      </dgm:t>
    </dgm:pt>
    <dgm:pt modelId="{2596588D-007C-41B3-952C-0E8C1EBD9E6A}" type="sibTrans" cxnId="{C47A282D-C451-4949-9DED-5AAC7BE2380E}">
      <dgm:prSet/>
      <dgm:spPr/>
      <dgm:t>
        <a:bodyPr/>
        <a:lstStyle/>
        <a:p>
          <a:endParaRPr lang="en-ZA"/>
        </a:p>
      </dgm:t>
    </dgm:pt>
    <dgm:pt modelId="{54A6E19D-5945-4FDC-B5C2-D019BFF133A7}">
      <dgm:prSet phldrT="[Text]" custT="1"/>
      <dgm:spPr>
        <a:solidFill>
          <a:schemeClr val="bg1">
            <a:lumMod val="95000"/>
          </a:schemeClr>
        </a:solidFill>
      </dgm:spPr>
      <dgm:t>
        <a:bodyPr/>
        <a:lstStyle/>
        <a:p>
          <a:r>
            <a:rPr lang="en-ZA" sz="1200" b="1" dirty="0" smtClean="0">
              <a:solidFill>
                <a:schemeClr val="tx1"/>
              </a:solidFill>
              <a:latin typeface="+mn-lt"/>
            </a:rPr>
            <a:t>Multiple partners and unprotected sex. </a:t>
          </a:r>
          <a:endParaRPr lang="en-ZA" sz="1200" dirty="0">
            <a:solidFill>
              <a:schemeClr val="tx1"/>
            </a:solidFill>
          </a:endParaRPr>
        </a:p>
      </dgm:t>
    </dgm:pt>
    <dgm:pt modelId="{1FDBBE28-F0F9-4CEA-9A9B-111F5139B649}" type="parTrans" cxnId="{70ECD677-CD5C-4300-AE00-06FE39DA3ECC}">
      <dgm:prSet/>
      <dgm:spPr/>
      <dgm:t>
        <a:bodyPr/>
        <a:lstStyle/>
        <a:p>
          <a:endParaRPr lang="en-ZA"/>
        </a:p>
      </dgm:t>
    </dgm:pt>
    <dgm:pt modelId="{3046365E-AD12-43BD-8A72-F9ED7704910D}" type="sibTrans" cxnId="{70ECD677-CD5C-4300-AE00-06FE39DA3ECC}">
      <dgm:prSet/>
      <dgm:spPr/>
      <dgm:t>
        <a:bodyPr/>
        <a:lstStyle/>
        <a:p>
          <a:endParaRPr lang="en-ZA"/>
        </a:p>
      </dgm:t>
    </dgm:pt>
    <dgm:pt modelId="{F5A63EE0-A6BD-437E-A855-CA6C66BECB88}" type="pres">
      <dgm:prSet presAssocID="{B6091FFF-B342-4F7C-B4EC-8EE90219AF61}" presName="Name0" presStyleCnt="0">
        <dgm:presLayoutVars>
          <dgm:chMax val="7"/>
          <dgm:chPref val="7"/>
          <dgm:dir/>
        </dgm:presLayoutVars>
      </dgm:prSet>
      <dgm:spPr/>
      <dgm:t>
        <a:bodyPr/>
        <a:lstStyle/>
        <a:p>
          <a:endParaRPr lang="en-ZA"/>
        </a:p>
      </dgm:t>
    </dgm:pt>
    <dgm:pt modelId="{D62A0D69-D522-42E7-99BC-CB5F2482D1C3}" type="pres">
      <dgm:prSet presAssocID="{B6091FFF-B342-4F7C-B4EC-8EE90219AF61}" presName="Name1" presStyleCnt="0"/>
      <dgm:spPr/>
    </dgm:pt>
    <dgm:pt modelId="{4C8F7C40-1F62-40F4-8E0C-AFEE72CCFF14}" type="pres">
      <dgm:prSet presAssocID="{B6091FFF-B342-4F7C-B4EC-8EE90219AF61}" presName="cycle" presStyleCnt="0"/>
      <dgm:spPr/>
    </dgm:pt>
    <dgm:pt modelId="{8D739C80-A4D5-4DCF-8A76-DFA7EAD00549}" type="pres">
      <dgm:prSet presAssocID="{B6091FFF-B342-4F7C-B4EC-8EE90219AF61}" presName="srcNode" presStyleLbl="node1" presStyleIdx="0" presStyleCnt="3"/>
      <dgm:spPr/>
    </dgm:pt>
    <dgm:pt modelId="{F920AEA0-CCB8-4F78-A8F5-ACA430C62FFF}" type="pres">
      <dgm:prSet presAssocID="{B6091FFF-B342-4F7C-B4EC-8EE90219AF61}" presName="conn" presStyleLbl="parChTrans1D2" presStyleIdx="0" presStyleCnt="1" custScaleY="104186"/>
      <dgm:spPr/>
      <dgm:t>
        <a:bodyPr/>
        <a:lstStyle/>
        <a:p>
          <a:endParaRPr lang="en-ZA"/>
        </a:p>
      </dgm:t>
    </dgm:pt>
    <dgm:pt modelId="{002FB1BC-4429-42D7-B16B-88764CD5326C}" type="pres">
      <dgm:prSet presAssocID="{B6091FFF-B342-4F7C-B4EC-8EE90219AF61}" presName="extraNode" presStyleLbl="node1" presStyleIdx="0" presStyleCnt="3"/>
      <dgm:spPr/>
    </dgm:pt>
    <dgm:pt modelId="{0C3F58A3-E34D-48CD-9A2D-7B5FDE2BF316}" type="pres">
      <dgm:prSet presAssocID="{B6091FFF-B342-4F7C-B4EC-8EE90219AF61}" presName="dstNode" presStyleLbl="node1" presStyleIdx="0" presStyleCnt="3"/>
      <dgm:spPr/>
    </dgm:pt>
    <dgm:pt modelId="{E1B6BB9E-FAF8-4FB6-96D9-8A337E21A592}" type="pres">
      <dgm:prSet presAssocID="{A0DFEF5E-862C-4FD6-8285-B6EACA6CED7D}" presName="text_1" presStyleLbl="node1" presStyleIdx="0" presStyleCnt="3">
        <dgm:presLayoutVars>
          <dgm:bulletEnabled val="1"/>
        </dgm:presLayoutVars>
      </dgm:prSet>
      <dgm:spPr/>
      <dgm:t>
        <a:bodyPr/>
        <a:lstStyle/>
        <a:p>
          <a:endParaRPr lang="en-ZA"/>
        </a:p>
      </dgm:t>
    </dgm:pt>
    <dgm:pt modelId="{B42B3526-32A7-40F2-856E-1DB21ED198C4}" type="pres">
      <dgm:prSet presAssocID="{A0DFEF5E-862C-4FD6-8285-B6EACA6CED7D}" presName="accent_1" presStyleCnt="0"/>
      <dgm:spPr/>
    </dgm:pt>
    <dgm:pt modelId="{DA2A59F7-CD83-4CFF-A1B5-BCB9DAD0E9EB}" type="pres">
      <dgm:prSet presAssocID="{A0DFEF5E-862C-4FD6-8285-B6EACA6CED7D}" presName="accentRepeatNode" presStyleLbl="solidFgAcc1" presStyleIdx="0" presStyleCnt="3"/>
      <dgm:spPr>
        <a:solidFill>
          <a:srgbClr val="C00069"/>
        </a:solidFill>
        <a:ln>
          <a:noFill/>
        </a:ln>
      </dgm:spPr>
      <dgm:t>
        <a:bodyPr/>
        <a:lstStyle/>
        <a:p>
          <a:endParaRPr lang="en-ZA"/>
        </a:p>
      </dgm:t>
    </dgm:pt>
    <dgm:pt modelId="{B5FCF217-2950-422B-B22D-6BB15492E3A1}" type="pres">
      <dgm:prSet presAssocID="{FEC25943-346F-415E-8112-798DA2E42228}" presName="text_2" presStyleLbl="node1" presStyleIdx="1" presStyleCnt="3">
        <dgm:presLayoutVars>
          <dgm:bulletEnabled val="1"/>
        </dgm:presLayoutVars>
      </dgm:prSet>
      <dgm:spPr/>
      <dgm:t>
        <a:bodyPr/>
        <a:lstStyle/>
        <a:p>
          <a:endParaRPr lang="en-ZA"/>
        </a:p>
      </dgm:t>
    </dgm:pt>
    <dgm:pt modelId="{98811E2F-62CB-48BB-8257-4BDB3B8491E3}" type="pres">
      <dgm:prSet presAssocID="{FEC25943-346F-415E-8112-798DA2E42228}" presName="accent_2" presStyleCnt="0"/>
      <dgm:spPr/>
    </dgm:pt>
    <dgm:pt modelId="{5C43A843-0255-4AAA-AD21-90084C1E92C8}" type="pres">
      <dgm:prSet presAssocID="{FEC25943-346F-415E-8112-798DA2E42228}" presName="accentRepeatNode" presStyleLbl="solidFgAcc1" presStyleIdx="1" presStyleCnt="3"/>
      <dgm:spPr>
        <a:solidFill>
          <a:srgbClr val="C00069"/>
        </a:solidFill>
        <a:ln>
          <a:noFill/>
        </a:ln>
      </dgm:spPr>
      <dgm:t>
        <a:bodyPr/>
        <a:lstStyle/>
        <a:p>
          <a:endParaRPr lang="en-ZA"/>
        </a:p>
      </dgm:t>
    </dgm:pt>
    <dgm:pt modelId="{95B1BE9C-BEA7-4946-9E98-CF40293B6EAE}" type="pres">
      <dgm:prSet presAssocID="{54A6E19D-5945-4FDC-B5C2-D019BFF133A7}" presName="text_3" presStyleLbl="node1" presStyleIdx="2" presStyleCnt="3">
        <dgm:presLayoutVars>
          <dgm:bulletEnabled val="1"/>
        </dgm:presLayoutVars>
      </dgm:prSet>
      <dgm:spPr/>
      <dgm:t>
        <a:bodyPr/>
        <a:lstStyle/>
        <a:p>
          <a:endParaRPr lang="en-ZA"/>
        </a:p>
      </dgm:t>
    </dgm:pt>
    <dgm:pt modelId="{04F52CC2-7661-409E-B76A-316AB001AE09}" type="pres">
      <dgm:prSet presAssocID="{54A6E19D-5945-4FDC-B5C2-D019BFF133A7}" presName="accent_3" presStyleCnt="0"/>
      <dgm:spPr/>
    </dgm:pt>
    <dgm:pt modelId="{EA37CF63-1582-4B79-925B-50A6C43622C9}" type="pres">
      <dgm:prSet presAssocID="{54A6E19D-5945-4FDC-B5C2-D019BFF133A7}" presName="accentRepeatNode" presStyleLbl="solidFgAcc1" presStyleIdx="2" presStyleCnt="3"/>
      <dgm:spPr>
        <a:solidFill>
          <a:srgbClr val="C00069"/>
        </a:solidFill>
        <a:ln>
          <a:noFill/>
        </a:ln>
      </dgm:spPr>
      <dgm:t>
        <a:bodyPr/>
        <a:lstStyle/>
        <a:p>
          <a:endParaRPr lang="en-ZA"/>
        </a:p>
      </dgm:t>
    </dgm:pt>
  </dgm:ptLst>
  <dgm:cxnLst>
    <dgm:cxn modelId="{C47A282D-C451-4949-9DED-5AAC7BE2380E}" srcId="{B6091FFF-B342-4F7C-B4EC-8EE90219AF61}" destId="{FEC25943-346F-415E-8112-798DA2E42228}" srcOrd="1" destOrd="0" parTransId="{E7567093-E85C-438E-80DC-572D4247FD7D}" sibTransId="{2596588D-007C-41B3-952C-0E8C1EBD9E6A}"/>
    <dgm:cxn modelId="{E18EB2B2-990D-4B9F-B876-9343D31C786C}" srcId="{B6091FFF-B342-4F7C-B4EC-8EE90219AF61}" destId="{A0DFEF5E-862C-4FD6-8285-B6EACA6CED7D}" srcOrd="0" destOrd="0" parTransId="{EAAFCFE0-B290-4326-87E4-DE9ABEF7F0AB}" sibTransId="{3BE723E8-9218-4A47-A6C2-927C4D1C6892}"/>
    <dgm:cxn modelId="{CDD208E3-22E3-4B82-BFFB-81ABBB4F7D89}" type="presOf" srcId="{3BE723E8-9218-4A47-A6C2-927C4D1C6892}" destId="{F920AEA0-CCB8-4F78-A8F5-ACA430C62FFF}" srcOrd="0" destOrd="0" presId="urn:microsoft.com/office/officeart/2008/layout/VerticalCurvedList"/>
    <dgm:cxn modelId="{BA808873-B9EB-4A18-A2B2-4F07122C2E40}" type="presOf" srcId="{FEC25943-346F-415E-8112-798DA2E42228}" destId="{B5FCF217-2950-422B-B22D-6BB15492E3A1}" srcOrd="0" destOrd="0" presId="urn:microsoft.com/office/officeart/2008/layout/VerticalCurvedList"/>
    <dgm:cxn modelId="{8D3535C6-CFA7-4098-9765-57BE93944223}" type="presOf" srcId="{A0DFEF5E-862C-4FD6-8285-B6EACA6CED7D}" destId="{E1B6BB9E-FAF8-4FB6-96D9-8A337E21A592}" srcOrd="0" destOrd="0" presId="urn:microsoft.com/office/officeart/2008/layout/VerticalCurvedList"/>
    <dgm:cxn modelId="{2C8F5B2A-01C4-4DB5-B692-E44C3F7199EF}" type="presOf" srcId="{B6091FFF-B342-4F7C-B4EC-8EE90219AF61}" destId="{F5A63EE0-A6BD-437E-A855-CA6C66BECB88}" srcOrd="0" destOrd="0" presId="urn:microsoft.com/office/officeart/2008/layout/VerticalCurvedList"/>
    <dgm:cxn modelId="{8B1FF2DC-E8BD-42A4-BDC0-015C162F781F}" type="presOf" srcId="{54A6E19D-5945-4FDC-B5C2-D019BFF133A7}" destId="{95B1BE9C-BEA7-4946-9E98-CF40293B6EAE}" srcOrd="0" destOrd="0" presId="urn:microsoft.com/office/officeart/2008/layout/VerticalCurvedList"/>
    <dgm:cxn modelId="{70ECD677-CD5C-4300-AE00-06FE39DA3ECC}" srcId="{B6091FFF-B342-4F7C-B4EC-8EE90219AF61}" destId="{54A6E19D-5945-4FDC-B5C2-D019BFF133A7}" srcOrd="2" destOrd="0" parTransId="{1FDBBE28-F0F9-4CEA-9A9B-111F5139B649}" sibTransId="{3046365E-AD12-43BD-8A72-F9ED7704910D}"/>
    <dgm:cxn modelId="{737A9889-966B-411C-8837-348DCA43218A}" type="presParOf" srcId="{F5A63EE0-A6BD-437E-A855-CA6C66BECB88}" destId="{D62A0D69-D522-42E7-99BC-CB5F2482D1C3}" srcOrd="0" destOrd="0" presId="urn:microsoft.com/office/officeart/2008/layout/VerticalCurvedList"/>
    <dgm:cxn modelId="{6CE00F44-3E57-44D5-8A3B-498B0B9AB7F7}" type="presParOf" srcId="{D62A0D69-D522-42E7-99BC-CB5F2482D1C3}" destId="{4C8F7C40-1F62-40F4-8E0C-AFEE72CCFF14}" srcOrd="0" destOrd="0" presId="urn:microsoft.com/office/officeart/2008/layout/VerticalCurvedList"/>
    <dgm:cxn modelId="{34747F9E-F14B-4C4D-BE29-C736D2A32E69}" type="presParOf" srcId="{4C8F7C40-1F62-40F4-8E0C-AFEE72CCFF14}" destId="{8D739C80-A4D5-4DCF-8A76-DFA7EAD00549}" srcOrd="0" destOrd="0" presId="urn:microsoft.com/office/officeart/2008/layout/VerticalCurvedList"/>
    <dgm:cxn modelId="{0770ECE3-3032-48A5-B9A7-F7D11C7EE84C}" type="presParOf" srcId="{4C8F7C40-1F62-40F4-8E0C-AFEE72CCFF14}" destId="{F920AEA0-CCB8-4F78-A8F5-ACA430C62FFF}" srcOrd="1" destOrd="0" presId="urn:microsoft.com/office/officeart/2008/layout/VerticalCurvedList"/>
    <dgm:cxn modelId="{BD3E9D7C-871C-4A02-9367-B1B631A0C29C}" type="presParOf" srcId="{4C8F7C40-1F62-40F4-8E0C-AFEE72CCFF14}" destId="{002FB1BC-4429-42D7-B16B-88764CD5326C}" srcOrd="2" destOrd="0" presId="urn:microsoft.com/office/officeart/2008/layout/VerticalCurvedList"/>
    <dgm:cxn modelId="{B2FF18A9-2A1F-4010-B1E6-9F883A9B8B8D}" type="presParOf" srcId="{4C8F7C40-1F62-40F4-8E0C-AFEE72CCFF14}" destId="{0C3F58A3-E34D-48CD-9A2D-7B5FDE2BF316}" srcOrd="3" destOrd="0" presId="urn:microsoft.com/office/officeart/2008/layout/VerticalCurvedList"/>
    <dgm:cxn modelId="{C24D92E2-01CC-4F08-B675-EBE3FF0A51E3}" type="presParOf" srcId="{D62A0D69-D522-42E7-99BC-CB5F2482D1C3}" destId="{E1B6BB9E-FAF8-4FB6-96D9-8A337E21A592}" srcOrd="1" destOrd="0" presId="urn:microsoft.com/office/officeart/2008/layout/VerticalCurvedList"/>
    <dgm:cxn modelId="{F75EB97B-1E89-4785-9FD9-20F016D707EA}" type="presParOf" srcId="{D62A0D69-D522-42E7-99BC-CB5F2482D1C3}" destId="{B42B3526-32A7-40F2-856E-1DB21ED198C4}" srcOrd="2" destOrd="0" presId="urn:microsoft.com/office/officeart/2008/layout/VerticalCurvedList"/>
    <dgm:cxn modelId="{39B353D3-66AD-4089-B6F7-6D75A13EE094}" type="presParOf" srcId="{B42B3526-32A7-40F2-856E-1DB21ED198C4}" destId="{DA2A59F7-CD83-4CFF-A1B5-BCB9DAD0E9EB}" srcOrd="0" destOrd="0" presId="urn:microsoft.com/office/officeart/2008/layout/VerticalCurvedList"/>
    <dgm:cxn modelId="{F77D34A3-A253-4824-90E5-51F0CCC7BE89}" type="presParOf" srcId="{D62A0D69-D522-42E7-99BC-CB5F2482D1C3}" destId="{B5FCF217-2950-422B-B22D-6BB15492E3A1}" srcOrd="3" destOrd="0" presId="urn:microsoft.com/office/officeart/2008/layout/VerticalCurvedList"/>
    <dgm:cxn modelId="{54CCDB13-94B6-45E2-8C76-ABAA30BD732B}" type="presParOf" srcId="{D62A0D69-D522-42E7-99BC-CB5F2482D1C3}" destId="{98811E2F-62CB-48BB-8257-4BDB3B8491E3}" srcOrd="4" destOrd="0" presId="urn:microsoft.com/office/officeart/2008/layout/VerticalCurvedList"/>
    <dgm:cxn modelId="{49946850-CE15-4790-8D57-A8D93DBB0A97}" type="presParOf" srcId="{98811E2F-62CB-48BB-8257-4BDB3B8491E3}" destId="{5C43A843-0255-4AAA-AD21-90084C1E92C8}" srcOrd="0" destOrd="0" presId="urn:microsoft.com/office/officeart/2008/layout/VerticalCurvedList"/>
    <dgm:cxn modelId="{B9D308F4-659B-44A7-A37A-2A9F945478B1}" type="presParOf" srcId="{D62A0D69-D522-42E7-99BC-CB5F2482D1C3}" destId="{95B1BE9C-BEA7-4946-9E98-CF40293B6EAE}" srcOrd="5" destOrd="0" presId="urn:microsoft.com/office/officeart/2008/layout/VerticalCurvedList"/>
    <dgm:cxn modelId="{9758EBA2-C296-4771-9EE6-D881F91543D1}" type="presParOf" srcId="{D62A0D69-D522-42E7-99BC-CB5F2482D1C3}" destId="{04F52CC2-7661-409E-B76A-316AB001AE09}" srcOrd="6" destOrd="0" presId="urn:microsoft.com/office/officeart/2008/layout/VerticalCurvedList"/>
    <dgm:cxn modelId="{5D737091-11E2-4881-B147-A242AD22B6D4}" type="presParOf" srcId="{04F52CC2-7661-409E-B76A-316AB001AE09}" destId="{EA37CF63-1582-4B79-925B-50A6C43622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AEA0-CCB8-4F78-A8F5-ACA430C62FFF}">
      <dsp:nvSpPr>
        <dsp:cNvPr id="0" name=""/>
        <dsp:cNvSpPr/>
      </dsp:nvSpPr>
      <dsp:spPr>
        <a:xfrm>
          <a:off x="-2941952" y="-526664"/>
          <a:ext cx="3509904" cy="3656828"/>
        </a:xfrm>
        <a:prstGeom prst="blockArc">
          <a:avLst>
            <a:gd name="adj1" fmla="val 18900000"/>
            <a:gd name="adj2" fmla="val 2700000"/>
            <a:gd name="adj3" fmla="val 615"/>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1B6BB9E-FAF8-4FB6-96D9-8A337E21A592}">
      <dsp:nvSpPr>
        <dsp:cNvPr id="0" name=""/>
        <dsp:cNvSpPr/>
      </dsp:nvSpPr>
      <dsp:spPr>
        <a:xfrm>
          <a:off x="365174" y="2603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Over-focus on pregnancy prevention </a:t>
          </a:r>
          <a:r>
            <a:rPr lang="en-ZA" sz="1200" b="0" kern="1200" dirty="0" smtClean="0">
              <a:solidFill>
                <a:schemeClr val="tx1"/>
              </a:solidFill>
            </a:rPr>
            <a:t>leads to a</a:t>
          </a:r>
          <a:r>
            <a:rPr lang="en-ZA" sz="1200" kern="1200" dirty="0" smtClean="0">
              <a:solidFill>
                <a:schemeClr val="tx1"/>
              </a:solidFill>
            </a:rPr>
            <a:t> STI ‘blind-spot’. </a:t>
          </a:r>
          <a:endParaRPr lang="en-ZA" sz="1200" kern="1200" dirty="0">
            <a:solidFill>
              <a:schemeClr val="tx1"/>
            </a:solidFill>
          </a:endParaRPr>
        </a:p>
      </dsp:txBody>
      <dsp:txXfrm>
        <a:off x="365174" y="260350"/>
        <a:ext cx="8465645" cy="520700"/>
      </dsp:txXfrm>
    </dsp:sp>
    <dsp:sp modelId="{DA2A59F7-CD83-4CFF-A1B5-BCB9DAD0E9EB}">
      <dsp:nvSpPr>
        <dsp:cNvPr id="0" name=""/>
        <dsp:cNvSpPr/>
      </dsp:nvSpPr>
      <dsp:spPr>
        <a:xfrm>
          <a:off x="39737" y="195262"/>
          <a:ext cx="650875" cy="650875"/>
        </a:xfrm>
        <a:prstGeom prst="ellips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CF217-2950-422B-B22D-6BB15492E3A1}">
      <dsp:nvSpPr>
        <dsp:cNvPr id="0" name=""/>
        <dsp:cNvSpPr/>
      </dsp:nvSpPr>
      <dsp:spPr>
        <a:xfrm>
          <a:off x="554449" y="1041400"/>
          <a:ext cx="8276371"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Lack of accessible and accurate information. </a:t>
          </a:r>
          <a:endParaRPr lang="en-ZA" sz="1200" kern="1200" dirty="0">
            <a:solidFill>
              <a:schemeClr val="tx1"/>
            </a:solidFill>
          </a:endParaRPr>
        </a:p>
      </dsp:txBody>
      <dsp:txXfrm>
        <a:off x="554449" y="1041400"/>
        <a:ext cx="8276371" cy="520700"/>
      </dsp:txXfrm>
    </dsp:sp>
    <dsp:sp modelId="{5C43A843-0255-4AAA-AD21-90084C1E92C8}">
      <dsp:nvSpPr>
        <dsp:cNvPr id="0" name=""/>
        <dsp:cNvSpPr/>
      </dsp:nvSpPr>
      <dsp:spPr>
        <a:xfrm>
          <a:off x="229011" y="976312"/>
          <a:ext cx="650875" cy="650875"/>
        </a:xfrm>
        <a:prstGeom prst="ellips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B1BE9C-BEA7-4946-9E98-CF40293B6EAE}">
      <dsp:nvSpPr>
        <dsp:cNvPr id="0" name=""/>
        <dsp:cNvSpPr/>
      </dsp:nvSpPr>
      <dsp:spPr>
        <a:xfrm>
          <a:off x="365174" y="18224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0" kern="1200" dirty="0" smtClean="0">
              <a:solidFill>
                <a:schemeClr val="tx1"/>
              </a:solidFill>
              <a:latin typeface="+mn-lt"/>
            </a:rPr>
            <a:t>Her social isolation means that she </a:t>
          </a:r>
          <a:r>
            <a:rPr lang="en-ZA" sz="1200" b="1" kern="1200" dirty="0" smtClean="0">
              <a:solidFill>
                <a:schemeClr val="tx1"/>
              </a:solidFill>
              <a:latin typeface="+mn-lt"/>
            </a:rPr>
            <a:t>relies on sexual experiences and experiential implications as her guidance. </a:t>
          </a:r>
          <a:endParaRPr lang="en-ZA" sz="1200" b="1" kern="1200" dirty="0">
            <a:solidFill>
              <a:schemeClr val="tx1"/>
            </a:solidFill>
          </a:endParaRPr>
        </a:p>
      </dsp:txBody>
      <dsp:txXfrm>
        <a:off x="365174" y="1822450"/>
        <a:ext cx="8465645" cy="520700"/>
      </dsp:txXfrm>
    </dsp:sp>
    <dsp:sp modelId="{EA37CF63-1582-4B79-925B-50A6C43622C9}">
      <dsp:nvSpPr>
        <dsp:cNvPr id="0" name=""/>
        <dsp:cNvSpPr/>
      </dsp:nvSpPr>
      <dsp:spPr>
        <a:xfrm>
          <a:off x="39737" y="1757362"/>
          <a:ext cx="650875" cy="650875"/>
        </a:xfrm>
        <a:prstGeom prst="ellips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AEA0-CCB8-4F78-A8F5-ACA430C62FFF}">
      <dsp:nvSpPr>
        <dsp:cNvPr id="0" name=""/>
        <dsp:cNvSpPr/>
      </dsp:nvSpPr>
      <dsp:spPr>
        <a:xfrm>
          <a:off x="-2941952" y="-526664"/>
          <a:ext cx="3509904" cy="3656828"/>
        </a:xfrm>
        <a:prstGeom prst="blockArc">
          <a:avLst>
            <a:gd name="adj1" fmla="val 18900000"/>
            <a:gd name="adj2" fmla="val 2700000"/>
            <a:gd name="adj3" fmla="val 615"/>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1B6BB9E-FAF8-4FB6-96D9-8A337E21A592}">
      <dsp:nvSpPr>
        <dsp:cNvPr id="0" name=""/>
        <dsp:cNvSpPr/>
      </dsp:nvSpPr>
      <dsp:spPr>
        <a:xfrm>
          <a:off x="365174" y="2603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Critical vulnerability is in their inexperience </a:t>
          </a:r>
          <a:r>
            <a:rPr lang="en-ZA" sz="1200" b="0" kern="1200" dirty="0" smtClean="0">
              <a:solidFill>
                <a:schemeClr val="tx1"/>
              </a:solidFill>
              <a:latin typeface="+mn-lt"/>
            </a:rPr>
            <a:t>with sex or the need to protect/ prevent STIs/ pregnancies. </a:t>
          </a:r>
          <a:endParaRPr lang="en-ZA" sz="1200" kern="1200" dirty="0">
            <a:solidFill>
              <a:schemeClr val="tx1"/>
            </a:solidFill>
          </a:endParaRPr>
        </a:p>
      </dsp:txBody>
      <dsp:txXfrm>
        <a:off x="365174" y="260350"/>
        <a:ext cx="8465645" cy="520700"/>
      </dsp:txXfrm>
    </dsp:sp>
    <dsp:sp modelId="{DA2A59F7-CD83-4CFF-A1B5-BCB9DAD0E9EB}">
      <dsp:nvSpPr>
        <dsp:cNvPr id="0" name=""/>
        <dsp:cNvSpPr/>
      </dsp:nvSpPr>
      <dsp:spPr>
        <a:xfrm>
          <a:off x="39737" y="195262"/>
          <a:ext cx="650875" cy="650875"/>
        </a:xfrm>
        <a:prstGeom prst="ellipse">
          <a:avLst/>
        </a:prstGeom>
        <a:solidFill>
          <a:schemeClr val="bg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CF217-2950-422B-B22D-6BB15492E3A1}">
      <dsp:nvSpPr>
        <dsp:cNvPr id="0" name=""/>
        <dsp:cNvSpPr/>
      </dsp:nvSpPr>
      <dsp:spPr>
        <a:xfrm>
          <a:off x="554449" y="1041400"/>
          <a:ext cx="8276371"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Fem care and prevention myths. </a:t>
          </a:r>
          <a:r>
            <a:rPr lang="en-ZA" sz="1200" b="0" kern="1200" dirty="0" smtClean="0">
              <a:solidFill>
                <a:schemeClr val="tx1"/>
              </a:solidFill>
              <a:latin typeface="+mn-lt"/>
            </a:rPr>
            <a:t>Their ‘shyness’ in talking about sex means that they have limited access to information or sex-education. </a:t>
          </a:r>
          <a:endParaRPr lang="en-ZA" sz="1200" kern="1200" dirty="0">
            <a:solidFill>
              <a:schemeClr val="tx1"/>
            </a:solidFill>
          </a:endParaRPr>
        </a:p>
      </dsp:txBody>
      <dsp:txXfrm>
        <a:off x="554449" y="1041400"/>
        <a:ext cx="8276371" cy="520700"/>
      </dsp:txXfrm>
    </dsp:sp>
    <dsp:sp modelId="{5C43A843-0255-4AAA-AD21-90084C1E92C8}">
      <dsp:nvSpPr>
        <dsp:cNvPr id="0" name=""/>
        <dsp:cNvSpPr/>
      </dsp:nvSpPr>
      <dsp:spPr>
        <a:xfrm>
          <a:off x="229011" y="976312"/>
          <a:ext cx="650875" cy="650875"/>
        </a:xfrm>
        <a:prstGeom prst="ellipse">
          <a:avLst/>
        </a:prstGeom>
        <a:solidFill>
          <a:schemeClr val="bg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B1BE9C-BEA7-4946-9E98-CF40293B6EAE}">
      <dsp:nvSpPr>
        <dsp:cNvPr id="0" name=""/>
        <dsp:cNvSpPr/>
      </dsp:nvSpPr>
      <dsp:spPr>
        <a:xfrm>
          <a:off x="365174" y="18224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First sexual experience infection</a:t>
          </a:r>
          <a:r>
            <a:rPr lang="en-ZA" sz="1200" b="0" kern="1200" dirty="0" smtClean="0">
              <a:solidFill>
                <a:schemeClr val="tx1"/>
              </a:solidFill>
              <a:latin typeface="+mn-lt"/>
            </a:rPr>
            <a:t>/ pregnancy. </a:t>
          </a:r>
          <a:endParaRPr lang="en-ZA" sz="1200" kern="1200" dirty="0">
            <a:solidFill>
              <a:schemeClr val="tx1"/>
            </a:solidFill>
          </a:endParaRPr>
        </a:p>
      </dsp:txBody>
      <dsp:txXfrm>
        <a:off x="365174" y="1822450"/>
        <a:ext cx="8465645" cy="520700"/>
      </dsp:txXfrm>
    </dsp:sp>
    <dsp:sp modelId="{EA37CF63-1582-4B79-925B-50A6C43622C9}">
      <dsp:nvSpPr>
        <dsp:cNvPr id="0" name=""/>
        <dsp:cNvSpPr/>
      </dsp:nvSpPr>
      <dsp:spPr>
        <a:xfrm>
          <a:off x="39737" y="1757362"/>
          <a:ext cx="650875" cy="650875"/>
        </a:xfrm>
        <a:prstGeom prst="ellipse">
          <a:avLst/>
        </a:prstGeom>
        <a:solidFill>
          <a:schemeClr val="bg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AEA0-CCB8-4F78-A8F5-ACA430C62FFF}">
      <dsp:nvSpPr>
        <dsp:cNvPr id="0" name=""/>
        <dsp:cNvSpPr/>
      </dsp:nvSpPr>
      <dsp:spPr>
        <a:xfrm>
          <a:off x="-2941952" y="-526664"/>
          <a:ext cx="3509904" cy="3656828"/>
        </a:xfrm>
        <a:prstGeom prst="blockArc">
          <a:avLst>
            <a:gd name="adj1" fmla="val 18900000"/>
            <a:gd name="adj2" fmla="val 2700000"/>
            <a:gd name="adj3" fmla="val 615"/>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1B6BB9E-FAF8-4FB6-96D9-8A337E21A592}">
      <dsp:nvSpPr>
        <dsp:cNvPr id="0" name=""/>
        <dsp:cNvSpPr/>
      </dsp:nvSpPr>
      <dsp:spPr>
        <a:xfrm>
          <a:off x="365174" y="2603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Occasional flings or one night stands </a:t>
          </a:r>
          <a:r>
            <a:rPr lang="en-ZA" sz="1200" kern="1200" dirty="0" smtClean="0">
              <a:solidFill>
                <a:schemeClr val="tx1"/>
              </a:solidFill>
            </a:rPr>
            <a:t>increase her risk of contracting a STI. </a:t>
          </a:r>
          <a:endParaRPr lang="en-ZA" sz="1200" kern="1200" dirty="0">
            <a:solidFill>
              <a:schemeClr val="tx1"/>
            </a:solidFill>
          </a:endParaRPr>
        </a:p>
      </dsp:txBody>
      <dsp:txXfrm>
        <a:off x="365174" y="260350"/>
        <a:ext cx="8465645" cy="520700"/>
      </dsp:txXfrm>
    </dsp:sp>
    <dsp:sp modelId="{DA2A59F7-CD83-4CFF-A1B5-BCB9DAD0E9EB}">
      <dsp:nvSpPr>
        <dsp:cNvPr id="0" name=""/>
        <dsp:cNvSpPr/>
      </dsp:nvSpPr>
      <dsp:spPr>
        <a:xfrm>
          <a:off x="39737" y="195262"/>
          <a:ext cx="650875" cy="650875"/>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CF217-2950-422B-B22D-6BB15492E3A1}">
      <dsp:nvSpPr>
        <dsp:cNvPr id="0" name=""/>
        <dsp:cNvSpPr/>
      </dsp:nvSpPr>
      <dsp:spPr>
        <a:xfrm>
          <a:off x="554449" y="1041400"/>
          <a:ext cx="8276371"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Not having back-up protection </a:t>
          </a:r>
          <a:r>
            <a:rPr lang="en-ZA" sz="1200" b="0" kern="1200" dirty="0" smtClean="0">
              <a:solidFill>
                <a:schemeClr val="tx1"/>
              </a:solidFill>
              <a:latin typeface="+mn-lt"/>
            </a:rPr>
            <a:t>for unexpected moments. </a:t>
          </a:r>
          <a:endParaRPr lang="en-ZA" sz="1200" b="0" kern="1200" dirty="0">
            <a:solidFill>
              <a:schemeClr val="tx1"/>
            </a:solidFill>
          </a:endParaRPr>
        </a:p>
      </dsp:txBody>
      <dsp:txXfrm>
        <a:off x="554449" y="1041400"/>
        <a:ext cx="8276371" cy="520700"/>
      </dsp:txXfrm>
    </dsp:sp>
    <dsp:sp modelId="{5C43A843-0255-4AAA-AD21-90084C1E92C8}">
      <dsp:nvSpPr>
        <dsp:cNvPr id="0" name=""/>
        <dsp:cNvSpPr/>
      </dsp:nvSpPr>
      <dsp:spPr>
        <a:xfrm>
          <a:off x="229011" y="976312"/>
          <a:ext cx="650875" cy="650875"/>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B1BE9C-BEA7-4946-9E98-CF40293B6EAE}">
      <dsp:nvSpPr>
        <dsp:cNvPr id="0" name=""/>
        <dsp:cNvSpPr/>
      </dsp:nvSpPr>
      <dsp:spPr>
        <a:xfrm>
          <a:off x="365174" y="18224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Misunderstanding information </a:t>
          </a:r>
          <a:r>
            <a:rPr lang="en-ZA" sz="1200" b="0" kern="1200" dirty="0" smtClean="0">
              <a:solidFill>
                <a:schemeClr val="tx1"/>
              </a:solidFill>
              <a:latin typeface="+mn-lt"/>
            </a:rPr>
            <a:t>in her online searches. </a:t>
          </a:r>
          <a:endParaRPr lang="en-ZA" sz="1200" b="0" kern="1200" dirty="0">
            <a:solidFill>
              <a:schemeClr val="tx1"/>
            </a:solidFill>
          </a:endParaRPr>
        </a:p>
      </dsp:txBody>
      <dsp:txXfrm>
        <a:off x="365174" y="1822450"/>
        <a:ext cx="8465645" cy="520700"/>
      </dsp:txXfrm>
    </dsp:sp>
    <dsp:sp modelId="{EA37CF63-1582-4B79-925B-50A6C43622C9}">
      <dsp:nvSpPr>
        <dsp:cNvPr id="0" name=""/>
        <dsp:cNvSpPr/>
      </dsp:nvSpPr>
      <dsp:spPr>
        <a:xfrm>
          <a:off x="39737" y="1757362"/>
          <a:ext cx="650875" cy="650875"/>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AEA0-CCB8-4F78-A8F5-ACA430C62FFF}">
      <dsp:nvSpPr>
        <dsp:cNvPr id="0" name=""/>
        <dsp:cNvSpPr/>
      </dsp:nvSpPr>
      <dsp:spPr>
        <a:xfrm>
          <a:off x="-2941952" y="-526664"/>
          <a:ext cx="3509904" cy="3656828"/>
        </a:xfrm>
        <a:prstGeom prst="blockArc">
          <a:avLst>
            <a:gd name="adj1" fmla="val 18900000"/>
            <a:gd name="adj2" fmla="val 2700000"/>
            <a:gd name="adj3" fmla="val 615"/>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1B6BB9E-FAF8-4FB6-96D9-8A337E21A592}">
      <dsp:nvSpPr>
        <dsp:cNvPr id="0" name=""/>
        <dsp:cNvSpPr/>
      </dsp:nvSpPr>
      <dsp:spPr>
        <a:xfrm>
          <a:off x="365174" y="2603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Multiple casual partners and impulsive decisions </a:t>
          </a:r>
          <a:r>
            <a:rPr lang="en-ZA" sz="1200" kern="1200" dirty="0" smtClean="0">
              <a:solidFill>
                <a:schemeClr val="tx1"/>
              </a:solidFill>
            </a:rPr>
            <a:t>increase her risk of contracting a STI. </a:t>
          </a:r>
          <a:endParaRPr lang="en-ZA" sz="1200" kern="1200" dirty="0">
            <a:solidFill>
              <a:schemeClr val="tx1"/>
            </a:solidFill>
          </a:endParaRPr>
        </a:p>
      </dsp:txBody>
      <dsp:txXfrm>
        <a:off x="365174" y="260350"/>
        <a:ext cx="8465645" cy="520700"/>
      </dsp:txXfrm>
    </dsp:sp>
    <dsp:sp modelId="{DA2A59F7-CD83-4CFF-A1B5-BCB9DAD0E9EB}">
      <dsp:nvSpPr>
        <dsp:cNvPr id="0" name=""/>
        <dsp:cNvSpPr/>
      </dsp:nvSpPr>
      <dsp:spPr>
        <a:xfrm>
          <a:off x="39737" y="195262"/>
          <a:ext cx="650875" cy="650875"/>
        </a:xfrm>
        <a:prstGeom prst="ellipse">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CF217-2950-422B-B22D-6BB15492E3A1}">
      <dsp:nvSpPr>
        <dsp:cNvPr id="0" name=""/>
        <dsp:cNvSpPr/>
      </dsp:nvSpPr>
      <dsp:spPr>
        <a:xfrm>
          <a:off x="554449" y="1041400"/>
          <a:ext cx="8276371"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Partners preferring not to use condoms</a:t>
          </a:r>
          <a:r>
            <a:rPr lang="en-ZA" sz="1200" kern="1200" dirty="0" smtClean="0">
              <a:solidFill>
                <a:schemeClr val="tx1"/>
              </a:solidFill>
            </a:rPr>
            <a:t>. She needs a back up option that does not impede his pleasure. </a:t>
          </a:r>
          <a:endParaRPr lang="en-ZA" sz="1200" kern="1200" dirty="0">
            <a:solidFill>
              <a:schemeClr val="tx1"/>
            </a:solidFill>
          </a:endParaRPr>
        </a:p>
      </dsp:txBody>
      <dsp:txXfrm>
        <a:off x="554449" y="1041400"/>
        <a:ext cx="8276371" cy="520700"/>
      </dsp:txXfrm>
    </dsp:sp>
    <dsp:sp modelId="{5C43A843-0255-4AAA-AD21-90084C1E92C8}">
      <dsp:nvSpPr>
        <dsp:cNvPr id="0" name=""/>
        <dsp:cNvSpPr/>
      </dsp:nvSpPr>
      <dsp:spPr>
        <a:xfrm>
          <a:off x="229011" y="976312"/>
          <a:ext cx="650875" cy="650875"/>
        </a:xfrm>
        <a:prstGeom prst="ellipse">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B1BE9C-BEA7-4946-9E98-CF40293B6EAE}">
      <dsp:nvSpPr>
        <dsp:cNvPr id="0" name=""/>
        <dsp:cNvSpPr/>
      </dsp:nvSpPr>
      <dsp:spPr>
        <a:xfrm>
          <a:off x="365174" y="18224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Forgetting to take the pill</a:t>
          </a:r>
          <a:r>
            <a:rPr lang="en-ZA" sz="1200" kern="1200" dirty="0" smtClean="0">
              <a:solidFill>
                <a:schemeClr val="tx1"/>
              </a:solidFill>
            </a:rPr>
            <a:t>/ go to clinic for her injection. </a:t>
          </a:r>
          <a:endParaRPr lang="en-ZA" sz="1200" kern="1200" dirty="0">
            <a:solidFill>
              <a:schemeClr val="tx1"/>
            </a:solidFill>
          </a:endParaRPr>
        </a:p>
      </dsp:txBody>
      <dsp:txXfrm>
        <a:off x="365174" y="1822450"/>
        <a:ext cx="8465645" cy="520700"/>
      </dsp:txXfrm>
    </dsp:sp>
    <dsp:sp modelId="{EA37CF63-1582-4B79-925B-50A6C43622C9}">
      <dsp:nvSpPr>
        <dsp:cNvPr id="0" name=""/>
        <dsp:cNvSpPr/>
      </dsp:nvSpPr>
      <dsp:spPr>
        <a:xfrm>
          <a:off x="39737" y="1757362"/>
          <a:ext cx="650875" cy="650875"/>
        </a:xfrm>
        <a:prstGeom prst="ellipse">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AEA0-CCB8-4F78-A8F5-ACA430C62FFF}">
      <dsp:nvSpPr>
        <dsp:cNvPr id="0" name=""/>
        <dsp:cNvSpPr/>
      </dsp:nvSpPr>
      <dsp:spPr>
        <a:xfrm>
          <a:off x="-2941952" y="-526664"/>
          <a:ext cx="3509904" cy="3656828"/>
        </a:xfrm>
        <a:prstGeom prst="blockArc">
          <a:avLst>
            <a:gd name="adj1" fmla="val 18900000"/>
            <a:gd name="adj2" fmla="val 2700000"/>
            <a:gd name="adj3" fmla="val 615"/>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1B6BB9E-FAF8-4FB6-96D9-8A337E21A592}">
      <dsp:nvSpPr>
        <dsp:cNvPr id="0" name=""/>
        <dsp:cNvSpPr/>
      </dsp:nvSpPr>
      <dsp:spPr>
        <a:xfrm>
          <a:off x="365174" y="2603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Lack of sexual health protection/ prevention knowledge </a:t>
          </a:r>
          <a:r>
            <a:rPr lang="en-ZA" sz="1200" b="0" kern="1200" dirty="0" smtClean="0">
              <a:solidFill>
                <a:schemeClr val="tx1"/>
              </a:solidFill>
              <a:latin typeface="+mn-lt"/>
            </a:rPr>
            <a:t>means she has learnt through experience and she is unprepared for the unexpected encounter. </a:t>
          </a:r>
          <a:endParaRPr lang="en-ZA" sz="1200" b="0" kern="1200" dirty="0">
            <a:solidFill>
              <a:schemeClr val="tx1"/>
            </a:solidFill>
          </a:endParaRPr>
        </a:p>
      </dsp:txBody>
      <dsp:txXfrm>
        <a:off x="365174" y="260350"/>
        <a:ext cx="8465645" cy="520700"/>
      </dsp:txXfrm>
    </dsp:sp>
    <dsp:sp modelId="{DA2A59F7-CD83-4CFF-A1B5-BCB9DAD0E9EB}">
      <dsp:nvSpPr>
        <dsp:cNvPr id="0" name=""/>
        <dsp:cNvSpPr/>
      </dsp:nvSpPr>
      <dsp:spPr>
        <a:xfrm>
          <a:off x="39737" y="195262"/>
          <a:ext cx="650875" cy="650875"/>
        </a:xfrm>
        <a:prstGeom prst="ellipse">
          <a:avLst/>
        </a:prstGeom>
        <a:solidFill>
          <a:srgbClr val="C00069"/>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CF217-2950-422B-B22D-6BB15492E3A1}">
      <dsp:nvSpPr>
        <dsp:cNvPr id="0" name=""/>
        <dsp:cNvSpPr/>
      </dsp:nvSpPr>
      <dsp:spPr>
        <a:xfrm>
          <a:off x="554449" y="1041400"/>
          <a:ext cx="8276371"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Sexual healthcare and clinics are inaccessible </a:t>
          </a:r>
          <a:r>
            <a:rPr lang="en-ZA" sz="1200" kern="1200" dirty="0" smtClean="0">
              <a:solidFill>
                <a:schemeClr val="tx1"/>
              </a:solidFill>
            </a:rPr>
            <a:t>or struggles to find time to make routine visits. </a:t>
          </a:r>
          <a:endParaRPr lang="en-ZA" sz="1200" kern="1200" dirty="0">
            <a:solidFill>
              <a:schemeClr val="tx1"/>
            </a:solidFill>
          </a:endParaRPr>
        </a:p>
      </dsp:txBody>
      <dsp:txXfrm>
        <a:off x="554449" y="1041400"/>
        <a:ext cx="8276371" cy="520700"/>
      </dsp:txXfrm>
    </dsp:sp>
    <dsp:sp modelId="{5C43A843-0255-4AAA-AD21-90084C1E92C8}">
      <dsp:nvSpPr>
        <dsp:cNvPr id="0" name=""/>
        <dsp:cNvSpPr/>
      </dsp:nvSpPr>
      <dsp:spPr>
        <a:xfrm>
          <a:off x="229011" y="976312"/>
          <a:ext cx="650875" cy="650875"/>
        </a:xfrm>
        <a:prstGeom prst="ellipse">
          <a:avLst/>
        </a:prstGeom>
        <a:solidFill>
          <a:srgbClr val="C00069"/>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B1BE9C-BEA7-4946-9E98-CF40293B6EAE}">
      <dsp:nvSpPr>
        <dsp:cNvPr id="0" name=""/>
        <dsp:cNvSpPr/>
      </dsp:nvSpPr>
      <dsp:spPr>
        <a:xfrm>
          <a:off x="365174" y="18224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Multiple partners and unprotected sex. </a:t>
          </a:r>
          <a:endParaRPr lang="en-ZA" sz="1200" kern="1200" dirty="0">
            <a:solidFill>
              <a:schemeClr val="tx1"/>
            </a:solidFill>
          </a:endParaRPr>
        </a:p>
      </dsp:txBody>
      <dsp:txXfrm>
        <a:off x="365174" y="1822450"/>
        <a:ext cx="8465645" cy="520700"/>
      </dsp:txXfrm>
    </dsp:sp>
    <dsp:sp modelId="{EA37CF63-1582-4B79-925B-50A6C43622C9}">
      <dsp:nvSpPr>
        <dsp:cNvPr id="0" name=""/>
        <dsp:cNvSpPr/>
      </dsp:nvSpPr>
      <dsp:spPr>
        <a:xfrm>
          <a:off x="39737" y="1757362"/>
          <a:ext cx="650875" cy="650875"/>
        </a:xfrm>
        <a:prstGeom prst="ellipse">
          <a:avLst/>
        </a:prstGeom>
        <a:solidFill>
          <a:srgbClr val="C00069"/>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D0774-A60D-498B-AFB4-A8BE645DE641}">
      <dsp:nvSpPr>
        <dsp:cNvPr id="0" name=""/>
        <dsp:cNvSpPr/>
      </dsp:nvSpPr>
      <dsp:spPr>
        <a:xfrm rot="21300000">
          <a:off x="13601" y="1144774"/>
          <a:ext cx="4405097" cy="504450"/>
        </a:xfrm>
        <a:prstGeom prst="mathMinus">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8CB5F1-01AE-4E8F-BF55-C9C485DBFB49}">
      <dsp:nvSpPr>
        <dsp:cNvPr id="0" name=""/>
        <dsp:cNvSpPr/>
      </dsp:nvSpPr>
      <dsp:spPr>
        <a:xfrm>
          <a:off x="531876" y="139700"/>
          <a:ext cx="1329690" cy="1117600"/>
        </a:xfrm>
        <a:prstGeom prst="downArrow">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AD9CC9-9EB7-4AD3-9B8D-448086FB039C}">
      <dsp:nvSpPr>
        <dsp:cNvPr id="0" name=""/>
        <dsp:cNvSpPr/>
      </dsp:nvSpPr>
      <dsp:spPr>
        <a:xfrm>
          <a:off x="2349119" y="0"/>
          <a:ext cx="1418336" cy="117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ZA" sz="1400" b="1" kern="1200" dirty="0" smtClean="0">
              <a:solidFill>
                <a:schemeClr val="tx1"/>
              </a:solidFill>
            </a:rPr>
            <a:t>Social taboo of lost virginity</a:t>
          </a:r>
          <a:endParaRPr lang="en-ZA" sz="1400" b="1" kern="1200" dirty="0">
            <a:solidFill>
              <a:schemeClr val="tx1"/>
            </a:solidFill>
          </a:endParaRPr>
        </a:p>
      </dsp:txBody>
      <dsp:txXfrm>
        <a:off x="2349119" y="0"/>
        <a:ext cx="1418336" cy="1173480"/>
      </dsp:txXfrm>
    </dsp:sp>
    <dsp:sp modelId="{869E97A6-11B9-459A-9B9B-45EC7D19FDFC}">
      <dsp:nvSpPr>
        <dsp:cNvPr id="0" name=""/>
        <dsp:cNvSpPr/>
      </dsp:nvSpPr>
      <dsp:spPr>
        <a:xfrm>
          <a:off x="2570734" y="1536700"/>
          <a:ext cx="1329690" cy="1117600"/>
        </a:xfrm>
        <a:prstGeom prst="upArrow">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79552-F282-4D52-995C-A0495AA7FECC}">
      <dsp:nvSpPr>
        <dsp:cNvPr id="0" name=""/>
        <dsp:cNvSpPr/>
      </dsp:nvSpPr>
      <dsp:spPr>
        <a:xfrm>
          <a:off x="483680" y="1620520"/>
          <a:ext cx="1780664" cy="117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ZA" sz="1400" b="1" kern="1200" dirty="0" smtClean="0">
              <a:solidFill>
                <a:schemeClr val="accent2"/>
              </a:solidFill>
            </a:rPr>
            <a:t>Feminine Hygiene</a:t>
          </a:r>
          <a:endParaRPr lang="en-ZA" sz="1400" b="1" kern="1200" dirty="0">
            <a:solidFill>
              <a:schemeClr val="accent2"/>
            </a:solidFill>
          </a:endParaRPr>
        </a:p>
      </dsp:txBody>
      <dsp:txXfrm>
        <a:off x="483680" y="1620520"/>
        <a:ext cx="1780664" cy="1173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3E9C1-B1FE-4A5E-AE80-85814F0550C4}">
      <dsp:nvSpPr>
        <dsp:cNvPr id="0" name=""/>
        <dsp:cNvSpPr/>
      </dsp:nvSpPr>
      <dsp:spPr>
        <a:xfrm>
          <a:off x="5139" y="154771"/>
          <a:ext cx="1427821" cy="1427821"/>
        </a:xfrm>
        <a:prstGeom prst="ellipse">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ZA" sz="1500" b="1" kern="1200" dirty="0" smtClean="0"/>
            <a:t>Vaginal cleansing</a:t>
          </a:r>
          <a:endParaRPr lang="en-ZA" sz="1500" b="1" kern="1200" dirty="0"/>
        </a:p>
      </dsp:txBody>
      <dsp:txXfrm>
        <a:off x="214239" y="363871"/>
        <a:ext cx="1009621" cy="1009621"/>
      </dsp:txXfrm>
    </dsp:sp>
    <dsp:sp modelId="{10F61F3D-7419-47BC-A7FD-27E2DB19F9F3}">
      <dsp:nvSpPr>
        <dsp:cNvPr id="0" name=""/>
        <dsp:cNvSpPr/>
      </dsp:nvSpPr>
      <dsp:spPr>
        <a:xfrm>
          <a:off x="1548900" y="454614"/>
          <a:ext cx="828136" cy="828136"/>
        </a:xfrm>
        <a:prstGeom prst="mathPlus">
          <a:avLst/>
        </a:prstGeom>
        <a:solidFill>
          <a:schemeClr val="tx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ZA" sz="1200" kern="1200" dirty="0"/>
        </a:p>
      </dsp:txBody>
      <dsp:txXfrm>
        <a:off x="1658669" y="771293"/>
        <a:ext cx="608598" cy="194778"/>
      </dsp:txXfrm>
    </dsp:sp>
    <dsp:sp modelId="{5ECDCE5E-637D-4253-BE58-0205A51AF250}">
      <dsp:nvSpPr>
        <dsp:cNvPr id="0" name=""/>
        <dsp:cNvSpPr/>
      </dsp:nvSpPr>
      <dsp:spPr>
        <a:xfrm>
          <a:off x="2492975" y="154771"/>
          <a:ext cx="1427821" cy="1427821"/>
        </a:xfrm>
        <a:prstGeom prst="ellipse">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ZA" sz="1500" b="1" kern="1200" dirty="0" smtClean="0"/>
            <a:t>Vaginal heating</a:t>
          </a:r>
          <a:endParaRPr lang="en-ZA" sz="1500" b="1" kern="1200" dirty="0"/>
        </a:p>
      </dsp:txBody>
      <dsp:txXfrm>
        <a:off x="2702075" y="363871"/>
        <a:ext cx="1009621" cy="1009621"/>
      </dsp:txXfrm>
    </dsp:sp>
    <dsp:sp modelId="{BFC1EAF1-8E9A-481F-B2CA-DC873B93E14C}">
      <dsp:nvSpPr>
        <dsp:cNvPr id="0" name=""/>
        <dsp:cNvSpPr/>
      </dsp:nvSpPr>
      <dsp:spPr>
        <a:xfrm>
          <a:off x="4036736" y="454614"/>
          <a:ext cx="828136" cy="828136"/>
        </a:xfrm>
        <a:prstGeom prst="mathPlus">
          <a:avLst/>
        </a:prstGeom>
        <a:solidFill>
          <a:schemeClr val="tx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ZA" sz="1200" kern="1200" dirty="0"/>
        </a:p>
      </dsp:txBody>
      <dsp:txXfrm>
        <a:off x="4146505" y="771293"/>
        <a:ext cx="608598" cy="194778"/>
      </dsp:txXfrm>
    </dsp:sp>
    <dsp:sp modelId="{B4DCC0AC-78FC-4332-B691-7FEDE409F59A}">
      <dsp:nvSpPr>
        <dsp:cNvPr id="0" name=""/>
        <dsp:cNvSpPr/>
      </dsp:nvSpPr>
      <dsp:spPr>
        <a:xfrm>
          <a:off x="4980812" y="154771"/>
          <a:ext cx="1427821" cy="1427821"/>
        </a:xfrm>
        <a:prstGeom prst="ellipse">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ZA" sz="1500" b="1" kern="1200" dirty="0" smtClean="0"/>
            <a:t>Vaginal tightening</a:t>
          </a:r>
          <a:endParaRPr lang="en-ZA" sz="1500" b="1" kern="1200" dirty="0"/>
        </a:p>
      </dsp:txBody>
      <dsp:txXfrm>
        <a:off x="5189912" y="363871"/>
        <a:ext cx="1009621" cy="1009621"/>
      </dsp:txXfrm>
    </dsp:sp>
    <dsp:sp modelId="{073E5529-C533-47F1-9D27-D54003D038E0}">
      <dsp:nvSpPr>
        <dsp:cNvPr id="0" name=""/>
        <dsp:cNvSpPr/>
      </dsp:nvSpPr>
      <dsp:spPr>
        <a:xfrm>
          <a:off x="6524573" y="454614"/>
          <a:ext cx="828136" cy="828136"/>
        </a:xfrm>
        <a:prstGeom prst="mathEqual">
          <a:avLst/>
        </a:prstGeom>
        <a:solidFill>
          <a:schemeClr val="tx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ZA" sz="1200" kern="1200" dirty="0"/>
        </a:p>
      </dsp:txBody>
      <dsp:txXfrm>
        <a:off x="6634342" y="625210"/>
        <a:ext cx="608598" cy="486944"/>
      </dsp:txXfrm>
    </dsp:sp>
    <dsp:sp modelId="{CE264BF0-1B59-4ACA-AD8A-A366D08AE6F2}">
      <dsp:nvSpPr>
        <dsp:cNvPr id="0" name=""/>
        <dsp:cNvSpPr/>
      </dsp:nvSpPr>
      <dsp:spPr>
        <a:xfrm>
          <a:off x="7468648" y="154771"/>
          <a:ext cx="1427821" cy="1427821"/>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ZA" sz="1500" b="1" kern="1200" dirty="0" smtClean="0"/>
            <a:t>Pre-sex ritual</a:t>
          </a:r>
          <a:endParaRPr lang="en-ZA" sz="1500" b="1" kern="1200" dirty="0"/>
        </a:p>
      </dsp:txBody>
      <dsp:txXfrm>
        <a:off x="7677748" y="363871"/>
        <a:ext cx="1009621" cy="10096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B6FB5-7B47-4938-906E-85B917E0180D}">
      <dsp:nvSpPr>
        <dsp:cNvPr id="0" name=""/>
        <dsp:cNvSpPr/>
      </dsp:nvSpPr>
      <dsp:spPr>
        <a:xfrm>
          <a:off x="-5302831" y="-812171"/>
          <a:ext cx="6314876" cy="6314876"/>
        </a:xfrm>
        <a:prstGeom prst="blockArc">
          <a:avLst>
            <a:gd name="adj1" fmla="val 18900000"/>
            <a:gd name="adj2" fmla="val 2700000"/>
            <a:gd name="adj3" fmla="val 342"/>
          </a:avLst>
        </a:prstGeom>
        <a:solidFill>
          <a:schemeClr val="tx1">
            <a:lumMod val="60000"/>
            <a:lumOff val="40000"/>
          </a:schemeClr>
        </a:solidFill>
        <a:ln w="38100" cap="flat" cmpd="sng" algn="ctr">
          <a:solidFill>
            <a:schemeClr val="tx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CB3FD3FA-C757-444C-965C-E592276A5D1F}">
      <dsp:nvSpPr>
        <dsp:cNvPr id="0" name=""/>
        <dsp:cNvSpPr/>
      </dsp:nvSpPr>
      <dsp:spPr>
        <a:xfrm>
          <a:off x="651045" y="469053"/>
          <a:ext cx="8377424" cy="938106"/>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4622" tIns="40640" rIns="40640" bIns="40640" numCol="1" spcCol="1270" anchor="ctr" anchorCtr="0">
          <a:noAutofit/>
        </a:bodyPr>
        <a:lstStyle/>
        <a:p>
          <a:pPr lvl="0" algn="l" defTabSz="711200">
            <a:lnSpc>
              <a:spcPct val="90000"/>
            </a:lnSpc>
            <a:spcBef>
              <a:spcPct val="0"/>
            </a:spcBef>
            <a:spcAft>
              <a:spcPct val="35000"/>
            </a:spcAft>
          </a:pPr>
          <a:r>
            <a:rPr lang="en-ZA" sz="1600" b="1" kern="1200" dirty="0" smtClean="0"/>
            <a:t>House hold products are easily accessible,  affordable and established as trusted brands</a:t>
          </a:r>
          <a:endParaRPr lang="en-ZA" sz="1600" b="1" kern="1200" dirty="0"/>
        </a:p>
      </dsp:txBody>
      <dsp:txXfrm>
        <a:off x="651045" y="469053"/>
        <a:ext cx="8377424" cy="938106"/>
      </dsp:txXfrm>
    </dsp:sp>
    <dsp:sp modelId="{0B4A7E9B-78B8-4977-829D-E0F73C9090A4}">
      <dsp:nvSpPr>
        <dsp:cNvPr id="0" name=""/>
        <dsp:cNvSpPr/>
      </dsp:nvSpPr>
      <dsp:spPr>
        <a:xfrm>
          <a:off x="64729" y="351789"/>
          <a:ext cx="1172633" cy="1172633"/>
        </a:xfrm>
        <a:prstGeom prst="ellipse">
          <a:avLst/>
        </a:prstGeom>
        <a:solidFill>
          <a:schemeClr val="bg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FFF86D3-1AAC-40D8-AEF3-177FE0A26161}">
      <dsp:nvSpPr>
        <dsp:cNvPr id="0" name=""/>
        <dsp:cNvSpPr/>
      </dsp:nvSpPr>
      <dsp:spPr>
        <a:xfrm>
          <a:off x="992047" y="1876213"/>
          <a:ext cx="8036422" cy="938106"/>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4622" tIns="40640" rIns="40640" bIns="40640" numCol="1" spcCol="1270" anchor="ctr" anchorCtr="0">
          <a:noAutofit/>
        </a:bodyPr>
        <a:lstStyle/>
        <a:p>
          <a:pPr lvl="0" algn="l" defTabSz="711200">
            <a:lnSpc>
              <a:spcPct val="90000"/>
            </a:lnSpc>
            <a:spcBef>
              <a:spcPct val="0"/>
            </a:spcBef>
            <a:spcAft>
              <a:spcPct val="35000"/>
            </a:spcAft>
          </a:pPr>
          <a:r>
            <a:rPr lang="en-ZA" sz="1600" b="1" kern="1200" dirty="0" smtClean="0"/>
            <a:t>Literal interpretation of intended product benefits applied to different sexual health uses </a:t>
          </a:r>
          <a:endParaRPr lang="en-ZA" sz="1600" b="1" kern="1200" dirty="0"/>
        </a:p>
      </dsp:txBody>
      <dsp:txXfrm>
        <a:off x="992047" y="1876213"/>
        <a:ext cx="8036422" cy="938106"/>
      </dsp:txXfrm>
    </dsp:sp>
    <dsp:sp modelId="{96C06957-139C-414F-85B1-FD6BEA27AE32}">
      <dsp:nvSpPr>
        <dsp:cNvPr id="0" name=""/>
        <dsp:cNvSpPr/>
      </dsp:nvSpPr>
      <dsp:spPr>
        <a:xfrm>
          <a:off x="405731" y="1758949"/>
          <a:ext cx="1172633" cy="1172633"/>
        </a:xfrm>
        <a:prstGeom prst="ellips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8DEE029-F947-443A-8069-2E087E4D4055}">
      <dsp:nvSpPr>
        <dsp:cNvPr id="0" name=""/>
        <dsp:cNvSpPr/>
      </dsp:nvSpPr>
      <dsp:spPr>
        <a:xfrm>
          <a:off x="651045" y="3283373"/>
          <a:ext cx="8377424" cy="938106"/>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4622" tIns="40640" rIns="40640" bIns="40640" numCol="1" spcCol="1270" anchor="ctr" anchorCtr="0">
          <a:noAutofit/>
        </a:bodyPr>
        <a:lstStyle/>
        <a:p>
          <a:pPr lvl="0" algn="l" defTabSz="711200">
            <a:lnSpc>
              <a:spcPct val="90000"/>
            </a:lnSpc>
            <a:spcBef>
              <a:spcPct val="0"/>
            </a:spcBef>
            <a:spcAft>
              <a:spcPct val="35000"/>
            </a:spcAft>
          </a:pPr>
          <a:r>
            <a:rPr lang="en-ZA" sz="1600" b="1" kern="1200" dirty="0" smtClean="0"/>
            <a:t>Tangible physiological results because it’s effect mirrors and heightens the relevant senses</a:t>
          </a:r>
          <a:endParaRPr lang="en-ZA" sz="1600" b="1" kern="1200" dirty="0"/>
        </a:p>
      </dsp:txBody>
      <dsp:txXfrm>
        <a:off x="651045" y="3283373"/>
        <a:ext cx="8377424" cy="938106"/>
      </dsp:txXfrm>
    </dsp:sp>
    <dsp:sp modelId="{6D79056F-AC39-47B7-A3B2-CBA5A63460F6}">
      <dsp:nvSpPr>
        <dsp:cNvPr id="0" name=""/>
        <dsp:cNvSpPr/>
      </dsp:nvSpPr>
      <dsp:spPr>
        <a:xfrm>
          <a:off x="64729" y="3166109"/>
          <a:ext cx="1172633" cy="1172633"/>
        </a:xfrm>
        <a:prstGeom prst="ellipse">
          <a:avLst/>
        </a:prstGeom>
        <a:solidFill>
          <a:schemeClr val="bg2">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AEA0-CCB8-4F78-A8F5-ACA430C62FFF}">
      <dsp:nvSpPr>
        <dsp:cNvPr id="0" name=""/>
        <dsp:cNvSpPr/>
      </dsp:nvSpPr>
      <dsp:spPr>
        <a:xfrm>
          <a:off x="-2941952" y="-526664"/>
          <a:ext cx="3509904" cy="3656828"/>
        </a:xfrm>
        <a:prstGeom prst="blockArc">
          <a:avLst>
            <a:gd name="adj1" fmla="val 18900000"/>
            <a:gd name="adj2" fmla="val 2700000"/>
            <a:gd name="adj3" fmla="val 615"/>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1B6BB9E-FAF8-4FB6-96D9-8A337E21A592}">
      <dsp:nvSpPr>
        <dsp:cNvPr id="0" name=""/>
        <dsp:cNvSpPr/>
      </dsp:nvSpPr>
      <dsp:spPr>
        <a:xfrm>
          <a:off x="365174" y="2603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Lack of sexual health protection/ prevention knowledge </a:t>
          </a:r>
          <a:r>
            <a:rPr lang="en-ZA" sz="1200" b="0" kern="1200" dirty="0" smtClean="0">
              <a:solidFill>
                <a:schemeClr val="tx1"/>
              </a:solidFill>
              <a:latin typeface="+mn-lt"/>
            </a:rPr>
            <a:t>means she has learnt through experience and she is unprepared for the unexpected encounter. </a:t>
          </a:r>
          <a:endParaRPr lang="en-ZA" sz="1200" b="0" kern="1200" dirty="0">
            <a:solidFill>
              <a:schemeClr val="tx1"/>
            </a:solidFill>
          </a:endParaRPr>
        </a:p>
      </dsp:txBody>
      <dsp:txXfrm>
        <a:off x="365174" y="260350"/>
        <a:ext cx="8465645" cy="520700"/>
      </dsp:txXfrm>
    </dsp:sp>
    <dsp:sp modelId="{DA2A59F7-CD83-4CFF-A1B5-BCB9DAD0E9EB}">
      <dsp:nvSpPr>
        <dsp:cNvPr id="0" name=""/>
        <dsp:cNvSpPr/>
      </dsp:nvSpPr>
      <dsp:spPr>
        <a:xfrm>
          <a:off x="39737" y="195262"/>
          <a:ext cx="650875" cy="650875"/>
        </a:xfrm>
        <a:prstGeom prst="ellipse">
          <a:avLst/>
        </a:prstGeom>
        <a:solidFill>
          <a:srgbClr val="C00069"/>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CF217-2950-422B-B22D-6BB15492E3A1}">
      <dsp:nvSpPr>
        <dsp:cNvPr id="0" name=""/>
        <dsp:cNvSpPr/>
      </dsp:nvSpPr>
      <dsp:spPr>
        <a:xfrm>
          <a:off x="554449" y="1041400"/>
          <a:ext cx="8276371"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rPr>
            <a:t>Sexual healthcare and clinics are inaccessible </a:t>
          </a:r>
          <a:r>
            <a:rPr lang="en-ZA" sz="1200" kern="1200" dirty="0" smtClean="0">
              <a:solidFill>
                <a:schemeClr val="tx1"/>
              </a:solidFill>
            </a:rPr>
            <a:t>or struggles to find time to make routine visits. </a:t>
          </a:r>
          <a:endParaRPr lang="en-ZA" sz="1200" kern="1200" dirty="0">
            <a:solidFill>
              <a:schemeClr val="tx1"/>
            </a:solidFill>
          </a:endParaRPr>
        </a:p>
      </dsp:txBody>
      <dsp:txXfrm>
        <a:off x="554449" y="1041400"/>
        <a:ext cx="8276371" cy="520700"/>
      </dsp:txXfrm>
    </dsp:sp>
    <dsp:sp modelId="{5C43A843-0255-4AAA-AD21-90084C1E92C8}">
      <dsp:nvSpPr>
        <dsp:cNvPr id="0" name=""/>
        <dsp:cNvSpPr/>
      </dsp:nvSpPr>
      <dsp:spPr>
        <a:xfrm>
          <a:off x="229011" y="976312"/>
          <a:ext cx="650875" cy="650875"/>
        </a:xfrm>
        <a:prstGeom prst="ellipse">
          <a:avLst/>
        </a:prstGeom>
        <a:solidFill>
          <a:srgbClr val="C00069"/>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B1BE9C-BEA7-4946-9E98-CF40293B6EAE}">
      <dsp:nvSpPr>
        <dsp:cNvPr id="0" name=""/>
        <dsp:cNvSpPr/>
      </dsp:nvSpPr>
      <dsp:spPr>
        <a:xfrm>
          <a:off x="365174" y="1822450"/>
          <a:ext cx="8465645" cy="520700"/>
        </a:xfrm>
        <a:prstGeom prst="rect">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306" tIns="30480" rIns="30480" bIns="30480" numCol="1" spcCol="1270" anchor="ctr" anchorCtr="0">
          <a:noAutofit/>
        </a:bodyPr>
        <a:lstStyle/>
        <a:p>
          <a:pPr lvl="0" algn="l" defTabSz="533400">
            <a:lnSpc>
              <a:spcPct val="90000"/>
            </a:lnSpc>
            <a:spcBef>
              <a:spcPct val="0"/>
            </a:spcBef>
            <a:spcAft>
              <a:spcPct val="35000"/>
            </a:spcAft>
          </a:pPr>
          <a:r>
            <a:rPr lang="en-ZA" sz="1200" b="1" kern="1200" dirty="0" smtClean="0">
              <a:solidFill>
                <a:schemeClr val="tx1"/>
              </a:solidFill>
              <a:latin typeface="+mn-lt"/>
            </a:rPr>
            <a:t>Multiple partners and unprotected sex. </a:t>
          </a:r>
          <a:endParaRPr lang="en-ZA" sz="1200" kern="1200" dirty="0">
            <a:solidFill>
              <a:schemeClr val="tx1"/>
            </a:solidFill>
          </a:endParaRPr>
        </a:p>
      </dsp:txBody>
      <dsp:txXfrm>
        <a:off x="365174" y="1822450"/>
        <a:ext cx="8465645" cy="520700"/>
      </dsp:txXfrm>
    </dsp:sp>
    <dsp:sp modelId="{EA37CF63-1582-4B79-925B-50A6C43622C9}">
      <dsp:nvSpPr>
        <dsp:cNvPr id="0" name=""/>
        <dsp:cNvSpPr/>
      </dsp:nvSpPr>
      <dsp:spPr>
        <a:xfrm>
          <a:off x="39737" y="1757362"/>
          <a:ext cx="650875" cy="650875"/>
        </a:xfrm>
        <a:prstGeom prst="ellipse">
          <a:avLst/>
        </a:prstGeom>
        <a:solidFill>
          <a:srgbClr val="C00069"/>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0.27411</cdr:x>
      <cdr:y>0.19255</cdr:y>
    </cdr:from>
    <cdr:to>
      <cdr:x>0.57516</cdr:x>
      <cdr:y>0.77828</cdr:y>
    </cdr:to>
    <cdr:sp macro="" textlink="">
      <cdr:nvSpPr>
        <cdr:cNvPr id="2" name="TextBox 4"/>
        <cdr:cNvSpPr txBox="1"/>
      </cdr:nvSpPr>
      <cdr:spPr>
        <a:xfrm xmlns:a="http://schemas.openxmlformats.org/drawingml/2006/main" rot="3620641">
          <a:off x="1458653" y="955172"/>
          <a:ext cx="2259817" cy="1835201"/>
        </a:xfrm>
        <a:prstGeom xmlns:a="http://schemas.openxmlformats.org/drawingml/2006/main" prst="rect">
          <a:avLst/>
        </a:prstGeom>
      </cdr:spPr>
      <cdr:txBody>
        <a:bodyPr xmlns:a="http://schemas.openxmlformats.org/drawingml/2006/main" spcFirstLastPara="1" wrap="none" numCol="1" rtlCol="0">
          <a:prstTxWarp prst="textArchUp">
            <a:avLst/>
          </a:prstTxWarp>
          <a:spAutoFit/>
        </a:bodyPr>
        <a:lstStyle xmlns:a="http://schemas.openxmlformats.org/drawingml/2006/main">
          <a:defPPr>
            <a:defRPr lang="en-AU"/>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xmlns:a="http://schemas.openxmlformats.org/drawingml/2006/main">
          <a:pPr algn="ctr"/>
          <a:r>
            <a:rPr lang="en-US" sz="1600" dirty="0" smtClean="0">
              <a:solidFill>
                <a:schemeClr val="bg1"/>
              </a:solidFill>
              <a:latin typeface="+mn-lt"/>
              <a:cs typeface="+mn-cs"/>
            </a:rPr>
            <a:t>Clinic nurses</a:t>
          </a:r>
        </a:p>
      </cdr:txBody>
    </cdr:sp>
  </cdr:relSizeAnchor>
  <cdr:relSizeAnchor xmlns:cdr="http://schemas.openxmlformats.org/drawingml/2006/chartDrawing">
    <cdr:from>
      <cdr:x>0.18732</cdr:x>
      <cdr:y>0.3995</cdr:y>
    </cdr:from>
    <cdr:to>
      <cdr:x>0.57782</cdr:x>
      <cdr:y>0.82583</cdr:y>
    </cdr:to>
    <cdr:sp macro="" textlink="">
      <cdr:nvSpPr>
        <cdr:cNvPr id="3" name="TextBox 6"/>
        <cdr:cNvSpPr txBox="1"/>
      </cdr:nvSpPr>
      <cdr:spPr>
        <a:xfrm xmlns:a="http://schemas.openxmlformats.org/drawingml/2006/main">
          <a:off x="1141905" y="1541328"/>
          <a:ext cx="2380488" cy="1644833"/>
        </a:xfrm>
        <a:prstGeom xmlns:a="http://schemas.openxmlformats.org/drawingml/2006/main" prst="rect">
          <a:avLst/>
        </a:prstGeom>
      </cdr:spPr>
      <cdr:txBody>
        <a:bodyPr xmlns:a="http://schemas.openxmlformats.org/drawingml/2006/main" spcFirstLastPara="1" wrap="none" numCol="1" rtlCol="0">
          <a:prstTxWarp prst="textArchDown">
            <a:avLst/>
          </a:prstTxWarp>
          <a:spAutoFit/>
        </a:bodyPr>
        <a:lstStyle xmlns:a="http://schemas.openxmlformats.org/drawingml/2006/main">
          <a:defPPr>
            <a:defRPr lang="en-AU"/>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xmlns:a="http://schemas.openxmlformats.org/drawingml/2006/main">
          <a:pPr lvl="0" algn="ctr"/>
          <a:r>
            <a:rPr lang="en-US" sz="1800" dirty="0" smtClean="0">
              <a:solidFill>
                <a:schemeClr val="bg1"/>
              </a:solidFill>
              <a:latin typeface="+mn-lt"/>
            </a:rPr>
            <a:t>Family members</a:t>
          </a:r>
          <a:endParaRPr lang="en-US" sz="1800" dirty="0" smtClean="0">
            <a:solidFill>
              <a:schemeClr val="bg1"/>
            </a:solidFill>
            <a:latin typeface="+mn-lt"/>
            <a:cs typeface="+mn-cs"/>
          </a:endParaRPr>
        </a:p>
      </cdr:txBody>
    </cdr:sp>
  </cdr:relSizeAnchor>
  <cdr:relSizeAnchor xmlns:cdr="http://schemas.openxmlformats.org/drawingml/2006/chartDrawing">
    <cdr:from>
      <cdr:x>0.20728</cdr:x>
      <cdr:y>0.21433</cdr:y>
    </cdr:from>
    <cdr:to>
      <cdr:x>0.52448</cdr:x>
      <cdr:y>0.80007</cdr:y>
    </cdr:to>
    <cdr:sp macro="" textlink="">
      <cdr:nvSpPr>
        <cdr:cNvPr id="4" name="TextBox 5"/>
        <cdr:cNvSpPr txBox="1"/>
      </cdr:nvSpPr>
      <cdr:spPr>
        <a:xfrm xmlns:a="http://schemas.openxmlformats.org/drawingml/2006/main" rot="18051083">
          <a:off x="1040190" y="1094422"/>
          <a:ext cx="2380435" cy="1933660"/>
        </a:xfrm>
        <a:prstGeom xmlns:a="http://schemas.openxmlformats.org/drawingml/2006/main" prst="rect">
          <a:avLst/>
        </a:prstGeom>
      </cdr:spPr>
      <cdr:txBody>
        <a:bodyPr xmlns:a="http://schemas.openxmlformats.org/drawingml/2006/main" spcFirstLastPara="1" wrap="none" numCol="1" rtlCol="0">
          <a:prstTxWarp prst="textArchUp">
            <a:avLst/>
          </a:prstTxWarp>
          <a:spAutoFit/>
        </a:bodyPr>
        <a:lstStyle xmlns:a="http://schemas.openxmlformats.org/drawingml/2006/main">
          <a:defPPr>
            <a:defRPr lang="en-AU"/>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xmlns:a="http://schemas.openxmlformats.org/drawingml/2006/main">
          <a:pPr lvl="0" algn="ctr"/>
          <a:r>
            <a:rPr lang="en-US" sz="1800" dirty="0" smtClean="0">
              <a:solidFill>
                <a:prstClr val="white"/>
              </a:solidFill>
              <a:latin typeface="+mn-lt"/>
            </a:rPr>
            <a:t>Peer groups</a:t>
          </a:r>
        </a:p>
        <a:p xmlns:a="http://schemas.openxmlformats.org/drawingml/2006/main">
          <a:pPr algn="ctr"/>
          <a:endParaRPr lang="en-US" b="0" dirty="0" smtClean="0">
            <a:solidFill>
              <a:schemeClr val="bg1"/>
            </a:solidFill>
            <a:latin typeface="+mn-lt"/>
            <a:cs typeface="+mn-cs"/>
          </a:endParaRPr>
        </a:p>
      </cdr:txBody>
    </cdr:sp>
  </cdr:relSizeAnchor>
  <cdr:relSizeAnchor xmlns:cdr="http://schemas.openxmlformats.org/drawingml/2006/chartDrawing">
    <cdr:from>
      <cdr:x>0.57239</cdr:x>
      <cdr:y>0.1481</cdr:y>
    </cdr:from>
    <cdr:to>
      <cdr:x>0.99108</cdr:x>
      <cdr:y>0.26927</cdr:y>
    </cdr:to>
    <cdr:sp macro="" textlink="">
      <cdr:nvSpPr>
        <cdr:cNvPr id="6" name="TextBox 5"/>
        <cdr:cNvSpPr txBox="1"/>
      </cdr:nvSpPr>
      <cdr:spPr>
        <a:xfrm xmlns:a="http://schemas.openxmlformats.org/drawingml/2006/main">
          <a:off x="3489275" y="601883"/>
          <a:ext cx="2552362" cy="49244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r>
            <a:rPr lang="en-ZA" sz="1600" b="1" dirty="0" smtClean="0">
              <a:solidFill>
                <a:schemeClr val="accent2"/>
              </a:solidFill>
            </a:rPr>
            <a:t>                BUT…</a:t>
          </a:r>
        </a:p>
        <a:p xmlns:a="http://schemas.openxmlformats.org/drawingml/2006/main">
          <a:endParaRPr lang="en-ZA" sz="1600" b="1" dirty="0" smtClean="0">
            <a:solidFill>
              <a:schemeClr val="accent2"/>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7B5FC320-D42D-4134-A867-A67CFBFB6853}" type="datetimeFigureOut">
              <a:rPr lang="en-ZA" smtClean="0"/>
              <a:t>2018/06/04</a:t>
            </a:fld>
            <a:endParaRPr lang="en-ZA"/>
          </a:p>
        </p:txBody>
      </p:sp>
      <p:sp>
        <p:nvSpPr>
          <p:cNvPr id="4" name="Footer Placeholder 3"/>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AD285AC4-E2BD-4FF4-AF68-F6806D641EFE}" type="slidenum">
              <a:rPr lang="en-ZA" smtClean="0"/>
              <a:t>‹#›</a:t>
            </a:fld>
            <a:endParaRPr lang="en-ZA"/>
          </a:p>
        </p:txBody>
      </p:sp>
    </p:spTree>
    <p:extLst>
      <p:ext uri="{BB962C8B-B14F-4D97-AF65-F5344CB8AC3E}">
        <p14:creationId xmlns:p14="http://schemas.microsoft.com/office/powerpoint/2010/main" val="53799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CBAAC5B1-F58D-4268-BB75-9856A9D794A6}" type="datetimeFigureOut">
              <a:rPr lang="en-GB" smtClean="0"/>
              <a:t>04/06/2018</a:t>
            </a:fld>
            <a:endParaRPr lang="en-GB" dirty="0"/>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65900C33-90AE-4963-9AD8-3B07939F57E9}" type="slidenum">
              <a:rPr lang="en-GB" smtClean="0"/>
              <a:t>‹#›</a:t>
            </a:fld>
            <a:endParaRPr lang="en-GB" dirty="0"/>
          </a:p>
        </p:txBody>
      </p:sp>
    </p:spTree>
    <p:extLst>
      <p:ext uri="{BB962C8B-B14F-4D97-AF65-F5344CB8AC3E}">
        <p14:creationId xmlns:p14="http://schemas.microsoft.com/office/powerpoint/2010/main" val="160960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a:t>
            </a:fld>
            <a:endParaRPr lang="en-GB" dirty="0"/>
          </a:p>
        </p:txBody>
      </p:sp>
    </p:spTree>
    <p:extLst>
      <p:ext uri="{BB962C8B-B14F-4D97-AF65-F5344CB8AC3E}">
        <p14:creationId xmlns:p14="http://schemas.microsoft.com/office/powerpoint/2010/main" val="4025420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i="1" dirty="0" smtClean="0"/>
              <a:t>Just as we’ve seen a black consciousness movement in America, our South African Born-Free’s have also ignited a black consciousness movement for inclusivity. </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28</a:t>
            </a:fld>
            <a:endParaRPr lang="en-GB" dirty="0"/>
          </a:p>
        </p:txBody>
      </p:sp>
    </p:spTree>
    <p:extLst>
      <p:ext uri="{BB962C8B-B14F-4D97-AF65-F5344CB8AC3E}">
        <p14:creationId xmlns:p14="http://schemas.microsoft.com/office/powerpoint/2010/main" val="380463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Despite</a:t>
            </a:r>
            <a:r>
              <a:rPr lang="en-ZA" baseline="0" dirty="0" smtClean="0"/>
              <a:t> the attitude of SA millennials, there is still a tension </a:t>
            </a: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30</a:t>
            </a:fld>
            <a:endParaRPr lang="en-GB" dirty="0"/>
          </a:p>
        </p:txBody>
      </p:sp>
    </p:spTree>
    <p:extLst>
      <p:ext uri="{BB962C8B-B14F-4D97-AF65-F5344CB8AC3E}">
        <p14:creationId xmlns:p14="http://schemas.microsoft.com/office/powerpoint/2010/main" val="3376473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1" dirty="0" smtClean="0"/>
              <a:t>Roles prescribed to young women are limiting, strangling her ability to transcend social limitations</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33</a:t>
            </a:fld>
            <a:endParaRPr lang="en-GB" dirty="0"/>
          </a:p>
        </p:txBody>
      </p:sp>
    </p:spTree>
    <p:extLst>
      <p:ext uri="{BB962C8B-B14F-4D97-AF65-F5344CB8AC3E}">
        <p14:creationId xmlns:p14="http://schemas.microsoft.com/office/powerpoint/2010/main" val="3899406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i="1" dirty="0" smtClean="0"/>
              <a:t>Society accepts and prides men having more freedom to have multiple sexual partners. For women, her sexual activity brings her shame in her community. Most young women want to be in a stable and loving relationship, but are often met with disappointment. </a:t>
            </a:r>
            <a:endParaRPr lang="en-ZA" sz="1200" b="1" i="1" dirty="0">
              <a:solidFill>
                <a:schemeClr val="bg2"/>
              </a:solidFill>
            </a:endParaRPr>
          </a:p>
        </p:txBody>
      </p:sp>
      <p:sp>
        <p:nvSpPr>
          <p:cNvPr id="4" name="Slide Number Placeholder 3"/>
          <p:cNvSpPr>
            <a:spLocks noGrp="1"/>
          </p:cNvSpPr>
          <p:nvPr>
            <p:ph type="sldNum" sz="quarter" idx="10"/>
          </p:nvPr>
        </p:nvSpPr>
        <p:spPr/>
        <p:txBody>
          <a:bodyPr/>
          <a:lstStyle/>
          <a:p>
            <a:fld id="{65900C33-90AE-4963-9AD8-3B07939F57E9}" type="slidenum">
              <a:rPr lang="en-GB" smtClean="0"/>
              <a:t>36</a:t>
            </a:fld>
            <a:endParaRPr lang="en-GB" dirty="0"/>
          </a:p>
        </p:txBody>
      </p:sp>
    </p:spTree>
    <p:extLst>
      <p:ext uri="{BB962C8B-B14F-4D97-AF65-F5344CB8AC3E}">
        <p14:creationId xmlns:p14="http://schemas.microsoft.com/office/powerpoint/2010/main" val="177471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i="1" dirty="0" smtClean="0"/>
              <a:t>Some young women are focused on achieving her own financial independence through education, others find a ‘Blesser’. </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37</a:t>
            </a:fld>
            <a:endParaRPr lang="en-GB" dirty="0"/>
          </a:p>
        </p:txBody>
      </p:sp>
    </p:spTree>
    <p:extLst>
      <p:ext uri="{BB962C8B-B14F-4D97-AF65-F5344CB8AC3E}">
        <p14:creationId xmlns:p14="http://schemas.microsoft.com/office/powerpoint/2010/main" val="207301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She finds herself in a constant tug of war between factors that either limit or empower her</a:t>
            </a: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38</a:t>
            </a:fld>
            <a:endParaRPr lang="en-GB" dirty="0"/>
          </a:p>
        </p:txBody>
      </p:sp>
    </p:spTree>
    <p:extLst>
      <p:ext uri="{BB962C8B-B14F-4D97-AF65-F5344CB8AC3E}">
        <p14:creationId xmlns:p14="http://schemas.microsoft.com/office/powerpoint/2010/main" val="2784278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i="1" dirty="0" smtClean="0"/>
              <a:t>Local clinics offering free medication and contraception; and nurses are critical touch-points to empower young women. </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43</a:t>
            </a:fld>
            <a:endParaRPr lang="en-GB" dirty="0"/>
          </a:p>
        </p:txBody>
      </p:sp>
    </p:spTree>
    <p:extLst>
      <p:ext uri="{BB962C8B-B14F-4D97-AF65-F5344CB8AC3E}">
        <p14:creationId xmlns:p14="http://schemas.microsoft.com/office/powerpoint/2010/main" val="21167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From a social</a:t>
            </a:r>
            <a:r>
              <a:rPr lang="en-ZA" baseline="0" dirty="0" smtClean="0"/>
              <a:t> worker pov </a:t>
            </a: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49</a:t>
            </a:fld>
            <a:endParaRPr lang="en-GB" dirty="0"/>
          </a:p>
        </p:txBody>
      </p:sp>
    </p:spTree>
    <p:extLst>
      <p:ext uri="{BB962C8B-B14F-4D97-AF65-F5344CB8AC3E}">
        <p14:creationId xmlns:p14="http://schemas.microsoft.com/office/powerpoint/2010/main" val="2743947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53</a:t>
            </a:fld>
            <a:endParaRPr lang="en-GB" dirty="0">
              <a:solidFill>
                <a:prstClr val="black"/>
              </a:solidFill>
            </a:endParaRPr>
          </a:p>
        </p:txBody>
      </p:sp>
    </p:spTree>
    <p:extLst>
      <p:ext uri="{BB962C8B-B14F-4D97-AF65-F5344CB8AC3E}">
        <p14:creationId xmlns:p14="http://schemas.microsoft.com/office/powerpoint/2010/main" val="146569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57</a:t>
            </a:fld>
            <a:endParaRPr lang="en-GB" dirty="0"/>
          </a:p>
        </p:txBody>
      </p:sp>
    </p:spTree>
    <p:extLst>
      <p:ext uri="{BB962C8B-B14F-4D97-AF65-F5344CB8AC3E}">
        <p14:creationId xmlns:p14="http://schemas.microsoft.com/office/powerpoint/2010/main" val="1942963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5900C33-90AE-4963-9AD8-3B07939F57E9}" type="slidenum">
              <a:rPr lang="en-GB" smtClean="0"/>
              <a:t>3</a:t>
            </a:fld>
            <a:endParaRPr lang="en-GB" dirty="0"/>
          </a:p>
        </p:txBody>
      </p:sp>
    </p:spTree>
    <p:extLst>
      <p:ext uri="{BB962C8B-B14F-4D97-AF65-F5344CB8AC3E}">
        <p14:creationId xmlns:p14="http://schemas.microsoft.com/office/powerpoint/2010/main" val="631132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smtClean="0">
                <a:solidFill>
                  <a:schemeClr val="tx1"/>
                </a:solidFill>
                <a:effectLst/>
                <a:latin typeface="+mn-lt"/>
                <a:ea typeface="+mn-ea"/>
                <a:cs typeface="+mn-cs"/>
              </a:rPr>
              <a:t>What makes them different – economic power goes down to survival – as they go up the axis, they have more opportunity and more disposable power – lean on parents upward mobility i.e. parents had high school or tertiary education. They have more money to spend. The more privileged, the more exposure to social media. Peri-urban not in this axis. The good girls are on this axis. The upward mobility allows them to break through gender patriarchy and express themselves </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58</a:t>
            </a:fld>
            <a:endParaRPr lang="en-GB" dirty="0"/>
          </a:p>
        </p:txBody>
      </p:sp>
    </p:spTree>
    <p:extLst>
      <p:ext uri="{BB962C8B-B14F-4D97-AF65-F5344CB8AC3E}">
        <p14:creationId xmlns:p14="http://schemas.microsoft.com/office/powerpoint/2010/main" val="392083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ZA" baseline="0" dirty="0" smtClean="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60</a:t>
            </a:fld>
            <a:endParaRPr lang="en-GB" dirty="0">
              <a:solidFill>
                <a:prstClr val="black"/>
              </a:solidFill>
            </a:endParaRPr>
          </a:p>
        </p:txBody>
      </p:sp>
    </p:spTree>
    <p:extLst>
      <p:ext uri="{BB962C8B-B14F-4D97-AF65-F5344CB8AC3E}">
        <p14:creationId xmlns:p14="http://schemas.microsoft.com/office/powerpoint/2010/main" val="2237046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61</a:t>
            </a:fld>
            <a:endParaRPr lang="en-GB" dirty="0">
              <a:solidFill>
                <a:prstClr val="black"/>
              </a:solidFill>
            </a:endParaRPr>
          </a:p>
        </p:txBody>
      </p:sp>
    </p:spTree>
    <p:extLst>
      <p:ext uri="{BB962C8B-B14F-4D97-AF65-F5344CB8AC3E}">
        <p14:creationId xmlns:p14="http://schemas.microsoft.com/office/powerpoint/2010/main" val="953978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63</a:t>
            </a:fld>
            <a:endParaRPr lang="en-GB" dirty="0">
              <a:solidFill>
                <a:prstClr val="black"/>
              </a:solidFill>
            </a:endParaRPr>
          </a:p>
        </p:txBody>
      </p:sp>
    </p:spTree>
    <p:extLst>
      <p:ext uri="{BB962C8B-B14F-4D97-AF65-F5344CB8AC3E}">
        <p14:creationId xmlns:p14="http://schemas.microsoft.com/office/powerpoint/2010/main" val="1430454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66</a:t>
            </a:fld>
            <a:endParaRPr lang="en-GB" dirty="0">
              <a:solidFill>
                <a:prstClr val="black"/>
              </a:solidFill>
            </a:endParaRPr>
          </a:p>
        </p:txBody>
      </p:sp>
    </p:spTree>
    <p:extLst>
      <p:ext uri="{BB962C8B-B14F-4D97-AF65-F5344CB8AC3E}">
        <p14:creationId xmlns:p14="http://schemas.microsoft.com/office/powerpoint/2010/main" val="3185120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69</a:t>
            </a:fld>
            <a:endParaRPr lang="en-GB" dirty="0">
              <a:solidFill>
                <a:prstClr val="black"/>
              </a:solidFill>
            </a:endParaRPr>
          </a:p>
        </p:txBody>
      </p:sp>
    </p:spTree>
    <p:extLst>
      <p:ext uri="{BB962C8B-B14F-4D97-AF65-F5344CB8AC3E}">
        <p14:creationId xmlns:p14="http://schemas.microsoft.com/office/powerpoint/2010/main" val="3970990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72</a:t>
            </a:fld>
            <a:endParaRPr lang="en-GB" dirty="0">
              <a:solidFill>
                <a:prstClr val="black"/>
              </a:solidFill>
            </a:endParaRPr>
          </a:p>
        </p:txBody>
      </p:sp>
    </p:spTree>
    <p:extLst>
      <p:ext uri="{BB962C8B-B14F-4D97-AF65-F5344CB8AC3E}">
        <p14:creationId xmlns:p14="http://schemas.microsoft.com/office/powerpoint/2010/main" val="2454072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Young women seek support with the women closest to them, those they trust</a:t>
            </a:r>
          </a:p>
          <a:p>
            <a:endParaRPr lang="en-ZA" dirty="0" smtClean="0"/>
          </a:p>
          <a:p>
            <a:r>
              <a:rPr lang="en-ZA" sz="1200" i="1" dirty="0" smtClean="0"/>
              <a:t>Young women are able to be more open and honest with their sister than their mother. There is too much at risk for her to share her mother all her sexual stories or concerns. Young women’s mothers/ aunts play a primary role in emotional support, since these are the women they have learnt their strength and resilience from. </a:t>
            </a:r>
          </a:p>
          <a:p>
            <a:endParaRPr lang="en-ZA" sz="1200" dirty="0" smtClean="0"/>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80</a:t>
            </a:fld>
            <a:endParaRPr lang="en-GB" dirty="0"/>
          </a:p>
        </p:txBody>
      </p:sp>
    </p:spTree>
    <p:extLst>
      <p:ext uri="{BB962C8B-B14F-4D97-AF65-F5344CB8AC3E}">
        <p14:creationId xmlns:p14="http://schemas.microsoft.com/office/powerpoint/2010/main" val="428457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i="1" dirty="0" smtClean="0"/>
              <a:t>No one is as hard on a black young women, than other black young women. Though this may seem polar opposites, these two sides are in constant tug of war in most relationships, coexisting in her sisterhood network. </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81</a:t>
            </a:fld>
            <a:endParaRPr lang="en-GB" dirty="0"/>
          </a:p>
        </p:txBody>
      </p:sp>
    </p:spTree>
    <p:extLst>
      <p:ext uri="{BB962C8B-B14F-4D97-AF65-F5344CB8AC3E}">
        <p14:creationId xmlns:p14="http://schemas.microsoft.com/office/powerpoint/2010/main" val="3930056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90</a:t>
            </a:fld>
            <a:endParaRPr lang="en-GB" dirty="0">
              <a:solidFill>
                <a:prstClr val="black"/>
              </a:solidFill>
            </a:endParaRPr>
          </a:p>
        </p:txBody>
      </p:sp>
    </p:spTree>
    <p:extLst>
      <p:ext uri="{BB962C8B-B14F-4D97-AF65-F5344CB8AC3E}">
        <p14:creationId xmlns:p14="http://schemas.microsoft.com/office/powerpoint/2010/main" val="312492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71450">
              <a:buFont typeface="Arial" panose="020B0604020202020204" pitchFamily="34" charset="0"/>
              <a:buChar char="•"/>
            </a:pPr>
            <a:r>
              <a:rPr lang="en-US" sz="1200" dirty="0" smtClean="0">
                <a:solidFill>
                  <a:schemeClr val="bg1">
                    <a:lumMod val="50000"/>
                  </a:schemeClr>
                </a:solidFill>
                <a:latin typeface="Gill Sans MT" panose="020B0502020104020203" pitchFamily="34" charset="0"/>
              </a:rPr>
              <a:t>http://theconversation.com/south-africas-traditionalist-president-versus-modernist-finance-minister-55391</a:t>
            </a:r>
          </a:p>
          <a:p>
            <a:pPr indent="-171450">
              <a:buFont typeface="Arial" panose="020B0604020202020204" pitchFamily="34" charset="0"/>
              <a:buChar char="•"/>
            </a:pPr>
            <a:r>
              <a:rPr lang="en-US" sz="1200" dirty="0" smtClean="0">
                <a:solidFill>
                  <a:schemeClr val="bg1">
                    <a:lumMod val="50000"/>
                  </a:schemeClr>
                </a:solidFill>
                <a:latin typeface="Gill Sans MT" panose="020B0502020104020203" pitchFamily="34" charset="0"/>
              </a:rPr>
              <a:t>http://www.timeslive.co.za/thetimes/2016/04/06/Zulu-kings-comments-fuelled-xenophobic-unease</a:t>
            </a:r>
          </a:p>
          <a:p>
            <a:pPr indent="-171450">
              <a:buFont typeface="Arial" panose="020B0604020202020204" pitchFamily="34" charset="0"/>
              <a:buChar char="•"/>
            </a:pPr>
            <a:r>
              <a:rPr lang="en-US" sz="1200" dirty="0" smtClean="0">
                <a:solidFill>
                  <a:schemeClr val="bg1">
                    <a:lumMod val="50000"/>
                  </a:schemeClr>
                </a:solidFill>
                <a:latin typeface="Gill Sans MT" panose="020B0502020104020203" pitchFamily="34" charset="0"/>
              </a:rPr>
              <a:t>http://www.sabc.co.za/news/a/2d6d9f804e5a877c8fdaffd55446c230/Education,-value-systems-define-SAs-heritage-20162409</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bg1">
                    <a:lumMod val="50000"/>
                  </a:schemeClr>
                </a:solidFill>
                <a:latin typeface="Gill Sans MT" panose="020B0502020104020203" pitchFamily="34" charset="0"/>
              </a:rPr>
              <a:t>http://nymag.com/thecut/2016/08/south-african-schoolgirls-protest-to-wear-natural-hair.html</a:t>
            </a:r>
          </a:p>
          <a:p>
            <a:pPr indent="-171450">
              <a:buFont typeface="Arial" panose="020B0604020202020204" pitchFamily="34" charset="0"/>
              <a:buChar char="•"/>
            </a:pPr>
            <a:endParaRPr lang="en-US" sz="1200" dirty="0" smtClean="0">
              <a:solidFill>
                <a:schemeClr val="bg1">
                  <a:lumMod val="50000"/>
                </a:schemeClr>
              </a:solidFill>
              <a:latin typeface="Gill Sans MT" panose="020B0502020104020203" pitchFamily="34" charset="0"/>
            </a:endParaRP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9</a:t>
            </a:fld>
            <a:endParaRPr lang="en-GB" dirty="0"/>
          </a:p>
        </p:txBody>
      </p:sp>
    </p:spTree>
    <p:extLst>
      <p:ext uri="{BB962C8B-B14F-4D97-AF65-F5344CB8AC3E}">
        <p14:creationId xmlns:p14="http://schemas.microsoft.com/office/powerpoint/2010/main" val="204409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Navigate category </a:t>
            </a:r>
          </a:p>
          <a:p>
            <a:r>
              <a:rPr lang="en-ZA" dirty="0" smtClean="0"/>
              <a:t>Brands</a:t>
            </a:r>
          </a:p>
          <a:p>
            <a:r>
              <a:rPr lang="en-ZA" dirty="0" smtClean="0"/>
              <a:t>Retail </a:t>
            </a:r>
          </a:p>
          <a:p>
            <a:r>
              <a:rPr lang="en-ZA" dirty="0" smtClean="0"/>
              <a:t>White spaces </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94</a:t>
            </a:fld>
            <a:endParaRPr lang="en-GB" dirty="0"/>
          </a:p>
        </p:txBody>
      </p:sp>
    </p:spTree>
    <p:extLst>
      <p:ext uri="{BB962C8B-B14F-4D97-AF65-F5344CB8AC3E}">
        <p14:creationId xmlns:p14="http://schemas.microsoft.com/office/powerpoint/2010/main" val="199836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109</a:t>
            </a:fld>
            <a:endParaRPr lang="en-GB" dirty="0">
              <a:solidFill>
                <a:prstClr val="black"/>
              </a:solidFill>
            </a:endParaRPr>
          </a:p>
        </p:txBody>
      </p:sp>
    </p:spTree>
    <p:extLst>
      <p:ext uri="{BB962C8B-B14F-4D97-AF65-F5344CB8AC3E}">
        <p14:creationId xmlns:p14="http://schemas.microsoft.com/office/powerpoint/2010/main" val="137383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dirty="0" smtClean="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110</a:t>
            </a:fld>
            <a:endParaRPr lang="en-GB" dirty="0">
              <a:solidFill>
                <a:prstClr val="black"/>
              </a:solidFill>
            </a:endParaRPr>
          </a:p>
        </p:txBody>
      </p:sp>
    </p:spTree>
    <p:extLst>
      <p:ext uri="{BB962C8B-B14F-4D97-AF65-F5344CB8AC3E}">
        <p14:creationId xmlns:p14="http://schemas.microsoft.com/office/powerpoint/2010/main" val="2697417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111</a:t>
            </a:fld>
            <a:endParaRPr lang="en-GB" dirty="0">
              <a:solidFill>
                <a:prstClr val="black"/>
              </a:solidFill>
            </a:endParaRPr>
          </a:p>
        </p:txBody>
      </p:sp>
    </p:spTree>
    <p:extLst>
      <p:ext uri="{BB962C8B-B14F-4D97-AF65-F5344CB8AC3E}">
        <p14:creationId xmlns:p14="http://schemas.microsoft.com/office/powerpoint/2010/main" val="17622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112</a:t>
            </a:fld>
            <a:endParaRPr lang="en-GB" dirty="0">
              <a:solidFill>
                <a:prstClr val="black"/>
              </a:solidFill>
            </a:endParaRPr>
          </a:p>
        </p:txBody>
      </p:sp>
    </p:spTree>
    <p:extLst>
      <p:ext uri="{BB962C8B-B14F-4D97-AF65-F5344CB8AC3E}">
        <p14:creationId xmlns:p14="http://schemas.microsoft.com/office/powerpoint/2010/main" val="304051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3540543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smtClean="0"/>
          </a:p>
          <a:p>
            <a:endParaRPr lang="en-ZA" dirty="0" smtClean="0"/>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2291883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115</a:t>
            </a:fld>
            <a:endParaRPr lang="en-GB" dirty="0">
              <a:solidFill>
                <a:prstClr val="black"/>
              </a:solidFill>
            </a:endParaRPr>
          </a:p>
        </p:txBody>
      </p:sp>
    </p:spTree>
    <p:extLst>
      <p:ext uri="{BB962C8B-B14F-4D97-AF65-F5344CB8AC3E}">
        <p14:creationId xmlns:p14="http://schemas.microsoft.com/office/powerpoint/2010/main" val="806514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116</a:t>
            </a:fld>
            <a:endParaRPr lang="en-GB" dirty="0">
              <a:solidFill>
                <a:prstClr val="black"/>
              </a:solidFill>
            </a:endParaRPr>
          </a:p>
        </p:txBody>
      </p:sp>
    </p:spTree>
    <p:extLst>
      <p:ext uri="{BB962C8B-B14F-4D97-AF65-F5344CB8AC3E}">
        <p14:creationId xmlns:p14="http://schemas.microsoft.com/office/powerpoint/2010/main" val="1073153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117</a:t>
            </a:fld>
            <a:endParaRPr lang="en-GB" dirty="0">
              <a:solidFill>
                <a:prstClr val="black"/>
              </a:solidFill>
            </a:endParaRPr>
          </a:p>
        </p:txBody>
      </p:sp>
    </p:spTree>
    <p:extLst>
      <p:ext uri="{BB962C8B-B14F-4D97-AF65-F5344CB8AC3E}">
        <p14:creationId xmlns:p14="http://schemas.microsoft.com/office/powerpoint/2010/main" val="207908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In this clash of traditions and modernity, cultures can’t be completely aloof;  Women often bear the brunt of this churning</a:t>
            </a:r>
            <a:endParaRPr lang="en-ZA" dirty="0" smtClean="0"/>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10</a:t>
            </a:fld>
            <a:endParaRPr lang="en-GB" dirty="0"/>
          </a:p>
        </p:txBody>
      </p:sp>
    </p:spTree>
    <p:extLst>
      <p:ext uri="{BB962C8B-B14F-4D97-AF65-F5344CB8AC3E}">
        <p14:creationId xmlns:p14="http://schemas.microsoft.com/office/powerpoint/2010/main" val="194190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71450">
              <a:buFont typeface="Arial" panose="020B0604020202020204" pitchFamily="34" charset="0"/>
              <a:buChar char="•"/>
            </a:pPr>
            <a:r>
              <a:rPr lang="en-US" sz="1200" dirty="0" smtClean="0">
                <a:solidFill>
                  <a:schemeClr val="bg1">
                    <a:lumMod val="50000"/>
                  </a:schemeClr>
                </a:solidFill>
                <a:latin typeface="Gill Sans MT" panose="020B0502020104020203" pitchFamily="34" charset="0"/>
              </a:rPr>
              <a:t>http://www.anc.org.za/docs/discus/2014/educationg.pdf</a:t>
            </a:r>
          </a:p>
          <a:p>
            <a:pPr indent="-171450">
              <a:buFont typeface="Arial" panose="020B0604020202020204" pitchFamily="34" charset="0"/>
              <a:buChar char="•"/>
            </a:pPr>
            <a:r>
              <a:rPr lang="en-US" sz="1200" dirty="0" smtClean="0">
                <a:solidFill>
                  <a:schemeClr val="bg1">
                    <a:lumMod val="50000"/>
                  </a:schemeClr>
                </a:solidFill>
                <a:latin typeface="Gill Sans MT" panose="020B0502020104020203" pitchFamily="34" charset="0"/>
              </a:rPr>
              <a:t>http://businesstech.co.za/news/lifestyle/135621/the-most-racist-provinces-in-south-africa/</a:t>
            </a:r>
          </a:p>
          <a:p>
            <a:pPr indent="-171450">
              <a:buFont typeface="Arial" panose="020B0604020202020204" pitchFamily="34" charset="0"/>
              <a:buChar char="•"/>
            </a:pPr>
            <a:r>
              <a:rPr lang="en-US" sz="1200" dirty="0" smtClean="0">
                <a:solidFill>
                  <a:schemeClr val="bg1">
                    <a:lumMod val="50000"/>
                  </a:schemeClr>
                </a:solidFill>
                <a:latin typeface="Gill Sans MT" panose="020B0502020104020203" pitchFamily="34" charset="0"/>
              </a:rPr>
              <a:t>https://www.theguardian.com/world/2016/aug/29/south-africa-pretoria-high-school-for-girls-afros</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bg1">
                    <a:lumMod val="50000"/>
                  </a:schemeClr>
                </a:solidFill>
                <a:latin typeface="Gill Sans MT" panose="020B0502020104020203" pitchFamily="34" charset="0"/>
              </a:rPr>
              <a:t>http://tbinternet.ohchr.org/Treaties/CEDAW/Shared%20Documents</a:t>
            </a:r>
          </a:p>
          <a:p>
            <a:pPr indent="-171450">
              <a:buFont typeface="Arial" panose="020B0604020202020204" pitchFamily="34" charset="0"/>
              <a:buChar char="•"/>
            </a:pPr>
            <a:endParaRPr lang="en-US" sz="1200" dirty="0" smtClean="0">
              <a:solidFill>
                <a:schemeClr val="bg1">
                  <a:lumMod val="50000"/>
                </a:schemeClr>
              </a:solidFill>
              <a:latin typeface="Gill Sans MT" panose="020B0502020104020203" pitchFamily="34" charset="0"/>
            </a:endParaRPr>
          </a:p>
          <a:p>
            <a:endParaRPr lang="en-ZA" dirty="0" smtClean="0"/>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12</a:t>
            </a:fld>
            <a:endParaRPr lang="en-GB" dirty="0"/>
          </a:p>
        </p:txBody>
      </p:sp>
    </p:spTree>
    <p:extLst>
      <p:ext uri="{BB962C8B-B14F-4D97-AF65-F5344CB8AC3E}">
        <p14:creationId xmlns:p14="http://schemas.microsoft.com/office/powerpoint/2010/main" val="12301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Hangover from group areas act – areas are segmented into socio economic living standards </a:t>
            </a:r>
          </a:p>
          <a:p>
            <a:r>
              <a:rPr lang="en-US" dirty="0" smtClean="0"/>
              <a:t>Often outside / barriers of middle/ upper class living / suburbs </a:t>
            </a:r>
          </a:p>
          <a:p>
            <a:r>
              <a:rPr lang="en-US" dirty="0" smtClean="0"/>
              <a:t>Implication is long commutes and non-integrated ways of living i.e. racially still segregated life style / home life</a:t>
            </a:r>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16</a:t>
            </a:fld>
            <a:endParaRPr lang="en-GB" dirty="0"/>
          </a:p>
        </p:txBody>
      </p:sp>
    </p:spTree>
    <p:extLst>
      <p:ext uri="{BB962C8B-B14F-4D97-AF65-F5344CB8AC3E}">
        <p14:creationId xmlns:p14="http://schemas.microsoft.com/office/powerpoint/2010/main" val="59748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most powerful pivot vs. vulnerability </a:t>
            </a:r>
          </a:p>
          <a:p>
            <a:r>
              <a:rPr lang="en-US" dirty="0" smtClean="0"/>
              <a:t>Literal shelter from township life </a:t>
            </a:r>
          </a:p>
          <a:p>
            <a:r>
              <a:rPr lang="en-US" dirty="0" smtClean="0"/>
              <a:t>Can be double edged sword – Model C Coconuts </a:t>
            </a:r>
          </a:p>
          <a:p>
            <a:endParaRPr lang="en-US" dirty="0" smtClean="0"/>
          </a:p>
          <a:p>
            <a:endParaRPr lang="en-US" dirty="0" smtClean="0"/>
          </a:p>
          <a:p>
            <a:r>
              <a:rPr lang="en-ZA" sz="1200" b="1" i="0" kern="1200" dirty="0" smtClean="0">
                <a:solidFill>
                  <a:schemeClr val="tx1"/>
                </a:solidFill>
                <a:effectLst/>
                <a:latin typeface="+mn-lt"/>
                <a:ea typeface="+mn-ea"/>
                <a:cs typeface="+mn-cs"/>
              </a:rPr>
              <a:t>Model C</a:t>
            </a:r>
            <a:r>
              <a:rPr lang="en-ZA" sz="1200" b="0" i="0" kern="1200" dirty="0" smtClean="0">
                <a:solidFill>
                  <a:schemeClr val="tx1"/>
                </a:solidFill>
                <a:effectLst/>
                <a:latin typeface="+mn-lt"/>
                <a:ea typeface="+mn-ea"/>
                <a:cs typeface="+mn-cs"/>
              </a:rPr>
              <a:t> may refer to: A defunct semi-private structure used in the governance of whites-only government </a:t>
            </a:r>
            <a:r>
              <a:rPr lang="en-ZA" sz="1200" b="1" i="0" kern="1200" dirty="0" smtClean="0">
                <a:solidFill>
                  <a:schemeClr val="tx1"/>
                </a:solidFill>
                <a:effectLst/>
                <a:latin typeface="+mn-lt"/>
                <a:ea typeface="+mn-ea"/>
                <a:cs typeface="+mn-cs"/>
              </a:rPr>
              <a:t>schools</a:t>
            </a:r>
            <a:r>
              <a:rPr lang="en-ZA" sz="1200" b="0" i="0" kern="1200" dirty="0" smtClean="0">
                <a:solidFill>
                  <a:schemeClr val="tx1"/>
                </a:solidFill>
                <a:effectLst/>
                <a:latin typeface="+mn-lt"/>
                <a:ea typeface="+mn-ea"/>
                <a:cs typeface="+mn-cs"/>
              </a:rPr>
              <a:t> in South Africa, introduced in 1991 by the apartheid government. The term "</a:t>
            </a:r>
            <a:r>
              <a:rPr lang="en-ZA" sz="1200" b="1" i="0" kern="1200" dirty="0" smtClean="0">
                <a:solidFill>
                  <a:schemeClr val="tx1"/>
                </a:solidFill>
                <a:effectLst/>
                <a:latin typeface="+mn-lt"/>
                <a:ea typeface="+mn-ea"/>
                <a:cs typeface="+mn-cs"/>
              </a:rPr>
              <a:t>model C</a:t>
            </a:r>
            <a:r>
              <a:rPr lang="en-ZA" sz="1200" b="0" i="0" kern="1200" dirty="0" smtClean="0">
                <a:solidFill>
                  <a:schemeClr val="tx1"/>
                </a:solidFill>
                <a:effectLst/>
                <a:latin typeface="+mn-lt"/>
                <a:ea typeface="+mn-ea"/>
                <a:cs typeface="+mn-cs"/>
              </a:rPr>
              <a:t>" is still commonly used to describe former whites-only government </a:t>
            </a:r>
            <a:r>
              <a:rPr lang="en-ZA" sz="1200" b="1" i="0" kern="1200" dirty="0" smtClean="0">
                <a:solidFill>
                  <a:schemeClr val="tx1"/>
                </a:solidFill>
                <a:effectLst/>
                <a:latin typeface="+mn-lt"/>
                <a:ea typeface="+mn-ea"/>
                <a:cs typeface="+mn-cs"/>
              </a:rPr>
              <a:t>schools</a:t>
            </a:r>
            <a:r>
              <a:rPr lang="en-ZA" sz="1200" b="0" i="0" kern="1200" dirty="0" smtClean="0">
                <a:solidFill>
                  <a:schemeClr val="tx1"/>
                </a:solidFill>
                <a:effectLst/>
                <a:latin typeface="+mn-lt"/>
                <a:ea typeface="+mn-ea"/>
                <a:cs typeface="+mn-cs"/>
              </a:rPr>
              <a:t>.</a:t>
            </a:r>
            <a:endParaRPr lang="en-US" dirty="0" smtClean="0"/>
          </a:p>
          <a:p>
            <a:r>
              <a:rPr lang="en-ZA" dirty="0" smtClean="0"/>
              <a:t>(https://www.google.co.za/search?safe=active&amp;dcr=0&amp;source=hp&amp;ei=FvA4WoWaK-PZgAbC2a-YCA&amp;q=Model+C+school&amp;oq=Model+C+school&amp;gs_l=psy-ab.3...6049.9969.0.10197.20.12.0.0.0.0.0.0..0.0....0...1c.1.64.psy-ab..20.0.0.0...0.IYPv7bSd1NI)</a:t>
            </a: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23</a:t>
            </a:fld>
            <a:endParaRPr lang="en-GB" dirty="0"/>
          </a:p>
        </p:txBody>
      </p:sp>
    </p:spTree>
    <p:extLst>
      <p:ext uri="{BB962C8B-B14F-4D97-AF65-F5344CB8AC3E}">
        <p14:creationId xmlns:p14="http://schemas.microsoft.com/office/powerpoint/2010/main" val="144779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i="1" dirty="0" smtClean="0">
                <a:solidFill>
                  <a:srgbClr val="717171"/>
                </a:solidFill>
                <a:effectLst>
                  <a:outerShdw blurRad="38100" dist="38100" dir="2700000" algn="tl">
                    <a:srgbClr val="000000">
                      <a:alpha val="43137"/>
                    </a:srgbClr>
                  </a:outerShdw>
                </a:effectLst>
              </a:rPr>
              <a:t>Young South African women are like women from anywhere in the world. </a:t>
            </a: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26</a:t>
            </a:fld>
            <a:endParaRPr lang="en-GB" dirty="0"/>
          </a:p>
        </p:txBody>
      </p:sp>
    </p:spTree>
    <p:extLst>
      <p:ext uri="{BB962C8B-B14F-4D97-AF65-F5344CB8AC3E}">
        <p14:creationId xmlns:p14="http://schemas.microsoft.com/office/powerpoint/2010/main" val="308263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i="1" dirty="0" smtClean="0"/>
              <a:t>Like other segregated countries around the world, the generation following human injustice is more determined than ever to move beyond the wrongs and start building a new social code. Our participants were no different. </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27</a:t>
            </a:fld>
            <a:endParaRPr lang="en-GB" dirty="0"/>
          </a:p>
        </p:txBody>
      </p:sp>
    </p:spTree>
    <p:extLst>
      <p:ext uri="{BB962C8B-B14F-4D97-AF65-F5344CB8AC3E}">
        <p14:creationId xmlns:p14="http://schemas.microsoft.com/office/powerpoint/2010/main" val="974983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62799" y="1138238"/>
            <a:ext cx="4665663" cy="1787237"/>
          </a:xfrm>
        </p:spPr>
        <p:txBody>
          <a:bodyPr anchor="b">
            <a:noAutofit/>
          </a:bodyPr>
          <a:lstStyle>
            <a:lvl1pPr algn="l">
              <a:defRPr sz="2400" b="1">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7162799" y="3146902"/>
            <a:ext cx="4665663" cy="1882298"/>
          </a:xfr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30" y="561243"/>
            <a:ext cx="2052000" cy="417127"/>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84850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9213"/>
            <a:ext cx="969963" cy="182562"/>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40198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4651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4630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9274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42380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9157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79995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3066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1823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5744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28792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6299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x2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5374217" cy="4799049"/>
          </a:xfrm>
        </p:spPr>
        <p:txBody>
          <a:bodyPr>
            <a:noAutofit/>
          </a:bodyPr>
          <a:lstStyle>
            <a:lvl1pPr>
              <a:defRPr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Content Placeholder 6"/>
          <p:cNvSpPr>
            <a:spLocks noGrp="1"/>
          </p:cNvSpPr>
          <p:nvPr>
            <p:ph sz="quarter" idx="12"/>
          </p:nvPr>
        </p:nvSpPr>
        <p:spPr>
          <a:xfrm>
            <a:off x="6434667" y="1031840"/>
            <a:ext cx="5372100" cy="4799049"/>
          </a:xfrm>
        </p:spPr>
        <p:txBody>
          <a:bodyPr lIns="0">
            <a:noAutofit/>
          </a:bodyPr>
          <a:lstStyle>
            <a:lvl1pPr>
              <a:defRPr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19313343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 sub headin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57718" y="288925"/>
            <a:ext cx="11469281" cy="416570"/>
          </a:xfrm>
        </p:spPr>
        <p:txBody>
          <a:bodyPr>
            <a:noAutofit/>
          </a:bodyPr>
          <a:lstStyle>
            <a:lvl1pPr>
              <a:defRPr>
                <a:solidFill>
                  <a:schemeClr val="tx1"/>
                </a:solidFill>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9213"/>
            <a:ext cx="969963" cy="182562"/>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8" hasCustomPrompt="1"/>
          </p:nvPr>
        </p:nvSpPr>
        <p:spPr>
          <a:xfrm>
            <a:off x="357719" y="739776"/>
            <a:ext cx="11463867"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9" hasCustomPrompt="1"/>
          </p:nvPr>
        </p:nvSpPr>
        <p:spPr>
          <a:xfrm>
            <a:off x="6096000" y="6399213"/>
            <a:ext cx="4696800"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0718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p:nvPr>
        </p:nvSpPr>
        <p:spPr>
          <a:xfrm>
            <a:off x="360000" y="3846097"/>
            <a:ext cx="11466875" cy="1143000"/>
          </a:xfrm>
        </p:spPr>
        <p:txBody>
          <a:bodyPr anchor="b">
            <a:noAutofit/>
          </a:bodyPr>
          <a:lstStyle>
            <a:lvl1pPr algn="l">
              <a:defRPr sz="2400" b="1">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360000" y="4989097"/>
            <a:ext cx="11466875" cy="1125748"/>
          </a:xfr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399712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41734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4956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06001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00606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6758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23263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95390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93715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115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76591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68178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15608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6433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88439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253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335257988"/>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9131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62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11443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74782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589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34897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78533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36763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420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251577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32812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7133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105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6254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69343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499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20644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73368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91534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42650106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2502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6088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0261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6495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408621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17761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4516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41962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4939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2117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1825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5510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1876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7989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76188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19895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16405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3796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91079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955840452"/>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673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40337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4032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59681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25478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39010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340089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9791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57203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72836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76054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3680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23898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0343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6072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8525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947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7525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6258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2648248635"/>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8638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734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66628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964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329407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1593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4234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5395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48734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76107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6209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7214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7645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02414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44998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0259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7637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5385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39106417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p:nvPr>
        </p:nvSpPr>
        <p:spPr>
          <a:xfrm>
            <a:off x="360000" y="3846097"/>
            <a:ext cx="11466875" cy="1143000"/>
          </a:xfrm>
        </p:spPr>
        <p:txBody>
          <a:bodyPr anchor="b">
            <a:noAutofit/>
          </a:bodyPr>
          <a:lstStyle>
            <a:lvl1pPr algn="l">
              <a:defRPr sz="2400" b="1">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360000" y="4989097"/>
            <a:ext cx="11466875" cy="1125748"/>
          </a:xfr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14223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12327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35190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4895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5221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10695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34806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13792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39318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0351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390770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4386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9091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815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168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57373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0746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75811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86260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8979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2039581233"/>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96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5289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0328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5279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62548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1062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46597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68391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639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67155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77858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7363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84342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97263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9230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22982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9348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8319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92296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674721180"/>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2220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58979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25056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51910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0341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3004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57628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59175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97157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7551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015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094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7904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67199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60411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427298714"/>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5886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076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979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201452269"/>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94224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93678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7035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0889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50646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0464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59002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60565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18405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428433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32257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9713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03933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22406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0208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07001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86777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77729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70425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2457383851"/>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1268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12649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34974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45095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93787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65213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72013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61166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10658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23484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00703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8541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5547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20081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151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3791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0455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7292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82594052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46038"/>
            <a:ext cx="11582400" cy="868362"/>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17171"/>
                </a:solidFill>
              </a:rPr>
              <a:pPr/>
              <a:t>‹#›</a:t>
            </a:fld>
            <a:endParaRPr lang="en-US" dirty="0">
              <a:solidFill>
                <a:srgbClr val="717171"/>
              </a:solidFill>
            </a:endParaRPr>
          </a:p>
        </p:txBody>
      </p:sp>
      <p:sp>
        <p:nvSpPr>
          <p:cNvPr id="4" name="Line 37"/>
          <p:cNvSpPr>
            <a:spLocks noChangeShapeType="1"/>
          </p:cNvSpPr>
          <p:nvPr userDrawn="1"/>
        </p:nvSpPr>
        <p:spPr bwMode="gray">
          <a:xfrm>
            <a:off x="1" y="935658"/>
            <a:ext cx="8267700" cy="0"/>
          </a:xfrm>
          <a:prstGeom prst="line">
            <a:avLst/>
          </a:prstGeom>
          <a:noFill/>
          <a:ln w="19050">
            <a:solidFill>
              <a:srgbClr val="C00000"/>
            </a:solidFill>
            <a:round/>
            <a:headEnd/>
            <a:tailEnd/>
          </a:ln>
          <a:effectLst/>
        </p:spPr>
        <p:txBody>
          <a:bodyPr wrap="none" lIns="91436" tIns="45718" rIns="91436" bIns="45718" anchor="ctr"/>
          <a:lstStyle/>
          <a:p>
            <a:pPr algn="ctr" defTabSz="914354" eaLnBrk="0" hangingPunct="0">
              <a:defRPr/>
            </a:pPr>
            <a:endParaRPr lang="en-US" sz="1000" b="1" dirty="0">
              <a:solidFill>
                <a:srgbClr val="000000"/>
              </a:solidFill>
            </a:endParaRPr>
          </a:p>
        </p:txBody>
      </p:sp>
    </p:spTree>
    <p:extLst>
      <p:ext uri="{BB962C8B-B14F-4D97-AF65-F5344CB8AC3E}">
        <p14:creationId xmlns:p14="http://schemas.microsoft.com/office/powerpoint/2010/main" val="1270106391"/>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785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23417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9944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2591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2267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2196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0724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8415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330017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4378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7"/>
          <p:cNvSpPr>
            <a:spLocks noGrp="1"/>
          </p:cNvSpPr>
          <p:nvPr>
            <p:ph type="body" sz="quarter" idx="13"/>
          </p:nvPr>
        </p:nvSpPr>
        <p:spPr>
          <a:xfrm>
            <a:off x="360362" y="1708149"/>
            <a:ext cx="11466511" cy="4018119"/>
          </a:xfrm>
        </p:spPr>
        <p:txBody>
          <a:bodyPr>
            <a:noAutofit/>
          </a:bodyPr>
          <a:lstStyle>
            <a:lvl1pPr>
              <a:defRPr sz="140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Text Placeholder 17"/>
          <p:cNvSpPr>
            <a:spLocks noGrp="1"/>
          </p:cNvSpPr>
          <p:nvPr>
            <p:ph type="body" sz="quarter" idx="15"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8" name="Title Placeholder 1"/>
          <p:cNvSpPr>
            <a:spLocks noGrp="1"/>
          </p:cNvSpPr>
          <p:nvPr>
            <p:ph type="title"/>
          </p:nvPr>
        </p:nvSpPr>
        <p:spPr>
          <a:xfrm>
            <a:off x="359999" y="430717"/>
            <a:ext cx="11466875" cy="404119"/>
          </a:xfrm>
          <a:prstGeom prst="rect">
            <a:avLst/>
          </a:prstGeom>
        </p:spPr>
        <p:txBody>
          <a:bodyPr vert="horz" lIns="0" tIns="0" rIns="0" bIns="0" rtlCol="0" anchor="t">
            <a:noAutofit/>
          </a:bodyPr>
          <a:lstStyle/>
          <a:p>
            <a:r>
              <a:rPr lang="en-US" smtClean="0"/>
              <a:t>Click to edit Master title style</a:t>
            </a:r>
            <a:endParaRPr lang="en-GB" dirty="0"/>
          </a:p>
        </p:txBody>
      </p:sp>
      <p:sp>
        <p:nvSpPr>
          <p:cNvPr id="3" name="Text Placeholder 2"/>
          <p:cNvSpPr>
            <a:spLocks noGrp="1"/>
          </p:cNvSpPr>
          <p:nvPr>
            <p:ph type="body" sz="quarter" idx="16"/>
          </p:nvPr>
        </p:nvSpPr>
        <p:spPr>
          <a:xfrm>
            <a:off x="357188" y="909635"/>
            <a:ext cx="11477331" cy="396875"/>
          </a:xfrm>
        </p:spPr>
        <p:txBody>
          <a:bodyPr/>
          <a:lstStyle>
            <a:lvl1pPr>
              <a:defRPr sz="1800"/>
            </a:lvl1pPr>
          </a:lstStyle>
          <a:p>
            <a:pPr lvl="0"/>
            <a:r>
              <a:rPr lang="en-US" smtClean="0"/>
              <a:t>Click to edit Master text styles</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136020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4316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64216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33832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08991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330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57829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68177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9139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294650736"/>
      </p:ext>
    </p:extLst>
  </p:cSld>
  <p:clrMapOvr>
    <a:masterClrMapping/>
  </p:clrMapOvr>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259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16226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9556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7308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78285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96552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72629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8177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5342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38508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84373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12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2329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4451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88790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4799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3536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86546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95213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947667833"/>
      </p:ext>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06042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51940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25158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70865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52696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75184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06455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66307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46625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38731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75807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893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70264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7567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102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2658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3085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43253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74028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697862178"/>
      </p:ext>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44653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97041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84199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93025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5285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7067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4991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99345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59999" y="430717"/>
            <a:ext cx="11466875" cy="404119"/>
          </a:xfrm>
          <a:prstGeom prst="rect">
            <a:avLst/>
          </a:prstGeom>
        </p:spPr>
        <p:txBody>
          <a:bodyPr vert="horz" lIns="0" tIns="0" rIns="0" bIns="0" rtlCol="0" anchor="t">
            <a:noAutofit/>
          </a:bodyPr>
          <a:lstStyle/>
          <a:p>
            <a:r>
              <a:rPr lang="en-US" smtClean="0"/>
              <a:t>Click to edit Master title style</a:t>
            </a:r>
            <a:endParaRPr lang="en-GB" dirty="0"/>
          </a:p>
        </p:txBody>
      </p:sp>
      <p:sp>
        <p:nvSpPr>
          <p:cNvPr id="9" name="Text Placeholder 2"/>
          <p:cNvSpPr>
            <a:spLocks noGrp="1"/>
          </p:cNvSpPr>
          <p:nvPr>
            <p:ph type="body" sz="quarter" idx="16"/>
          </p:nvPr>
        </p:nvSpPr>
        <p:spPr>
          <a:xfrm>
            <a:off x="357188" y="909635"/>
            <a:ext cx="11477331" cy="396875"/>
          </a:xfrm>
        </p:spPr>
        <p:txBody>
          <a:bodyPr/>
          <a:lstStyle>
            <a:lvl1pPr>
              <a:defRPr sz="1800"/>
            </a:lvl1pPr>
          </a:lstStyle>
          <a:p>
            <a:pPr lvl="0"/>
            <a:r>
              <a:rPr lang="en-US" smtClean="0"/>
              <a:t>Click to edit Master text styles</a:t>
            </a:r>
          </a:p>
        </p:txBody>
      </p:sp>
      <p:sp>
        <p:nvSpPr>
          <p:cNvPr id="8" name="Text Placeholder 17"/>
          <p:cNvSpPr>
            <a:spLocks noGrp="1"/>
          </p:cNvSpPr>
          <p:nvPr>
            <p:ph type="body" sz="quarter" idx="15"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17082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95759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4335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0348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0894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182591237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46965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5939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5307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p:nvPr>
        </p:nvSpPr>
        <p:spPr>
          <a:xfrm>
            <a:off x="360000" y="3846097"/>
            <a:ext cx="11466875" cy="1143000"/>
          </a:xfrm>
        </p:spPr>
        <p:txBody>
          <a:bodyPr anchor="b">
            <a:noAutofit/>
          </a:bodyPr>
          <a:lstStyle>
            <a:lvl1pPr algn="l">
              <a:defRPr sz="2400" b="1">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360000" y="4989097"/>
            <a:ext cx="11466875" cy="1125748"/>
          </a:xfr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24913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34237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363862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51699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98292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23714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37030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82430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524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0718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60654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7541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10102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with image)">
    <p:bg>
      <p:bgPr>
        <a:solidFill>
          <a:schemeClr val="tx1"/>
        </a:solidFill>
        <a:effectLst/>
      </p:bgPr>
    </p:bg>
    <p:spTree>
      <p:nvGrpSpPr>
        <p:cNvPr id="1" name=""/>
        <p:cNvGrpSpPr/>
        <p:nvPr/>
      </p:nvGrpSpPr>
      <p:grpSpPr>
        <a:xfrm>
          <a:off x="0" y="0"/>
          <a:ext cx="0" cy="0"/>
          <a:chOff x="0" y="0"/>
          <a:chExt cx="0" cy="0"/>
        </a:xfrm>
      </p:grpSpPr>
      <p:pic>
        <p:nvPicPr>
          <p:cNvPr id="5" name="Picture Placeholder 1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7" name="Text Placeholder 2"/>
          <p:cNvSpPr>
            <a:spLocks noGrp="1"/>
          </p:cNvSpPr>
          <p:nvPr>
            <p:ph type="body" sz="quarter" idx="15"/>
          </p:nvPr>
        </p:nvSpPr>
        <p:spPr>
          <a:xfrm>
            <a:off x="359998" y="2984855"/>
            <a:ext cx="11466875" cy="1585557"/>
          </a:xfr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US" smtClean="0"/>
              <a:t>Click to edit Master text styles</a:t>
            </a:r>
          </a:p>
          <a:p>
            <a:pPr lvl="1"/>
            <a:r>
              <a:rPr lang="en-US" smtClean="0"/>
              <a:t>Second level</a:t>
            </a:r>
          </a:p>
        </p:txBody>
      </p:sp>
      <p:sp>
        <p:nvSpPr>
          <p:cNvPr id="9" name="Text Placeholder 2"/>
          <p:cNvSpPr>
            <a:spLocks noGrp="1"/>
          </p:cNvSpPr>
          <p:nvPr>
            <p:ph type="body" sz="quarter" idx="16" hasCustomPrompt="1"/>
          </p:nvPr>
        </p:nvSpPr>
        <p:spPr>
          <a:xfrm>
            <a:off x="359999" y="2564672"/>
            <a:ext cx="976676" cy="411163"/>
          </a:xfr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pPr/>
              <a:t>‹#›</a:t>
            </a:fld>
            <a:endParaRPr lang="en-GB" dirty="0"/>
          </a:p>
        </p:txBody>
      </p:sp>
      <p:sp>
        <p:nvSpPr>
          <p:cNvPr id="8"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63198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1242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0471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6471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425461320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24976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66672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663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1379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191190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58397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pPr/>
              <a:t>‹#›</a:t>
            </a:fld>
            <a:endParaRPr lang="en-AU" dirty="0"/>
          </a:p>
        </p:txBody>
      </p:sp>
    </p:spTree>
    <p:extLst>
      <p:ext uri="{BB962C8B-B14F-4D97-AF65-F5344CB8AC3E}">
        <p14:creationId xmlns:p14="http://schemas.microsoft.com/office/powerpoint/2010/main" val="5054746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5141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2603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355049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62202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36535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1025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001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9329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7336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x2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5374217" cy="4799049"/>
          </a:xfrm>
        </p:spPr>
        <p:txBody>
          <a:bodyPr>
            <a:noAutofit/>
          </a:bodyPr>
          <a:lstStyle>
            <a:lvl1pPr>
              <a:defRPr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Content Placeholder 6"/>
          <p:cNvSpPr>
            <a:spLocks noGrp="1"/>
          </p:cNvSpPr>
          <p:nvPr>
            <p:ph sz="quarter" idx="12"/>
          </p:nvPr>
        </p:nvSpPr>
        <p:spPr>
          <a:xfrm>
            <a:off x="6434667" y="1031840"/>
            <a:ext cx="5372100" cy="4799049"/>
          </a:xfrm>
        </p:spPr>
        <p:txBody>
          <a:bodyPr lIns="0">
            <a:noAutofit/>
          </a:bodyPr>
          <a:lstStyle>
            <a:lvl1pPr>
              <a:defRPr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33867729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pPr/>
              <a:t>‹#›</a:t>
            </a:fld>
            <a:endParaRPr lang="en-AU" dirty="0"/>
          </a:p>
        </p:txBody>
      </p:sp>
    </p:spTree>
    <p:extLst>
      <p:ext uri="{BB962C8B-B14F-4D97-AF65-F5344CB8AC3E}">
        <p14:creationId xmlns:p14="http://schemas.microsoft.com/office/powerpoint/2010/main" val="2949069346"/>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48883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54320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84857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smtClean="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smtClean="0"/>
              <a:t>Click to edit master title style</a:t>
            </a:r>
            <a:endParaRPr lang="en-GB" dirty="0"/>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31339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smtClean="0"/>
              <a:t>Click to edit master text styles</a:t>
            </a:r>
          </a:p>
          <a:p>
            <a:pPr lvl="1"/>
            <a:r>
              <a:rPr lang="en-GB" dirty="0" smtClean="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smtClean="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85319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smtClean="0"/>
              <a:t>Click to edit master text styles</a:t>
            </a:r>
          </a:p>
          <a:p>
            <a:pPr lvl="1"/>
            <a:r>
              <a:rPr lang="en-GB" dirty="0" smtClean="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smtClean="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smtClean="0"/>
              <a:t>Click to add footer text</a:t>
            </a:r>
          </a:p>
        </p:txBody>
      </p:sp>
    </p:spTree>
    <p:extLst>
      <p:ext uri="{BB962C8B-B14F-4D97-AF65-F5344CB8AC3E}">
        <p14:creationId xmlns:p14="http://schemas.microsoft.com/office/powerpoint/2010/main" val="178975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14703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54245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4506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14853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pPr/>
              <a:t>‹#›</a:t>
            </a:fld>
            <a:endParaRPr lang="en-AU" dirty="0"/>
          </a:p>
        </p:txBody>
      </p:sp>
    </p:spTree>
    <p:extLst>
      <p:ext uri="{BB962C8B-B14F-4D97-AF65-F5344CB8AC3E}">
        <p14:creationId xmlns:p14="http://schemas.microsoft.com/office/powerpoint/2010/main" val="1822048806"/>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91139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401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6067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2134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Slide Number Placeholder 2"/>
          <p:cNvSpPr>
            <a:spLocks noGrp="1"/>
          </p:cNvSpPr>
          <p:nvPr>
            <p:ph type="sldNum" sz="quarter" idx="10"/>
          </p:nvPr>
        </p:nvSpPr>
        <p:spPr>
          <a:xfrm>
            <a:off x="11132810" y="6323838"/>
            <a:ext cx="673956" cy="252000"/>
          </a:xfrm>
          <a:prstGeom prst="rect">
            <a:avLst/>
          </a:prstGeom>
        </p:spPr>
        <p:txBody>
          <a:bodyPr/>
          <a:lstStyle/>
          <a:p>
            <a:fld id="{0ED3CD78-A08A-4AF5-9DB1-19A87E747514}" type="slidenum">
              <a:rPr lang="en-ZA" smtClean="0">
                <a:solidFill>
                  <a:srgbClr val="717171"/>
                </a:solidFill>
              </a:rPr>
              <a:pPr/>
              <a:t>‹#›</a:t>
            </a:fld>
            <a:endParaRPr lang="en-ZA" dirty="0">
              <a:solidFill>
                <a:srgbClr val="717171"/>
              </a:solidFill>
            </a:endParaRPr>
          </a:p>
        </p:txBody>
      </p:sp>
    </p:spTree>
    <p:extLst>
      <p:ext uri="{BB962C8B-B14F-4D97-AF65-F5344CB8AC3E}">
        <p14:creationId xmlns:p14="http://schemas.microsoft.com/office/powerpoint/2010/main" val="383809547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119909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34832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smtClean="0"/>
              <a:t>Click to edit master title style</a:t>
            </a:r>
            <a:endParaRPr lang="en-GB" dirty="0"/>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smtClean="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42267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7958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smtClean="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smtClean="0"/>
              <a:t>Click to edit master title style</a:t>
            </a:r>
            <a:endParaRPr lang="en-GB" dirty="0"/>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smtClean="0"/>
              <a:t>Click to edit master subtitle style</a:t>
            </a:r>
            <a:endParaRPr lang="en-GB" dirty="0"/>
          </a:p>
        </p:txBody>
      </p:sp>
    </p:spTree>
    <p:extLst>
      <p:ext uri="{BB962C8B-B14F-4D97-AF65-F5344CB8AC3E}">
        <p14:creationId xmlns:p14="http://schemas.microsoft.com/office/powerpoint/2010/main" val="288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57.xml"/><Relationship Id="rId20" Type="http://schemas.openxmlformats.org/officeDocument/2006/relationships/image" Target="../media/image1.png"/><Relationship Id="rId10" Type="http://schemas.openxmlformats.org/officeDocument/2006/relationships/slideLayout" Target="../slideLayouts/slideLayout158.xml"/><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slideLayout" Target="../slideLayouts/slideLayout166.xml"/><Relationship Id="rId19"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75.xml"/><Relationship Id="rId20" Type="http://schemas.openxmlformats.org/officeDocument/2006/relationships/image" Target="../media/image1.png"/><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Relationship Id="rId15" Type="http://schemas.openxmlformats.org/officeDocument/2006/relationships/slideLayout" Target="../slideLayouts/slideLayout181.xml"/><Relationship Id="rId16" Type="http://schemas.openxmlformats.org/officeDocument/2006/relationships/slideLayout" Target="../slideLayouts/slideLayout182.xml"/><Relationship Id="rId17" Type="http://schemas.openxmlformats.org/officeDocument/2006/relationships/slideLayout" Target="../slideLayouts/slideLayout183.xml"/><Relationship Id="rId18" Type="http://schemas.openxmlformats.org/officeDocument/2006/relationships/slideLayout" Target="../slideLayouts/slideLayout184.xml"/><Relationship Id="rId19" Type="http://schemas.openxmlformats.org/officeDocument/2006/relationships/theme" Target="../theme/theme11.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3.xml"/><Relationship Id="rId20" Type="http://schemas.openxmlformats.org/officeDocument/2006/relationships/image" Target="../media/image1.png"/><Relationship Id="rId10" Type="http://schemas.openxmlformats.org/officeDocument/2006/relationships/slideLayout" Target="../slideLayouts/slideLayout194.xml"/><Relationship Id="rId11" Type="http://schemas.openxmlformats.org/officeDocument/2006/relationships/slideLayout" Target="../slideLayouts/slideLayout195.xml"/><Relationship Id="rId12" Type="http://schemas.openxmlformats.org/officeDocument/2006/relationships/slideLayout" Target="../slideLayouts/slideLayout196.xml"/><Relationship Id="rId13" Type="http://schemas.openxmlformats.org/officeDocument/2006/relationships/slideLayout" Target="../slideLayouts/slideLayout197.xml"/><Relationship Id="rId14" Type="http://schemas.openxmlformats.org/officeDocument/2006/relationships/slideLayout" Target="../slideLayouts/slideLayout198.xml"/><Relationship Id="rId15" Type="http://schemas.openxmlformats.org/officeDocument/2006/relationships/slideLayout" Target="../slideLayouts/slideLayout199.xml"/><Relationship Id="rId16" Type="http://schemas.openxmlformats.org/officeDocument/2006/relationships/slideLayout" Target="../slideLayouts/slideLayout200.xml"/><Relationship Id="rId17" Type="http://schemas.openxmlformats.org/officeDocument/2006/relationships/slideLayout" Target="../slideLayouts/slideLayout201.xml"/><Relationship Id="rId18" Type="http://schemas.openxmlformats.org/officeDocument/2006/relationships/slideLayout" Target="../slideLayouts/slideLayout202.xml"/><Relationship Id="rId19" Type="http://schemas.openxmlformats.org/officeDocument/2006/relationships/theme" Target="../theme/theme12.xml"/><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5" Type="http://schemas.openxmlformats.org/officeDocument/2006/relationships/slideLayout" Target="../slideLayouts/slideLayout189.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11.xml"/><Relationship Id="rId20" Type="http://schemas.openxmlformats.org/officeDocument/2006/relationships/image" Target="../media/image1.png"/><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Relationship Id="rId15" Type="http://schemas.openxmlformats.org/officeDocument/2006/relationships/slideLayout" Target="../slideLayouts/slideLayout217.xml"/><Relationship Id="rId16" Type="http://schemas.openxmlformats.org/officeDocument/2006/relationships/slideLayout" Target="../slideLayouts/slideLayout218.xml"/><Relationship Id="rId17" Type="http://schemas.openxmlformats.org/officeDocument/2006/relationships/slideLayout" Target="../slideLayouts/slideLayout219.xml"/><Relationship Id="rId18" Type="http://schemas.openxmlformats.org/officeDocument/2006/relationships/slideLayout" Target="../slideLayouts/slideLayout220.xml"/><Relationship Id="rId19" Type="http://schemas.openxmlformats.org/officeDocument/2006/relationships/theme" Target="../theme/theme13.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29.xml"/><Relationship Id="rId20" Type="http://schemas.openxmlformats.org/officeDocument/2006/relationships/image" Target="../media/image1.png"/><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theme" Target="../theme/theme14.xml"/><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7.xml"/><Relationship Id="rId20" Type="http://schemas.openxmlformats.org/officeDocument/2006/relationships/image" Target="../media/image1.png"/><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Relationship Id="rId15" Type="http://schemas.openxmlformats.org/officeDocument/2006/relationships/slideLayout" Target="../slideLayouts/slideLayout253.xml"/><Relationship Id="rId16" Type="http://schemas.openxmlformats.org/officeDocument/2006/relationships/slideLayout" Target="../slideLayouts/slideLayout254.xml"/><Relationship Id="rId17" Type="http://schemas.openxmlformats.org/officeDocument/2006/relationships/slideLayout" Target="../slideLayouts/slideLayout255.xml"/><Relationship Id="rId18" Type="http://schemas.openxmlformats.org/officeDocument/2006/relationships/slideLayout" Target="../slideLayouts/slideLayout256.xml"/><Relationship Id="rId19" Type="http://schemas.openxmlformats.org/officeDocument/2006/relationships/theme" Target="../theme/theme15.xml"/><Relationship Id="rId1" Type="http://schemas.openxmlformats.org/officeDocument/2006/relationships/slideLayout" Target="../slideLayouts/slideLayout239.xml"/><Relationship Id="rId2" Type="http://schemas.openxmlformats.org/officeDocument/2006/relationships/slideLayout" Target="../slideLayouts/slideLayout240.xml"/><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65.xml"/><Relationship Id="rId20" Type="http://schemas.openxmlformats.org/officeDocument/2006/relationships/image" Target="../media/image1.png"/><Relationship Id="rId10" Type="http://schemas.openxmlformats.org/officeDocument/2006/relationships/slideLayout" Target="../slideLayouts/slideLayout266.xml"/><Relationship Id="rId11" Type="http://schemas.openxmlformats.org/officeDocument/2006/relationships/slideLayout" Target="../slideLayouts/slideLayout267.xml"/><Relationship Id="rId12" Type="http://schemas.openxmlformats.org/officeDocument/2006/relationships/slideLayout" Target="../slideLayouts/slideLayout268.xml"/><Relationship Id="rId13" Type="http://schemas.openxmlformats.org/officeDocument/2006/relationships/slideLayout" Target="../slideLayouts/slideLayout269.xml"/><Relationship Id="rId14" Type="http://schemas.openxmlformats.org/officeDocument/2006/relationships/slideLayout" Target="../slideLayouts/slideLayout270.xml"/><Relationship Id="rId15" Type="http://schemas.openxmlformats.org/officeDocument/2006/relationships/slideLayout" Target="../slideLayouts/slideLayout271.xml"/><Relationship Id="rId16" Type="http://schemas.openxmlformats.org/officeDocument/2006/relationships/slideLayout" Target="../slideLayouts/slideLayout272.xml"/><Relationship Id="rId17" Type="http://schemas.openxmlformats.org/officeDocument/2006/relationships/slideLayout" Target="../slideLayouts/slideLayout273.xml"/><Relationship Id="rId18" Type="http://schemas.openxmlformats.org/officeDocument/2006/relationships/slideLayout" Target="../slideLayouts/slideLayout274.xml"/><Relationship Id="rId19" Type="http://schemas.openxmlformats.org/officeDocument/2006/relationships/theme" Target="../theme/theme16.xml"/><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slideLayout" Target="../slideLayouts/slideLayout259.xml"/><Relationship Id="rId4" Type="http://schemas.openxmlformats.org/officeDocument/2006/relationships/slideLayout" Target="../slideLayouts/slideLayout260.xml"/><Relationship Id="rId5" Type="http://schemas.openxmlformats.org/officeDocument/2006/relationships/slideLayout" Target="../slideLayouts/slideLayout261.xml"/><Relationship Id="rId6" Type="http://schemas.openxmlformats.org/officeDocument/2006/relationships/slideLayout" Target="../slideLayouts/slideLayout262.xml"/><Relationship Id="rId7" Type="http://schemas.openxmlformats.org/officeDocument/2006/relationships/slideLayout" Target="../slideLayouts/slideLayout263.xml"/><Relationship Id="rId8" Type="http://schemas.openxmlformats.org/officeDocument/2006/relationships/slideLayout" Target="../slideLayouts/slideLayout264.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83.xml"/><Relationship Id="rId20" Type="http://schemas.openxmlformats.org/officeDocument/2006/relationships/image" Target="../media/image1.png"/><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Relationship Id="rId15" Type="http://schemas.openxmlformats.org/officeDocument/2006/relationships/slideLayout" Target="../slideLayouts/slideLayout289.xml"/><Relationship Id="rId16" Type="http://schemas.openxmlformats.org/officeDocument/2006/relationships/slideLayout" Target="../slideLayouts/slideLayout290.xml"/><Relationship Id="rId17" Type="http://schemas.openxmlformats.org/officeDocument/2006/relationships/slideLayout" Target="../slideLayouts/slideLayout291.xml"/><Relationship Id="rId18" Type="http://schemas.openxmlformats.org/officeDocument/2006/relationships/slideLayout" Target="../slideLayouts/slideLayout292.xml"/><Relationship Id="rId19" Type="http://schemas.openxmlformats.org/officeDocument/2006/relationships/theme" Target="../theme/theme17.xml"/><Relationship Id="rId1" Type="http://schemas.openxmlformats.org/officeDocument/2006/relationships/slideLayout" Target="../slideLayouts/slideLayout275.xml"/><Relationship Id="rId2" Type="http://schemas.openxmlformats.org/officeDocument/2006/relationships/slideLayout" Target="../slideLayouts/slideLayout276.xml"/><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01.xml"/><Relationship Id="rId20" Type="http://schemas.openxmlformats.org/officeDocument/2006/relationships/image" Target="../media/image1.png"/><Relationship Id="rId10" Type="http://schemas.openxmlformats.org/officeDocument/2006/relationships/slideLayout" Target="../slideLayouts/slideLayout302.xml"/><Relationship Id="rId11" Type="http://schemas.openxmlformats.org/officeDocument/2006/relationships/slideLayout" Target="../slideLayouts/slideLayout303.xml"/><Relationship Id="rId12" Type="http://schemas.openxmlformats.org/officeDocument/2006/relationships/slideLayout" Target="../slideLayouts/slideLayout304.xml"/><Relationship Id="rId13" Type="http://schemas.openxmlformats.org/officeDocument/2006/relationships/slideLayout" Target="../slideLayouts/slideLayout305.xml"/><Relationship Id="rId14" Type="http://schemas.openxmlformats.org/officeDocument/2006/relationships/slideLayout" Target="../slideLayouts/slideLayout306.xml"/><Relationship Id="rId15" Type="http://schemas.openxmlformats.org/officeDocument/2006/relationships/slideLayout" Target="../slideLayouts/slideLayout307.xml"/><Relationship Id="rId16" Type="http://schemas.openxmlformats.org/officeDocument/2006/relationships/slideLayout" Target="../slideLayouts/slideLayout308.xml"/><Relationship Id="rId17" Type="http://schemas.openxmlformats.org/officeDocument/2006/relationships/slideLayout" Target="../slideLayouts/slideLayout309.xml"/><Relationship Id="rId18" Type="http://schemas.openxmlformats.org/officeDocument/2006/relationships/slideLayout" Target="../slideLayouts/slideLayout310.xml"/><Relationship Id="rId19" Type="http://schemas.openxmlformats.org/officeDocument/2006/relationships/theme" Target="../theme/theme18.xml"/><Relationship Id="rId1" Type="http://schemas.openxmlformats.org/officeDocument/2006/relationships/slideLayout" Target="../slideLayouts/slideLayout293.xml"/><Relationship Id="rId2" Type="http://schemas.openxmlformats.org/officeDocument/2006/relationships/slideLayout" Target="../slideLayouts/slideLayout294.xml"/><Relationship Id="rId3" Type="http://schemas.openxmlformats.org/officeDocument/2006/relationships/slideLayout" Target="../slideLayouts/slideLayout295.xml"/><Relationship Id="rId4" Type="http://schemas.openxmlformats.org/officeDocument/2006/relationships/slideLayout" Target="../slideLayouts/slideLayout296.xml"/><Relationship Id="rId5" Type="http://schemas.openxmlformats.org/officeDocument/2006/relationships/slideLayout" Target="../slideLayouts/slideLayout297.xml"/><Relationship Id="rId6" Type="http://schemas.openxmlformats.org/officeDocument/2006/relationships/slideLayout" Target="../slideLayouts/slideLayout298.xml"/><Relationship Id="rId7" Type="http://schemas.openxmlformats.org/officeDocument/2006/relationships/slideLayout" Target="../slideLayouts/slideLayout299.xml"/><Relationship Id="rId8" Type="http://schemas.openxmlformats.org/officeDocument/2006/relationships/slideLayout" Target="../slideLayouts/slideLayout300.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19.xml"/><Relationship Id="rId20" Type="http://schemas.openxmlformats.org/officeDocument/2006/relationships/image" Target="../media/image1.png"/><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Relationship Id="rId15" Type="http://schemas.openxmlformats.org/officeDocument/2006/relationships/slideLayout" Target="../slideLayouts/slideLayout325.xml"/><Relationship Id="rId16" Type="http://schemas.openxmlformats.org/officeDocument/2006/relationships/slideLayout" Target="../slideLayouts/slideLayout326.xml"/><Relationship Id="rId17" Type="http://schemas.openxmlformats.org/officeDocument/2006/relationships/slideLayout" Target="../slideLayouts/slideLayout327.xml"/><Relationship Id="rId18" Type="http://schemas.openxmlformats.org/officeDocument/2006/relationships/slideLayout" Target="../slideLayouts/slideLayout328.xml"/><Relationship Id="rId19" Type="http://schemas.openxmlformats.org/officeDocument/2006/relationships/theme" Target="../theme/theme19.xml"/><Relationship Id="rId1" Type="http://schemas.openxmlformats.org/officeDocument/2006/relationships/slideLayout" Target="../slideLayouts/slideLayout311.xml"/><Relationship Id="rId2" Type="http://schemas.openxmlformats.org/officeDocument/2006/relationships/slideLayout" Target="../slideLayouts/slideLayout312.xml"/><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37.xml"/><Relationship Id="rId20" Type="http://schemas.openxmlformats.org/officeDocument/2006/relationships/image" Target="../media/image1.png"/><Relationship Id="rId10" Type="http://schemas.openxmlformats.org/officeDocument/2006/relationships/slideLayout" Target="../slideLayouts/slideLayout338.xml"/><Relationship Id="rId11" Type="http://schemas.openxmlformats.org/officeDocument/2006/relationships/slideLayout" Target="../slideLayouts/slideLayout339.xml"/><Relationship Id="rId12" Type="http://schemas.openxmlformats.org/officeDocument/2006/relationships/slideLayout" Target="../slideLayouts/slideLayout340.xml"/><Relationship Id="rId13" Type="http://schemas.openxmlformats.org/officeDocument/2006/relationships/slideLayout" Target="../slideLayouts/slideLayout341.xml"/><Relationship Id="rId14" Type="http://schemas.openxmlformats.org/officeDocument/2006/relationships/slideLayout" Target="../slideLayouts/slideLayout342.xml"/><Relationship Id="rId15" Type="http://schemas.openxmlformats.org/officeDocument/2006/relationships/slideLayout" Target="../slideLayouts/slideLayout343.xml"/><Relationship Id="rId16" Type="http://schemas.openxmlformats.org/officeDocument/2006/relationships/slideLayout" Target="../slideLayouts/slideLayout344.xml"/><Relationship Id="rId17" Type="http://schemas.openxmlformats.org/officeDocument/2006/relationships/slideLayout" Target="../slideLayouts/slideLayout345.xml"/><Relationship Id="rId18" Type="http://schemas.openxmlformats.org/officeDocument/2006/relationships/slideLayout" Target="../slideLayouts/slideLayout346.xml"/><Relationship Id="rId19" Type="http://schemas.openxmlformats.org/officeDocument/2006/relationships/theme" Target="../theme/theme20.xml"/><Relationship Id="rId1" Type="http://schemas.openxmlformats.org/officeDocument/2006/relationships/slideLayout" Target="../slideLayouts/slideLayout329.xml"/><Relationship Id="rId2" Type="http://schemas.openxmlformats.org/officeDocument/2006/relationships/slideLayout" Target="../slideLayouts/slideLayout330.xml"/><Relationship Id="rId3" Type="http://schemas.openxmlformats.org/officeDocument/2006/relationships/slideLayout" Target="../slideLayouts/slideLayout331.xml"/><Relationship Id="rId4" Type="http://schemas.openxmlformats.org/officeDocument/2006/relationships/slideLayout" Target="../slideLayouts/slideLayout332.xml"/><Relationship Id="rId5" Type="http://schemas.openxmlformats.org/officeDocument/2006/relationships/slideLayout" Target="../slideLayouts/slideLayout333.xml"/><Relationship Id="rId6" Type="http://schemas.openxmlformats.org/officeDocument/2006/relationships/slideLayout" Target="../slideLayouts/slideLayout334.xml"/><Relationship Id="rId7" Type="http://schemas.openxmlformats.org/officeDocument/2006/relationships/slideLayout" Target="../slideLayouts/slideLayout335.xml"/><Relationship Id="rId8" Type="http://schemas.openxmlformats.org/officeDocument/2006/relationships/slideLayout" Target="../slideLayouts/slideLayout33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20" Type="http://schemas.openxmlformats.org/officeDocument/2006/relationships/theme" Target="../theme/theme3.xml"/><Relationship Id="rId21" Type="http://schemas.openxmlformats.org/officeDocument/2006/relationships/image" Target="../media/image1.png"/><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7.xml"/><Relationship Id="rId20" Type="http://schemas.openxmlformats.org/officeDocument/2006/relationships/image" Target="../media/image1.png"/><Relationship Id="rId10" Type="http://schemas.openxmlformats.org/officeDocument/2006/relationships/slideLayout" Target="../slideLayouts/slideLayout58.xml"/><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slideLayout" Target="../slideLayouts/slideLayout65.xml"/><Relationship Id="rId18" Type="http://schemas.openxmlformats.org/officeDocument/2006/relationships/slideLayout" Target="../slideLayouts/slideLayout66.xml"/><Relationship Id="rId19" Type="http://schemas.openxmlformats.org/officeDocument/2006/relationships/theme" Target="../theme/theme4.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theme" Target="../theme/theme5.xml"/><Relationship Id="rId15" Type="http://schemas.openxmlformats.org/officeDocument/2006/relationships/image" Target="../media/image1.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8.xml"/><Relationship Id="rId20" Type="http://schemas.openxmlformats.org/officeDocument/2006/relationships/image" Target="../media/image1.png"/><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Relationship Id="rId18" Type="http://schemas.openxmlformats.org/officeDocument/2006/relationships/slideLayout" Target="../slideLayouts/slideLayout97.xml"/><Relationship Id="rId19" Type="http://schemas.openxmlformats.org/officeDocument/2006/relationships/theme" Target="../theme/theme6.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slideLayout" Target="../slideLayouts/slideLayout109.xml"/><Relationship Id="rId13" Type="http://schemas.openxmlformats.org/officeDocument/2006/relationships/slideLayout" Target="../slideLayouts/slideLayout110.xml"/><Relationship Id="rId14" Type="http://schemas.openxmlformats.org/officeDocument/2006/relationships/slideLayout" Target="../slideLayouts/slideLayout111.xml"/><Relationship Id="rId15" Type="http://schemas.openxmlformats.org/officeDocument/2006/relationships/slideLayout" Target="../slideLayouts/slideLayout112.xml"/><Relationship Id="rId16" Type="http://schemas.openxmlformats.org/officeDocument/2006/relationships/theme" Target="../theme/theme7.xml"/><Relationship Id="rId17" Type="http://schemas.openxmlformats.org/officeDocument/2006/relationships/image" Target="../media/image1.png"/><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1.xml"/><Relationship Id="rId20" Type="http://schemas.openxmlformats.org/officeDocument/2006/relationships/image" Target="../media/image1.png"/><Relationship Id="rId10" Type="http://schemas.openxmlformats.org/officeDocument/2006/relationships/slideLayout" Target="../slideLayouts/slideLayout122.xml"/><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slideLayout" Target="../slideLayouts/slideLayout127.xml"/><Relationship Id="rId16" Type="http://schemas.openxmlformats.org/officeDocument/2006/relationships/slideLayout" Target="../slideLayouts/slideLayout128.xml"/><Relationship Id="rId17" Type="http://schemas.openxmlformats.org/officeDocument/2006/relationships/slideLayout" Target="../slideLayouts/slideLayout129.xml"/><Relationship Id="rId18" Type="http://schemas.openxmlformats.org/officeDocument/2006/relationships/slideLayout" Target="../slideLayouts/slideLayout130.xml"/><Relationship Id="rId19" Type="http://schemas.openxmlformats.org/officeDocument/2006/relationships/theme" Target="../theme/theme8.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39.xml"/><Relationship Id="rId20" Type="http://schemas.openxmlformats.org/officeDocument/2006/relationships/image" Target="../media/image1.png"/><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Relationship Id="rId15" Type="http://schemas.openxmlformats.org/officeDocument/2006/relationships/slideLayout" Target="../slideLayouts/slideLayout145.xml"/><Relationship Id="rId16" Type="http://schemas.openxmlformats.org/officeDocument/2006/relationships/slideLayout" Target="../slideLayouts/slideLayout146.xml"/><Relationship Id="rId17" Type="http://schemas.openxmlformats.org/officeDocument/2006/relationships/slideLayout" Target="../slideLayouts/slideLayout147.xml"/><Relationship Id="rId18" Type="http://schemas.openxmlformats.org/officeDocument/2006/relationships/slideLayout" Target="../slideLayouts/slideLayout148.xml"/><Relationship Id="rId19" Type="http://schemas.openxmlformats.org/officeDocument/2006/relationships/theme" Target="../theme/theme9.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3"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cxnSp>
        <p:nvCxnSpPr>
          <p:cNvPr id="9" name="Straight Connector 8"/>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43000" y="-438330"/>
            <a:ext cx="13716000" cy="6744832"/>
            <a:chOff x="-1143000" y="-438330"/>
            <a:chExt cx="13716000" cy="6744832"/>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chemeClr val="tx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chemeClr val="tx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chemeClr val="tx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chemeClr val="tx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chemeClr val="tx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chemeClr val="tx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chemeClr val="tx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chemeClr val="tx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chemeClr val="tx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chemeClr val="tx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smtClean="0">
                  <a:solidFill>
                    <a:schemeClr val="tx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pPr algn="l"/>
              <a:r>
                <a:rPr lang="en-GB" sz="800" dirty="0" smtClean="0">
                  <a:solidFill>
                    <a:schemeClr val="tx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pPr algn="l"/>
              <a:r>
                <a:rPr lang="en-GB" sz="800" dirty="0" smtClean="0">
                  <a:solidFill>
                    <a:schemeClr val="tx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pPr algn="l"/>
              <a:r>
                <a:rPr lang="en-GB" sz="800" dirty="0" smtClean="0">
                  <a:solidFill>
                    <a:schemeClr val="tx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pPr algn="l"/>
              <a:r>
                <a:rPr lang="en-GB" sz="800" dirty="0" smtClean="0">
                  <a:solidFill>
                    <a:schemeClr val="tx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pPr algn="l"/>
              <a:r>
                <a:rPr lang="en-GB" sz="800" dirty="0" smtClean="0">
                  <a:solidFill>
                    <a:schemeClr val="tx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pPr algn="l"/>
              <a:r>
                <a:rPr lang="en-GB" sz="800" dirty="0" smtClean="0">
                  <a:solidFill>
                    <a:schemeClr val="tx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pPr algn="l"/>
              <a:r>
                <a:rPr lang="en-GB" sz="800" dirty="0" smtClean="0">
                  <a:solidFill>
                    <a:schemeClr val="tx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pPr algn="l"/>
              <a:r>
                <a:rPr lang="en-GB" sz="800" dirty="0" smtClean="0">
                  <a:solidFill>
                    <a:schemeClr val="tx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pPr algn="l"/>
              <a:r>
                <a:rPr lang="en-GB" sz="800" dirty="0" smtClean="0">
                  <a:solidFill>
                    <a:schemeClr val="tx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pPr algn="l"/>
              <a:r>
                <a:rPr lang="en-GB" sz="800" dirty="0" smtClean="0">
                  <a:solidFill>
                    <a:schemeClr val="tx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pPr algn="l"/>
              <a:r>
                <a:rPr lang="en-GB" sz="800" dirty="0" smtClean="0">
                  <a:solidFill>
                    <a:schemeClr val="tx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chemeClr val="tx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chemeClr val="tx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chemeClr val="tx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chemeClr val="tx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chemeClr val="tx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chemeClr val="tx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chemeClr val="tx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chemeClr val="tx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chemeClr val="tx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chemeClr val="tx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chemeClr val="tx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chemeClr val="tx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6183391"/>
              <a:ext cx="833960" cy="123111"/>
            </a:xfrm>
            <a:prstGeom prst="rect">
              <a:avLst/>
            </a:prstGeom>
            <a:noFill/>
          </p:spPr>
          <p:txBody>
            <a:bodyPr wrap="square" lIns="0" tIns="0" rIns="0" bIns="0" rtlCol="0">
              <a:spAutoFit/>
            </a:bodyPr>
            <a:lstStyle/>
            <a:p>
              <a:pPr algn="r"/>
              <a:r>
                <a:rPr lang="en-GB" sz="800" dirty="0" smtClean="0">
                  <a:solidFill>
                    <a:schemeClr val="tx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chemeClr val="tx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chemeClr val="tx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chemeClr val="tx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pPr algn="l"/>
              <a:r>
                <a:rPr lang="en-GB" sz="800" dirty="0" smtClean="0">
                  <a:solidFill>
                    <a:schemeClr val="tx1"/>
                  </a:solidFill>
                </a:rPr>
                <a:t>Right Margin</a:t>
              </a:r>
            </a:p>
          </p:txBody>
        </p:sp>
      </p:grpSp>
      <p:pic>
        <p:nvPicPr>
          <p:cNvPr id="91" name="Picture 90"/>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3680662798"/>
      </p:ext>
    </p:extLst>
  </p:cSld>
  <p:clrMap bg1="lt1" tx1="dk1" bg2="lt2" tx2="dk2" accent1="accent1" accent2="accent2" accent3="accent3" accent4="accent4" accent5="accent5" accent6="accent6" hlink="hlink" folHlink="folHlink"/>
  <p:sldLayoutIdLst>
    <p:sldLayoutId id="2147483683" r:id="rId1"/>
    <p:sldLayoutId id="2147483727" r:id="rId2"/>
    <p:sldLayoutId id="2147483668" r:id="rId3"/>
    <p:sldLayoutId id="2147483726" r:id="rId4"/>
    <p:sldLayoutId id="2147483725" r:id="rId5"/>
    <p:sldLayoutId id="2147483731" r:id="rId6"/>
    <p:sldLayoutId id="2147483738"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userDrawn="1">
          <p15:clr>
            <a:srgbClr val="A4A3A4"/>
          </p15:clr>
        </p15:guide>
        <p15:guide id="2" orient="horz" pos="2159" userDrawn="1">
          <p15:clr>
            <a:srgbClr val="A4A3A4"/>
          </p15:clr>
        </p15:guide>
        <p15:guide id="3" pos="725" userDrawn="1">
          <p15:clr>
            <a:srgbClr val="A4A3A4"/>
          </p15:clr>
        </p15:guide>
        <p15:guide id="4" pos="842" userDrawn="1">
          <p15:clr>
            <a:srgbClr val="A4A3A4"/>
          </p15:clr>
        </p15:guide>
        <p15:guide id="5" pos="1335" userDrawn="1">
          <p15:clr>
            <a:srgbClr val="A4A3A4"/>
          </p15:clr>
        </p15:guide>
        <p15:guide id="6" pos="1454" userDrawn="1">
          <p15:clr>
            <a:srgbClr val="A4A3A4"/>
          </p15:clr>
        </p15:guide>
        <p15:guide id="7" pos="1947" userDrawn="1">
          <p15:clr>
            <a:srgbClr val="A4A3A4"/>
          </p15:clr>
        </p15:guide>
        <p15:guide id="8" pos="2064" userDrawn="1">
          <p15:clr>
            <a:srgbClr val="A4A3A4"/>
          </p15:clr>
        </p15:guide>
        <p15:guide id="9" pos="2558" userDrawn="1">
          <p15:clr>
            <a:srgbClr val="A4A3A4"/>
          </p15:clr>
        </p15:guide>
        <p15:guide id="10" pos="2678" userDrawn="1">
          <p15:clr>
            <a:srgbClr val="A4A3A4"/>
          </p15:clr>
        </p15:guide>
        <p15:guide id="11" pos="3170" userDrawn="1">
          <p15:clr>
            <a:srgbClr val="A4A3A4"/>
          </p15:clr>
        </p15:guide>
        <p15:guide id="12" pos="3288" userDrawn="1">
          <p15:clr>
            <a:srgbClr val="A4A3A4"/>
          </p15:clr>
        </p15:guide>
        <p15:guide id="13" pos="3780" userDrawn="1">
          <p15:clr>
            <a:srgbClr val="A4A3A4"/>
          </p15:clr>
        </p15:guide>
        <p15:guide id="14" pos="3900" userDrawn="1">
          <p15:clr>
            <a:srgbClr val="A4A3A4"/>
          </p15:clr>
        </p15:guide>
        <p15:guide id="15" pos="4392" userDrawn="1">
          <p15:clr>
            <a:srgbClr val="A4A3A4"/>
          </p15:clr>
        </p15:guide>
        <p15:guide id="16" pos="4512" userDrawn="1">
          <p15:clr>
            <a:srgbClr val="A4A3A4"/>
          </p15:clr>
        </p15:guide>
        <p15:guide id="17" pos="5124" userDrawn="1">
          <p15:clr>
            <a:srgbClr val="A4A3A4"/>
          </p15:clr>
        </p15:guide>
        <p15:guide id="18" pos="5004" userDrawn="1">
          <p15:clr>
            <a:srgbClr val="A4A3A4"/>
          </p15:clr>
        </p15:guide>
        <p15:guide id="19" pos="5616" userDrawn="1">
          <p15:clr>
            <a:srgbClr val="A4A3A4"/>
          </p15:clr>
        </p15:guide>
        <p15:guide id="20" pos="5736" userDrawn="1">
          <p15:clr>
            <a:srgbClr val="A4A3A4"/>
          </p15:clr>
        </p15:guide>
        <p15:guide id="21" pos="6227" userDrawn="1">
          <p15:clr>
            <a:srgbClr val="A4A3A4"/>
          </p15:clr>
        </p15:guide>
        <p15:guide id="22" pos="6348" userDrawn="1">
          <p15:clr>
            <a:srgbClr val="A4A3A4"/>
          </p15:clr>
        </p15:guide>
        <p15:guide id="23" pos="6839" userDrawn="1">
          <p15:clr>
            <a:srgbClr val="A4A3A4"/>
          </p15:clr>
        </p15:guide>
        <p15:guide id="24" pos="6960" userDrawn="1">
          <p15:clr>
            <a:srgbClr val="A4A3A4"/>
          </p15:clr>
        </p15:guide>
        <p15:guide id="25" pos="7451" userDrawn="1">
          <p15:clr>
            <a:srgbClr val="A4A3A4"/>
          </p15:clr>
        </p15:guide>
        <p15:guide id="26" orient="horz" pos="1799" userDrawn="1">
          <p15:clr>
            <a:srgbClr val="A4A3A4"/>
          </p15:clr>
        </p15:guide>
        <p15:guide id="27" orient="horz" pos="1437" userDrawn="1">
          <p15:clr>
            <a:srgbClr val="A4A3A4"/>
          </p15:clr>
        </p15:guide>
        <p15:guide id="28" orient="horz" pos="1077" userDrawn="1">
          <p15:clr>
            <a:srgbClr val="A4A3A4"/>
          </p15:clr>
        </p15:guide>
        <p15:guide id="29" orient="horz" pos="717" userDrawn="1">
          <p15:clr>
            <a:srgbClr val="A4A3A4"/>
          </p15:clr>
        </p15:guide>
        <p15:guide id="30" orient="horz" pos="2519" userDrawn="1">
          <p15:clr>
            <a:srgbClr val="A4A3A4"/>
          </p15:clr>
        </p15:guide>
        <p15:guide id="31" orient="horz" pos="2879" userDrawn="1">
          <p15:clr>
            <a:srgbClr val="A4A3A4"/>
          </p15:clr>
        </p15:guide>
        <p15:guide id="32" orient="horz" pos="3240" userDrawn="1">
          <p15:clr>
            <a:srgbClr val="A4A3A4"/>
          </p15:clr>
        </p15:guide>
        <p15:guide id="33" orient="horz" pos="3600" userDrawn="1">
          <p15:clr>
            <a:srgbClr val="A4A3A4"/>
          </p15:clr>
        </p15:guide>
        <p15:guide id="34" orient="horz" pos="385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9999" y="6428439"/>
            <a:ext cx="1798171" cy="219438"/>
          </a:xfrm>
          <a:prstGeom prst="rect">
            <a:avLst/>
          </a:prstGeom>
        </p:spPr>
      </p:pic>
    </p:spTree>
    <p:extLst>
      <p:ext uri="{BB962C8B-B14F-4D97-AF65-F5344CB8AC3E}">
        <p14:creationId xmlns:p14="http://schemas.microsoft.com/office/powerpoint/2010/main" val="666477658"/>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9999" y="6353591"/>
            <a:ext cx="1798171" cy="219438"/>
          </a:xfrm>
          <a:prstGeom prst="rect">
            <a:avLst/>
          </a:prstGeom>
        </p:spPr>
      </p:pic>
    </p:spTree>
    <p:extLst>
      <p:ext uri="{BB962C8B-B14F-4D97-AF65-F5344CB8AC3E}">
        <p14:creationId xmlns:p14="http://schemas.microsoft.com/office/powerpoint/2010/main" val="103206305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3484435413"/>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341873255"/>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2583472466"/>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303281559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259702192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1696221684"/>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41101091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4174226030"/>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46907981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8" r:id="rId13"/>
    <p:sldLayoutId id="2147483759" r:id="rId14"/>
    <p:sldLayoutId id="2147483760" r:id="rId15"/>
    <p:sldLayoutId id="2147483761" r:id="rId16"/>
    <p:sldLayoutId id="2147483762" r:id="rId17"/>
    <p:sldLayoutId id="214748376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544608392"/>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83130365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70732" y="6382981"/>
            <a:ext cx="1798171" cy="219438"/>
          </a:xfrm>
          <a:prstGeom prst="rect">
            <a:avLst/>
          </a:prstGeom>
        </p:spPr>
      </p:pic>
    </p:spTree>
    <p:extLst>
      <p:ext uri="{BB962C8B-B14F-4D97-AF65-F5344CB8AC3E}">
        <p14:creationId xmlns:p14="http://schemas.microsoft.com/office/powerpoint/2010/main" val="409210450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04800" y="6481406"/>
            <a:ext cx="1798171" cy="219438"/>
          </a:xfrm>
          <a:prstGeom prst="rect">
            <a:avLst/>
          </a:prstGeom>
        </p:spPr>
      </p:pic>
    </p:spTree>
    <p:extLst>
      <p:ext uri="{BB962C8B-B14F-4D97-AF65-F5344CB8AC3E}">
        <p14:creationId xmlns:p14="http://schemas.microsoft.com/office/powerpoint/2010/main" val="26581181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9999" y="6400453"/>
            <a:ext cx="1798171" cy="219438"/>
          </a:xfrm>
          <a:prstGeom prst="rect">
            <a:avLst/>
          </a:prstGeom>
        </p:spPr>
      </p:pic>
    </p:spTree>
    <p:extLst>
      <p:ext uri="{BB962C8B-B14F-4D97-AF65-F5344CB8AC3E}">
        <p14:creationId xmlns:p14="http://schemas.microsoft.com/office/powerpoint/2010/main" val="221906187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322431195"/>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94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spTree>
    <p:extLst>
      <p:ext uri="{BB962C8B-B14F-4D97-AF65-F5344CB8AC3E}">
        <p14:creationId xmlns:p14="http://schemas.microsoft.com/office/powerpoint/2010/main" val="43072799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smtClean="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smtClean="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smtClean="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smtClean="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smtClean="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smtClean="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smtClean="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smtClean="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smtClean="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smtClean="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smtClean="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smtClean="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smtClean="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smtClean="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smtClean="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smtClean="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smtClean="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smtClean="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smtClean="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smtClean="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smtClean="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smtClean="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smtClean="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smtClean="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smtClean="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smtClean="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smtClean="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smtClean="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smtClean="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smtClean="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smtClean="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smtClean="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smtClean="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smtClean="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smtClean="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smtClean="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smtClean="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smtClean="0"/>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452074" y="6318720"/>
            <a:ext cx="1798171" cy="219438"/>
          </a:xfrm>
          <a:prstGeom prst="rect">
            <a:avLst/>
          </a:prstGeom>
        </p:spPr>
      </p:pic>
    </p:spTree>
    <p:extLst>
      <p:ext uri="{BB962C8B-B14F-4D97-AF65-F5344CB8AC3E}">
        <p14:creationId xmlns:p14="http://schemas.microsoft.com/office/powerpoint/2010/main" val="2088668916"/>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149.png"/></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49.xml"/><Relationship Id="rId2" Type="http://schemas.openxmlformats.org/officeDocument/2006/relationships/diagramData" Target="../diagrams/data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1.jpeg"/><Relationship Id="rId4" Type="http://schemas.openxmlformats.org/officeDocument/2006/relationships/image" Target="../media/image152.png"/><Relationship Id="rId5" Type="http://schemas.openxmlformats.org/officeDocument/2006/relationships/image" Target="../media/image153.jpeg"/><Relationship Id="rId6" Type="http://schemas.openxmlformats.org/officeDocument/2006/relationships/image" Target="../media/image154.png"/><Relationship Id="rId1" Type="http://schemas.openxmlformats.org/officeDocument/2006/relationships/slideLayout" Target="../slideLayouts/slideLayout249.xml"/><Relationship Id="rId2" Type="http://schemas.openxmlformats.org/officeDocument/2006/relationships/image" Target="../media/image150.png"/></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49.xml"/><Relationship Id="rId2" Type="http://schemas.openxmlformats.org/officeDocument/2006/relationships/image" Target="../media/image15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1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157.png"/><Relationship Id="rId3" Type="http://schemas.openxmlformats.org/officeDocument/2006/relationships/image" Target="../media/image1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159.jpeg"/><Relationship Id="rId3" Type="http://schemas.openxmlformats.org/officeDocument/2006/relationships/image" Target="../media/image160.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1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1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31.xml"/><Relationship Id="rId3" Type="http://schemas.openxmlformats.org/officeDocument/2006/relationships/image" Target="../media/image1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png"/><Relationship Id="rId9" Type="http://schemas.openxmlformats.org/officeDocument/2006/relationships/image" Target="../media/image170.png"/><Relationship Id="rId1" Type="http://schemas.openxmlformats.org/officeDocument/2006/relationships/slideLayout" Target="../slideLayouts/slideLayout268.xml"/><Relationship Id="rId2" Type="http://schemas.openxmlformats.org/officeDocument/2006/relationships/notesSlide" Target="../notesSlides/notesSlide3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33.xml"/><Relationship Id="rId3" Type="http://schemas.openxmlformats.org/officeDocument/2006/relationships/image" Target="../media/image171.png"/></Relationships>
</file>

<file path=ppt/slides/_rels/slide112.xml.rels><?xml version="1.0" encoding="UTF-8" standalone="yes"?>
<Relationships xmlns="http://schemas.openxmlformats.org/package/2006/relationships"><Relationship Id="rId3" Type="http://schemas.openxmlformats.org/officeDocument/2006/relationships/image" Target="../media/image172.jpeg"/><Relationship Id="rId4" Type="http://schemas.openxmlformats.org/officeDocument/2006/relationships/image" Target="../media/image173.png"/><Relationship Id="rId5" Type="http://schemas.openxmlformats.org/officeDocument/2006/relationships/image" Target="../media/image174.jpeg"/><Relationship Id="rId6" Type="http://schemas.openxmlformats.org/officeDocument/2006/relationships/image" Target="../media/image175.png"/><Relationship Id="rId7" Type="http://schemas.microsoft.com/office/2007/relationships/hdphoto" Target="../media/hdphoto8.wdp"/><Relationship Id="rId8" Type="http://schemas.openxmlformats.org/officeDocument/2006/relationships/image" Target="../media/image176.jpeg"/><Relationship Id="rId9" Type="http://schemas.openxmlformats.org/officeDocument/2006/relationships/image" Target="../media/image177.jpeg"/><Relationship Id="rId10" Type="http://schemas.openxmlformats.org/officeDocument/2006/relationships/image" Target="../media/image178.png"/><Relationship Id="rId1" Type="http://schemas.openxmlformats.org/officeDocument/2006/relationships/slideLayout" Target="../slideLayouts/slideLayout286.xml"/><Relationship Id="rId2" Type="http://schemas.openxmlformats.org/officeDocument/2006/relationships/notesSlide" Target="../notesSlides/notesSlide3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04.xml"/><Relationship Id="rId2" Type="http://schemas.openxmlformats.org/officeDocument/2006/relationships/notesSlide" Target="../notesSlides/notesSlide35.xml"/><Relationship Id="rId3"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0.jpeg"/><Relationship Id="rId4" Type="http://schemas.openxmlformats.org/officeDocument/2006/relationships/image" Target="../media/image181.jpeg"/><Relationship Id="rId5" Type="http://schemas.openxmlformats.org/officeDocument/2006/relationships/image" Target="../media/image182.jpeg"/><Relationship Id="rId6" Type="http://schemas.openxmlformats.org/officeDocument/2006/relationships/image" Target="../media/image183.jpeg"/><Relationship Id="rId7" Type="http://schemas.openxmlformats.org/officeDocument/2006/relationships/image" Target="../media/image184.png"/><Relationship Id="rId8" Type="http://schemas.openxmlformats.org/officeDocument/2006/relationships/image" Target="../media/image185.jpeg"/><Relationship Id="rId9" Type="http://schemas.openxmlformats.org/officeDocument/2006/relationships/image" Target="../media/image186.png"/><Relationship Id="rId1" Type="http://schemas.openxmlformats.org/officeDocument/2006/relationships/slideLayout" Target="../slideLayouts/slideLayout304.xml"/><Relationship Id="rId2" Type="http://schemas.openxmlformats.org/officeDocument/2006/relationships/notesSlide" Target="../notesSlides/notesSlide3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37.xml"/><Relationship Id="rId3" Type="http://schemas.openxmlformats.org/officeDocument/2006/relationships/image" Target="../media/image187.png"/></Relationships>
</file>

<file path=ppt/slides/_rels/slide116.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3.png"/><Relationship Id="rId9" Type="http://schemas.openxmlformats.org/officeDocument/2006/relationships/image" Target="../media/image194.png"/><Relationship Id="rId1" Type="http://schemas.openxmlformats.org/officeDocument/2006/relationships/slideLayout" Target="../slideLayouts/slideLayout322.xml"/><Relationship Id="rId2" Type="http://schemas.openxmlformats.org/officeDocument/2006/relationships/notesSlide" Target="../notesSlides/notesSlide3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39.xml"/><Relationship Id="rId3" Type="http://schemas.openxmlformats.org/officeDocument/2006/relationships/image" Target="../media/image195.png"/></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340.xml"/><Relationship Id="rId2" Type="http://schemas.openxmlformats.org/officeDocument/2006/relationships/diagramData" Target="../diagrams/data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46.xml"/><Relationship Id="rId2" Type="http://schemas.openxmlformats.org/officeDocument/2006/relationships/image" Target="../media/image19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6.xml"/><Relationship Id="rId2" Type="http://schemas.openxmlformats.org/officeDocument/2006/relationships/image" Target="../media/image197.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0.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jpeg"/><Relationship Id="rId1" Type="http://schemas.openxmlformats.org/officeDocument/2006/relationships/slideLayout" Target="../slideLayouts/slideLayout46.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microsoft.com/office/2007/relationships/hdphoto" Target="../media/hdphoto1.wdp"/><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40.xml"/><Relationship Id="rId2"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2.wdp"/><Relationship Id="rId5" Type="http://schemas.openxmlformats.org/officeDocument/2006/relationships/image" Target="../media/image40.png"/><Relationship Id="rId1" Type="http://schemas.openxmlformats.org/officeDocument/2006/relationships/slideLayout" Target="../slideLayouts/slideLayout40.xml"/><Relationship Id="rId2"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40.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40.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microsoft.com/office/2007/relationships/hdphoto" Target="../media/hdphoto3.wdp"/><Relationship Id="rId1" Type="http://schemas.openxmlformats.org/officeDocument/2006/relationships/slideLayout" Target="../slideLayouts/slideLayout40.xml"/><Relationship Id="rId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image" Target="../media/image55.png"/><Relationship Id="rId6" Type="http://schemas.openxmlformats.org/officeDocument/2006/relationships/image" Target="../media/image56.jpeg"/><Relationship Id="rId7" Type="http://schemas.openxmlformats.org/officeDocument/2006/relationships/image" Target="../media/image57.jpeg"/><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40.xml"/><Relationship Id="rId2" Type="http://schemas.openxmlformats.org/officeDocument/2006/relationships/image" Target="../media/image5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theconversation.com/why-bikos-black-consciousness-philosophy-resonates-with-youth-today-4690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hyperlink" Target="https://www.youtube.com/watch?v=uqJK4OnaPoU"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x2kwp2-4I4g" TargetMode="External"/><Relationship Id="rId4" Type="http://schemas.openxmlformats.org/officeDocument/2006/relationships/image" Target="../media/image66.jpe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 Id="rId3" Type="http://schemas.microsoft.com/office/2007/relationships/hdphoto" Target="../media/hdphoto4.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9.jpg"/></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71.jpe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jpeg"/><Relationship Id="rId3" Type="http://schemas.openxmlformats.org/officeDocument/2006/relationships/chart" Target="../charts/char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slideLayout" Target="../slideLayouts/slideLayout94.xml"/><Relationship Id="rId1" Type="http://schemas.openxmlformats.org/officeDocument/2006/relationships/tags" Target="../tags/tag1.xml"/><Relationship Id="rId2" Type="http://schemas.openxmlformats.org/officeDocument/2006/relationships/tags" Target="../tags/tag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microsoft.com/office/2007/relationships/hdphoto" Target="../media/hdphoto5.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89.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124.xml"/><Relationship Id="rId2" Type="http://schemas.openxmlformats.org/officeDocument/2006/relationships/notesSlide" Target="../notesSlides/notesSlide21.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2.png"/><Relationship Id="rId9" Type="http://schemas.openxmlformats.org/officeDocument/2006/relationships/image" Target="../media/image93.png"/><Relationship Id="rId1" Type="http://schemas.openxmlformats.org/officeDocument/2006/relationships/slideLayout" Target="../slideLayouts/slideLayout124.xml"/><Relationship Id="rId2" Type="http://schemas.openxmlformats.org/officeDocument/2006/relationships/notesSlide" Target="../notesSlides/notesSlide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image" Target="../media/image94.jpe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142.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97.jpeg"/><Relationship Id="rId8" Type="http://schemas.openxmlformats.org/officeDocument/2006/relationships/image" Target="../media/image92.png"/><Relationship Id="rId9" Type="http://schemas.openxmlformats.org/officeDocument/2006/relationships/image" Target="../media/image98.jpeg"/><Relationship Id="rId1" Type="http://schemas.openxmlformats.org/officeDocument/2006/relationships/slideLayout" Target="../slideLayouts/slideLayout142.xml"/><Relationship Id="rId2" Type="http://schemas.openxmlformats.org/officeDocument/2006/relationships/diagramData" Target="../diagrams/data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99.jpe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160.xml"/><Relationship Id="rId2" Type="http://schemas.openxmlformats.org/officeDocument/2006/relationships/notesSlide" Target="../notesSlides/notesSlide2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97.jpeg"/><Relationship Id="rId8" Type="http://schemas.openxmlformats.org/officeDocument/2006/relationships/image" Target="../media/image92.png"/><Relationship Id="rId1" Type="http://schemas.openxmlformats.org/officeDocument/2006/relationships/slideLayout" Target="../slideLayouts/slideLayout160.xml"/><Relationship Id="rId2" Type="http://schemas.openxmlformats.org/officeDocument/2006/relationships/diagramData" Target="../diagrams/data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image" Target="../media/image102.jpe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178.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97.jpeg"/><Relationship Id="rId8" Type="http://schemas.openxmlformats.org/officeDocument/2006/relationships/image" Target="../media/image92.png"/><Relationship Id="rId9" Type="http://schemas.openxmlformats.org/officeDocument/2006/relationships/image" Target="../media/image98.jpeg"/><Relationship Id="rId1" Type="http://schemas.openxmlformats.org/officeDocument/2006/relationships/slideLayout" Target="../slideLayouts/slideLayout178.xml"/><Relationship Id="rId2" Type="http://schemas.openxmlformats.org/officeDocument/2006/relationships/diagramData" Target="../diagrams/data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image" Target="../media/image105.jpe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196.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196.xml"/><Relationship Id="rId2" Type="http://schemas.openxmlformats.org/officeDocument/2006/relationships/diagramData" Target="../diagrams/data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0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0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10.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notesSlide" Target="../notesSlides/notesSlide27.xml"/><Relationship Id="rId3" Type="http://schemas.openxmlformats.org/officeDocument/2006/relationships/image" Target="../media/image113.jpeg"/></Relationships>
</file>

<file path=ppt/slides/_rels/slide81.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115.jpeg"/><Relationship Id="rId1" Type="http://schemas.openxmlformats.org/officeDocument/2006/relationships/slideLayout" Target="../slideLayouts/slideLayout213.xml"/><Relationship Id="rId2" Type="http://schemas.openxmlformats.org/officeDocument/2006/relationships/notesSlide" Target="../notesSlides/notesSlide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8.jpe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19.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20.jpe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 Type="http://schemas.openxmlformats.org/officeDocument/2006/relationships/slideLayout" Target="../slideLayouts/slideLayout213.xml"/><Relationship Id="rId2" Type="http://schemas.openxmlformats.org/officeDocument/2006/relationships/image" Target="../media/image121.png"/></Relationships>
</file>

<file path=ppt/slides/_rels/slide87.xml.rels><?xml version="1.0" encoding="UTF-8" standalone="yes"?>
<Relationships xmlns="http://schemas.openxmlformats.org/package/2006/relationships"><Relationship Id="rId11" Type="http://schemas.openxmlformats.org/officeDocument/2006/relationships/image" Target="../media/image138.png"/><Relationship Id="rId12" Type="http://schemas.openxmlformats.org/officeDocument/2006/relationships/image" Target="../media/image139.png"/><Relationship Id="rId1" Type="http://schemas.openxmlformats.org/officeDocument/2006/relationships/slideLayout" Target="../slideLayouts/slideLayout213.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9" Type="http://schemas.openxmlformats.org/officeDocument/2006/relationships/image" Target="../media/image136.png"/><Relationship Id="rId10"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41.jpeg"/><Relationship Id="rId4" Type="http://schemas.openxmlformats.org/officeDocument/2006/relationships/image" Target="../media/image142.jpeg"/><Relationship Id="rId1" Type="http://schemas.openxmlformats.org/officeDocument/2006/relationships/slideLayout" Target="../slideLayouts/slideLayout209.xml"/><Relationship Id="rId2" Type="http://schemas.openxmlformats.org/officeDocument/2006/relationships/image" Target="../media/image14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1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3" Type="http://schemas.openxmlformats.org/officeDocument/2006/relationships/image" Target="../media/image144.jpeg"/><Relationship Id="rId4" Type="http://schemas.openxmlformats.org/officeDocument/2006/relationships/image" Target="../media/image145.png"/><Relationship Id="rId5" Type="http://schemas.microsoft.com/office/2007/relationships/hdphoto" Target="../media/hdphoto7.wdp"/><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6.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7.png"/></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4.xml"/><Relationship Id="rId2" Type="http://schemas.openxmlformats.org/officeDocument/2006/relationships/diagramData" Target="../diagrams/data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8.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r="6465"/>
          <a:stretch/>
        </p:blipFill>
        <p:spPr>
          <a:xfrm>
            <a:off x="2308173" y="661193"/>
            <a:ext cx="7575655" cy="5535615"/>
          </a:xfrm>
          <a:prstGeom prst="rect">
            <a:avLst/>
          </a:prstGeom>
        </p:spPr>
      </p:pic>
      <p:sp>
        <p:nvSpPr>
          <p:cNvPr id="7" name="Subtitle 6"/>
          <p:cNvSpPr>
            <a:spLocks noGrp="1"/>
          </p:cNvSpPr>
          <p:nvPr>
            <p:ph type="subTitle" idx="1"/>
          </p:nvPr>
        </p:nvSpPr>
        <p:spPr>
          <a:xfrm>
            <a:off x="170946" y="2066827"/>
            <a:ext cx="3467800" cy="2724346"/>
          </a:xfrm>
        </p:spPr>
        <p:txBody>
          <a:bodyPr/>
          <a:lstStyle/>
          <a:p>
            <a:r>
              <a:rPr lang="en-ZA" sz="2000" b="1" dirty="0" smtClean="0"/>
              <a:t>An Ethnographic exploration of South African  women ages 14 – 25 </a:t>
            </a:r>
            <a:endParaRPr lang="en-ZA" sz="2000" b="1" dirty="0"/>
          </a:p>
          <a:p>
            <a:endParaRPr lang="en-ZA" sz="2000" b="1" dirty="0" smtClean="0"/>
          </a:p>
          <a:p>
            <a:r>
              <a:rPr lang="en-ZA" sz="2000" b="1" dirty="0" smtClean="0"/>
              <a:t>Qualitative Report </a:t>
            </a:r>
          </a:p>
          <a:p>
            <a:r>
              <a:rPr lang="en-ZA" sz="2000" b="1" dirty="0" smtClean="0"/>
              <a:t>December 2017</a:t>
            </a:r>
          </a:p>
          <a:p>
            <a:endParaRPr lang="en-ZA" sz="2000" b="1" dirty="0" smtClean="0"/>
          </a:p>
        </p:txBody>
      </p:sp>
      <p:sp>
        <p:nvSpPr>
          <p:cNvPr id="4" name="Slide Number Placeholder 3"/>
          <p:cNvSpPr>
            <a:spLocks noGrp="1"/>
          </p:cNvSpPr>
          <p:nvPr>
            <p:ph type="sldNum" sz="quarter" idx="4294967295"/>
          </p:nvPr>
        </p:nvSpPr>
        <p:spPr>
          <a:xfrm>
            <a:off x="11222038" y="6394450"/>
            <a:ext cx="969962" cy="196850"/>
          </a:xfrm>
        </p:spPr>
        <p:txBody>
          <a:bodyPr/>
          <a:lstStyle/>
          <a:p>
            <a:fld id="{4034BEE3-566C-4068-A777-C3A4762E861B}" type="slidenum">
              <a:rPr lang="en-GB" smtClean="0"/>
              <a:pPr/>
              <a:t>1</a:t>
            </a:fld>
            <a:endParaRPr lang="en-GB"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7830" y="561243"/>
            <a:ext cx="2052000" cy="417127"/>
          </a:xfrm>
          <a:prstGeom prst="rect">
            <a:avLst/>
          </a:prstGeom>
        </p:spPr>
      </p:pic>
      <p:pic>
        <p:nvPicPr>
          <p:cNvPr id="11" name="Picture 2" descr="N:\UK\Client Impact Team AV\7 Shared Resources\Kantar First Rebrand (260137756)\Momentum shape\Kantar TNS_momentum_large.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92270" y="1320323"/>
            <a:ext cx="4207461" cy="4217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7125" y="6372414"/>
            <a:ext cx="1798171" cy="219438"/>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61038" y="6179712"/>
            <a:ext cx="1431797" cy="423216"/>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74479" y="6167013"/>
            <a:ext cx="1697108" cy="413498"/>
          </a:xfrm>
          <a:prstGeom prst="rect">
            <a:avLst/>
          </a:prstGeom>
        </p:spPr>
      </p:pic>
    </p:spTree>
    <p:extLst>
      <p:ext uri="{BB962C8B-B14F-4D97-AF65-F5344CB8AC3E}">
        <p14:creationId xmlns:p14="http://schemas.microsoft.com/office/powerpoint/2010/main" val="36046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IN" dirty="0">
                <a:solidFill>
                  <a:srgbClr val="717171"/>
                </a:solidFill>
              </a:rPr>
              <a:t>Today the vast majority of South Africans are being raised in female-headed households without male input, guidance and role models</a:t>
            </a:r>
            <a:br>
              <a:rPr lang="en-IN" dirty="0">
                <a:solidFill>
                  <a:srgbClr val="717171"/>
                </a:solidFill>
              </a:rPr>
            </a:br>
            <a:endParaRPr lang="en-ZA" dirty="0"/>
          </a:p>
        </p:txBody>
      </p:sp>
      <p:sp>
        <p:nvSpPr>
          <p:cNvPr id="12" name="Text Placeholder 11"/>
          <p:cNvSpPr>
            <a:spLocks noGrp="1"/>
          </p:cNvSpPr>
          <p:nvPr>
            <p:ph type="body" sz="quarter" idx="15"/>
          </p:nvPr>
        </p:nvSpPr>
        <p:spPr/>
        <p:txBody>
          <a:bodyPr/>
          <a:lstStyle/>
          <a:p>
            <a:endParaRPr lang="en-ZA" dirty="0"/>
          </a:p>
        </p:txBody>
      </p:sp>
      <p:sp>
        <p:nvSpPr>
          <p:cNvPr id="3" name="Slide Number Placeholder 2"/>
          <p:cNvSpPr>
            <a:spLocks noGrp="1"/>
          </p:cNvSpPr>
          <p:nvPr>
            <p:ph type="sldNum" sz="quarter" idx="4"/>
          </p:nvPr>
        </p:nvSpPr>
        <p:spPr/>
        <p:txBody>
          <a:bodyPr/>
          <a:lstStyle/>
          <a:p>
            <a:fld id="{9784CBA3-D598-4B1F-BAA3-EE14B5154290}" type="slidenum">
              <a:rPr lang="en-AU" smtClean="0">
                <a:solidFill>
                  <a:srgbClr val="717171"/>
                </a:solidFill>
              </a:rPr>
              <a:pPr/>
              <a:t>10</a:t>
            </a:fld>
            <a:endParaRPr lang="en-AU" dirty="0">
              <a:solidFill>
                <a:srgbClr val="717171"/>
              </a:solidFill>
            </a:endParaRPr>
          </a:p>
        </p:txBody>
      </p:sp>
      <p:sp>
        <p:nvSpPr>
          <p:cNvPr id="31" name="Freeform 6"/>
          <p:cNvSpPr>
            <a:spLocks/>
          </p:cNvSpPr>
          <p:nvPr/>
        </p:nvSpPr>
        <p:spPr bwMode="auto">
          <a:xfrm>
            <a:off x="3749676" y="3801796"/>
            <a:ext cx="1090613" cy="1504950"/>
          </a:xfrm>
          <a:custGeom>
            <a:avLst/>
            <a:gdLst>
              <a:gd name="T0" fmla="*/ 434 w 514"/>
              <a:gd name="T1" fmla="*/ 535 h 709"/>
              <a:gd name="T2" fmla="*/ 514 w 514"/>
              <a:gd name="T3" fmla="*/ 217 h 709"/>
              <a:gd name="T4" fmla="*/ 137 w 514"/>
              <a:gd name="T5" fmla="*/ 0 h 709"/>
              <a:gd name="T6" fmla="*/ 0 w 514"/>
              <a:gd name="T7" fmla="*/ 535 h 709"/>
              <a:gd name="T8" fmla="*/ 13 w 514"/>
              <a:gd name="T9" fmla="*/ 709 h 709"/>
              <a:gd name="T10" fmla="*/ 442 w 514"/>
              <a:gd name="T11" fmla="*/ 633 h 709"/>
              <a:gd name="T12" fmla="*/ 434 w 514"/>
              <a:gd name="T13" fmla="*/ 535 h 709"/>
            </a:gdLst>
            <a:ahLst/>
            <a:cxnLst>
              <a:cxn ang="0">
                <a:pos x="T0" y="T1"/>
              </a:cxn>
              <a:cxn ang="0">
                <a:pos x="T2" y="T3"/>
              </a:cxn>
              <a:cxn ang="0">
                <a:pos x="T4" y="T5"/>
              </a:cxn>
              <a:cxn ang="0">
                <a:pos x="T6" y="T7"/>
              </a:cxn>
              <a:cxn ang="0">
                <a:pos x="T8" y="T9"/>
              </a:cxn>
              <a:cxn ang="0">
                <a:pos x="T10" y="T11"/>
              </a:cxn>
              <a:cxn ang="0">
                <a:pos x="T12" y="T13"/>
              </a:cxn>
            </a:cxnLst>
            <a:rect l="0" t="0" r="r" b="b"/>
            <a:pathLst>
              <a:path w="514" h="709">
                <a:moveTo>
                  <a:pt x="434" y="535"/>
                </a:moveTo>
                <a:cubicBezTo>
                  <a:pt x="434" y="420"/>
                  <a:pt x="463" y="312"/>
                  <a:pt x="514" y="217"/>
                </a:cubicBezTo>
                <a:cubicBezTo>
                  <a:pt x="137" y="0"/>
                  <a:pt x="137" y="0"/>
                  <a:pt x="137" y="0"/>
                </a:cubicBezTo>
                <a:cubicBezTo>
                  <a:pt x="50" y="158"/>
                  <a:pt x="0" y="341"/>
                  <a:pt x="0" y="535"/>
                </a:cubicBezTo>
                <a:cubicBezTo>
                  <a:pt x="0" y="594"/>
                  <a:pt x="4" y="652"/>
                  <a:pt x="13" y="709"/>
                </a:cubicBezTo>
                <a:cubicBezTo>
                  <a:pt x="442" y="633"/>
                  <a:pt x="442" y="633"/>
                  <a:pt x="442" y="633"/>
                </a:cubicBezTo>
                <a:cubicBezTo>
                  <a:pt x="437" y="601"/>
                  <a:pt x="434" y="568"/>
                  <a:pt x="434" y="535"/>
                </a:cubicBezTo>
                <a:close/>
              </a:path>
            </a:pathLst>
          </a:custGeom>
          <a:solidFill>
            <a:srgbClr val="E5007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FFFFFF"/>
              </a:solidFill>
              <a:effectLst/>
              <a:uLnTx/>
              <a:uFillTx/>
            </a:endParaRPr>
          </a:p>
        </p:txBody>
      </p:sp>
      <p:sp>
        <p:nvSpPr>
          <p:cNvPr id="32" name="Freeform 7"/>
          <p:cNvSpPr>
            <a:spLocks/>
          </p:cNvSpPr>
          <p:nvPr/>
        </p:nvSpPr>
        <p:spPr bwMode="auto">
          <a:xfrm>
            <a:off x="6623052" y="2746109"/>
            <a:ext cx="1484313" cy="1443038"/>
          </a:xfrm>
          <a:custGeom>
            <a:avLst/>
            <a:gdLst>
              <a:gd name="T0" fmla="*/ 323 w 700"/>
              <a:gd name="T1" fmla="*/ 680 h 680"/>
              <a:gd name="T2" fmla="*/ 700 w 700"/>
              <a:gd name="T3" fmla="*/ 463 h 680"/>
              <a:gd name="T4" fmla="*/ 149 w 700"/>
              <a:gd name="T5" fmla="*/ 0 h 680"/>
              <a:gd name="T6" fmla="*/ 0 w 700"/>
              <a:gd name="T7" fmla="*/ 409 h 680"/>
              <a:gd name="T8" fmla="*/ 323 w 700"/>
              <a:gd name="T9" fmla="*/ 680 h 680"/>
            </a:gdLst>
            <a:ahLst/>
            <a:cxnLst>
              <a:cxn ang="0">
                <a:pos x="T0" y="T1"/>
              </a:cxn>
              <a:cxn ang="0">
                <a:pos x="T2" y="T3"/>
              </a:cxn>
              <a:cxn ang="0">
                <a:pos x="T4" y="T5"/>
              </a:cxn>
              <a:cxn ang="0">
                <a:pos x="T6" y="T7"/>
              </a:cxn>
              <a:cxn ang="0">
                <a:pos x="T8" y="T9"/>
              </a:cxn>
            </a:cxnLst>
            <a:rect l="0" t="0" r="r" b="b"/>
            <a:pathLst>
              <a:path w="700" h="680">
                <a:moveTo>
                  <a:pt x="323" y="680"/>
                </a:moveTo>
                <a:cubicBezTo>
                  <a:pt x="700" y="463"/>
                  <a:pt x="700" y="463"/>
                  <a:pt x="700" y="463"/>
                </a:cubicBezTo>
                <a:cubicBezTo>
                  <a:pt x="574" y="253"/>
                  <a:pt x="380" y="89"/>
                  <a:pt x="149" y="0"/>
                </a:cubicBezTo>
                <a:cubicBezTo>
                  <a:pt x="0" y="409"/>
                  <a:pt x="0" y="409"/>
                  <a:pt x="0" y="409"/>
                </a:cubicBezTo>
                <a:cubicBezTo>
                  <a:pt x="134" y="462"/>
                  <a:pt x="248" y="558"/>
                  <a:pt x="323" y="680"/>
                </a:cubicBezTo>
                <a:close/>
              </a:path>
            </a:pathLst>
          </a:custGeom>
          <a:solidFill>
            <a:srgbClr val="E5007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3" name="Freeform 8"/>
          <p:cNvSpPr>
            <a:spLocks/>
          </p:cNvSpPr>
          <p:nvPr/>
        </p:nvSpPr>
        <p:spPr bwMode="auto">
          <a:xfrm>
            <a:off x="4083051" y="2746110"/>
            <a:ext cx="1484313" cy="1444625"/>
          </a:xfrm>
          <a:custGeom>
            <a:avLst/>
            <a:gdLst>
              <a:gd name="T0" fmla="*/ 700 w 700"/>
              <a:gd name="T1" fmla="*/ 409 h 681"/>
              <a:gd name="T2" fmla="*/ 551 w 700"/>
              <a:gd name="T3" fmla="*/ 0 h 681"/>
              <a:gd name="T4" fmla="*/ 0 w 700"/>
              <a:gd name="T5" fmla="*/ 464 h 681"/>
              <a:gd name="T6" fmla="*/ 377 w 700"/>
              <a:gd name="T7" fmla="*/ 681 h 681"/>
              <a:gd name="T8" fmla="*/ 700 w 700"/>
              <a:gd name="T9" fmla="*/ 409 h 681"/>
            </a:gdLst>
            <a:ahLst/>
            <a:cxnLst>
              <a:cxn ang="0">
                <a:pos x="T0" y="T1"/>
              </a:cxn>
              <a:cxn ang="0">
                <a:pos x="T2" y="T3"/>
              </a:cxn>
              <a:cxn ang="0">
                <a:pos x="T4" y="T5"/>
              </a:cxn>
              <a:cxn ang="0">
                <a:pos x="T6" y="T7"/>
              </a:cxn>
              <a:cxn ang="0">
                <a:pos x="T8" y="T9"/>
              </a:cxn>
            </a:cxnLst>
            <a:rect l="0" t="0" r="r" b="b"/>
            <a:pathLst>
              <a:path w="700" h="681">
                <a:moveTo>
                  <a:pt x="700" y="409"/>
                </a:moveTo>
                <a:cubicBezTo>
                  <a:pt x="551" y="0"/>
                  <a:pt x="551" y="0"/>
                  <a:pt x="551" y="0"/>
                </a:cubicBezTo>
                <a:cubicBezTo>
                  <a:pt x="320" y="89"/>
                  <a:pt x="126" y="254"/>
                  <a:pt x="0" y="464"/>
                </a:cubicBezTo>
                <a:cubicBezTo>
                  <a:pt x="377" y="681"/>
                  <a:pt x="377" y="681"/>
                  <a:pt x="377" y="681"/>
                </a:cubicBezTo>
                <a:cubicBezTo>
                  <a:pt x="452" y="559"/>
                  <a:pt x="565" y="463"/>
                  <a:pt x="700" y="409"/>
                </a:cubicBezTo>
                <a:close/>
              </a:path>
            </a:pathLst>
          </a:custGeom>
          <a:solidFill>
            <a:srgbClr val="E5007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4" name="Freeform 9"/>
          <p:cNvSpPr>
            <a:spLocks/>
          </p:cNvSpPr>
          <p:nvPr/>
        </p:nvSpPr>
        <p:spPr bwMode="auto">
          <a:xfrm>
            <a:off x="7350126" y="3800209"/>
            <a:ext cx="1092200" cy="1504950"/>
          </a:xfrm>
          <a:custGeom>
            <a:avLst/>
            <a:gdLst>
              <a:gd name="T0" fmla="*/ 81 w 515"/>
              <a:gd name="T1" fmla="*/ 536 h 709"/>
              <a:gd name="T2" fmla="*/ 74 w 515"/>
              <a:gd name="T3" fmla="*/ 633 h 709"/>
              <a:gd name="T4" fmla="*/ 502 w 515"/>
              <a:gd name="T5" fmla="*/ 709 h 709"/>
              <a:gd name="T6" fmla="*/ 515 w 515"/>
              <a:gd name="T7" fmla="*/ 536 h 709"/>
              <a:gd name="T8" fmla="*/ 377 w 515"/>
              <a:gd name="T9" fmla="*/ 0 h 709"/>
              <a:gd name="T10" fmla="*/ 0 w 515"/>
              <a:gd name="T11" fmla="*/ 217 h 709"/>
              <a:gd name="T12" fmla="*/ 81 w 515"/>
              <a:gd name="T13" fmla="*/ 536 h 709"/>
            </a:gdLst>
            <a:ahLst/>
            <a:cxnLst>
              <a:cxn ang="0">
                <a:pos x="T0" y="T1"/>
              </a:cxn>
              <a:cxn ang="0">
                <a:pos x="T2" y="T3"/>
              </a:cxn>
              <a:cxn ang="0">
                <a:pos x="T4" y="T5"/>
              </a:cxn>
              <a:cxn ang="0">
                <a:pos x="T6" y="T7"/>
              </a:cxn>
              <a:cxn ang="0">
                <a:pos x="T8" y="T9"/>
              </a:cxn>
              <a:cxn ang="0">
                <a:pos x="T10" y="T11"/>
              </a:cxn>
              <a:cxn ang="0">
                <a:pos x="T12" y="T13"/>
              </a:cxn>
            </a:cxnLst>
            <a:rect l="0" t="0" r="r" b="b"/>
            <a:pathLst>
              <a:path w="515" h="709">
                <a:moveTo>
                  <a:pt x="81" y="536"/>
                </a:moveTo>
                <a:cubicBezTo>
                  <a:pt x="81" y="569"/>
                  <a:pt x="78" y="601"/>
                  <a:pt x="74" y="633"/>
                </a:cubicBezTo>
                <a:cubicBezTo>
                  <a:pt x="502" y="709"/>
                  <a:pt x="502" y="709"/>
                  <a:pt x="502" y="709"/>
                </a:cubicBezTo>
                <a:cubicBezTo>
                  <a:pt x="511" y="652"/>
                  <a:pt x="515" y="595"/>
                  <a:pt x="515" y="536"/>
                </a:cubicBezTo>
                <a:cubicBezTo>
                  <a:pt x="515" y="341"/>
                  <a:pt x="465" y="159"/>
                  <a:pt x="377" y="0"/>
                </a:cubicBezTo>
                <a:cubicBezTo>
                  <a:pt x="0" y="217"/>
                  <a:pt x="0" y="217"/>
                  <a:pt x="0" y="217"/>
                </a:cubicBezTo>
                <a:cubicBezTo>
                  <a:pt x="52" y="312"/>
                  <a:pt x="81" y="421"/>
                  <a:pt x="81" y="536"/>
                </a:cubicBezTo>
                <a:close/>
              </a:path>
            </a:pathLst>
          </a:custGeom>
          <a:solidFill>
            <a:srgbClr val="E5007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5" name="Freeform 11"/>
          <p:cNvSpPr>
            <a:spLocks/>
          </p:cNvSpPr>
          <p:nvPr/>
        </p:nvSpPr>
        <p:spPr bwMode="auto">
          <a:xfrm>
            <a:off x="5330826" y="2588946"/>
            <a:ext cx="1527175" cy="996950"/>
          </a:xfrm>
          <a:custGeom>
            <a:avLst/>
            <a:gdLst>
              <a:gd name="T0" fmla="*/ 361 w 720"/>
              <a:gd name="T1" fmla="*/ 435 h 470"/>
              <a:gd name="T2" fmla="*/ 572 w 720"/>
              <a:gd name="T3" fmla="*/ 469 h 470"/>
              <a:gd name="T4" fmla="*/ 720 w 720"/>
              <a:gd name="T5" fmla="*/ 60 h 470"/>
              <a:gd name="T6" fmla="*/ 361 w 720"/>
              <a:gd name="T7" fmla="*/ 0 h 470"/>
              <a:gd name="T8" fmla="*/ 0 w 720"/>
              <a:gd name="T9" fmla="*/ 61 h 470"/>
              <a:gd name="T10" fmla="*/ 149 w 720"/>
              <a:gd name="T11" fmla="*/ 470 h 470"/>
              <a:gd name="T12" fmla="*/ 361 w 720"/>
              <a:gd name="T13" fmla="*/ 435 h 470"/>
            </a:gdLst>
            <a:ahLst/>
            <a:cxnLst>
              <a:cxn ang="0">
                <a:pos x="T0" y="T1"/>
              </a:cxn>
              <a:cxn ang="0">
                <a:pos x="T2" y="T3"/>
              </a:cxn>
              <a:cxn ang="0">
                <a:pos x="T4" y="T5"/>
              </a:cxn>
              <a:cxn ang="0">
                <a:pos x="T6" y="T7"/>
              </a:cxn>
              <a:cxn ang="0">
                <a:pos x="T8" y="T9"/>
              </a:cxn>
              <a:cxn ang="0">
                <a:pos x="T10" y="T11"/>
              </a:cxn>
              <a:cxn ang="0">
                <a:pos x="T12" y="T13"/>
              </a:cxn>
            </a:cxnLst>
            <a:rect l="0" t="0" r="r" b="b"/>
            <a:pathLst>
              <a:path w="720" h="470">
                <a:moveTo>
                  <a:pt x="361" y="435"/>
                </a:moveTo>
                <a:cubicBezTo>
                  <a:pt x="435" y="435"/>
                  <a:pt x="505" y="447"/>
                  <a:pt x="572" y="469"/>
                </a:cubicBezTo>
                <a:cubicBezTo>
                  <a:pt x="720" y="60"/>
                  <a:pt x="720" y="60"/>
                  <a:pt x="720" y="60"/>
                </a:cubicBezTo>
                <a:cubicBezTo>
                  <a:pt x="608" y="22"/>
                  <a:pt x="487" y="0"/>
                  <a:pt x="361" y="0"/>
                </a:cubicBezTo>
                <a:cubicBezTo>
                  <a:pt x="235" y="0"/>
                  <a:pt x="113" y="22"/>
                  <a:pt x="0" y="61"/>
                </a:cubicBezTo>
                <a:cubicBezTo>
                  <a:pt x="149" y="470"/>
                  <a:pt x="149" y="470"/>
                  <a:pt x="149" y="470"/>
                </a:cubicBezTo>
                <a:cubicBezTo>
                  <a:pt x="216" y="447"/>
                  <a:pt x="287" y="435"/>
                  <a:pt x="361" y="435"/>
                </a:cubicBezTo>
                <a:close/>
              </a:path>
            </a:pathLst>
          </a:custGeom>
          <a:solidFill>
            <a:srgbClr val="E5007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FFFFFF"/>
              </a:solidFill>
              <a:effectLst/>
              <a:uLnTx/>
              <a:uFillTx/>
            </a:endParaRPr>
          </a:p>
        </p:txBody>
      </p:sp>
      <p:sp>
        <p:nvSpPr>
          <p:cNvPr id="36" name="TextBox 35"/>
          <p:cNvSpPr txBox="1"/>
          <p:nvPr/>
        </p:nvSpPr>
        <p:spPr>
          <a:xfrm>
            <a:off x="3809127" y="4279748"/>
            <a:ext cx="971786" cy="694964"/>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rPr>
              <a:t>Separate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FFFF"/>
                </a:solidFill>
                <a:effectLst/>
                <a:uLnTx/>
                <a:uFillTx/>
              </a:rPr>
              <a:t>Living</a:t>
            </a:r>
            <a:endParaRPr kumimoji="0" lang="en-ZA" sz="1300" b="1" i="0" u="none" strike="noStrike" kern="0" cap="none" spc="0" normalizeH="0" baseline="0" noProof="0" dirty="0" smtClean="0">
              <a:ln>
                <a:noFill/>
              </a:ln>
              <a:solidFill>
                <a:srgbClr val="FFFFFF"/>
              </a:solidFill>
              <a:effectLst/>
              <a:uLnTx/>
              <a:uFillTx/>
            </a:endParaRPr>
          </a:p>
        </p:txBody>
      </p:sp>
      <p:sp>
        <p:nvSpPr>
          <p:cNvPr id="37" name="TextBox 36"/>
          <p:cNvSpPr txBox="1"/>
          <p:nvPr/>
        </p:nvSpPr>
        <p:spPr>
          <a:xfrm>
            <a:off x="4476351" y="2824624"/>
            <a:ext cx="1003839" cy="284019"/>
          </a:xfrm>
          <a:prstGeom prst="rect">
            <a:avLst/>
          </a:prstGeom>
          <a:noFill/>
        </p:spPr>
        <p:txBody>
          <a:bodyPr wrap="square" lIns="0" tIns="0" rIns="0" bIns="0" rtlCol="0">
            <a:noAutofit/>
          </a:bodyPr>
          <a:lstStyle>
            <a:defPPr>
              <a:defRPr lang="en-AU"/>
            </a:defPPr>
            <a:lvl1pPr>
              <a:defRPr sz="1200">
                <a:latin typeface="+mn-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Arial"/>
              </a:rPr>
              <a:t/>
            </a:r>
            <a:br>
              <a:rPr kumimoji="0" lang="en-US" sz="1100" b="1" i="0" u="none" strike="noStrike" kern="0" cap="none" spc="0" normalizeH="0" baseline="0" noProof="0" dirty="0" smtClean="0">
                <a:ln>
                  <a:noFill/>
                </a:ln>
                <a:solidFill>
                  <a:srgbClr val="FFFFFF"/>
                </a:solidFill>
                <a:effectLst/>
                <a:uLnTx/>
                <a:uFillTx/>
                <a:latin typeface="Arial"/>
              </a:rPr>
            </a:br>
            <a:r>
              <a:rPr kumimoji="0" lang="en-US" sz="1300" b="1" i="0" u="none" strike="noStrike" kern="0" cap="none" spc="0" normalizeH="0" baseline="0" noProof="0" dirty="0" smtClean="0">
                <a:ln>
                  <a:noFill/>
                </a:ln>
                <a:solidFill>
                  <a:srgbClr val="FFFFFF"/>
                </a:solidFill>
                <a:effectLst/>
                <a:uLnTx/>
                <a:uFillTx/>
                <a:latin typeface="Arial"/>
              </a:rPr>
              <a:t>Female households greater poverty</a:t>
            </a:r>
            <a:endParaRPr kumimoji="0" lang="en-ZA" sz="1300" b="1" i="0" u="none" strike="noStrike" kern="0" cap="none" spc="0" normalizeH="0" baseline="0" noProof="0" dirty="0">
              <a:ln>
                <a:noFill/>
              </a:ln>
              <a:solidFill>
                <a:srgbClr val="FFFFFF"/>
              </a:solidFill>
              <a:effectLst/>
              <a:uLnTx/>
              <a:uFillTx/>
              <a:latin typeface="Arial"/>
            </a:endParaRPr>
          </a:p>
        </p:txBody>
      </p:sp>
      <p:sp>
        <p:nvSpPr>
          <p:cNvPr id="38" name="TextBox 37"/>
          <p:cNvSpPr txBox="1"/>
          <p:nvPr/>
        </p:nvSpPr>
        <p:spPr>
          <a:xfrm>
            <a:off x="7530344" y="4383191"/>
            <a:ext cx="833195" cy="286411"/>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rPr>
              <a:t>Misinformation</a:t>
            </a:r>
          </a:p>
        </p:txBody>
      </p:sp>
      <p:sp>
        <p:nvSpPr>
          <p:cNvPr id="39" name="Rectangle 38"/>
          <p:cNvSpPr/>
          <p:nvPr/>
        </p:nvSpPr>
        <p:spPr>
          <a:xfrm>
            <a:off x="1537832" y="2370759"/>
            <a:ext cx="2883753" cy="1220847"/>
          </a:xfrm>
          <a:prstGeom prst="rect">
            <a:avLst/>
          </a:prstGeom>
        </p:spPr>
        <p:txBody>
          <a:bodyPr wrap="square">
            <a:spAutoFit/>
          </a:bodyPr>
          <a:lstStyle/>
          <a:p>
            <a:pPr marL="0" marR="0" lvl="0" indent="0" defTabSz="914400" eaLnBrk="1" fontAlgn="auto" latinLnBrk="0" hangingPunct="1">
              <a:lnSpc>
                <a:spcPct val="100000"/>
              </a:lnSpc>
              <a:spcBef>
                <a:spcPts val="384"/>
              </a:spcBef>
              <a:spcAft>
                <a:spcPts val="0"/>
              </a:spcAft>
              <a:buClrTx/>
              <a:buSzTx/>
              <a:buFontTx/>
              <a:buNone/>
              <a:tabLst/>
              <a:defRPr/>
            </a:pPr>
            <a:r>
              <a:rPr kumimoji="0" lang="en-US" sz="1400" b="0" i="0" u="none" strike="noStrike" kern="0" cap="none" spc="0" normalizeH="0" baseline="0" noProof="0" dirty="0" smtClean="0">
                <a:ln>
                  <a:noFill/>
                </a:ln>
                <a:solidFill>
                  <a:srgbClr val="717171"/>
                </a:solidFill>
                <a:effectLst/>
                <a:uLnTx/>
                <a:uFillTx/>
              </a:rPr>
              <a:t>Female headed households and child headed households are more vulnerable to poverty </a:t>
            </a:r>
            <a:br>
              <a:rPr kumimoji="0" lang="en-US" sz="1400" b="0" i="0" u="none" strike="noStrike" kern="0" cap="none" spc="0" normalizeH="0" baseline="0" noProof="0" dirty="0" smtClean="0">
                <a:ln>
                  <a:noFill/>
                </a:ln>
                <a:solidFill>
                  <a:srgbClr val="717171"/>
                </a:solidFill>
                <a:effectLst/>
                <a:uLnTx/>
                <a:uFillTx/>
              </a:rPr>
            </a:br>
            <a:r>
              <a:rPr kumimoji="0" lang="en-US" sz="1400" b="0" i="0" u="none" strike="noStrike" kern="0" cap="none" spc="0" normalizeH="0" baseline="0" noProof="0" dirty="0" smtClean="0">
                <a:ln>
                  <a:noFill/>
                </a:ln>
                <a:solidFill>
                  <a:srgbClr val="717171"/>
                </a:solidFill>
                <a:effectLst/>
                <a:uLnTx/>
                <a:uFillTx/>
              </a:rPr>
              <a:t>(patriarchal influence)</a:t>
            </a:r>
          </a:p>
          <a:p>
            <a:pPr marL="0" marR="0" lvl="0" indent="0" algn="r" defTabSz="914400" eaLnBrk="1" fontAlgn="auto" latinLnBrk="0" hangingPunct="1">
              <a:lnSpc>
                <a:spcPct val="100000"/>
              </a:lnSpc>
              <a:spcBef>
                <a:spcPts val="384"/>
              </a:spcBef>
              <a:spcAft>
                <a:spcPts val="0"/>
              </a:spcAft>
              <a:buClrTx/>
              <a:buSzTx/>
              <a:buFontTx/>
              <a:buNone/>
              <a:tabLst/>
              <a:defRPr/>
            </a:pPr>
            <a:endParaRPr kumimoji="0" lang="en-GB" sz="1100" b="0" i="0" u="none" strike="noStrike" kern="0" cap="none" spc="0" normalizeH="0" baseline="0" noProof="0" dirty="0" smtClean="0">
              <a:ln>
                <a:noFill/>
              </a:ln>
              <a:solidFill>
                <a:srgbClr val="333333"/>
              </a:solidFill>
              <a:effectLst/>
              <a:uLnTx/>
              <a:uFillTx/>
              <a:latin typeface="Verdana"/>
            </a:endParaRPr>
          </a:p>
        </p:txBody>
      </p:sp>
      <p:sp>
        <p:nvSpPr>
          <p:cNvPr id="40" name="Rectangle 39"/>
          <p:cNvSpPr/>
          <p:nvPr/>
        </p:nvSpPr>
        <p:spPr>
          <a:xfrm>
            <a:off x="9110681" y="4288509"/>
            <a:ext cx="2137551" cy="528350"/>
          </a:xfrm>
          <a:prstGeom prst="rect">
            <a:avLst/>
          </a:prstGeom>
        </p:spPr>
        <p:txBody>
          <a:bodyPr wrap="square">
            <a:spAutoFit/>
          </a:bodyPr>
          <a:lstStyle/>
          <a:p>
            <a:pPr marL="0" marR="0" lvl="0" indent="0" algn="r" defTabSz="914400" eaLnBrk="1" fontAlgn="auto" latinLnBrk="0" hangingPunct="1">
              <a:lnSpc>
                <a:spcPct val="100000"/>
              </a:lnSpc>
              <a:spcBef>
                <a:spcPts val="384"/>
              </a:spcBef>
              <a:spcAft>
                <a:spcPts val="0"/>
              </a:spcAft>
              <a:buClrTx/>
              <a:buSzTx/>
              <a:buFontTx/>
              <a:buNone/>
              <a:tabLst/>
              <a:defRPr/>
            </a:pPr>
            <a:r>
              <a:rPr kumimoji="0" lang="en-US" sz="1400" b="0" i="0" u="none" strike="noStrike" kern="0" cap="none" spc="0" normalizeH="0" baseline="0" noProof="0" dirty="0" smtClean="0">
                <a:ln>
                  <a:noFill/>
                </a:ln>
                <a:solidFill>
                  <a:srgbClr val="717171"/>
                </a:solidFill>
                <a:effectLst/>
                <a:uLnTx/>
                <a:uFillTx/>
              </a:rPr>
              <a:t>Greater misinformation</a:t>
            </a:r>
          </a:p>
          <a:p>
            <a:pPr marL="0" marR="0" lvl="0" indent="0" algn="r" defTabSz="914400" eaLnBrk="1" fontAlgn="auto" latinLnBrk="0" hangingPunct="1">
              <a:lnSpc>
                <a:spcPct val="100000"/>
              </a:lnSpc>
              <a:spcBef>
                <a:spcPts val="384"/>
              </a:spcBef>
              <a:spcAft>
                <a:spcPts val="0"/>
              </a:spcAft>
              <a:buClrTx/>
              <a:buSzTx/>
              <a:buFontTx/>
              <a:buNone/>
              <a:tabLst/>
              <a:defRPr/>
            </a:pPr>
            <a:endParaRPr kumimoji="0" lang="en-GB" sz="1100" b="0" i="0" u="none" strike="noStrike" kern="0" cap="none" spc="0" normalizeH="0" baseline="0" noProof="0" dirty="0" smtClean="0">
              <a:ln>
                <a:noFill/>
              </a:ln>
              <a:solidFill>
                <a:srgbClr val="333333"/>
              </a:solidFill>
              <a:effectLst/>
              <a:uLnTx/>
              <a:uFillTx/>
              <a:latin typeface="Verdana"/>
            </a:endParaRPr>
          </a:p>
        </p:txBody>
      </p:sp>
      <p:sp>
        <p:nvSpPr>
          <p:cNvPr id="41" name="Rectangle 40"/>
          <p:cNvSpPr/>
          <p:nvPr/>
        </p:nvSpPr>
        <p:spPr>
          <a:xfrm>
            <a:off x="7896226" y="2360525"/>
            <a:ext cx="3198811" cy="1174681"/>
          </a:xfrm>
          <a:prstGeom prst="rect">
            <a:avLst/>
          </a:prstGeom>
        </p:spPr>
        <p:txBody>
          <a:bodyPr wrap="square">
            <a:spAutoFit/>
          </a:bodyPr>
          <a:lstStyle/>
          <a:p>
            <a:pPr marL="0" marR="0" lvl="0" indent="0" algn="r" defTabSz="914400" eaLnBrk="1" fontAlgn="auto" latinLnBrk="0" hangingPunct="1">
              <a:lnSpc>
                <a:spcPct val="100000"/>
              </a:lnSpc>
              <a:spcBef>
                <a:spcPts val="384"/>
              </a:spcBef>
              <a:spcAft>
                <a:spcPts val="0"/>
              </a:spcAft>
              <a:buClrTx/>
              <a:buSzTx/>
              <a:buFontTx/>
              <a:buNone/>
              <a:tabLst/>
              <a:defRPr/>
            </a:pPr>
            <a:r>
              <a:rPr kumimoji="0" lang="en-US" sz="1400" b="0" i="0" u="none" strike="noStrike" kern="0" cap="none" spc="0" normalizeH="0" baseline="0" noProof="0" dirty="0" smtClean="0">
                <a:ln>
                  <a:noFill/>
                </a:ln>
                <a:solidFill>
                  <a:srgbClr val="717171"/>
                </a:solidFill>
                <a:effectLst/>
                <a:uLnTx/>
                <a:uFillTx/>
              </a:rPr>
              <a:t>Children now have greater levels of peer influence than in the past (lack the balance of peer and maternal/  paternal vs peer)</a:t>
            </a:r>
          </a:p>
          <a:p>
            <a:pPr marL="0" marR="0" lvl="0" indent="0" algn="r" defTabSz="914400" eaLnBrk="1" fontAlgn="auto" latinLnBrk="0" hangingPunct="1">
              <a:lnSpc>
                <a:spcPct val="100000"/>
              </a:lnSpc>
              <a:spcBef>
                <a:spcPts val="384"/>
              </a:spcBef>
              <a:spcAft>
                <a:spcPts val="0"/>
              </a:spcAft>
              <a:buClrTx/>
              <a:buSzTx/>
              <a:buFontTx/>
              <a:buNone/>
              <a:tabLst/>
              <a:defRPr/>
            </a:pPr>
            <a:endParaRPr kumimoji="0" lang="en-GB" sz="1100" b="0" i="0" u="none" strike="noStrike" kern="0" cap="none" spc="0" normalizeH="0" baseline="0" noProof="0" dirty="0" smtClean="0">
              <a:ln>
                <a:noFill/>
              </a:ln>
              <a:solidFill>
                <a:srgbClr val="333333"/>
              </a:solidFill>
              <a:effectLst/>
              <a:uLnTx/>
              <a:uFillTx/>
              <a:latin typeface="Verdana"/>
            </a:endParaRPr>
          </a:p>
        </p:txBody>
      </p:sp>
      <p:sp>
        <p:nvSpPr>
          <p:cNvPr id="42" name="Rectangle 41"/>
          <p:cNvSpPr/>
          <p:nvPr/>
        </p:nvSpPr>
        <p:spPr>
          <a:xfrm>
            <a:off x="4730815" y="1513816"/>
            <a:ext cx="2727196" cy="738664"/>
          </a:xfrm>
          <a:prstGeom prst="rect">
            <a:avLst/>
          </a:prstGeom>
        </p:spPr>
        <p:txBody>
          <a:bodyPr wrap="square">
            <a:spAutoFit/>
          </a:bodyPr>
          <a:lstStyle/>
          <a:p>
            <a:pPr marL="0" marR="0" lvl="0" indent="0" algn="ctr" defTabSz="914400" eaLnBrk="1" fontAlgn="auto" latinLnBrk="0" hangingPunct="1">
              <a:lnSpc>
                <a:spcPct val="100000"/>
              </a:lnSpc>
              <a:spcBef>
                <a:spcPts val="384"/>
              </a:spcBef>
              <a:spcAft>
                <a:spcPts val="0"/>
              </a:spcAft>
              <a:buClrTx/>
              <a:buSzTx/>
              <a:buFontTx/>
              <a:buNone/>
              <a:tabLst/>
              <a:defRPr/>
            </a:pPr>
            <a:r>
              <a:rPr kumimoji="0" lang="en-US" sz="1400" b="0" i="0" u="none" strike="noStrike" kern="0" cap="none" spc="0" normalizeH="0" baseline="0" noProof="0" dirty="0" smtClean="0">
                <a:ln>
                  <a:noFill/>
                </a:ln>
                <a:solidFill>
                  <a:srgbClr val="717171"/>
                </a:solidFill>
                <a:effectLst/>
                <a:uLnTx/>
                <a:uFillTx/>
              </a:rPr>
              <a:t>Female heads work long hours leaving children in care of grandmothers or without care</a:t>
            </a:r>
          </a:p>
        </p:txBody>
      </p:sp>
      <p:sp>
        <p:nvSpPr>
          <p:cNvPr id="43" name="Rectangle 42"/>
          <p:cNvSpPr/>
          <p:nvPr/>
        </p:nvSpPr>
        <p:spPr>
          <a:xfrm>
            <a:off x="152400" y="3879541"/>
            <a:ext cx="3398910" cy="1436291"/>
          </a:xfrm>
          <a:prstGeom prst="rect">
            <a:avLst/>
          </a:prstGeom>
        </p:spPr>
        <p:txBody>
          <a:bodyPr wrap="square">
            <a:spAutoFit/>
          </a:bodyPr>
          <a:lstStyle/>
          <a:p>
            <a:pPr marL="0" marR="0" lvl="0" indent="0" defTabSz="914400" eaLnBrk="1" fontAlgn="auto" latinLnBrk="0" hangingPunct="1">
              <a:lnSpc>
                <a:spcPct val="100000"/>
              </a:lnSpc>
              <a:spcBef>
                <a:spcPts val="384"/>
              </a:spcBef>
              <a:spcAft>
                <a:spcPts val="0"/>
              </a:spcAft>
              <a:buClrTx/>
              <a:buSzTx/>
              <a:buFontTx/>
              <a:buNone/>
              <a:tabLst>
                <a:tab pos="1027113" algn="l"/>
              </a:tabLst>
              <a:defRPr/>
            </a:pPr>
            <a:r>
              <a:rPr kumimoji="0" lang="en-US" sz="1400" b="0" i="0" u="none" strike="noStrike" kern="0" cap="none" spc="0" normalizeH="0" baseline="0" noProof="0" dirty="0" smtClean="0">
                <a:ln>
                  <a:noFill/>
                </a:ln>
                <a:solidFill>
                  <a:srgbClr val="717171"/>
                </a:solidFill>
                <a:effectLst/>
                <a:uLnTx/>
                <a:uFillTx/>
              </a:rPr>
              <a:t>The apartheid legacy of separate development created a system of women and children confined to rural areas and men seeking work in urban areas. </a:t>
            </a:r>
          </a:p>
          <a:p>
            <a:pPr marL="0" marR="0" lvl="0" indent="0" algn="r" defTabSz="914400" eaLnBrk="1" fontAlgn="auto" latinLnBrk="0" hangingPunct="1">
              <a:lnSpc>
                <a:spcPct val="100000"/>
              </a:lnSpc>
              <a:spcBef>
                <a:spcPts val="384"/>
              </a:spcBef>
              <a:spcAft>
                <a:spcPts val="0"/>
              </a:spcAft>
              <a:buClrTx/>
              <a:buSzTx/>
              <a:buFontTx/>
              <a:buNone/>
              <a:tabLst>
                <a:tab pos="1027113" algn="l"/>
              </a:tabLst>
              <a:defRPr/>
            </a:pPr>
            <a:endParaRPr kumimoji="0" lang="en-GB" sz="1400" b="0" i="0" u="none" strike="noStrike" kern="0" cap="none" spc="0" normalizeH="0" baseline="0" noProof="0" dirty="0" smtClean="0">
              <a:ln>
                <a:noFill/>
              </a:ln>
              <a:solidFill>
                <a:srgbClr val="333333"/>
              </a:solidFill>
              <a:effectLst/>
              <a:uLnTx/>
              <a:uFillTx/>
              <a:latin typeface="Verdana"/>
            </a:endParaRPr>
          </a:p>
        </p:txBody>
      </p:sp>
      <p:sp>
        <p:nvSpPr>
          <p:cNvPr id="44" name="TextBox 43"/>
          <p:cNvSpPr txBox="1"/>
          <p:nvPr/>
        </p:nvSpPr>
        <p:spPr>
          <a:xfrm>
            <a:off x="5565600" y="2739756"/>
            <a:ext cx="1208087" cy="299604"/>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FFFF"/>
                </a:solidFill>
                <a:effectLst/>
                <a:uLnTx/>
                <a:uFillTx/>
              </a:rPr>
              <a:t>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FFFF"/>
                </a:solidFill>
                <a:effectLst/>
                <a:uLnTx/>
                <a:uFillTx/>
              </a:rPr>
              <a:t>Generational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FFFF"/>
                </a:solidFill>
                <a:effectLst/>
                <a:uLnTx/>
                <a:uFillTx/>
              </a:rPr>
              <a:t> care</a:t>
            </a:r>
            <a:endParaRPr kumimoji="0" lang="en-ZA" sz="1300" b="1" i="0" u="none" strike="noStrike" kern="0" cap="none" spc="0" normalizeH="0" baseline="0" noProof="0" dirty="0" smtClean="0">
              <a:ln>
                <a:noFill/>
              </a:ln>
              <a:solidFill>
                <a:srgbClr val="FFFFFF"/>
              </a:solidFill>
              <a:effectLst/>
              <a:uLnTx/>
              <a:uFillTx/>
            </a:endParaRPr>
          </a:p>
        </p:txBody>
      </p:sp>
      <p:sp>
        <p:nvSpPr>
          <p:cNvPr id="45" name="TextBox 44"/>
          <p:cNvSpPr txBox="1"/>
          <p:nvPr/>
        </p:nvSpPr>
        <p:spPr>
          <a:xfrm>
            <a:off x="6858576" y="3108316"/>
            <a:ext cx="1055687" cy="286411"/>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rPr>
              <a:t>Greater</a:t>
            </a:r>
          </a:p>
          <a:p>
            <a:pPr marL="0" marR="0" lvl="0" indent="0"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rPr>
              <a:t> peer </a:t>
            </a:r>
          </a:p>
          <a:p>
            <a:pPr marL="0" marR="0" lvl="0" indent="0"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rPr>
              <a:t>influence</a:t>
            </a:r>
          </a:p>
        </p:txBody>
      </p:sp>
      <p:sp>
        <p:nvSpPr>
          <p:cNvPr id="46" name="Down Arrow 45"/>
          <p:cNvSpPr/>
          <p:nvPr/>
        </p:nvSpPr>
        <p:spPr>
          <a:xfrm rot="19736240">
            <a:off x="7331003" y="3661299"/>
            <a:ext cx="628038" cy="589470"/>
          </a:xfrm>
          <a:prstGeom prst="downArrow">
            <a:avLst/>
          </a:prstGeom>
          <a:solidFill>
            <a:srgbClr val="717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600" b="0" i="0" u="none" strike="noStrike" kern="0" cap="none" spc="0" normalizeH="0" baseline="0" noProof="0" dirty="0" smtClean="0">
              <a:ln>
                <a:noFill/>
              </a:ln>
              <a:solidFill>
                <a:srgbClr val="FFFFFF"/>
              </a:solidFill>
              <a:effectLst/>
              <a:uLnTx/>
              <a:uFillTx/>
              <a:latin typeface="Arial"/>
              <a:ea typeface="+mn-ea"/>
              <a:cs typeface="+mn-cs"/>
            </a:endParaRPr>
          </a:p>
        </p:txBody>
      </p:sp>
      <p:pic>
        <p:nvPicPr>
          <p:cNvPr id="47" name="Picture 4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5215" y="3797847"/>
            <a:ext cx="2390775" cy="1914525"/>
          </a:xfrm>
          <a:prstGeom prst="ellipse">
            <a:avLst/>
          </a:prstGeom>
          <a:ln>
            <a:noFill/>
          </a:ln>
          <a:effectLst>
            <a:softEdge rad="112500"/>
          </a:effectLst>
        </p:spPr>
      </p:pic>
    </p:spTree>
    <p:extLst>
      <p:ext uri="{BB962C8B-B14F-4D97-AF65-F5344CB8AC3E}">
        <p14:creationId xmlns:p14="http://schemas.microsoft.com/office/powerpoint/2010/main" val="139855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937"/>
            <a:ext cx="12075886" cy="604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59999" y="154951"/>
            <a:ext cx="11715887" cy="404119"/>
          </a:xfrm>
        </p:spPr>
        <p:txBody>
          <a:bodyPr/>
          <a:lstStyle/>
          <a:p>
            <a:r>
              <a:rPr lang="en-ZA" dirty="0" smtClean="0"/>
              <a:t>Myth: Young women are fearful of using injection and implant contraception methods that stop her period because they are uncertain of ‘where the blood goes’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100</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7" name="Rectangle 6"/>
          <p:cNvSpPr/>
          <p:nvPr/>
        </p:nvSpPr>
        <p:spPr>
          <a:xfrm>
            <a:off x="5558971" y="1874134"/>
            <a:ext cx="5895221" cy="3191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dirty="0">
                <a:solidFill>
                  <a:srgbClr val="717171"/>
                </a:solidFill>
              </a:rPr>
              <a:t>Several mentions of ears and nose </a:t>
            </a:r>
            <a:r>
              <a:rPr lang="en-ZA" dirty="0" smtClean="0">
                <a:solidFill>
                  <a:srgbClr val="717171"/>
                </a:solidFill>
              </a:rPr>
              <a:t>bleeds, young women perceive </a:t>
            </a:r>
            <a:r>
              <a:rPr lang="en-ZA" dirty="0">
                <a:solidFill>
                  <a:srgbClr val="717171"/>
                </a:solidFill>
              </a:rPr>
              <a:t>that because </a:t>
            </a:r>
            <a:r>
              <a:rPr lang="en-ZA" dirty="0" smtClean="0">
                <a:solidFill>
                  <a:srgbClr val="717171"/>
                </a:solidFill>
              </a:rPr>
              <a:t>the injection/ implant stops her menstruating, then her menstrual </a:t>
            </a:r>
            <a:r>
              <a:rPr lang="en-ZA" dirty="0">
                <a:solidFill>
                  <a:srgbClr val="717171"/>
                </a:solidFill>
              </a:rPr>
              <a:t>blood has no where else to escape other </a:t>
            </a:r>
            <a:r>
              <a:rPr lang="en-ZA" dirty="0" smtClean="0">
                <a:solidFill>
                  <a:srgbClr val="717171"/>
                </a:solidFill>
              </a:rPr>
              <a:t>than her </a:t>
            </a:r>
            <a:r>
              <a:rPr lang="en-ZA" dirty="0">
                <a:solidFill>
                  <a:srgbClr val="717171"/>
                </a:solidFill>
              </a:rPr>
              <a:t>nose and </a:t>
            </a:r>
            <a:r>
              <a:rPr lang="en-ZA" dirty="0" smtClean="0">
                <a:solidFill>
                  <a:srgbClr val="717171"/>
                </a:solidFill>
              </a:rPr>
              <a:t>ears. </a:t>
            </a:r>
          </a:p>
          <a:p>
            <a:endParaRPr lang="en-ZA" dirty="0" smtClean="0">
              <a:solidFill>
                <a:srgbClr val="717171"/>
              </a:solidFill>
            </a:endParaRPr>
          </a:p>
          <a:p>
            <a:r>
              <a:rPr lang="en-ZA" dirty="0" smtClean="0">
                <a:solidFill>
                  <a:srgbClr val="717171"/>
                </a:solidFill>
              </a:rPr>
              <a:t>When checking on these symptoms at a clinic, this is the explanation given to them by the clinic nurses. </a:t>
            </a:r>
          </a:p>
          <a:p>
            <a:endParaRPr lang="en-ZA" dirty="0" smtClean="0">
              <a:solidFill>
                <a:srgbClr val="717171"/>
              </a:solidFill>
            </a:endParaRPr>
          </a:p>
          <a:p>
            <a:r>
              <a:rPr lang="en-ZA" dirty="0" smtClean="0">
                <a:solidFill>
                  <a:srgbClr val="717171"/>
                </a:solidFill>
              </a:rPr>
              <a:t>So, there is a strongly held belief that it is dangerous </a:t>
            </a:r>
            <a:r>
              <a:rPr lang="en-ZA" dirty="0">
                <a:solidFill>
                  <a:srgbClr val="717171"/>
                </a:solidFill>
              </a:rPr>
              <a:t>to stop period all </a:t>
            </a:r>
            <a:r>
              <a:rPr lang="en-ZA" dirty="0" smtClean="0">
                <a:solidFill>
                  <a:srgbClr val="717171"/>
                </a:solidFill>
              </a:rPr>
              <a:t>together. </a:t>
            </a:r>
            <a:endParaRPr lang="en-ZA" dirty="0">
              <a:solidFill>
                <a:srgbClr val="717171"/>
              </a:solidFill>
            </a:endParaRPr>
          </a:p>
          <a:p>
            <a:pPr marL="171450" indent="-171450">
              <a:buFont typeface="Arial" pitchFamily="34" charset="0"/>
              <a:buChar char="•"/>
            </a:pPr>
            <a:endParaRPr lang="en-ZA" dirty="0">
              <a:solidFill>
                <a:srgbClr val="717171"/>
              </a:solidFill>
            </a:endParaRPr>
          </a:p>
        </p:txBody>
      </p:sp>
      <p:sp>
        <p:nvSpPr>
          <p:cNvPr id="6" name="AutoShape 2" descr="Image result for background red paint splas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Tree>
    <p:extLst>
      <p:ext uri="{BB962C8B-B14F-4D97-AF65-F5344CB8AC3E}">
        <p14:creationId xmlns:p14="http://schemas.microsoft.com/office/powerpoint/2010/main" val="27749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8" y="430717"/>
            <a:ext cx="11832001" cy="810254"/>
          </a:xfrm>
        </p:spPr>
        <p:txBody>
          <a:bodyPr/>
          <a:lstStyle/>
          <a:p>
            <a:r>
              <a:rPr lang="en-ZA" dirty="0" smtClean="0"/>
              <a:t>In order to keep her partner interested, young women have pre-sex preparation rituals to show her partner that she takes care of herself and wants to please him</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101</a:t>
            </a:fld>
            <a:endParaRPr lang="en-GB" dirty="0">
              <a:solidFill>
                <a:srgbClr val="717171"/>
              </a:solidFill>
            </a:endParaRPr>
          </a:p>
        </p:txBody>
      </p:sp>
      <p:sp>
        <p:nvSpPr>
          <p:cNvPr id="4" name="Text Placeholder 3"/>
          <p:cNvSpPr>
            <a:spLocks noGrp="1"/>
          </p:cNvSpPr>
          <p:nvPr>
            <p:ph type="body" sz="quarter" idx="17"/>
          </p:nvPr>
        </p:nvSpPr>
        <p:spPr>
          <a:xfrm>
            <a:off x="357188" y="1262336"/>
            <a:ext cx="11477331" cy="1141230"/>
          </a:xfrm>
        </p:spPr>
        <p:txBody>
          <a:bodyPr/>
          <a:lstStyle/>
          <a:p>
            <a:r>
              <a:rPr lang="en-ZA" sz="1600" i="1" dirty="0" smtClean="0"/>
              <a:t>Young women leverage whatever power she has, and in this case she has control over her own cleanliness and appearance. Vaginal cleansing is part of her typical fem care ritual, but she needs to step this up a level to make sure that her partner enjoys having sex with her. So this ritual involves methods of vaginal tightening and heating immediately before sex. </a:t>
            </a:r>
            <a:endParaRPr lang="en-ZA" sz="1600" i="1" dirty="0"/>
          </a:p>
        </p:txBody>
      </p:sp>
      <p:sp>
        <p:nvSpPr>
          <p:cNvPr id="5" name="Text Placeholder 4"/>
          <p:cNvSpPr>
            <a:spLocks noGrp="1"/>
          </p:cNvSpPr>
          <p:nvPr>
            <p:ph type="body" sz="quarter" idx="18"/>
          </p:nvPr>
        </p:nvSpPr>
        <p:spPr/>
        <p:txBody>
          <a:bodyPr/>
          <a:lstStyle/>
          <a:p>
            <a:endParaRPr lang="en-ZA" dirty="0"/>
          </a:p>
        </p:txBody>
      </p:sp>
      <p:graphicFrame>
        <p:nvGraphicFramePr>
          <p:cNvPr id="7" name="Diagram 6"/>
          <p:cNvGraphicFramePr/>
          <p:nvPr>
            <p:extLst/>
          </p:nvPr>
        </p:nvGraphicFramePr>
        <p:xfrm>
          <a:off x="1600927" y="2351311"/>
          <a:ext cx="8901610" cy="1737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1280160" y="4200696"/>
            <a:ext cx="2024743" cy="738664"/>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ZA" sz="1200" dirty="0" smtClean="0">
                <a:solidFill>
                  <a:srgbClr val="717171"/>
                </a:solidFill>
              </a:rPr>
              <a:t>Fresh, clean</a:t>
            </a:r>
          </a:p>
          <a:p>
            <a:pPr marL="285750" indent="-285750">
              <a:buFont typeface="Wingdings" panose="05000000000000000000" pitchFamily="2" charset="2"/>
              <a:buChar char="§"/>
            </a:pPr>
            <a:r>
              <a:rPr lang="en-ZA" sz="1200" dirty="0" smtClean="0">
                <a:solidFill>
                  <a:srgbClr val="717171"/>
                </a:solidFill>
              </a:rPr>
              <a:t>Smell good</a:t>
            </a:r>
          </a:p>
          <a:p>
            <a:pPr marL="285750" indent="-285750">
              <a:buFont typeface="Wingdings" panose="05000000000000000000" pitchFamily="2" charset="2"/>
              <a:buChar char="§"/>
            </a:pPr>
            <a:r>
              <a:rPr lang="en-ZA" sz="1200" dirty="0" smtClean="0">
                <a:solidFill>
                  <a:srgbClr val="717171"/>
                </a:solidFill>
              </a:rPr>
              <a:t>No sign of infection or rash</a:t>
            </a:r>
          </a:p>
        </p:txBody>
      </p:sp>
      <p:sp>
        <p:nvSpPr>
          <p:cNvPr id="10" name="TextBox 9"/>
          <p:cNvSpPr txBox="1"/>
          <p:nvPr/>
        </p:nvSpPr>
        <p:spPr>
          <a:xfrm>
            <a:off x="3653246" y="4229985"/>
            <a:ext cx="2024743" cy="553998"/>
          </a:xfrm>
          <a:prstGeom prst="rect">
            <a:avLst/>
          </a:prstGeom>
          <a:noFill/>
        </p:spPr>
        <p:txBody>
          <a:bodyPr wrap="square" lIns="0" tIns="0" rIns="0" bIns="0" rtlCol="0">
            <a:spAutoFit/>
          </a:bodyPr>
          <a:lstStyle/>
          <a:p>
            <a:pPr marL="171450" indent="-171450">
              <a:buFont typeface="Wingdings" panose="05000000000000000000" pitchFamily="2" charset="2"/>
              <a:buChar char="§"/>
            </a:pPr>
            <a:r>
              <a:rPr lang="en-ZA" sz="1200" dirty="0" smtClean="0">
                <a:solidFill>
                  <a:srgbClr val="717171"/>
                </a:solidFill>
              </a:rPr>
              <a:t>Believed that heating also leads to increased tightening</a:t>
            </a:r>
          </a:p>
        </p:txBody>
      </p:sp>
      <p:sp>
        <p:nvSpPr>
          <p:cNvPr id="12" name="TextBox 11"/>
          <p:cNvSpPr txBox="1"/>
          <p:nvPr/>
        </p:nvSpPr>
        <p:spPr>
          <a:xfrm>
            <a:off x="9017726" y="4200695"/>
            <a:ext cx="2024743" cy="1107996"/>
          </a:xfrm>
          <a:prstGeom prst="rect">
            <a:avLst/>
          </a:prstGeom>
          <a:noFill/>
        </p:spPr>
        <p:txBody>
          <a:bodyPr wrap="square" lIns="0" tIns="0" rIns="0" bIns="0" rtlCol="0">
            <a:spAutoFit/>
          </a:bodyPr>
          <a:lstStyle/>
          <a:p>
            <a:pPr marL="171450" indent="-171450">
              <a:buFont typeface="Wingdings" panose="05000000000000000000" pitchFamily="2" charset="2"/>
              <a:buChar char="§"/>
            </a:pPr>
            <a:r>
              <a:rPr lang="en-ZA" sz="1200" dirty="0" smtClean="0">
                <a:solidFill>
                  <a:srgbClr val="717171"/>
                </a:solidFill>
              </a:rPr>
              <a:t>Maximise his pleasure</a:t>
            </a:r>
          </a:p>
          <a:p>
            <a:pPr marL="171450" indent="-171450">
              <a:buFont typeface="Wingdings" panose="05000000000000000000" pitchFamily="2" charset="2"/>
              <a:buChar char="§"/>
            </a:pPr>
            <a:r>
              <a:rPr lang="en-ZA" sz="1200" dirty="0" smtClean="0">
                <a:solidFill>
                  <a:srgbClr val="717171"/>
                </a:solidFill>
              </a:rPr>
              <a:t>Distinguish her from his other partners</a:t>
            </a:r>
          </a:p>
          <a:p>
            <a:pPr marL="171450" indent="-171450">
              <a:buFont typeface="Wingdings" panose="05000000000000000000" pitchFamily="2" charset="2"/>
              <a:buChar char="§"/>
            </a:pPr>
            <a:r>
              <a:rPr lang="en-ZA" sz="1200" dirty="0" smtClean="0">
                <a:solidFill>
                  <a:srgbClr val="717171"/>
                </a:solidFill>
              </a:rPr>
              <a:t>Shows that she knows what he wants</a:t>
            </a:r>
          </a:p>
          <a:p>
            <a:pPr marL="171450" indent="-171450">
              <a:buFont typeface="Wingdings" panose="05000000000000000000" pitchFamily="2" charset="2"/>
              <a:buChar char="§"/>
            </a:pPr>
            <a:endParaRPr lang="en-ZA" sz="1200" dirty="0" smtClean="0">
              <a:solidFill>
                <a:srgbClr val="717171"/>
              </a:solidFill>
            </a:endParaRPr>
          </a:p>
        </p:txBody>
      </p:sp>
      <p:sp>
        <p:nvSpPr>
          <p:cNvPr id="13" name="TextBox 12"/>
          <p:cNvSpPr txBox="1"/>
          <p:nvPr/>
        </p:nvSpPr>
        <p:spPr>
          <a:xfrm>
            <a:off x="6392092" y="4200695"/>
            <a:ext cx="2024743" cy="1292662"/>
          </a:xfrm>
          <a:prstGeom prst="rect">
            <a:avLst/>
          </a:prstGeom>
          <a:noFill/>
        </p:spPr>
        <p:txBody>
          <a:bodyPr wrap="square" lIns="0" tIns="0" rIns="0" bIns="0" rtlCol="0">
            <a:spAutoFit/>
          </a:bodyPr>
          <a:lstStyle/>
          <a:p>
            <a:pPr marL="171450" indent="-171450">
              <a:buFont typeface="Wingdings" panose="05000000000000000000" pitchFamily="2" charset="2"/>
              <a:buChar char="§"/>
            </a:pPr>
            <a:r>
              <a:rPr lang="en-ZA" sz="1200" dirty="0" smtClean="0">
                <a:solidFill>
                  <a:srgbClr val="717171"/>
                </a:solidFill>
              </a:rPr>
              <a:t>Tightening indicates that she has not been unfaithful to her partner</a:t>
            </a:r>
          </a:p>
          <a:p>
            <a:pPr marL="171450" indent="-171450">
              <a:buFont typeface="Wingdings" panose="05000000000000000000" pitchFamily="2" charset="2"/>
              <a:buChar char="§"/>
            </a:pPr>
            <a:r>
              <a:rPr lang="en-ZA" sz="1200" dirty="0" smtClean="0">
                <a:solidFill>
                  <a:srgbClr val="717171"/>
                </a:solidFill>
              </a:rPr>
              <a:t>Tightening reiterates and reaffirms cultural importance of virginity</a:t>
            </a:r>
          </a:p>
          <a:p>
            <a:pPr marL="171450" indent="-171450">
              <a:buFont typeface="Wingdings" panose="05000000000000000000" pitchFamily="2" charset="2"/>
              <a:buChar char="§"/>
            </a:pPr>
            <a:endParaRPr lang="en-ZA" sz="1200" dirty="0" smtClean="0">
              <a:solidFill>
                <a:srgbClr val="717171"/>
              </a:solidFill>
            </a:endParaRPr>
          </a:p>
        </p:txBody>
      </p:sp>
    </p:spTree>
    <p:extLst>
      <p:ext uri="{BB962C8B-B14F-4D97-AF65-F5344CB8AC3E}">
        <p14:creationId xmlns:p14="http://schemas.microsoft.com/office/powerpoint/2010/main" val="248811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430717"/>
            <a:ext cx="11466875" cy="1006197"/>
          </a:xfrm>
        </p:spPr>
        <p:txBody>
          <a:bodyPr/>
          <a:lstStyle/>
          <a:p>
            <a:r>
              <a:rPr lang="en-ZA" dirty="0" smtClean="0"/>
              <a:t>Myths: Her pre-sex ritual is rife with vaginal tightening and heating myths that have been handed down to her from her sister or friends. She uses household products to achieve her sexual stimulation goals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102</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6" name="Rectangle 5"/>
          <p:cNvSpPr/>
          <p:nvPr/>
        </p:nvSpPr>
        <p:spPr>
          <a:xfrm>
            <a:off x="282093" y="3662647"/>
            <a:ext cx="2029368" cy="1925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717171"/>
                </a:solidFill>
              </a:rPr>
              <a:t>SUNLIGHT BAR SOAP</a:t>
            </a:r>
          </a:p>
          <a:p>
            <a:pPr marL="285750" indent="-285750">
              <a:buFont typeface="Wingdings" panose="05000000000000000000" pitchFamily="2" charset="2"/>
              <a:buChar char="§"/>
            </a:pPr>
            <a:r>
              <a:rPr lang="en-ZA" sz="1100" dirty="0" smtClean="0">
                <a:solidFill>
                  <a:srgbClr val="717171"/>
                </a:solidFill>
              </a:rPr>
              <a:t>Perceived as the most pure soap, no fragrance, has a good soaping sud, </a:t>
            </a:r>
          </a:p>
          <a:p>
            <a:pPr marL="285750" indent="-285750">
              <a:buFont typeface="Wingdings" panose="05000000000000000000" pitchFamily="2" charset="2"/>
              <a:buChar char="§"/>
            </a:pPr>
            <a:r>
              <a:rPr lang="en-ZA" sz="1100" dirty="0" smtClean="0">
                <a:solidFill>
                  <a:srgbClr val="717171"/>
                </a:solidFill>
              </a:rPr>
              <a:t>Literal </a:t>
            </a:r>
            <a:r>
              <a:rPr lang="en-ZA" sz="1100" dirty="0">
                <a:solidFill>
                  <a:srgbClr val="717171"/>
                </a:solidFill>
              </a:rPr>
              <a:t>interpretation that can clean away any dirt/ semen/ diseases too</a:t>
            </a:r>
          </a:p>
        </p:txBody>
      </p:sp>
      <p:sp>
        <p:nvSpPr>
          <p:cNvPr id="7" name="Text Placeholder 8"/>
          <p:cNvSpPr txBox="1">
            <a:spLocks/>
          </p:cNvSpPr>
          <p:nvPr/>
        </p:nvSpPr>
        <p:spPr>
          <a:xfrm>
            <a:off x="1231065" y="2004279"/>
            <a:ext cx="2561142" cy="409562"/>
          </a:xfrm>
          <a:prstGeom prst="rect">
            <a:avLst/>
          </a:prstGeom>
          <a:solidFill>
            <a:schemeClr val="bg2">
              <a:lumMod val="40000"/>
              <a:lumOff val="60000"/>
            </a:schemeClr>
          </a:solidFill>
          <a:ln>
            <a:noFill/>
          </a:ln>
        </p:spPr>
        <p:txBody>
          <a:bodyPr/>
          <a:lstStyle>
            <a:lvl1pPr marL="0" indent="0" algn="l" defTabSz="914400" rtl="0" eaLnBrk="1" latinLnBrk="0" hangingPunct="1">
              <a:spcBef>
                <a:spcPct val="20000"/>
              </a:spcBef>
              <a:buFont typeface="Arial" pitchFamily="34" charset="0"/>
              <a:buNone/>
              <a:defRPr sz="1600" b="1" kern="1200">
                <a:solidFill>
                  <a:schemeClr val="tx1">
                    <a:lumMod val="85000"/>
                    <a:lumOff val="15000"/>
                  </a:schemeClr>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1">
                    <a:lumMod val="85000"/>
                    <a:lumOff val="15000"/>
                  </a:schemeClr>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chemeClr val="tx1">
                    <a:lumMod val="85000"/>
                    <a:lumOff val="15000"/>
                  </a:schemeClr>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ZA" sz="1800" dirty="0" smtClean="0">
                <a:solidFill>
                  <a:srgbClr val="FFFFFF"/>
                </a:solidFill>
              </a:rPr>
              <a:t>Vaginal Cleaning</a:t>
            </a:r>
            <a:endParaRPr lang="en-ZA" sz="1800" dirty="0">
              <a:solidFill>
                <a:srgbClr val="FFFFFF"/>
              </a:solidFill>
            </a:endParaRPr>
          </a:p>
        </p:txBody>
      </p:sp>
      <p:sp>
        <p:nvSpPr>
          <p:cNvPr id="8" name="Text Placeholder 8"/>
          <p:cNvSpPr txBox="1">
            <a:spLocks/>
          </p:cNvSpPr>
          <p:nvPr/>
        </p:nvSpPr>
        <p:spPr>
          <a:xfrm>
            <a:off x="5641963" y="2004279"/>
            <a:ext cx="2561142" cy="409562"/>
          </a:xfrm>
          <a:prstGeom prst="rect">
            <a:avLst/>
          </a:prstGeom>
          <a:solidFill>
            <a:schemeClr val="bg2">
              <a:lumMod val="60000"/>
              <a:lumOff val="40000"/>
            </a:schemeClr>
          </a:solidFill>
          <a:ln>
            <a:noFill/>
          </a:ln>
        </p:spPr>
        <p:txBody>
          <a:bodyPr/>
          <a:lstStyle>
            <a:lvl1pPr marL="0" indent="0" algn="l" defTabSz="914400" rtl="0" eaLnBrk="1" latinLnBrk="0" hangingPunct="1">
              <a:spcBef>
                <a:spcPct val="20000"/>
              </a:spcBef>
              <a:buFont typeface="Arial" pitchFamily="34" charset="0"/>
              <a:buNone/>
              <a:defRPr sz="1600" b="1" kern="1200">
                <a:solidFill>
                  <a:schemeClr val="tx1">
                    <a:lumMod val="85000"/>
                    <a:lumOff val="15000"/>
                  </a:schemeClr>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1">
                    <a:lumMod val="85000"/>
                    <a:lumOff val="15000"/>
                  </a:schemeClr>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chemeClr val="tx1">
                    <a:lumMod val="85000"/>
                    <a:lumOff val="15000"/>
                  </a:schemeClr>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ZA" sz="1800" dirty="0" smtClean="0">
                <a:solidFill>
                  <a:srgbClr val="FFFFFF"/>
                </a:solidFill>
              </a:rPr>
              <a:t>Vaginal Heating</a:t>
            </a:r>
            <a:endParaRPr lang="en-ZA" sz="1800" dirty="0">
              <a:solidFill>
                <a:srgbClr val="FFFFFF"/>
              </a:solidFill>
            </a:endParaRPr>
          </a:p>
        </p:txBody>
      </p:sp>
      <p:sp>
        <p:nvSpPr>
          <p:cNvPr id="9" name="Text Placeholder 8"/>
          <p:cNvSpPr txBox="1">
            <a:spLocks/>
          </p:cNvSpPr>
          <p:nvPr/>
        </p:nvSpPr>
        <p:spPr>
          <a:xfrm>
            <a:off x="9338746" y="2004279"/>
            <a:ext cx="2561142" cy="409562"/>
          </a:xfrm>
          <a:prstGeom prst="rect">
            <a:avLst/>
          </a:prstGeom>
          <a:solidFill>
            <a:schemeClr val="bg2"/>
          </a:solidFill>
          <a:ln>
            <a:noFill/>
          </a:ln>
        </p:spPr>
        <p:txBody>
          <a:bodyPr/>
          <a:lstStyle>
            <a:lvl1pPr marL="0" indent="0" algn="l" defTabSz="914400" rtl="0" eaLnBrk="1" latinLnBrk="0" hangingPunct="1">
              <a:spcBef>
                <a:spcPct val="20000"/>
              </a:spcBef>
              <a:buFont typeface="Arial" pitchFamily="34" charset="0"/>
              <a:buNone/>
              <a:defRPr sz="1600" b="1" kern="1200">
                <a:solidFill>
                  <a:schemeClr val="tx1">
                    <a:lumMod val="85000"/>
                    <a:lumOff val="15000"/>
                  </a:schemeClr>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1">
                    <a:lumMod val="85000"/>
                    <a:lumOff val="15000"/>
                  </a:schemeClr>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chemeClr val="tx1">
                    <a:lumMod val="85000"/>
                    <a:lumOff val="15000"/>
                  </a:schemeClr>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ZA" sz="1800" dirty="0" smtClean="0">
                <a:solidFill>
                  <a:srgbClr val="FFFFFF"/>
                </a:solidFill>
              </a:rPr>
              <a:t>Vaginal Tightening</a:t>
            </a:r>
            <a:endParaRPr lang="en-ZA" sz="1800" dirty="0">
              <a:solidFill>
                <a:srgbClr val="FFFFFF"/>
              </a:solidFill>
            </a:endParaRPr>
          </a:p>
        </p:txBody>
      </p:sp>
      <p:sp>
        <p:nvSpPr>
          <p:cNvPr id="11" name="Rectangle 10"/>
          <p:cNvSpPr/>
          <p:nvPr/>
        </p:nvSpPr>
        <p:spPr>
          <a:xfrm>
            <a:off x="4893574" y="3662647"/>
            <a:ext cx="2029368" cy="1925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717171"/>
                </a:solidFill>
              </a:rPr>
              <a:t>KNORROX STOCK CUBE</a:t>
            </a:r>
          </a:p>
          <a:p>
            <a:pPr marL="171450" indent="-171450">
              <a:buFont typeface="Arial" panose="020B0604020202020204" pitchFamily="34" charset="0"/>
              <a:buChar char="•"/>
            </a:pPr>
            <a:r>
              <a:rPr lang="en-ZA" sz="1100" dirty="0" smtClean="0">
                <a:solidFill>
                  <a:srgbClr val="717171"/>
                </a:solidFill>
              </a:rPr>
              <a:t>Spices in the stock cube allow her to feel the heating effect</a:t>
            </a:r>
          </a:p>
          <a:p>
            <a:pPr marL="171450" indent="-171450">
              <a:buFont typeface="Arial" panose="020B0604020202020204" pitchFamily="34" charset="0"/>
              <a:buChar char="•"/>
            </a:pPr>
            <a:r>
              <a:rPr lang="en-ZA" sz="1100" dirty="0" smtClean="0">
                <a:solidFill>
                  <a:srgbClr val="717171"/>
                </a:solidFill>
              </a:rPr>
              <a:t>Insert </a:t>
            </a:r>
            <a:r>
              <a:rPr lang="en-ZA" sz="1100" dirty="0">
                <a:solidFill>
                  <a:srgbClr val="717171"/>
                </a:solidFill>
              </a:rPr>
              <a:t>into vagina, wear panty liner to keep intact, remove after </a:t>
            </a:r>
            <a:r>
              <a:rPr lang="en-ZA" sz="1100" dirty="0" smtClean="0">
                <a:solidFill>
                  <a:srgbClr val="717171"/>
                </a:solidFill>
              </a:rPr>
              <a:t>20-30mins just before sex</a:t>
            </a:r>
            <a:endParaRPr lang="en-ZA" sz="1100" dirty="0">
              <a:solidFill>
                <a:srgbClr val="717171"/>
              </a:solidFill>
            </a:endParaRPr>
          </a:p>
          <a:p>
            <a:pPr marL="285750" indent="-285750">
              <a:buFont typeface="Wingdings" panose="05000000000000000000" pitchFamily="2" charset="2"/>
              <a:buChar char="§"/>
            </a:pPr>
            <a:endParaRPr lang="en-ZA" sz="1200" dirty="0">
              <a:solidFill>
                <a:srgbClr val="717171"/>
              </a:solidFill>
            </a:endParaRPr>
          </a:p>
        </p:txBody>
      </p:sp>
      <p:sp>
        <p:nvSpPr>
          <p:cNvPr id="13" name="Rectangle 12"/>
          <p:cNvSpPr/>
          <p:nvPr/>
        </p:nvSpPr>
        <p:spPr>
          <a:xfrm>
            <a:off x="7087850" y="3662646"/>
            <a:ext cx="2029368" cy="2487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717171"/>
                </a:solidFill>
              </a:rPr>
              <a:t>TRADITIONAL ‘SNUFF’</a:t>
            </a:r>
          </a:p>
          <a:p>
            <a:pPr marL="171450" indent="-171450">
              <a:buFont typeface="Arial" panose="020B0604020202020204" pitchFamily="34" charset="0"/>
              <a:buChar char="•"/>
            </a:pPr>
            <a:r>
              <a:rPr lang="en-ZA" sz="1100" dirty="0" smtClean="0">
                <a:solidFill>
                  <a:srgbClr val="717171"/>
                </a:solidFill>
              </a:rPr>
              <a:t>Snuff is a rational ‘tobacco’ which can be chewed, sniffed or smoked</a:t>
            </a:r>
          </a:p>
          <a:p>
            <a:pPr marL="171450" indent="-171450">
              <a:buFont typeface="Arial" panose="020B0604020202020204" pitchFamily="34" charset="0"/>
              <a:buChar char="•"/>
            </a:pPr>
            <a:r>
              <a:rPr lang="en-ZA" sz="1100" dirty="0" smtClean="0">
                <a:solidFill>
                  <a:srgbClr val="717171"/>
                </a:solidFill>
              </a:rPr>
              <a:t>She rubs herself internally with snuff</a:t>
            </a:r>
          </a:p>
          <a:p>
            <a:pPr marL="171450" indent="-171450">
              <a:buFont typeface="Arial" panose="020B0604020202020204" pitchFamily="34" charset="0"/>
              <a:buChar char="•"/>
            </a:pPr>
            <a:r>
              <a:rPr lang="en-ZA" sz="1100" dirty="0" smtClean="0">
                <a:solidFill>
                  <a:srgbClr val="717171"/>
                </a:solidFill>
              </a:rPr>
              <a:t>Though snuff burns badly,  </a:t>
            </a:r>
            <a:r>
              <a:rPr lang="en-ZA" sz="1100" dirty="0">
                <a:solidFill>
                  <a:srgbClr val="717171"/>
                </a:solidFill>
              </a:rPr>
              <a:t>the more it burns the more it cleanses </a:t>
            </a:r>
            <a:r>
              <a:rPr lang="en-ZA" sz="1100" dirty="0" smtClean="0">
                <a:solidFill>
                  <a:srgbClr val="717171"/>
                </a:solidFill>
              </a:rPr>
              <a:t>and warms</a:t>
            </a:r>
            <a:endParaRPr lang="en-ZA" sz="1100" dirty="0">
              <a:solidFill>
                <a:srgbClr val="717171"/>
              </a:solidFill>
            </a:endParaRPr>
          </a:p>
          <a:p>
            <a:pPr marL="171450" indent="-171450">
              <a:buFont typeface="Arial" panose="020B0604020202020204" pitchFamily="34" charset="0"/>
              <a:buChar char="•"/>
            </a:pPr>
            <a:r>
              <a:rPr lang="en-ZA" sz="1100" dirty="0" smtClean="0">
                <a:solidFill>
                  <a:srgbClr val="717171"/>
                </a:solidFill>
              </a:rPr>
              <a:t>Some girls smoke snuff as an aphrodisiac</a:t>
            </a:r>
            <a:endParaRPr lang="en-ZA" sz="1100" dirty="0">
              <a:solidFill>
                <a:srgbClr val="717171"/>
              </a:solidFill>
            </a:endParaRPr>
          </a:p>
        </p:txBody>
      </p:sp>
      <p:sp>
        <p:nvSpPr>
          <p:cNvPr id="15" name="Rectangle 14"/>
          <p:cNvSpPr/>
          <p:nvPr/>
        </p:nvSpPr>
        <p:spPr>
          <a:xfrm>
            <a:off x="9605184" y="3649584"/>
            <a:ext cx="2029368" cy="1925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717171"/>
                </a:solidFill>
              </a:rPr>
              <a:t>STONEY SOFT DRINK</a:t>
            </a:r>
          </a:p>
          <a:p>
            <a:pPr marL="285750" indent="-285750">
              <a:buFont typeface="Wingdings" panose="05000000000000000000" pitchFamily="2" charset="2"/>
              <a:buChar char="§"/>
            </a:pPr>
            <a:r>
              <a:rPr lang="en-ZA" sz="1100" dirty="0">
                <a:solidFill>
                  <a:srgbClr val="717171"/>
                </a:solidFill>
              </a:rPr>
              <a:t>Ginger </a:t>
            </a:r>
            <a:r>
              <a:rPr lang="en-ZA" sz="1100" dirty="0" smtClean="0">
                <a:solidFill>
                  <a:srgbClr val="717171"/>
                </a:solidFill>
              </a:rPr>
              <a:t>allows her to feel the heating effect</a:t>
            </a:r>
          </a:p>
          <a:p>
            <a:pPr marL="285750" indent="-285750">
              <a:buFont typeface="Wingdings" panose="05000000000000000000" pitchFamily="2" charset="2"/>
              <a:buChar char="§"/>
            </a:pPr>
            <a:r>
              <a:rPr lang="en-ZA" sz="1100" dirty="0" smtClean="0">
                <a:solidFill>
                  <a:srgbClr val="717171"/>
                </a:solidFill>
              </a:rPr>
              <a:t>Stoney used because it does not burn like other experimented household products</a:t>
            </a:r>
            <a:endParaRPr lang="en-ZA" sz="1100" dirty="0">
              <a:solidFill>
                <a:srgbClr val="717171"/>
              </a:solidFill>
            </a:endParaRPr>
          </a:p>
          <a:p>
            <a:pPr marL="285750" indent="-285750">
              <a:buFont typeface="Wingdings" panose="05000000000000000000" pitchFamily="2" charset="2"/>
              <a:buChar char="§"/>
            </a:pPr>
            <a:endParaRPr lang="en-ZA" sz="1100" dirty="0">
              <a:solidFill>
                <a:srgbClr val="717171"/>
              </a:solidFill>
            </a:endParaRPr>
          </a:p>
        </p:txBody>
      </p:sp>
      <p:sp>
        <p:nvSpPr>
          <p:cNvPr id="17" name="Rectangle 16"/>
          <p:cNvSpPr/>
          <p:nvPr/>
        </p:nvSpPr>
        <p:spPr>
          <a:xfrm>
            <a:off x="2501840" y="3662647"/>
            <a:ext cx="2029368" cy="1925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717171"/>
                </a:solidFill>
              </a:rPr>
              <a:t>KUMBUCHA TEA</a:t>
            </a:r>
          </a:p>
          <a:p>
            <a:pPr marL="285750" indent="-285750">
              <a:buFont typeface="Wingdings" panose="05000000000000000000" pitchFamily="2" charset="2"/>
              <a:buChar char="§"/>
            </a:pPr>
            <a:endParaRPr lang="en-ZA" sz="1100" dirty="0">
              <a:solidFill>
                <a:srgbClr val="717171"/>
              </a:solidFill>
            </a:endParaRPr>
          </a:p>
          <a:p>
            <a:pPr marL="285750" indent="-285750">
              <a:buFont typeface="Wingdings" panose="05000000000000000000" pitchFamily="2" charset="2"/>
              <a:buChar char="§"/>
            </a:pPr>
            <a:r>
              <a:rPr lang="en-ZA" sz="1100" dirty="0" smtClean="0">
                <a:solidFill>
                  <a:srgbClr val="717171"/>
                </a:solidFill>
              </a:rPr>
              <a:t>Probiotic producing plant steeped in tea</a:t>
            </a:r>
          </a:p>
          <a:p>
            <a:pPr marL="285750" indent="-285750">
              <a:buFont typeface="Wingdings" panose="05000000000000000000" pitchFamily="2" charset="2"/>
              <a:buChar char="§"/>
            </a:pPr>
            <a:r>
              <a:rPr lang="en-ZA" sz="1100" dirty="0" smtClean="0">
                <a:solidFill>
                  <a:srgbClr val="717171"/>
                </a:solidFill>
              </a:rPr>
              <a:t>Use to help </a:t>
            </a:r>
            <a:r>
              <a:rPr lang="en-ZA" sz="1100" dirty="0">
                <a:solidFill>
                  <a:srgbClr val="717171"/>
                </a:solidFill>
              </a:rPr>
              <a:t>clean </a:t>
            </a:r>
            <a:r>
              <a:rPr lang="en-ZA" sz="1100" dirty="0" smtClean="0">
                <a:solidFill>
                  <a:srgbClr val="717171"/>
                </a:solidFill>
              </a:rPr>
              <a:t>bladder or </a:t>
            </a:r>
            <a:r>
              <a:rPr lang="en-ZA" sz="1100" dirty="0">
                <a:solidFill>
                  <a:srgbClr val="717171"/>
                </a:solidFill>
              </a:rPr>
              <a:t>c</a:t>
            </a:r>
            <a:r>
              <a:rPr lang="en-ZA" sz="1100" dirty="0" smtClean="0">
                <a:solidFill>
                  <a:srgbClr val="717171"/>
                </a:solidFill>
              </a:rPr>
              <a:t>lean </a:t>
            </a:r>
            <a:r>
              <a:rPr lang="en-ZA" sz="1100" dirty="0">
                <a:solidFill>
                  <a:srgbClr val="717171"/>
                </a:solidFill>
              </a:rPr>
              <a:t>out blood clots while </a:t>
            </a:r>
            <a:r>
              <a:rPr lang="en-ZA" sz="1100" dirty="0" smtClean="0">
                <a:solidFill>
                  <a:srgbClr val="717171"/>
                </a:solidFill>
              </a:rPr>
              <a:t>menstruating</a:t>
            </a:r>
          </a:p>
          <a:p>
            <a:pPr marL="285750" indent="-285750">
              <a:buFont typeface="Wingdings" panose="05000000000000000000" pitchFamily="2" charset="2"/>
              <a:buChar char="§"/>
            </a:pPr>
            <a:r>
              <a:rPr lang="en-ZA" sz="1100" dirty="0" smtClean="0">
                <a:solidFill>
                  <a:srgbClr val="717171"/>
                </a:solidFill>
              </a:rPr>
              <a:t>This process is used for both cleansing and tightening</a:t>
            </a:r>
            <a:endParaRPr lang="en-ZA" sz="1100" dirty="0">
              <a:solidFill>
                <a:srgbClr val="717171"/>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5596" y="2665031"/>
            <a:ext cx="13906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5974" y="2573381"/>
            <a:ext cx="824568" cy="1047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23551" y="2476345"/>
            <a:ext cx="1957965" cy="113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283680" y="2522839"/>
            <a:ext cx="777885" cy="113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40048" y="2573515"/>
            <a:ext cx="1552952" cy="1042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311400"/>
            <a:ext cx="2717800" cy="2717800"/>
          </a:xfrm>
          <a:prstGeom prst="rect">
            <a:avLst/>
          </a:prstGeom>
        </p:spPr>
      </p:pic>
      <p:sp>
        <p:nvSpPr>
          <p:cNvPr id="2" name="Title 1"/>
          <p:cNvSpPr>
            <a:spLocks noGrp="1"/>
          </p:cNvSpPr>
          <p:nvPr>
            <p:ph type="title"/>
          </p:nvPr>
        </p:nvSpPr>
        <p:spPr/>
        <p:txBody>
          <a:bodyPr/>
          <a:lstStyle/>
          <a:p>
            <a:r>
              <a:rPr lang="en-ZA" dirty="0"/>
              <a:t>Critical </a:t>
            </a:r>
            <a:r>
              <a:rPr lang="en-ZA" dirty="0" smtClean="0"/>
              <a:t>insights </a:t>
            </a:r>
            <a:r>
              <a:rPr lang="en-ZA" dirty="0"/>
              <a:t>into household product </a:t>
            </a:r>
            <a:r>
              <a:rPr lang="en-ZA" dirty="0" smtClean="0"/>
              <a:t>myths: trust, literal explanations and tangible benefits</a:t>
            </a:r>
            <a:r>
              <a:rPr lang="en-ZA" dirty="0"/>
              <a:t/>
            </a:r>
            <a:br>
              <a:rPr lang="en-ZA" dirty="0"/>
            </a:b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103</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graphicFrame>
        <p:nvGraphicFramePr>
          <p:cNvPr id="11" name="Diagram 10"/>
          <p:cNvGraphicFramePr/>
          <p:nvPr>
            <p:extLst/>
          </p:nvPr>
        </p:nvGraphicFramePr>
        <p:xfrm>
          <a:off x="1981200" y="1397000"/>
          <a:ext cx="9093200" cy="4690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37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8447" y="1489844"/>
            <a:ext cx="60674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ZA" dirty="0" smtClean="0"/>
              <a:t>Myth: Sexual health products act as spermicides after sex </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104</a:t>
            </a:fld>
            <a:endParaRPr lang="en-GB" dirty="0">
              <a:solidFill>
                <a:srgbClr val="717171"/>
              </a:solidFill>
            </a:endParaRPr>
          </a:p>
        </p:txBody>
      </p:sp>
      <p:sp>
        <p:nvSpPr>
          <p:cNvPr id="4" name="Text Placeholder 3"/>
          <p:cNvSpPr>
            <a:spLocks noGrp="1"/>
          </p:cNvSpPr>
          <p:nvPr>
            <p:ph type="body" sz="quarter" idx="17"/>
          </p:nvPr>
        </p:nvSpPr>
        <p:spPr>
          <a:xfrm>
            <a:off x="6523672" y="1582959"/>
            <a:ext cx="5465128" cy="3881985"/>
          </a:xfrm>
        </p:spPr>
        <p:txBody>
          <a:bodyPr/>
          <a:lstStyle/>
          <a:p>
            <a:r>
              <a:rPr lang="en-ZA" sz="2000" dirty="0" smtClean="0"/>
              <a:t>Most </a:t>
            </a:r>
            <a:r>
              <a:rPr lang="en-ZA" sz="2000" b="1" dirty="0" smtClean="0">
                <a:solidFill>
                  <a:schemeClr val="bg2"/>
                </a:solidFill>
              </a:rPr>
              <a:t>pharmaceutical products are not understood</a:t>
            </a:r>
            <a:r>
              <a:rPr lang="en-ZA" sz="2000" dirty="0" smtClean="0"/>
              <a:t>, and clinic nurses are unfortunately not communicating the true product use, application and physiological processes. </a:t>
            </a:r>
          </a:p>
          <a:p>
            <a:r>
              <a:rPr lang="en-ZA" sz="2000" dirty="0" smtClean="0"/>
              <a:t>So, literal </a:t>
            </a:r>
            <a:r>
              <a:rPr lang="en-ZA" sz="2000" dirty="0"/>
              <a:t>interpretation and miscommunication from clinic nurses about fem care pharmaceutical products are leading to </a:t>
            </a:r>
            <a:r>
              <a:rPr lang="en-ZA" sz="2000" b="1" dirty="0">
                <a:solidFill>
                  <a:schemeClr val="bg2"/>
                </a:solidFill>
              </a:rPr>
              <a:t>‘cleansing’ products being used after sex </a:t>
            </a:r>
            <a:r>
              <a:rPr lang="en-ZA" sz="2000" b="1" dirty="0" smtClean="0">
                <a:solidFill>
                  <a:schemeClr val="bg2"/>
                </a:solidFill>
              </a:rPr>
              <a:t>as spermicides, replacing the use of </a:t>
            </a:r>
            <a:r>
              <a:rPr lang="en-ZA" sz="2000" b="1" dirty="0">
                <a:solidFill>
                  <a:schemeClr val="bg2"/>
                </a:solidFill>
              </a:rPr>
              <a:t>condoms to prevent contracting </a:t>
            </a:r>
            <a:r>
              <a:rPr lang="en-ZA" sz="2000" b="1" dirty="0" smtClean="0">
                <a:solidFill>
                  <a:schemeClr val="bg2"/>
                </a:solidFill>
              </a:rPr>
              <a:t>STIs</a:t>
            </a:r>
            <a:r>
              <a:rPr lang="en-ZA" sz="2000" dirty="0" smtClean="0"/>
              <a:t>. </a:t>
            </a:r>
            <a:endParaRPr lang="en-ZA" sz="2000" dirty="0"/>
          </a:p>
          <a:p>
            <a:endParaRPr lang="en-ZA" sz="2000" dirty="0"/>
          </a:p>
        </p:txBody>
      </p:sp>
      <p:sp>
        <p:nvSpPr>
          <p:cNvPr id="5" name="Text Placeholder 4"/>
          <p:cNvSpPr>
            <a:spLocks noGrp="1"/>
          </p:cNvSpPr>
          <p:nvPr>
            <p:ph type="body" sz="quarter" idx="18"/>
          </p:nvPr>
        </p:nvSpPr>
        <p:spPr/>
        <p:txBody>
          <a:bodyPr/>
          <a:lstStyle/>
          <a:p>
            <a:endParaRPr lang="en-ZA" dirty="0"/>
          </a:p>
        </p:txBody>
      </p:sp>
    </p:spTree>
    <p:extLst>
      <p:ext uri="{BB962C8B-B14F-4D97-AF65-F5344CB8AC3E}">
        <p14:creationId xmlns:p14="http://schemas.microsoft.com/office/powerpoint/2010/main" val="379018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Products misused as internal cleansers and/or spermicides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105</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pic>
        <p:nvPicPr>
          <p:cNvPr id="6"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3010" y="1147718"/>
            <a:ext cx="2743591" cy="149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3853" y="3786412"/>
            <a:ext cx="5496056" cy="2254597"/>
          </a:xfrm>
          <a:prstGeom prst="rect">
            <a:avLst/>
          </a:prstGeom>
          <a:noFill/>
        </p:spPr>
        <p:txBody>
          <a:bodyPr wrap="square" lIns="0" tIns="0" rIns="0" bIns="0" rtlCol="0">
            <a:noAutofit/>
          </a:bodyPr>
          <a:lstStyle/>
          <a:p>
            <a:r>
              <a:rPr lang="en-ZA" sz="1400" b="1" dirty="0" smtClean="0">
                <a:solidFill>
                  <a:srgbClr val="E5007E"/>
                </a:solidFill>
              </a:rPr>
              <a:t>REAL LIFE SCENARIO</a:t>
            </a:r>
            <a:endParaRPr lang="en-ZA" sz="1300" b="1" dirty="0" smtClean="0">
              <a:solidFill>
                <a:srgbClr val="E5007E"/>
              </a:solidFill>
            </a:endParaRPr>
          </a:p>
          <a:p>
            <a:r>
              <a:rPr lang="en-ZA" sz="1300" dirty="0" smtClean="0">
                <a:solidFill>
                  <a:srgbClr val="717171"/>
                </a:solidFill>
              </a:rPr>
              <a:t>Young women (18-25 year olds) are using Flagyl after sex as a ‘cleaning’ product. </a:t>
            </a:r>
            <a:r>
              <a:rPr lang="en-ZA" sz="1300" b="1" dirty="0" smtClean="0">
                <a:solidFill>
                  <a:srgbClr val="717171"/>
                </a:solidFill>
              </a:rPr>
              <a:t>They believe that Flagyl cleans out their uterus from dirt, sperm and any bad smells that are not to her partner’s liking/ or could indicate that she is ‘unclean’. She takes one pill after sex, and does not understand that it’s a course of antibiotics. </a:t>
            </a:r>
          </a:p>
          <a:p>
            <a:endParaRPr lang="en-ZA" sz="1300" dirty="0">
              <a:solidFill>
                <a:srgbClr val="717171"/>
              </a:solidFill>
            </a:endParaRPr>
          </a:p>
          <a:p>
            <a:r>
              <a:rPr lang="en-ZA" sz="1300" dirty="0" smtClean="0">
                <a:solidFill>
                  <a:srgbClr val="717171"/>
                </a:solidFill>
              </a:rPr>
              <a:t>Though these women are all using contraceptives (pill or injections), those that prefer not to use a condom </a:t>
            </a:r>
            <a:r>
              <a:rPr lang="en-ZA" sz="1300" b="1" dirty="0" smtClean="0">
                <a:solidFill>
                  <a:srgbClr val="717171"/>
                </a:solidFill>
              </a:rPr>
              <a:t>believe that Flagyl will prevent them from contracting any STI if they ensue they wash well and use a product that can cleanse internally. </a:t>
            </a:r>
          </a:p>
          <a:p>
            <a:endParaRPr lang="en-ZA" sz="1300" dirty="0" smtClean="0">
              <a:solidFill>
                <a:srgbClr val="333333"/>
              </a:solidFill>
            </a:endParaRPr>
          </a:p>
        </p:txBody>
      </p:sp>
      <p:sp>
        <p:nvSpPr>
          <p:cNvPr id="11" name="TextBox 10"/>
          <p:cNvSpPr txBox="1"/>
          <p:nvPr/>
        </p:nvSpPr>
        <p:spPr>
          <a:xfrm>
            <a:off x="6164722" y="3786411"/>
            <a:ext cx="5496056" cy="2254597"/>
          </a:xfrm>
          <a:prstGeom prst="rect">
            <a:avLst/>
          </a:prstGeom>
          <a:noFill/>
        </p:spPr>
        <p:txBody>
          <a:bodyPr wrap="square" lIns="0" tIns="0" rIns="0" bIns="0" rtlCol="0">
            <a:noAutofit/>
          </a:bodyPr>
          <a:lstStyle/>
          <a:p>
            <a:r>
              <a:rPr lang="en-ZA" sz="1400" b="1" dirty="0" smtClean="0">
                <a:solidFill>
                  <a:srgbClr val="E5007E">
                    <a:lumMod val="75000"/>
                  </a:srgbClr>
                </a:solidFill>
              </a:rPr>
              <a:t>REAL LIFE SCENARIO</a:t>
            </a:r>
            <a:endParaRPr lang="en-ZA" sz="1300" b="1" dirty="0" smtClean="0">
              <a:solidFill>
                <a:srgbClr val="E5007E">
                  <a:lumMod val="75000"/>
                </a:srgbClr>
              </a:solidFill>
            </a:endParaRPr>
          </a:p>
          <a:p>
            <a:r>
              <a:rPr lang="en-ZA" sz="1300" dirty="0" smtClean="0">
                <a:solidFill>
                  <a:srgbClr val="717171"/>
                </a:solidFill>
              </a:rPr>
              <a:t>Adult women (22+ years old) are using Stametta for a range of internal cleansing purposes. They believe that Stametta </a:t>
            </a:r>
            <a:r>
              <a:rPr lang="en-ZA" sz="1300" b="1" dirty="0" smtClean="0">
                <a:solidFill>
                  <a:srgbClr val="717171"/>
                </a:solidFill>
              </a:rPr>
              <a:t>cleans their bladder and uterus after sex to dispel semen  (instead of using condoms) and vaginal discharge. </a:t>
            </a:r>
          </a:p>
          <a:p>
            <a:endParaRPr lang="en-ZA" sz="1300" dirty="0">
              <a:solidFill>
                <a:srgbClr val="717171"/>
              </a:solidFill>
            </a:endParaRPr>
          </a:p>
          <a:p>
            <a:r>
              <a:rPr lang="en-ZA" sz="1300" dirty="0" smtClean="0">
                <a:solidFill>
                  <a:srgbClr val="717171"/>
                </a:solidFill>
              </a:rPr>
              <a:t>It’s believed that Stametta’s </a:t>
            </a:r>
            <a:r>
              <a:rPr lang="en-ZA" sz="1300" b="1" dirty="0" smtClean="0">
                <a:solidFill>
                  <a:srgbClr val="717171"/>
                </a:solidFill>
              </a:rPr>
              <a:t>cleansing power can help terminate and prevent pregnancy after unprotected sex</a:t>
            </a:r>
            <a:r>
              <a:rPr lang="en-ZA" sz="1300" dirty="0" smtClean="0">
                <a:solidFill>
                  <a:srgbClr val="717171"/>
                </a:solidFill>
              </a:rPr>
              <a:t>. Some also believe that it has the ability to </a:t>
            </a:r>
            <a:r>
              <a:rPr lang="en-ZA" sz="1300" b="1" dirty="0" smtClean="0">
                <a:solidFill>
                  <a:srgbClr val="717171"/>
                </a:solidFill>
              </a:rPr>
              <a:t>stop her menstrual cycle</a:t>
            </a:r>
            <a:r>
              <a:rPr lang="en-ZA" sz="1300" dirty="0" smtClean="0">
                <a:solidFill>
                  <a:srgbClr val="717171"/>
                </a:solidFill>
              </a:rPr>
              <a:t>, a welcomed benefit so she is ‘clean’ throughout the month. </a:t>
            </a:r>
            <a:endParaRPr lang="en-ZA" sz="1400" dirty="0">
              <a:solidFill>
                <a:srgbClr val="717171"/>
              </a:solidFill>
            </a:endParaRPr>
          </a:p>
          <a:p>
            <a:endParaRPr lang="en-ZA" sz="1300" dirty="0" smtClean="0">
              <a:solidFill>
                <a:srgbClr val="333333"/>
              </a:solidFill>
            </a:endParaRPr>
          </a:p>
          <a:p>
            <a:endParaRPr lang="en-ZA" sz="1300" dirty="0" smtClean="0">
              <a:solidFill>
                <a:srgbClr val="333333"/>
              </a:solidFill>
            </a:endParaRPr>
          </a:p>
        </p:txBody>
      </p:sp>
      <p:sp>
        <p:nvSpPr>
          <p:cNvPr id="12" name="Rectangle 11"/>
          <p:cNvSpPr/>
          <p:nvPr/>
        </p:nvSpPr>
        <p:spPr>
          <a:xfrm>
            <a:off x="653145" y="2939143"/>
            <a:ext cx="2076994" cy="7184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50" dirty="0">
                <a:solidFill>
                  <a:srgbClr val="FFFFFF"/>
                </a:solidFill>
              </a:rPr>
              <a:t>Flagyl is an antibiotic used to treat bacterial infections of the vagina, stomach, skin, joints and respiratory tract. </a:t>
            </a:r>
          </a:p>
        </p:txBody>
      </p:sp>
      <p:sp>
        <p:nvSpPr>
          <p:cNvPr id="13" name="Rectangle 12"/>
          <p:cNvSpPr/>
          <p:nvPr/>
        </p:nvSpPr>
        <p:spPr>
          <a:xfrm>
            <a:off x="3431305" y="2947852"/>
            <a:ext cx="2076994" cy="7184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50" dirty="0" smtClean="0">
                <a:solidFill>
                  <a:srgbClr val="FFFFFF"/>
                </a:solidFill>
              </a:rPr>
              <a:t>Nurses’ communication about product ‘cleanses the bladder and uterus’</a:t>
            </a:r>
            <a:endParaRPr lang="en-ZA" sz="1050" dirty="0">
              <a:solidFill>
                <a:srgbClr val="FFFFFF"/>
              </a:solidFill>
            </a:endParaRPr>
          </a:p>
        </p:txBody>
      </p:sp>
      <p:grpSp>
        <p:nvGrpSpPr>
          <p:cNvPr id="14" name="noun_project_0569.eps"/>
          <p:cNvGrpSpPr>
            <a:grpSpLocks/>
          </p:cNvGrpSpPr>
          <p:nvPr/>
        </p:nvGrpSpPr>
        <p:grpSpPr bwMode="auto">
          <a:xfrm>
            <a:off x="2797968" y="3015321"/>
            <a:ext cx="600075" cy="609600"/>
            <a:chOff x="4333" y="3056"/>
            <a:chExt cx="378" cy="384"/>
          </a:xfrm>
          <a:solidFill>
            <a:schemeClr val="bg2"/>
          </a:solidFill>
        </p:grpSpPr>
        <p:sp>
          <p:nvSpPr>
            <p:cNvPr id="15" name="Freeform 418"/>
            <p:cNvSpPr>
              <a:spLocks/>
            </p:cNvSpPr>
            <p:nvPr/>
          </p:nvSpPr>
          <p:spPr bwMode="auto">
            <a:xfrm>
              <a:off x="4472" y="3128"/>
              <a:ext cx="101" cy="101"/>
            </a:xfrm>
            <a:custGeom>
              <a:avLst/>
              <a:gdLst>
                <a:gd name="T0" fmla="*/ 0 w 910"/>
                <a:gd name="T1" fmla="*/ 0 h 910"/>
                <a:gd name="T2" fmla="*/ 0 w 910"/>
                <a:gd name="T3" fmla="*/ 0 h 910"/>
                <a:gd name="T4" fmla="*/ 0 w 910"/>
                <a:gd name="T5" fmla="*/ 0 h 910"/>
                <a:gd name="T6" fmla="*/ 0 w 910"/>
                <a:gd name="T7" fmla="*/ 0 h 910"/>
                <a:gd name="T8" fmla="*/ 0 w 910"/>
                <a:gd name="T9" fmla="*/ 0 h 910"/>
                <a:gd name="T10" fmla="*/ 0 w 910"/>
                <a:gd name="T11" fmla="*/ 0 h 910"/>
                <a:gd name="T12" fmla="*/ 0 w 910"/>
                <a:gd name="T13" fmla="*/ 0 h 910"/>
                <a:gd name="T14" fmla="*/ 0 w 910"/>
                <a:gd name="T15" fmla="*/ 0 h 910"/>
                <a:gd name="T16" fmla="*/ 0 w 910"/>
                <a:gd name="T17" fmla="*/ 0 h 910"/>
                <a:gd name="T18" fmla="*/ 0 w 910"/>
                <a:gd name="T19" fmla="*/ 0 h 910"/>
                <a:gd name="T20" fmla="*/ 0 w 910"/>
                <a:gd name="T21" fmla="*/ 0 h 910"/>
                <a:gd name="T22" fmla="*/ 0 w 910"/>
                <a:gd name="T23" fmla="*/ 0 h 910"/>
                <a:gd name="T24" fmla="*/ 0 w 910"/>
                <a:gd name="T25" fmla="*/ 0 h 910"/>
                <a:gd name="T26" fmla="*/ 0 w 910"/>
                <a:gd name="T27" fmla="*/ 0 h 910"/>
                <a:gd name="T28" fmla="*/ 0 w 910"/>
                <a:gd name="T29" fmla="*/ 0 h 910"/>
                <a:gd name="T30" fmla="*/ 0 w 910"/>
                <a:gd name="T31" fmla="*/ 0 h 910"/>
                <a:gd name="T32" fmla="*/ 0 w 910"/>
                <a:gd name="T33" fmla="*/ 0 h 910"/>
                <a:gd name="T34" fmla="*/ 0 w 910"/>
                <a:gd name="T35" fmla="*/ 0 h 910"/>
                <a:gd name="T36" fmla="*/ 0 w 910"/>
                <a:gd name="T37" fmla="*/ 0 h 910"/>
                <a:gd name="T38" fmla="*/ 0 w 910"/>
                <a:gd name="T39" fmla="*/ 0 h 910"/>
                <a:gd name="T40" fmla="*/ 0 w 910"/>
                <a:gd name="T41" fmla="*/ 0 h 910"/>
                <a:gd name="T42" fmla="*/ 0 w 910"/>
                <a:gd name="T43" fmla="*/ 0 h 910"/>
                <a:gd name="T44" fmla="*/ 0 w 910"/>
                <a:gd name="T45" fmla="*/ 0 h 910"/>
                <a:gd name="T46" fmla="*/ 0 w 910"/>
                <a:gd name="T47" fmla="*/ 0 h 910"/>
                <a:gd name="T48" fmla="*/ 0 w 910"/>
                <a:gd name="T49" fmla="*/ 0 h 910"/>
                <a:gd name="T50" fmla="*/ 0 w 910"/>
                <a:gd name="T51" fmla="*/ 0 h 910"/>
                <a:gd name="T52" fmla="*/ 0 w 910"/>
                <a:gd name="T53" fmla="*/ 0 h 910"/>
                <a:gd name="T54" fmla="*/ 0 w 910"/>
                <a:gd name="T55" fmla="*/ 0 h 910"/>
                <a:gd name="T56" fmla="*/ 0 w 910"/>
                <a:gd name="T57" fmla="*/ 0 h 910"/>
                <a:gd name="T58" fmla="*/ 0 w 910"/>
                <a:gd name="T59" fmla="*/ 0 h 910"/>
                <a:gd name="T60" fmla="*/ 0 w 910"/>
                <a:gd name="T61" fmla="*/ 0 h 910"/>
                <a:gd name="T62" fmla="*/ 0 w 910"/>
                <a:gd name="T63" fmla="*/ 0 h 910"/>
                <a:gd name="T64" fmla="*/ 0 w 910"/>
                <a:gd name="T65" fmla="*/ 0 h 910"/>
                <a:gd name="T66" fmla="*/ 0 w 910"/>
                <a:gd name="T67" fmla="*/ 0 h 910"/>
                <a:gd name="T68" fmla="*/ 0 w 910"/>
                <a:gd name="T69" fmla="*/ 0 h 910"/>
                <a:gd name="T70" fmla="*/ 0 w 910"/>
                <a:gd name="T71" fmla="*/ 0 h 910"/>
                <a:gd name="T72" fmla="*/ 0 w 910"/>
                <a:gd name="T73" fmla="*/ 0 h 910"/>
                <a:gd name="T74" fmla="*/ 0 w 910"/>
                <a:gd name="T75" fmla="*/ 0 h 910"/>
                <a:gd name="T76" fmla="*/ 0 w 910"/>
                <a:gd name="T77" fmla="*/ 0 h 910"/>
                <a:gd name="T78" fmla="*/ 0 w 910"/>
                <a:gd name="T79" fmla="*/ 0 h 910"/>
                <a:gd name="T80" fmla="*/ 0 w 910"/>
                <a:gd name="T81" fmla="*/ 0 h 910"/>
                <a:gd name="T82" fmla="*/ 0 w 910"/>
                <a:gd name="T83" fmla="*/ 0 h 910"/>
                <a:gd name="T84" fmla="*/ 0 w 910"/>
                <a:gd name="T85" fmla="*/ 0 h 910"/>
                <a:gd name="T86" fmla="*/ 0 w 910"/>
                <a:gd name="T87" fmla="*/ 0 h 910"/>
                <a:gd name="T88" fmla="*/ 0 w 910"/>
                <a:gd name="T89" fmla="*/ 0 h 910"/>
                <a:gd name="T90" fmla="*/ 0 w 910"/>
                <a:gd name="T91" fmla="*/ 0 h 910"/>
                <a:gd name="T92" fmla="*/ 0 w 910"/>
                <a:gd name="T93" fmla="*/ 0 h 910"/>
                <a:gd name="T94" fmla="*/ 0 w 910"/>
                <a:gd name="T95" fmla="*/ 0 h 910"/>
                <a:gd name="T96" fmla="*/ 0 w 910"/>
                <a:gd name="T97" fmla="*/ 0 h 910"/>
                <a:gd name="T98" fmla="*/ 0 w 910"/>
                <a:gd name="T99" fmla="*/ 0 h 910"/>
                <a:gd name="T100" fmla="*/ 0 w 910"/>
                <a:gd name="T101" fmla="*/ 0 h 910"/>
                <a:gd name="T102" fmla="*/ 0 w 910"/>
                <a:gd name="T103" fmla="*/ 0 h 910"/>
                <a:gd name="T104" fmla="*/ 0 w 910"/>
                <a:gd name="T105" fmla="*/ 0 h 910"/>
                <a:gd name="T106" fmla="*/ 0 w 910"/>
                <a:gd name="T107" fmla="*/ 0 h 910"/>
                <a:gd name="T108" fmla="*/ 0 w 910"/>
                <a:gd name="T109" fmla="*/ 0 h 910"/>
                <a:gd name="T110" fmla="*/ 0 w 910"/>
                <a:gd name="T111" fmla="*/ 0 h 910"/>
                <a:gd name="T112" fmla="*/ 0 w 910"/>
                <a:gd name="T113" fmla="*/ 0 h 9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10"/>
                <a:gd name="T172" fmla="*/ 0 h 910"/>
                <a:gd name="T173" fmla="*/ 910 w 910"/>
                <a:gd name="T174" fmla="*/ 910 h 9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10" h="910">
                  <a:moveTo>
                    <a:pt x="454" y="0"/>
                  </a:moveTo>
                  <a:lnTo>
                    <a:pt x="508" y="4"/>
                  </a:lnTo>
                  <a:lnTo>
                    <a:pt x="559" y="12"/>
                  </a:lnTo>
                  <a:lnTo>
                    <a:pt x="608" y="27"/>
                  </a:lnTo>
                  <a:lnTo>
                    <a:pt x="655" y="46"/>
                  </a:lnTo>
                  <a:lnTo>
                    <a:pt x="699" y="71"/>
                  </a:lnTo>
                  <a:lnTo>
                    <a:pt x="739" y="100"/>
                  </a:lnTo>
                  <a:lnTo>
                    <a:pt x="777" y="133"/>
                  </a:lnTo>
                  <a:lnTo>
                    <a:pt x="810" y="170"/>
                  </a:lnTo>
                  <a:lnTo>
                    <a:pt x="840" y="211"/>
                  </a:lnTo>
                  <a:lnTo>
                    <a:pt x="864" y="255"/>
                  </a:lnTo>
                  <a:lnTo>
                    <a:pt x="884" y="302"/>
                  </a:lnTo>
                  <a:lnTo>
                    <a:pt x="898" y="351"/>
                  </a:lnTo>
                  <a:lnTo>
                    <a:pt x="907" y="403"/>
                  </a:lnTo>
                  <a:lnTo>
                    <a:pt x="910" y="455"/>
                  </a:lnTo>
                  <a:lnTo>
                    <a:pt x="907" y="508"/>
                  </a:lnTo>
                  <a:lnTo>
                    <a:pt x="898" y="560"/>
                  </a:lnTo>
                  <a:lnTo>
                    <a:pt x="884" y="609"/>
                  </a:lnTo>
                  <a:lnTo>
                    <a:pt x="864" y="655"/>
                  </a:lnTo>
                  <a:lnTo>
                    <a:pt x="840" y="699"/>
                  </a:lnTo>
                  <a:lnTo>
                    <a:pt x="810" y="740"/>
                  </a:lnTo>
                  <a:lnTo>
                    <a:pt x="777" y="777"/>
                  </a:lnTo>
                  <a:lnTo>
                    <a:pt x="739" y="810"/>
                  </a:lnTo>
                  <a:lnTo>
                    <a:pt x="699" y="839"/>
                  </a:lnTo>
                  <a:lnTo>
                    <a:pt x="655" y="864"/>
                  </a:lnTo>
                  <a:lnTo>
                    <a:pt x="608" y="883"/>
                  </a:lnTo>
                  <a:lnTo>
                    <a:pt x="559" y="898"/>
                  </a:lnTo>
                  <a:lnTo>
                    <a:pt x="508" y="907"/>
                  </a:lnTo>
                  <a:lnTo>
                    <a:pt x="454" y="910"/>
                  </a:lnTo>
                  <a:lnTo>
                    <a:pt x="402" y="907"/>
                  </a:lnTo>
                  <a:lnTo>
                    <a:pt x="351" y="898"/>
                  </a:lnTo>
                  <a:lnTo>
                    <a:pt x="301" y="883"/>
                  </a:lnTo>
                  <a:lnTo>
                    <a:pt x="254" y="864"/>
                  </a:lnTo>
                  <a:lnTo>
                    <a:pt x="210" y="839"/>
                  </a:lnTo>
                  <a:lnTo>
                    <a:pt x="170" y="810"/>
                  </a:lnTo>
                  <a:lnTo>
                    <a:pt x="133" y="777"/>
                  </a:lnTo>
                  <a:lnTo>
                    <a:pt x="99" y="740"/>
                  </a:lnTo>
                  <a:lnTo>
                    <a:pt x="70" y="699"/>
                  </a:lnTo>
                  <a:lnTo>
                    <a:pt x="46" y="655"/>
                  </a:lnTo>
                  <a:lnTo>
                    <a:pt x="26" y="609"/>
                  </a:lnTo>
                  <a:lnTo>
                    <a:pt x="11" y="560"/>
                  </a:lnTo>
                  <a:lnTo>
                    <a:pt x="3" y="508"/>
                  </a:lnTo>
                  <a:lnTo>
                    <a:pt x="0" y="455"/>
                  </a:lnTo>
                  <a:lnTo>
                    <a:pt x="3" y="403"/>
                  </a:lnTo>
                  <a:lnTo>
                    <a:pt x="11" y="351"/>
                  </a:lnTo>
                  <a:lnTo>
                    <a:pt x="26" y="302"/>
                  </a:lnTo>
                  <a:lnTo>
                    <a:pt x="46" y="255"/>
                  </a:lnTo>
                  <a:lnTo>
                    <a:pt x="70" y="211"/>
                  </a:lnTo>
                  <a:lnTo>
                    <a:pt x="99" y="170"/>
                  </a:lnTo>
                  <a:lnTo>
                    <a:pt x="133" y="133"/>
                  </a:lnTo>
                  <a:lnTo>
                    <a:pt x="170" y="100"/>
                  </a:lnTo>
                  <a:lnTo>
                    <a:pt x="210" y="71"/>
                  </a:lnTo>
                  <a:lnTo>
                    <a:pt x="254" y="46"/>
                  </a:lnTo>
                  <a:lnTo>
                    <a:pt x="301" y="27"/>
                  </a:lnTo>
                  <a:lnTo>
                    <a:pt x="351" y="12"/>
                  </a:lnTo>
                  <a:lnTo>
                    <a:pt x="402" y="4"/>
                  </a:lnTo>
                  <a:lnTo>
                    <a:pt x="45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6" name="Freeform 419"/>
            <p:cNvSpPr>
              <a:spLocks noEditPoints="1"/>
            </p:cNvSpPr>
            <p:nvPr/>
          </p:nvSpPr>
          <p:spPr bwMode="auto">
            <a:xfrm>
              <a:off x="4442" y="3056"/>
              <a:ext cx="160" cy="85"/>
            </a:xfrm>
            <a:custGeom>
              <a:avLst/>
              <a:gdLst>
                <a:gd name="T0" fmla="*/ 0 w 1436"/>
                <a:gd name="T1" fmla="*/ 0 h 762"/>
                <a:gd name="T2" fmla="*/ 0 w 1436"/>
                <a:gd name="T3" fmla="*/ 0 h 762"/>
                <a:gd name="T4" fmla="*/ 0 w 1436"/>
                <a:gd name="T5" fmla="*/ 0 h 762"/>
                <a:gd name="T6" fmla="*/ 0 w 1436"/>
                <a:gd name="T7" fmla="*/ 0 h 762"/>
                <a:gd name="T8" fmla="*/ 0 w 1436"/>
                <a:gd name="T9" fmla="*/ 0 h 762"/>
                <a:gd name="T10" fmla="*/ 0 w 1436"/>
                <a:gd name="T11" fmla="*/ 0 h 762"/>
                <a:gd name="T12" fmla="*/ 0 w 1436"/>
                <a:gd name="T13" fmla="*/ 0 h 762"/>
                <a:gd name="T14" fmla="*/ 0 w 1436"/>
                <a:gd name="T15" fmla="*/ 0 h 762"/>
                <a:gd name="T16" fmla="*/ 0 w 1436"/>
                <a:gd name="T17" fmla="*/ 0 h 762"/>
                <a:gd name="T18" fmla="*/ 0 w 1436"/>
                <a:gd name="T19" fmla="*/ 0 h 762"/>
                <a:gd name="T20" fmla="*/ 0 w 1436"/>
                <a:gd name="T21" fmla="*/ 0 h 762"/>
                <a:gd name="T22" fmla="*/ 0 w 1436"/>
                <a:gd name="T23" fmla="*/ 0 h 762"/>
                <a:gd name="T24" fmla="*/ 0 w 1436"/>
                <a:gd name="T25" fmla="*/ 0 h 762"/>
                <a:gd name="T26" fmla="*/ 0 w 1436"/>
                <a:gd name="T27" fmla="*/ 0 h 762"/>
                <a:gd name="T28" fmla="*/ 0 w 1436"/>
                <a:gd name="T29" fmla="*/ 0 h 762"/>
                <a:gd name="T30" fmla="*/ 0 w 1436"/>
                <a:gd name="T31" fmla="*/ 0 h 762"/>
                <a:gd name="T32" fmla="*/ 0 w 1436"/>
                <a:gd name="T33" fmla="*/ 0 h 762"/>
                <a:gd name="T34" fmla="*/ 0 w 1436"/>
                <a:gd name="T35" fmla="*/ 0 h 762"/>
                <a:gd name="T36" fmla="*/ 0 w 1436"/>
                <a:gd name="T37" fmla="*/ 0 h 762"/>
                <a:gd name="T38" fmla="*/ 0 w 1436"/>
                <a:gd name="T39" fmla="*/ 0 h 762"/>
                <a:gd name="T40" fmla="*/ 0 w 1436"/>
                <a:gd name="T41" fmla="*/ 0 h 762"/>
                <a:gd name="T42" fmla="*/ 0 w 1436"/>
                <a:gd name="T43" fmla="*/ 0 h 762"/>
                <a:gd name="T44" fmla="*/ 0 w 1436"/>
                <a:gd name="T45" fmla="*/ 0 h 762"/>
                <a:gd name="T46" fmla="*/ 0 w 1436"/>
                <a:gd name="T47" fmla="*/ 0 h 762"/>
                <a:gd name="T48" fmla="*/ 0 w 1436"/>
                <a:gd name="T49" fmla="*/ 0 h 762"/>
                <a:gd name="T50" fmla="*/ 0 w 1436"/>
                <a:gd name="T51" fmla="*/ 0 h 762"/>
                <a:gd name="T52" fmla="*/ 0 w 1436"/>
                <a:gd name="T53" fmla="*/ 0 h 762"/>
                <a:gd name="T54" fmla="*/ 0 w 1436"/>
                <a:gd name="T55" fmla="*/ 0 h 762"/>
                <a:gd name="T56" fmla="*/ 0 w 1436"/>
                <a:gd name="T57" fmla="*/ 0 h 762"/>
                <a:gd name="T58" fmla="*/ 0 w 1436"/>
                <a:gd name="T59" fmla="*/ 0 h 762"/>
                <a:gd name="T60" fmla="*/ 0 w 1436"/>
                <a:gd name="T61" fmla="*/ 0 h 762"/>
                <a:gd name="T62" fmla="*/ 0 w 1436"/>
                <a:gd name="T63" fmla="*/ 0 h 762"/>
                <a:gd name="T64" fmla="*/ 0 w 1436"/>
                <a:gd name="T65" fmla="*/ 0 h 762"/>
                <a:gd name="T66" fmla="*/ 0 w 1436"/>
                <a:gd name="T67" fmla="*/ 0 h 762"/>
                <a:gd name="T68" fmla="*/ 0 w 1436"/>
                <a:gd name="T69" fmla="*/ 0 h 762"/>
                <a:gd name="T70" fmla="*/ 0 w 1436"/>
                <a:gd name="T71" fmla="*/ 0 h 762"/>
                <a:gd name="T72" fmla="*/ 0 w 1436"/>
                <a:gd name="T73" fmla="*/ 0 h 762"/>
                <a:gd name="T74" fmla="*/ 0 w 1436"/>
                <a:gd name="T75" fmla="*/ 0 h 762"/>
                <a:gd name="T76" fmla="*/ 0 w 1436"/>
                <a:gd name="T77" fmla="*/ 0 h 762"/>
                <a:gd name="T78" fmla="*/ 0 w 1436"/>
                <a:gd name="T79" fmla="*/ 0 h 762"/>
                <a:gd name="T80" fmla="*/ 0 w 1436"/>
                <a:gd name="T81" fmla="*/ 0 h 762"/>
                <a:gd name="T82" fmla="*/ 0 w 1436"/>
                <a:gd name="T83" fmla="*/ 0 h 762"/>
                <a:gd name="T84" fmla="*/ 0 w 1436"/>
                <a:gd name="T85" fmla="*/ 0 h 762"/>
                <a:gd name="T86" fmla="*/ 0 w 1436"/>
                <a:gd name="T87" fmla="*/ 0 h 762"/>
                <a:gd name="T88" fmla="*/ 0 w 1436"/>
                <a:gd name="T89" fmla="*/ 0 h 762"/>
                <a:gd name="T90" fmla="*/ 0 w 1436"/>
                <a:gd name="T91" fmla="*/ 0 h 762"/>
                <a:gd name="T92" fmla="*/ 0 w 1436"/>
                <a:gd name="T93" fmla="*/ 0 h 762"/>
                <a:gd name="T94" fmla="*/ 0 w 1436"/>
                <a:gd name="T95" fmla="*/ 0 h 762"/>
                <a:gd name="T96" fmla="*/ 0 w 1436"/>
                <a:gd name="T97" fmla="*/ 0 h 762"/>
                <a:gd name="T98" fmla="*/ 0 w 1436"/>
                <a:gd name="T99" fmla="*/ 0 h 762"/>
                <a:gd name="T100" fmla="*/ 0 w 1436"/>
                <a:gd name="T101" fmla="*/ 0 h 762"/>
                <a:gd name="T102" fmla="*/ 0 w 1436"/>
                <a:gd name="T103" fmla="*/ 0 h 762"/>
                <a:gd name="T104" fmla="*/ 0 w 1436"/>
                <a:gd name="T105" fmla="*/ 0 h 762"/>
                <a:gd name="T106" fmla="*/ 0 w 1436"/>
                <a:gd name="T107" fmla="*/ 0 h 762"/>
                <a:gd name="T108" fmla="*/ 0 w 1436"/>
                <a:gd name="T109" fmla="*/ 0 h 762"/>
                <a:gd name="T110" fmla="*/ 0 w 1436"/>
                <a:gd name="T111" fmla="*/ 0 h 762"/>
                <a:gd name="T112" fmla="*/ 0 w 1436"/>
                <a:gd name="T113" fmla="*/ 0 h 762"/>
                <a:gd name="T114" fmla="*/ 0 w 1436"/>
                <a:gd name="T115" fmla="*/ 0 h 762"/>
                <a:gd name="T116" fmla="*/ 0 w 1436"/>
                <a:gd name="T117" fmla="*/ 0 h 762"/>
                <a:gd name="T118" fmla="*/ 0 w 1436"/>
                <a:gd name="T119" fmla="*/ 0 h 762"/>
                <a:gd name="T120" fmla="*/ 0 w 1436"/>
                <a:gd name="T121" fmla="*/ 0 h 7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36"/>
                <a:gd name="T184" fmla="*/ 0 h 762"/>
                <a:gd name="T185" fmla="*/ 1436 w 1436"/>
                <a:gd name="T186" fmla="*/ 762 h 7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36" h="762">
                  <a:moveTo>
                    <a:pt x="646" y="79"/>
                  </a:moveTo>
                  <a:lnTo>
                    <a:pt x="646" y="197"/>
                  </a:lnTo>
                  <a:lnTo>
                    <a:pt x="529" y="197"/>
                  </a:lnTo>
                  <a:lnTo>
                    <a:pt x="529" y="338"/>
                  </a:lnTo>
                  <a:lnTo>
                    <a:pt x="646" y="338"/>
                  </a:lnTo>
                  <a:lnTo>
                    <a:pt x="646" y="457"/>
                  </a:lnTo>
                  <a:lnTo>
                    <a:pt x="789" y="457"/>
                  </a:lnTo>
                  <a:lnTo>
                    <a:pt x="789" y="338"/>
                  </a:lnTo>
                  <a:lnTo>
                    <a:pt x="906" y="338"/>
                  </a:lnTo>
                  <a:lnTo>
                    <a:pt x="906" y="197"/>
                  </a:lnTo>
                  <a:lnTo>
                    <a:pt x="789" y="197"/>
                  </a:lnTo>
                  <a:lnTo>
                    <a:pt x="789" y="79"/>
                  </a:lnTo>
                  <a:lnTo>
                    <a:pt x="646" y="79"/>
                  </a:lnTo>
                  <a:close/>
                  <a:moveTo>
                    <a:pt x="718" y="0"/>
                  </a:moveTo>
                  <a:lnTo>
                    <a:pt x="763" y="1"/>
                  </a:lnTo>
                  <a:lnTo>
                    <a:pt x="812" y="5"/>
                  </a:lnTo>
                  <a:lnTo>
                    <a:pt x="863" y="12"/>
                  </a:lnTo>
                  <a:lnTo>
                    <a:pt x="916" y="22"/>
                  </a:lnTo>
                  <a:lnTo>
                    <a:pt x="972" y="34"/>
                  </a:lnTo>
                  <a:lnTo>
                    <a:pt x="1027" y="49"/>
                  </a:lnTo>
                  <a:lnTo>
                    <a:pt x="1084" y="68"/>
                  </a:lnTo>
                  <a:lnTo>
                    <a:pt x="1139" y="89"/>
                  </a:lnTo>
                  <a:lnTo>
                    <a:pt x="1195" y="114"/>
                  </a:lnTo>
                  <a:lnTo>
                    <a:pt x="1248" y="141"/>
                  </a:lnTo>
                  <a:lnTo>
                    <a:pt x="1299" y="173"/>
                  </a:lnTo>
                  <a:lnTo>
                    <a:pt x="1348" y="207"/>
                  </a:lnTo>
                  <a:lnTo>
                    <a:pt x="1394" y="245"/>
                  </a:lnTo>
                  <a:lnTo>
                    <a:pt x="1436" y="287"/>
                  </a:lnTo>
                  <a:lnTo>
                    <a:pt x="1187" y="762"/>
                  </a:lnTo>
                  <a:lnTo>
                    <a:pt x="1149" y="718"/>
                  </a:lnTo>
                  <a:lnTo>
                    <a:pt x="1107" y="678"/>
                  </a:lnTo>
                  <a:lnTo>
                    <a:pt x="1060" y="641"/>
                  </a:lnTo>
                  <a:lnTo>
                    <a:pt x="1009" y="610"/>
                  </a:lnTo>
                  <a:lnTo>
                    <a:pt x="957" y="582"/>
                  </a:lnTo>
                  <a:lnTo>
                    <a:pt x="901" y="561"/>
                  </a:lnTo>
                  <a:lnTo>
                    <a:pt x="842" y="546"/>
                  </a:lnTo>
                  <a:lnTo>
                    <a:pt x="781" y="536"/>
                  </a:lnTo>
                  <a:lnTo>
                    <a:pt x="718" y="533"/>
                  </a:lnTo>
                  <a:lnTo>
                    <a:pt x="657" y="536"/>
                  </a:lnTo>
                  <a:lnTo>
                    <a:pt x="596" y="546"/>
                  </a:lnTo>
                  <a:lnTo>
                    <a:pt x="538" y="560"/>
                  </a:lnTo>
                  <a:lnTo>
                    <a:pt x="483" y="581"/>
                  </a:lnTo>
                  <a:lnTo>
                    <a:pt x="429" y="607"/>
                  </a:lnTo>
                  <a:lnTo>
                    <a:pt x="380" y="639"/>
                  </a:lnTo>
                  <a:lnTo>
                    <a:pt x="334" y="674"/>
                  </a:lnTo>
                  <a:lnTo>
                    <a:pt x="292" y="714"/>
                  </a:lnTo>
                  <a:lnTo>
                    <a:pt x="254" y="758"/>
                  </a:lnTo>
                  <a:lnTo>
                    <a:pt x="0" y="297"/>
                  </a:lnTo>
                  <a:lnTo>
                    <a:pt x="51" y="250"/>
                  </a:lnTo>
                  <a:lnTo>
                    <a:pt x="104" y="207"/>
                  </a:lnTo>
                  <a:lnTo>
                    <a:pt x="159" y="170"/>
                  </a:lnTo>
                  <a:lnTo>
                    <a:pt x="216" y="136"/>
                  </a:lnTo>
                  <a:lnTo>
                    <a:pt x="273" y="106"/>
                  </a:lnTo>
                  <a:lnTo>
                    <a:pt x="331" y="80"/>
                  </a:lnTo>
                  <a:lnTo>
                    <a:pt x="390" y="58"/>
                  </a:lnTo>
                  <a:lnTo>
                    <a:pt x="447" y="40"/>
                  </a:lnTo>
                  <a:lnTo>
                    <a:pt x="505" y="25"/>
                  </a:lnTo>
                  <a:lnTo>
                    <a:pt x="561" y="14"/>
                  </a:lnTo>
                  <a:lnTo>
                    <a:pt x="616" y="6"/>
                  </a:lnTo>
                  <a:lnTo>
                    <a:pt x="668" y="1"/>
                  </a:lnTo>
                  <a:lnTo>
                    <a:pt x="71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7" name="Freeform 420"/>
            <p:cNvSpPr>
              <a:spLocks/>
            </p:cNvSpPr>
            <p:nvPr/>
          </p:nvSpPr>
          <p:spPr bwMode="auto">
            <a:xfrm>
              <a:off x="4394" y="3243"/>
              <a:ext cx="256" cy="141"/>
            </a:xfrm>
            <a:custGeom>
              <a:avLst/>
              <a:gdLst>
                <a:gd name="T0" fmla="*/ 0 w 2305"/>
                <a:gd name="T1" fmla="*/ 0 h 1267"/>
                <a:gd name="T2" fmla="*/ 0 w 2305"/>
                <a:gd name="T3" fmla="*/ 0 h 1267"/>
                <a:gd name="T4" fmla="*/ 0 w 2305"/>
                <a:gd name="T5" fmla="*/ 0 h 1267"/>
                <a:gd name="T6" fmla="*/ 0 w 2305"/>
                <a:gd name="T7" fmla="*/ 0 h 1267"/>
                <a:gd name="T8" fmla="*/ 0 w 2305"/>
                <a:gd name="T9" fmla="*/ 0 h 1267"/>
                <a:gd name="T10" fmla="*/ 0 w 2305"/>
                <a:gd name="T11" fmla="*/ 0 h 1267"/>
                <a:gd name="T12" fmla="*/ 0 w 2305"/>
                <a:gd name="T13" fmla="*/ 0 h 1267"/>
                <a:gd name="T14" fmla="*/ 0 w 2305"/>
                <a:gd name="T15" fmla="*/ 0 h 1267"/>
                <a:gd name="T16" fmla="*/ 0 w 2305"/>
                <a:gd name="T17" fmla="*/ 0 h 1267"/>
                <a:gd name="T18" fmla="*/ 0 w 2305"/>
                <a:gd name="T19" fmla="*/ 0 h 1267"/>
                <a:gd name="T20" fmla="*/ 0 w 2305"/>
                <a:gd name="T21" fmla="*/ 0 h 1267"/>
                <a:gd name="T22" fmla="*/ 0 w 2305"/>
                <a:gd name="T23" fmla="*/ 0 h 1267"/>
                <a:gd name="T24" fmla="*/ 0 w 2305"/>
                <a:gd name="T25" fmla="*/ 0 h 1267"/>
                <a:gd name="T26" fmla="*/ 0 w 2305"/>
                <a:gd name="T27" fmla="*/ 0 h 1267"/>
                <a:gd name="T28" fmla="*/ 0 w 2305"/>
                <a:gd name="T29" fmla="*/ 0 h 1267"/>
                <a:gd name="T30" fmla="*/ 0 w 2305"/>
                <a:gd name="T31" fmla="*/ 0 h 1267"/>
                <a:gd name="T32" fmla="*/ 0 w 2305"/>
                <a:gd name="T33" fmla="*/ 0 h 1267"/>
                <a:gd name="T34" fmla="*/ 0 w 2305"/>
                <a:gd name="T35" fmla="*/ 0 h 1267"/>
                <a:gd name="T36" fmla="*/ 0 w 2305"/>
                <a:gd name="T37" fmla="*/ 0 h 1267"/>
                <a:gd name="T38" fmla="*/ 0 w 2305"/>
                <a:gd name="T39" fmla="*/ 0 h 1267"/>
                <a:gd name="T40" fmla="*/ 0 w 2305"/>
                <a:gd name="T41" fmla="*/ 0 h 1267"/>
                <a:gd name="T42" fmla="*/ 0 w 2305"/>
                <a:gd name="T43" fmla="*/ 0 h 1267"/>
                <a:gd name="T44" fmla="*/ 0 w 2305"/>
                <a:gd name="T45" fmla="*/ 0 h 1267"/>
                <a:gd name="T46" fmla="*/ 0 w 2305"/>
                <a:gd name="T47" fmla="*/ 0 h 1267"/>
                <a:gd name="T48" fmla="*/ 0 w 2305"/>
                <a:gd name="T49" fmla="*/ 0 h 1267"/>
                <a:gd name="T50" fmla="*/ 0 w 2305"/>
                <a:gd name="T51" fmla="*/ 0 h 1267"/>
                <a:gd name="T52" fmla="*/ 0 w 2305"/>
                <a:gd name="T53" fmla="*/ 0 h 1267"/>
                <a:gd name="T54" fmla="*/ 0 w 2305"/>
                <a:gd name="T55" fmla="*/ 0 h 1267"/>
                <a:gd name="T56" fmla="*/ 0 w 2305"/>
                <a:gd name="T57" fmla="*/ 0 h 1267"/>
                <a:gd name="T58" fmla="*/ 0 w 2305"/>
                <a:gd name="T59" fmla="*/ 0 h 1267"/>
                <a:gd name="T60" fmla="*/ 0 w 2305"/>
                <a:gd name="T61" fmla="*/ 0 h 1267"/>
                <a:gd name="T62" fmla="*/ 0 w 2305"/>
                <a:gd name="T63" fmla="*/ 0 h 1267"/>
                <a:gd name="T64" fmla="*/ 0 w 2305"/>
                <a:gd name="T65" fmla="*/ 0 h 1267"/>
                <a:gd name="T66" fmla="*/ 0 w 2305"/>
                <a:gd name="T67" fmla="*/ 0 h 1267"/>
                <a:gd name="T68" fmla="*/ 0 w 2305"/>
                <a:gd name="T69" fmla="*/ 0 h 1267"/>
                <a:gd name="T70" fmla="*/ 0 w 2305"/>
                <a:gd name="T71" fmla="*/ 0 h 1267"/>
                <a:gd name="T72" fmla="*/ 0 w 2305"/>
                <a:gd name="T73" fmla="*/ 0 h 1267"/>
                <a:gd name="T74" fmla="*/ 0 w 2305"/>
                <a:gd name="T75" fmla="*/ 0 h 1267"/>
                <a:gd name="T76" fmla="*/ 0 w 2305"/>
                <a:gd name="T77" fmla="*/ 0 h 1267"/>
                <a:gd name="T78" fmla="*/ 0 w 2305"/>
                <a:gd name="T79" fmla="*/ 0 h 1267"/>
                <a:gd name="T80" fmla="*/ 0 w 2305"/>
                <a:gd name="T81" fmla="*/ 0 h 1267"/>
                <a:gd name="T82" fmla="*/ 0 w 2305"/>
                <a:gd name="T83" fmla="*/ 0 h 1267"/>
                <a:gd name="T84" fmla="*/ 0 w 2305"/>
                <a:gd name="T85" fmla="*/ 0 h 1267"/>
                <a:gd name="T86" fmla="*/ 0 w 2305"/>
                <a:gd name="T87" fmla="*/ 0 h 1267"/>
                <a:gd name="T88" fmla="*/ 0 w 2305"/>
                <a:gd name="T89" fmla="*/ 0 h 1267"/>
                <a:gd name="T90" fmla="*/ 0 w 2305"/>
                <a:gd name="T91" fmla="*/ 0 h 1267"/>
                <a:gd name="T92" fmla="*/ 0 w 2305"/>
                <a:gd name="T93" fmla="*/ 0 h 1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05"/>
                <a:gd name="T142" fmla="*/ 0 h 1267"/>
                <a:gd name="T143" fmla="*/ 2305 w 2305"/>
                <a:gd name="T144" fmla="*/ 1267 h 1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05" h="1267">
                  <a:moveTo>
                    <a:pt x="806" y="0"/>
                  </a:moveTo>
                  <a:lnTo>
                    <a:pt x="1516" y="1"/>
                  </a:lnTo>
                  <a:lnTo>
                    <a:pt x="1568" y="4"/>
                  </a:lnTo>
                  <a:lnTo>
                    <a:pt x="1618" y="13"/>
                  </a:lnTo>
                  <a:lnTo>
                    <a:pt x="1666" y="26"/>
                  </a:lnTo>
                  <a:lnTo>
                    <a:pt x="1711" y="42"/>
                  </a:lnTo>
                  <a:lnTo>
                    <a:pt x="1753" y="62"/>
                  </a:lnTo>
                  <a:lnTo>
                    <a:pt x="1793" y="85"/>
                  </a:lnTo>
                  <a:lnTo>
                    <a:pt x="1830" y="110"/>
                  </a:lnTo>
                  <a:lnTo>
                    <a:pt x="1864" y="137"/>
                  </a:lnTo>
                  <a:lnTo>
                    <a:pt x="1895" y="165"/>
                  </a:lnTo>
                  <a:lnTo>
                    <a:pt x="1924" y="196"/>
                  </a:lnTo>
                  <a:lnTo>
                    <a:pt x="1949" y="226"/>
                  </a:lnTo>
                  <a:lnTo>
                    <a:pt x="1972" y="258"/>
                  </a:lnTo>
                  <a:lnTo>
                    <a:pt x="1992" y="288"/>
                  </a:lnTo>
                  <a:lnTo>
                    <a:pt x="2009" y="318"/>
                  </a:lnTo>
                  <a:lnTo>
                    <a:pt x="2023" y="348"/>
                  </a:lnTo>
                  <a:lnTo>
                    <a:pt x="2035" y="376"/>
                  </a:lnTo>
                  <a:lnTo>
                    <a:pt x="2043" y="402"/>
                  </a:lnTo>
                  <a:lnTo>
                    <a:pt x="2305" y="1267"/>
                  </a:lnTo>
                  <a:lnTo>
                    <a:pt x="1922" y="1267"/>
                  </a:lnTo>
                  <a:lnTo>
                    <a:pt x="1755" y="696"/>
                  </a:lnTo>
                  <a:lnTo>
                    <a:pt x="1639" y="696"/>
                  </a:lnTo>
                  <a:lnTo>
                    <a:pt x="1805" y="1267"/>
                  </a:lnTo>
                  <a:lnTo>
                    <a:pt x="504" y="1267"/>
                  </a:lnTo>
                  <a:lnTo>
                    <a:pt x="671" y="696"/>
                  </a:lnTo>
                  <a:lnTo>
                    <a:pt x="553" y="696"/>
                  </a:lnTo>
                  <a:lnTo>
                    <a:pt x="387" y="1267"/>
                  </a:lnTo>
                  <a:lnTo>
                    <a:pt x="0" y="1267"/>
                  </a:lnTo>
                  <a:lnTo>
                    <a:pt x="266" y="402"/>
                  </a:lnTo>
                  <a:lnTo>
                    <a:pt x="274" y="376"/>
                  </a:lnTo>
                  <a:lnTo>
                    <a:pt x="285" y="348"/>
                  </a:lnTo>
                  <a:lnTo>
                    <a:pt x="300" y="317"/>
                  </a:lnTo>
                  <a:lnTo>
                    <a:pt x="318" y="287"/>
                  </a:lnTo>
                  <a:lnTo>
                    <a:pt x="339" y="256"/>
                  </a:lnTo>
                  <a:lnTo>
                    <a:pt x="362" y="224"/>
                  </a:lnTo>
                  <a:lnTo>
                    <a:pt x="388" y="193"/>
                  </a:lnTo>
                  <a:lnTo>
                    <a:pt x="416" y="162"/>
                  </a:lnTo>
                  <a:lnTo>
                    <a:pt x="449" y="133"/>
                  </a:lnTo>
                  <a:lnTo>
                    <a:pt x="483" y="106"/>
                  </a:lnTo>
                  <a:lnTo>
                    <a:pt x="521" y="81"/>
                  </a:lnTo>
                  <a:lnTo>
                    <a:pt x="562" y="59"/>
                  </a:lnTo>
                  <a:lnTo>
                    <a:pt x="605" y="39"/>
                  </a:lnTo>
                  <a:lnTo>
                    <a:pt x="651" y="23"/>
                  </a:lnTo>
                  <a:lnTo>
                    <a:pt x="699" y="10"/>
                  </a:lnTo>
                  <a:lnTo>
                    <a:pt x="751" y="3"/>
                  </a:lnTo>
                  <a:lnTo>
                    <a:pt x="80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8" name="Rectangle 421"/>
            <p:cNvSpPr>
              <a:spLocks noChangeArrowheads="1"/>
            </p:cNvSpPr>
            <p:nvPr/>
          </p:nvSpPr>
          <p:spPr bwMode="auto">
            <a:xfrm>
              <a:off x="4333" y="3404"/>
              <a:ext cx="378" cy="36"/>
            </a:xfrm>
            <a:prstGeom prst="rect">
              <a:avLst/>
            </a:prstGeom>
            <a:grp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spcBef>
                  <a:spcPct val="20000"/>
                </a:spcBef>
                <a:defRPr sz="1600" b="1">
                  <a:solidFill>
                    <a:srgbClr val="333333"/>
                  </a:solidFill>
                  <a:latin typeface="Verdana" pitchFamily="34" charset="0"/>
                  <a:cs typeface="Arial" charset="0"/>
                </a:defRPr>
              </a:lvl1pPr>
              <a:lvl2pPr marL="742950" indent="-285750" eaLnBrk="0" hangingPunct="0">
                <a:spcBef>
                  <a:spcPct val="20000"/>
                </a:spcBef>
                <a:defRPr sz="1600">
                  <a:solidFill>
                    <a:srgbClr val="333333"/>
                  </a:solidFill>
                  <a:latin typeface="Verdana" pitchFamily="34" charset="0"/>
                  <a:cs typeface="Arial" charset="0"/>
                </a:defRPr>
              </a:lvl2pPr>
              <a:lvl3pPr marL="1143000" indent="-228600" eaLnBrk="0" hangingPunct="0">
                <a:spcBef>
                  <a:spcPct val="20000"/>
                </a:spcBef>
                <a:buFont typeface="Wingdings" pitchFamily="2" charset="2"/>
                <a:buChar char="n"/>
                <a:defRPr sz="1600">
                  <a:solidFill>
                    <a:srgbClr val="333333"/>
                  </a:solidFill>
                  <a:latin typeface="Verdana" pitchFamily="34" charset="0"/>
                  <a:cs typeface="Arial" charset="0"/>
                </a:defRPr>
              </a:lvl3pPr>
              <a:lvl4pPr marL="1600200" indent="-228600" eaLnBrk="0" hangingPunct="0">
                <a:spcBef>
                  <a:spcPct val="20000"/>
                </a:spcBef>
                <a:buFont typeface="Wingdings" pitchFamily="2" charset="2"/>
                <a:buChar char="n"/>
                <a:defRPr sz="1600">
                  <a:solidFill>
                    <a:srgbClr val="333333"/>
                  </a:solidFill>
                  <a:latin typeface="Verdana" pitchFamily="34" charset="0"/>
                  <a:cs typeface="Arial" charset="0"/>
                </a:defRPr>
              </a:lvl4pPr>
              <a:lvl5pPr marL="2057400" indent="-228600" eaLnBrk="0" hangingPunct="0">
                <a:spcBef>
                  <a:spcPct val="20000"/>
                </a:spcBef>
                <a:buFont typeface="Wingdings" pitchFamily="2" charset="2"/>
                <a:buChar char="n"/>
                <a:defRPr sz="1600">
                  <a:solidFill>
                    <a:srgbClr val="333333"/>
                  </a:solidFill>
                  <a:latin typeface="Verdana" pitchFamily="34" charset="0"/>
                  <a:cs typeface="Arial" charset="0"/>
                </a:defRPr>
              </a:lvl5pPr>
              <a:lvl6pPr marL="25146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6pPr>
              <a:lvl7pPr marL="29718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7pPr>
              <a:lvl8pPr marL="34290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8pPr>
              <a:lvl9pPr marL="38862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9pPr>
            </a:lstStyle>
            <a:p>
              <a:pPr eaLnBrk="1" hangingPunct="1">
                <a:spcBef>
                  <a:spcPct val="50000"/>
                </a:spcBef>
              </a:pPr>
              <a:endParaRPr lang="en-ZA" altLang="en-US" b="0" dirty="0">
                <a:latin typeface="Arial" charset="0"/>
              </a:endParaRPr>
            </a:p>
          </p:txBody>
        </p:sp>
      </p:grpSp>
      <p:grpSp>
        <p:nvGrpSpPr>
          <p:cNvPr id="19" name="noun_project_0337.eps"/>
          <p:cNvGrpSpPr>
            <a:grpSpLocks/>
          </p:cNvGrpSpPr>
          <p:nvPr/>
        </p:nvGrpSpPr>
        <p:grpSpPr bwMode="auto">
          <a:xfrm>
            <a:off x="210418" y="2998222"/>
            <a:ext cx="317500" cy="609600"/>
            <a:chOff x="2637" y="1936"/>
            <a:chExt cx="200" cy="384"/>
          </a:xfrm>
          <a:solidFill>
            <a:schemeClr val="bg2"/>
          </a:solidFill>
        </p:grpSpPr>
        <p:sp>
          <p:nvSpPr>
            <p:cNvPr id="20"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1"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2"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3"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4"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5"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6"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27" name="Rectangle 26"/>
          <p:cNvSpPr/>
          <p:nvPr/>
        </p:nvSpPr>
        <p:spPr>
          <a:xfrm>
            <a:off x="6609754" y="2934721"/>
            <a:ext cx="2076994" cy="71845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00" dirty="0" smtClean="0">
                <a:solidFill>
                  <a:srgbClr val="FFFFFF"/>
                </a:solidFill>
              </a:rPr>
              <a:t>Helps </a:t>
            </a:r>
            <a:r>
              <a:rPr lang="en-ZA" sz="1000" dirty="0">
                <a:solidFill>
                  <a:srgbClr val="FFFFFF"/>
                </a:solidFill>
              </a:rPr>
              <a:t>strengthen the immune system and </a:t>
            </a:r>
            <a:r>
              <a:rPr lang="en-ZA" sz="1000" dirty="0" smtClean="0">
                <a:solidFill>
                  <a:srgbClr val="FFFFFF"/>
                </a:solidFill>
              </a:rPr>
              <a:t>relieve menstruation, fatigue, </a:t>
            </a:r>
            <a:r>
              <a:rPr lang="en-ZA" sz="1000" dirty="0">
                <a:solidFill>
                  <a:srgbClr val="FFFFFF"/>
                </a:solidFill>
              </a:rPr>
              <a:t>sexual </a:t>
            </a:r>
            <a:r>
              <a:rPr lang="en-ZA" sz="1000" dirty="0" smtClean="0">
                <a:solidFill>
                  <a:srgbClr val="FFFFFF"/>
                </a:solidFill>
              </a:rPr>
              <a:t>performance, and digestive problems. </a:t>
            </a:r>
            <a:endParaRPr lang="en-ZA" sz="1000" dirty="0">
              <a:solidFill>
                <a:srgbClr val="FFFFFF"/>
              </a:solidFill>
            </a:endParaRPr>
          </a:p>
        </p:txBody>
      </p:sp>
      <p:sp>
        <p:nvSpPr>
          <p:cNvPr id="28" name="Rectangle 27"/>
          <p:cNvSpPr/>
          <p:nvPr/>
        </p:nvSpPr>
        <p:spPr>
          <a:xfrm>
            <a:off x="9387914" y="2943430"/>
            <a:ext cx="2076994" cy="71845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50" dirty="0" smtClean="0">
                <a:solidFill>
                  <a:srgbClr val="FFFFFF"/>
                </a:solidFill>
              </a:rPr>
              <a:t>Stametta is recommended by her mother and friends, bought over the counter. </a:t>
            </a:r>
            <a:endParaRPr lang="en-ZA" sz="1050" dirty="0">
              <a:solidFill>
                <a:srgbClr val="FFFFFF"/>
              </a:solidFill>
            </a:endParaRPr>
          </a:p>
        </p:txBody>
      </p:sp>
      <p:grpSp>
        <p:nvGrpSpPr>
          <p:cNvPr id="34" name="noun_project_0337.eps"/>
          <p:cNvGrpSpPr>
            <a:grpSpLocks/>
          </p:cNvGrpSpPr>
          <p:nvPr/>
        </p:nvGrpSpPr>
        <p:grpSpPr bwMode="auto">
          <a:xfrm>
            <a:off x="6167027" y="2993800"/>
            <a:ext cx="317500" cy="609600"/>
            <a:chOff x="2637" y="1936"/>
            <a:chExt cx="200" cy="384"/>
          </a:xfrm>
          <a:solidFill>
            <a:schemeClr val="bg2">
              <a:lumMod val="75000"/>
            </a:schemeClr>
          </a:solidFill>
        </p:grpSpPr>
        <p:sp>
          <p:nvSpPr>
            <p:cNvPr id="35"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6"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7"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8"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9"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0"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1"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48130" y="934847"/>
            <a:ext cx="1178402" cy="190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0" name="noun_project_0010.eps"/>
          <p:cNvGrpSpPr>
            <a:grpSpLocks/>
          </p:cNvGrpSpPr>
          <p:nvPr/>
        </p:nvGrpSpPr>
        <p:grpSpPr bwMode="auto">
          <a:xfrm>
            <a:off x="8732531" y="3018496"/>
            <a:ext cx="609600" cy="577850"/>
            <a:chOff x="4441" y="817"/>
            <a:chExt cx="384" cy="364"/>
          </a:xfrm>
          <a:solidFill>
            <a:schemeClr val="bg2">
              <a:lumMod val="75000"/>
            </a:schemeClr>
          </a:solidFill>
        </p:grpSpPr>
        <p:sp>
          <p:nvSpPr>
            <p:cNvPr id="51" name="Freeform 3531"/>
            <p:cNvSpPr>
              <a:spLocks/>
            </p:cNvSpPr>
            <p:nvPr/>
          </p:nvSpPr>
          <p:spPr bwMode="auto">
            <a:xfrm>
              <a:off x="4507" y="817"/>
              <a:ext cx="60" cy="61"/>
            </a:xfrm>
            <a:custGeom>
              <a:avLst/>
              <a:gdLst>
                <a:gd name="T0" fmla="*/ 0 w 541"/>
                <a:gd name="T1" fmla="*/ 0 h 542"/>
                <a:gd name="T2" fmla="*/ 0 w 541"/>
                <a:gd name="T3" fmla="*/ 0 h 542"/>
                <a:gd name="T4" fmla="*/ 0 w 541"/>
                <a:gd name="T5" fmla="*/ 0 h 542"/>
                <a:gd name="T6" fmla="*/ 0 w 541"/>
                <a:gd name="T7" fmla="*/ 0 h 542"/>
                <a:gd name="T8" fmla="*/ 0 w 541"/>
                <a:gd name="T9" fmla="*/ 0 h 542"/>
                <a:gd name="T10" fmla="*/ 0 w 541"/>
                <a:gd name="T11" fmla="*/ 0 h 542"/>
                <a:gd name="T12" fmla="*/ 0 w 541"/>
                <a:gd name="T13" fmla="*/ 0 h 542"/>
                <a:gd name="T14" fmla="*/ 0 w 541"/>
                <a:gd name="T15" fmla="*/ 0 h 542"/>
                <a:gd name="T16" fmla="*/ 0 w 541"/>
                <a:gd name="T17" fmla="*/ 0 h 542"/>
                <a:gd name="T18" fmla="*/ 0 w 541"/>
                <a:gd name="T19" fmla="*/ 0 h 542"/>
                <a:gd name="T20" fmla="*/ 0 w 541"/>
                <a:gd name="T21" fmla="*/ 0 h 542"/>
                <a:gd name="T22" fmla="*/ 0 w 541"/>
                <a:gd name="T23" fmla="*/ 0 h 542"/>
                <a:gd name="T24" fmla="*/ 0 w 541"/>
                <a:gd name="T25" fmla="*/ 0 h 542"/>
                <a:gd name="T26" fmla="*/ 0 w 541"/>
                <a:gd name="T27" fmla="*/ 0 h 542"/>
                <a:gd name="T28" fmla="*/ 0 w 541"/>
                <a:gd name="T29" fmla="*/ 0 h 542"/>
                <a:gd name="T30" fmla="*/ 0 w 541"/>
                <a:gd name="T31" fmla="*/ 0 h 542"/>
                <a:gd name="T32" fmla="*/ 0 w 541"/>
                <a:gd name="T33" fmla="*/ 0 h 542"/>
                <a:gd name="T34" fmla="*/ 0 w 541"/>
                <a:gd name="T35" fmla="*/ 0 h 542"/>
                <a:gd name="T36" fmla="*/ 0 w 541"/>
                <a:gd name="T37" fmla="*/ 0 h 542"/>
                <a:gd name="T38" fmla="*/ 0 w 541"/>
                <a:gd name="T39" fmla="*/ 0 h 542"/>
                <a:gd name="T40" fmla="*/ 0 w 541"/>
                <a:gd name="T41" fmla="*/ 0 h 542"/>
                <a:gd name="T42" fmla="*/ 0 w 541"/>
                <a:gd name="T43" fmla="*/ 0 h 542"/>
                <a:gd name="T44" fmla="*/ 0 w 541"/>
                <a:gd name="T45" fmla="*/ 0 h 542"/>
                <a:gd name="T46" fmla="*/ 0 w 541"/>
                <a:gd name="T47" fmla="*/ 0 h 542"/>
                <a:gd name="T48" fmla="*/ 0 w 541"/>
                <a:gd name="T49" fmla="*/ 0 h 542"/>
                <a:gd name="T50" fmla="*/ 0 w 541"/>
                <a:gd name="T51" fmla="*/ 0 h 542"/>
                <a:gd name="T52" fmla="*/ 0 w 541"/>
                <a:gd name="T53" fmla="*/ 0 h 542"/>
                <a:gd name="T54" fmla="*/ 0 w 541"/>
                <a:gd name="T55" fmla="*/ 0 h 542"/>
                <a:gd name="T56" fmla="*/ 0 w 541"/>
                <a:gd name="T57" fmla="*/ 0 h 542"/>
                <a:gd name="T58" fmla="*/ 0 w 541"/>
                <a:gd name="T59" fmla="*/ 0 h 542"/>
                <a:gd name="T60" fmla="*/ 0 w 541"/>
                <a:gd name="T61" fmla="*/ 0 h 542"/>
                <a:gd name="T62" fmla="*/ 0 w 541"/>
                <a:gd name="T63" fmla="*/ 0 h 542"/>
                <a:gd name="T64" fmla="*/ 0 w 541"/>
                <a:gd name="T65" fmla="*/ 0 h 542"/>
                <a:gd name="T66" fmla="*/ 0 w 541"/>
                <a:gd name="T67" fmla="*/ 0 h 542"/>
                <a:gd name="T68" fmla="*/ 0 w 541"/>
                <a:gd name="T69" fmla="*/ 0 h 542"/>
                <a:gd name="T70" fmla="*/ 0 w 541"/>
                <a:gd name="T71" fmla="*/ 0 h 542"/>
                <a:gd name="T72" fmla="*/ 0 w 541"/>
                <a:gd name="T73" fmla="*/ 0 h 542"/>
                <a:gd name="T74" fmla="*/ 0 w 541"/>
                <a:gd name="T75" fmla="*/ 0 h 542"/>
                <a:gd name="T76" fmla="*/ 0 w 541"/>
                <a:gd name="T77" fmla="*/ 0 h 542"/>
                <a:gd name="T78" fmla="*/ 0 w 541"/>
                <a:gd name="T79" fmla="*/ 0 h 542"/>
                <a:gd name="T80" fmla="*/ 0 w 541"/>
                <a:gd name="T81" fmla="*/ 0 h 542"/>
                <a:gd name="T82" fmla="*/ 0 w 541"/>
                <a:gd name="T83" fmla="*/ 0 h 542"/>
                <a:gd name="T84" fmla="*/ 0 w 541"/>
                <a:gd name="T85" fmla="*/ 0 h 542"/>
                <a:gd name="T86" fmla="*/ 0 w 541"/>
                <a:gd name="T87" fmla="*/ 0 h 542"/>
                <a:gd name="T88" fmla="*/ 0 w 541"/>
                <a:gd name="T89" fmla="*/ 0 h 5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41"/>
                <a:gd name="T136" fmla="*/ 0 h 542"/>
                <a:gd name="T137" fmla="*/ 541 w 541"/>
                <a:gd name="T138" fmla="*/ 542 h 5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41" h="542">
                  <a:moveTo>
                    <a:pt x="271" y="0"/>
                  </a:moveTo>
                  <a:lnTo>
                    <a:pt x="311" y="3"/>
                  </a:lnTo>
                  <a:lnTo>
                    <a:pt x="349" y="12"/>
                  </a:lnTo>
                  <a:lnTo>
                    <a:pt x="384" y="26"/>
                  </a:lnTo>
                  <a:lnTo>
                    <a:pt x="418" y="44"/>
                  </a:lnTo>
                  <a:lnTo>
                    <a:pt x="448" y="67"/>
                  </a:lnTo>
                  <a:lnTo>
                    <a:pt x="474" y="93"/>
                  </a:lnTo>
                  <a:lnTo>
                    <a:pt x="497" y="123"/>
                  </a:lnTo>
                  <a:lnTo>
                    <a:pt x="516" y="157"/>
                  </a:lnTo>
                  <a:lnTo>
                    <a:pt x="530" y="193"/>
                  </a:lnTo>
                  <a:lnTo>
                    <a:pt x="538" y="230"/>
                  </a:lnTo>
                  <a:lnTo>
                    <a:pt x="541" y="270"/>
                  </a:lnTo>
                  <a:lnTo>
                    <a:pt x="538" y="311"/>
                  </a:lnTo>
                  <a:lnTo>
                    <a:pt x="530" y="349"/>
                  </a:lnTo>
                  <a:lnTo>
                    <a:pt x="516" y="385"/>
                  </a:lnTo>
                  <a:lnTo>
                    <a:pt x="497" y="418"/>
                  </a:lnTo>
                  <a:lnTo>
                    <a:pt x="474" y="448"/>
                  </a:lnTo>
                  <a:lnTo>
                    <a:pt x="448" y="476"/>
                  </a:lnTo>
                  <a:lnTo>
                    <a:pt x="418" y="498"/>
                  </a:lnTo>
                  <a:lnTo>
                    <a:pt x="384" y="516"/>
                  </a:lnTo>
                  <a:lnTo>
                    <a:pt x="349" y="530"/>
                  </a:lnTo>
                  <a:lnTo>
                    <a:pt x="311" y="539"/>
                  </a:lnTo>
                  <a:lnTo>
                    <a:pt x="271" y="542"/>
                  </a:lnTo>
                  <a:lnTo>
                    <a:pt x="230" y="539"/>
                  </a:lnTo>
                  <a:lnTo>
                    <a:pt x="193" y="530"/>
                  </a:lnTo>
                  <a:lnTo>
                    <a:pt x="157" y="516"/>
                  </a:lnTo>
                  <a:lnTo>
                    <a:pt x="123" y="498"/>
                  </a:lnTo>
                  <a:lnTo>
                    <a:pt x="93" y="476"/>
                  </a:lnTo>
                  <a:lnTo>
                    <a:pt x="67" y="448"/>
                  </a:lnTo>
                  <a:lnTo>
                    <a:pt x="44" y="418"/>
                  </a:lnTo>
                  <a:lnTo>
                    <a:pt x="26" y="385"/>
                  </a:lnTo>
                  <a:lnTo>
                    <a:pt x="11" y="349"/>
                  </a:lnTo>
                  <a:lnTo>
                    <a:pt x="3" y="311"/>
                  </a:lnTo>
                  <a:lnTo>
                    <a:pt x="0" y="270"/>
                  </a:lnTo>
                  <a:lnTo>
                    <a:pt x="3" y="230"/>
                  </a:lnTo>
                  <a:lnTo>
                    <a:pt x="11" y="193"/>
                  </a:lnTo>
                  <a:lnTo>
                    <a:pt x="26" y="157"/>
                  </a:lnTo>
                  <a:lnTo>
                    <a:pt x="44" y="123"/>
                  </a:lnTo>
                  <a:lnTo>
                    <a:pt x="67" y="93"/>
                  </a:lnTo>
                  <a:lnTo>
                    <a:pt x="93" y="67"/>
                  </a:lnTo>
                  <a:lnTo>
                    <a:pt x="123" y="44"/>
                  </a:lnTo>
                  <a:lnTo>
                    <a:pt x="157" y="26"/>
                  </a:lnTo>
                  <a:lnTo>
                    <a:pt x="193" y="12"/>
                  </a:lnTo>
                  <a:lnTo>
                    <a:pt x="230" y="3"/>
                  </a:lnTo>
                  <a:lnTo>
                    <a:pt x="27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2" name="Freeform 3532"/>
            <p:cNvSpPr>
              <a:spLocks/>
            </p:cNvSpPr>
            <p:nvPr/>
          </p:nvSpPr>
          <p:spPr bwMode="auto">
            <a:xfrm>
              <a:off x="4459" y="884"/>
              <a:ext cx="183" cy="100"/>
            </a:xfrm>
            <a:custGeom>
              <a:avLst/>
              <a:gdLst>
                <a:gd name="T0" fmla="*/ 0 w 1654"/>
                <a:gd name="T1" fmla="*/ 0 h 899"/>
                <a:gd name="T2" fmla="*/ 0 w 1654"/>
                <a:gd name="T3" fmla="*/ 0 h 899"/>
                <a:gd name="T4" fmla="*/ 0 w 1654"/>
                <a:gd name="T5" fmla="*/ 0 h 899"/>
                <a:gd name="T6" fmla="*/ 0 w 1654"/>
                <a:gd name="T7" fmla="*/ 0 h 899"/>
                <a:gd name="T8" fmla="*/ 0 w 1654"/>
                <a:gd name="T9" fmla="*/ 0 h 899"/>
                <a:gd name="T10" fmla="*/ 0 w 1654"/>
                <a:gd name="T11" fmla="*/ 0 h 899"/>
                <a:gd name="T12" fmla="*/ 0 w 1654"/>
                <a:gd name="T13" fmla="*/ 0 h 899"/>
                <a:gd name="T14" fmla="*/ 0 w 1654"/>
                <a:gd name="T15" fmla="*/ 0 h 899"/>
                <a:gd name="T16" fmla="*/ 0 w 1654"/>
                <a:gd name="T17" fmla="*/ 0 h 899"/>
                <a:gd name="T18" fmla="*/ 0 w 1654"/>
                <a:gd name="T19" fmla="*/ 0 h 899"/>
                <a:gd name="T20" fmla="*/ 0 w 1654"/>
                <a:gd name="T21" fmla="*/ 0 h 899"/>
                <a:gd name="T22" fmla="*/ 0 w 1654"/>
                <a:gd name="T23" fmla="*/ 0 h 899"/>
                <a:gd name="T24" fmla="*/ 0 w 1654"/>
                <a:gd name="T25" fmla="*/ 0 h 899"/>
                <a:gd name="T26" fmla="*/ 0 w 1654"/>
                <a:gd name="T27" fmla="*/ 0 h 899"/>
                <a:gd name="T28" fmla="*/ 0 w 1654"/>
                <a:gd name="T29" fmla="*/ 0 h 899"/>
                <a:gd name="T30" fmla="*/ 0 w 1654"/>
                <a:gd name="T31" fmla="*/ 0 h 899"/>
                <a:gd name="T32" fmla="*/ 0 w 1654"/>
                <a:gd name="T33" fmla="*/ 0 h 899"/>
                <a:gd name="T34" fmla="*/ 0 w 1654"/>
                <a:gd name="T35" fmla="*/ 0 h 899"/>
                <a:gd name="T36" fmla="*/ 0 w 1654"/>
                <a:gd name="T37" fmla="*/ 0 h 899"/>
                <a:gd name="T38" fmla="*/ 0 w 1654"/>
                <a:gd name="T39" fmla="*/ 0 h 899"/>
                <a:gd name="T40" fmla="*/ 0 w 1654"/>
                <a:gd name="T41" fmla="*/ 0 h 899"/>
                <a:gd name="T42" fmla="*/ 0 w 1654"/>
                <a:gd name="T43" fmla="*/ 0 h 899"/>
                <a:gd name="T44" fmla="*/ 0 w 1654"/>
                <a:gd name="T45" fmla="*/ 0 h 899"/>
                <a:gd name="T46" fmla="*/ 0 w 1654"/>
                <a:gd name="T47" fmla="*/ 0 h 899"/>
                <a:gd name="T48" fmla="*/ 0 w 1654"/>
                <a:gd name="T49" fmla="*/ 0 h 899"/>
                <a:gd name="T50" fmla="*/ 0 w 1654"/>
                <a:gd name="T51" fmla="*/ 0 h 899"/>
                <a:gd name="T52" fmla="*/ 0 w 1654"/>
                <a:gd name="T53" fmla="*/ 0 h 899"/>
                <a:gd name="T54" fmla="*/ 0 w 1654"/>
                <a:gd name="T55" fmla="*/ 0 h 899"/>
                <a:gd name="T56" fmla="*/ 0 w 1654"/>
                <a:gd name="T57" fmla="*/ 0 h 899"/>
                <a:gd name="T58" fmla="*/ 0 w 1654"/>
                <a:gd name="T59" fmla="*/ 0 h 899"/>
                <a:gd name="T60" fmla="*/ 0 w 1654"/>
                <a:gd name="T61" fmla="*/ 0 h 899"/>
                <a:gd name="T62" fmla="*/ 0 w 1654"/>
                <a:gd name="T63" fmla="*/ 0 h 899"/>
                <a:gd name="T64" fmla="*/ 0 w 1654"/>
                <a:gd name="T65" fmla="*/ 0 h 899"/>
                <a:gd name="T66" fmla="*/ 0 w 1654"/>
                <a:gd name="T67" fmla="*/ 0 h 899"/>
                <a:gd name="T68" fmla="*/ 0 w 1654"/>
                <a:gd name="T69" fmla="*/ 0 h 899"/>
                <a:gd name="T70" fmla="*/ 0 w 1654"/>
                <a:gd name="T71" fmla="*/ 0 h 899"/>
                <a:gd name="T72" fmla="*/ 0 w 1654"/>
                <a:gd name="T73" fmla="*/ 0 h 8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54"/>
                <a:gd name="T112" fmla="*/ 0 h 899"/>
                <a:gd name="T113" fmla="*/ 1654 w 1654"/>
                <a:gd name="T114" fmla="*/ 899 h 8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54" h="899">
                  <a:moveTo>
                    <a:pt x="518" y="0"/>
                  </a:moveTo>
                  <a:lnTo>
                    <a:pt x="887" y="0"/>
                  </a:lnTo>
                  <a:lnTo>
                    <a:pt x="935" y="4"/>
                  </a:lnTo>
                  <a:lnTo>
                    <a:pt x="979" y="11"/>
                  </a:lnTo>
                  <a:lnTo>
                    <a:pt x="1021" y="25"/>
                  </a:lnTo>
                  <a:lnTo>
                    <a:pt x="1061" y="41"/>
                  </a:lnTo>
                  <a:lnTo>
                    <a:pt x="1097" y="62"/>
                  </a:lnTo>
                  <a:lnTo>
                    <a:pt x="1129" y="86"/>
                  </a:lnTo>
                  <a:lnTo>
                    <a:pt x="1158" y="113"/>
                  </a:lnTo>
                  <a:lnTo>
                    <a:pt x="1185" y="142"/>
                  </a:lnTo>
                  <a:lnTo>
                    <a:pt x="1208" y="173"/>
                  </a:lnTo>
                  <a:lnTo>
                    <a:pt x="1227" y="206"/>
                  </a:lnTo>
                  <a:lnTo>
                    <a:pt x="1241" y="241"/>
                  </a:lnTo>
                  <a:lnTo>
                    <a:pt x="1254" y="274"/>
                  </a:lnTo>
                  <a:lnTo>
                    <a:pt x="1254" y="277"/>
                  </a:lnTo>
                  <a:lnTo>
                    <a:pt x="1256" y="285"/>
                  </a:lnTo>
                  <a:lnTo>
                    <a:pt x="1259" y="296"/>
                  </a:lnTo>
                  <a:lnTo>
                    <a:pt x="1263" y="310"/>
                  </a:lnTo>
                  <a:lnTo>
                    <a:pt x="1267" y="324"/>
                  </a:lnTo>
                  <a:lnTo>
                    <a:pt x="1273" y="340"/>
                  </a:lnTo>
                  <a:lnTo>
                    <a:pt x="1277" y="355"/>
                  </a:lnTo>
                  <a:lnTo>
                    <a:pt x="1281" y="368"/>
                  </a:lnTo>
                  <a:lnTo>
                    <a:pt x="1284" y="379"/>
                  </a:lnTo>
                  <a:lnTo>
                    <a:pt x="1286" y="386"/>
                  </a:lnTo>
                  <a:lnTo>
                    <a:pt x="1286" y="387"/>
                  </a:lnTo>
                  <a:lnTo>
                    <a:pt x="1459" y="182"/>
                  </a:lnTo>
                  <a:lnTo>
                    <a:pt x="1479" y="164"/>
                  </a:lnTo>
                  <a:lnTo>
                    <a:pt x="1500" y="152"/>
                  </a:lnTo>
                  <a:lnTo>
                    <a:pt x="1522" y="145"/>
                  </a:lnTo>
                  <a:lnTo>
                    <a:pt x="1544" y="143"/>
                  </a:lnTo>
                  <a:lnTo>
                    <a:pt x="1565" y="146"/>
                  </a:lnTo>
                  <a:lnTo>
                    <a:pt x="1586" y="152"/>
                  </a:lnTo>
                  <a:lnTo>
                    <a:pt x="1605" y="162"/>
                  </a:lnTo>
                  <a:lnTo>
                    <a:pt x="1620" y="176"/>
                  </a:lnTo>
                  <a:lnTo>
                    <a:pt x="1635" y="191"/>
                  </a:lnTo>
                  <a:lnTo>
                    <a:pt x="1644" y="210"/>
                  </a:lnTo>
                  <a:lnTo>
                    <a:pt x="1652" y="230"/>
                  </a:lnTo>
                  <a:lnTo>
                    <a:pt x="1654" y="252"/>
                  </a:lnTo>
                  <a:lnTo>
                    <a:pt x="1651" y="274"/>
                  </a:lnTo>
                  <a:lnTo>
                    <a:pt x="1641" y="298"/>
                  </a:lnTo>
                  <a:lnTo>
                    <a:pt x="1627" y="321"/>
                  </a:lnTo>
                  <a:lnTo>
                    <a:pt x="1338" y="673"/>
                  </a:lnTo>
                  <a:lnTo>
                    <a:pt x="1317" y="695"/>
                  </a:lnTo>
                  <a:lnTo>
                    <a:pt x="1295" y="711"/>
                  </a:lnTo>
                  <a:lnTo>
                    <a:pt x="1273" y="723"/>
                  </a:lnTo>
                  <a:lnTo>
                    <a:pt x="1252" y="729"/>
                  </a:lnTo>
                  <a:lnTo>
                    <a:pt x="1230" y="729"/>
                  </a:lnTo>
                  <a:lnTo>
                    <a:pt x="1209" y="725"/>
                  </a:lnTo>
                  <a:lnTo>
                    <a:pt x="1190" y="716"/>
                  </a:lnTo>
                  <a:lnTo>
                    <a:pt x="1171" y="702"/>
                  </a:lnTo>
                  <a:lnTo>
                    <a:pt x="1155" y="683"/>
                  </a:lnTo>
                  <a:lnTo>
                    <a:pt x="1141" y="660"/>
                  </a:lnTo>
                  <a:lnTo>
                    <a:pt x="1129" y="633"/>
                  </a:lnTo>
                  <a:lnTo>
                    <a:pt x="1050" y="376"/>
                  </a:lnTo>
                  <a:lnTo>
                    <a:pt x="987" y="376"/>
                  </a:lnTo>
                  <a:lnTo>
                    <a:pt x="1139" y="899"/>
                  </a:lnTo>
                  <a:lnTo>
                    <a:pt x="298" y="899"/>
                  </a:lnTo>
                  <a:lnTo>
                    <a:pt x="439" y="376"/>
                  </a:lnTo>
                  <a:lnTo>
                    <a:pt x="380" y="376"/>
                  </a:lnTo>
                  <a:lnTo>
                    <a:pt x="237" y="899"/>
                  </a:lnTo>
                  <a:lnTo>
                    <a:pt x="0" y="899"/>
                  </a:lnTo>
                  <a:lnTo>
                    <a:pt x="176" y="250"/>
                  </a:lnTo>
                  <a:lnTo>
                    <a:pt x="186" y="225"/>
                  </a:lnTo>
                  <a:lnTo>
                    <a:pt x="199" y="198"/>
                  </a:lnTo>
                  <a:lnTo>
                    <a:pt x="217" y="170"/>
                  </a:lnTo>
                  <a:lnTo>
                    <a:pt x="239" y="143"/>
                  </a:lnTo>
                  <a:lnTo>
                    <a:pt x="263" y="116"/>
                  </a:lnTo>
                  <a:lnTo>
                    <a:pt x="292" y="90"/>
                  </a:lnTo>
                  <a:lnTo>
                    <a:pt x="324" y="65"/>
                  </a:lnTo>
                  <a:lnTo>
                    <a:pt x="357" y="43"/>
                  </a:lnTo>
                  <a:lnTo>
                    <a:pt x="394" y="26"/>
                  </a:lnTo>
                  <a:lnTo>
                    <a:pt x="434" y="12"/>
                  </a:lnTo>
                  <a:lnTo>
                    <a:pt x="475" y="4"/>
                  </a:lnTo>
                  <a:lnTo>
                    <a:pt x="51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3" name="Rectangle 3533"/>
            <p:cNvSpPr>
              <a:spLocks noChangeArrowheads="1"/>
            </p:cNvSpPr>
            <p:nvPr/>
          </p:nvSpPr>
          <p:spPr bwMode="auto">
            <a:xfrm>
              <a:off x="4630" y="845"/>
              <a:ext cx="27" cy="60"/>
            </a:xfrm>
            <a:prstGeom prst="rect">
              <a:avLst/>
            </a:prstGeom>
            <a:grp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spcBef>
                  <a:spcPct val="20000"/>
                </a:spcBef>
                <a:defRPr sz="1600" b="1">
                  <a:solidFill>
                    <a:srgbClr val="333333"/>
                  </a:solidFill>
                  <a:latin typeface="Verdana" pitchFamily="34" charset="0"/>
                  <a:cs typeface="Arial" charset="0"/>
                </a:defRPr>
              </a:lvl1pPr>
              <a:lvl2pPr marL="742950" indent="-285750" eaLnBrk="0" hangingPunct="0">
                <a:spcBef>
                  <a:spcPct val="20000"/>
                </a:spcBef>
                <a:defRPr sz="1600">
                  <a:solidFill>
                    <a:srgbClr val="333333"/>
                  </a:solidFill>
                  <a:latin typeface="Verdana" pitchFamily="34" charset="0"/>
                  <a:cs typeface="Arial" charset="0"/>
                </a:defRPr>
              </a:lvl2pPr>
              <a:lvl3pPr marL="1143000" indent="-228600" eaLnBrk="0" hangingPunct="0">
                <a:spcBef>
                  <a:spcPct val="20000"/>
                </a:spcBef>
                <a:buFont typeface="Wingdings" pitchFamily="2" charset="2"/>
                <a:buChar char="n"/>
                <a:defRPr sz="1600">
                  <a:solidFill>
                    <a:srgbClr val="333333"/>
                  </a:solidFill>
                  <a:latin typeface="Verdana" pitchFamily="34" charset="0"/>
                  <a:cs typeface="Arial" charset="0"/>
                </a:defRPr>
              </a:lvl3pPr>
              <a:lvl4pPr marL="1600200" indent="-228600" eaLnBrk="0" hangingPunct="0">
                <a:spcBef>
                  <a:spcPct val="20000"/>
                </a:spcBef>
                <a:buFont typeface="Wingdings" pitchFamily="2" charset="2"/>
                <a:buChar char="n"/>
                <a:defRPr sz="1600">
                  <a:solidFill>
                    <a:srgbClr val="333333"/>
                  </a:solidFill>
                  <a:latin typeface="Verdana" pitchFamily="34" charset="0"/>
                  <a:cs typeface="Arial" charset="0"/>
                </a:defRPr>
              </a:lvl4pPr>
              <a:lvl5pPr marL="2057400" indent="-228600" eaLnBrk="0" hangingPunct="0">
                <a:spcBef>
                  <a:spcPct val="20000"/>
                </a:spcBef>
                <a:buFont typeface="Wingdings" pitchFamily="2" charset="2"/>
                <a:buChar char="n"/>
                <a:defRPr sz="1600">
                  <a:solidFill>
                    <a:srgbClr val="333333"/>
                  </a:solidFill>
                  <a:latin typeface="Verdana" pitchFamily="34" charset="0"/>
                  <a:cs typeface="Arial" charset="0"/>
                </a:defRPr>
              </a:lvl5pPr>
              <a:lvl6pPr marL="25146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6pPr>
              <a:lvl7pPr marL="29718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7pPr>
              <a:lvl8pPr marL="34290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8pPr>
              <a:lvl9pPr marL="38862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9pPr>
            </a:lstStyle>
            <a:p>
              <a:pPr eaLnBrk="1" hangingPunct="1">
                <a:spcBef>
                  <a:spcPct val="50000"/>
                </a:spcBef>
              </a:pPr>
              <a:endParaRPr lang="en-ZA" altLang="en-US" b="0" dirty="0">
                <a:latin typeface="Arial" charset="0"/>
              </a:endParaRPr>
            </a:p>
          </p:txBody>
        </p:sp>
        <p:sp>
          <p:nvSpPr>
            <p:cNvPr id="54" name="Freeform 3534"/>
            <p:cNvSpPr>
              <a:spLocks/>
            </p:cNvSpPr>
            <p:nvPr/>
          </p:nvSpPr>
          <p:spPr bwMode="auto">
            <a:xfrm>
              <a:off x="4718" y="818"/>
              <a:ext cx="60" cy="60"/>
            </a:xfrm>
            <a:custGeom>
              <a:avLst/>
              <a:gdLst>
                <a:gd name="T0" fmla="*/ 0 w 541"/>
                <a:gd name="T1" fmla="*/ 0 h 541"/>
                <a:gd name="T2" fmla="*/ 0 w 541"/>
                <a:gd name="T3" fmla="*/ 0 h 541"/>
                <a:gd name="T4" fmla="*/ 0 w 541"/>
                <a:gd name="T5" fmla="*/ 0 h 541"/>
                <a:gd name="T6" fmla="*/ 0 w 541"/>
                <a:gd name="T7" fmla="*/ 0 h 541"/>
                <a:gd name="T8" fmla="*/ 0 w 541"/>
                <a:gd name="T9" fmla="*/ 0 h 541"/>
                <a:gd name="T10" fmla="*/ 0 w 541"/>
                <a:gd name="T11" fmla="*/ 0 h 541"/>
                <a:gd name="T12" fmla="*/ 0 w 541"/>
                <a:gd name="T13" fmla="*/ 0 h 541"/>
                <a:gd name="T14" fmla="*/ 0 w 541"/>
                <a:gd name="T15" fmla="*/ 0 h 541"/>
                <a:gd name="T16" fmla="*/ 0 w 541"/>
                <a:gd name="T17" fmla="*/ 0 h 541"/>
                <a:gd name="T18" fmla="*/ 0 w 541"/>
                <a:gd name="T19" fmla="*/ 0 h 541"/>
                <a:gd name="T20" fmla="*/ 0 w 541"/>
                <a:gd name="T21" fmla="*/ 0 h 541"/>
                <a:gd name="T22" fmla="*/ 0 w 541"/>
                <a:gd name="T23" fmla="*/ 0 h 541"/>
                <a:gd name="T24" fmla="*/ 0 w 541"/>
                <a:gd name="T25" fmla="*/ 0 h 541"/>
                <a:gd name="T26" fmla="*/ 0 w 541"/>
                <a:gd name="T27" fmla="*/ 0 h 541"/>
                <a:gd name="T28" fmla="*/ 0 w 541"/>
                <a:gd name="T29" fmla="*/ 0 h 541"/>
                <a:gd name="T30" fmla="*/ 0 w 541"/>
                <a:gd name="T31" fmla="*/ 0 h 541"/>
                <a:gd name="T32" fmla="*/ 0 w 541"/>
                <a:gd name="T33" fmla="*/ 0 h 541"/>
                <a:gd name="T34" fmla="*/ 0 w 541"/>
                <a:gd name="T35" fmla="*/ 0 h 541"/>
                <a:gd name="T36" fmla="*/ 0 w 541"/>
                <a:gd name="T37" fmla="*/ 0 h 541"/>
                <a:gd name="T38" fmla="*/ 0 w 541"/>
                <a:gd name="T39" fmla="*/ 0 h 541"/>
                <a:gd name="T40" fmla="*/ 0 w 541"/>
                <a:gd name="T41" fmla="*/ 0 h 541"/>
                <a:gd name="T42" fmla="*/ 0 w 541"/>
                <a:gd name="T43" fmla="*/ 0 h 541"/>
                <a:gd name="T44" fmla="*/ 0 w 541"/>
                <a:gd name="T45" fmla="*/ 0 h 541"/>
                <a:gd name="T46" fmla="*/ 0 w 541"/>
                <a:gd name="T47" fmla="*/ 0 h 541"/>
                <a:gd name="T48" fmla="*/ 0 w 541"/>
                <a:gd name="T49" fmla="*/ 0 h 541"/>
                <a:gd name="T50" fmla="*/ 0 w 541"/>
                <a:gd name="T51" fmla="*/ 0 h 541"/>
                <a:gd name="T52" fmla="*/ 0 w 541"/>
                <a:gd name="T53" fmla="*/ 0 h 541"/>
                <a:gd name="T54" fmla="*/ 0 w 541"/>
                <a:gd name="T55" fmla="*/ 0 h 541"/>
                <a:gd name="T56" fmla="*/ 0 w 541"/>
                <a:gd name="T57" fmla="*/ 0 h 541"/>
                <a:gd name="T58" fmla="*/ 0 w 541"/>
                <a:gd name="T59" fmla="*/ 0 h 541"/>
                <a:gd name="T60" fmla="*/ 0 w 541"/>
                <a:gd name="T61" fmla="*/ 0 h 541"/>
                <a:gd name="T62" fmla="*/ 0 w 541"/>
                <a:gd name="T63" fmla="*/ 0 h 541"/>
                <a:gd name="T64" fmla="*/ 0 w 541"/>
                <a:gd name="T65" fmla="*/ 0 h 541"/>
                <a:gd name="T66" fmla="*/ 0 w 541"/>
                <a:gd name="T67" fmla="*/ 0 h 541"/>
                <a:gd name="T68" fmla="*/ 0 w 541"/>
                <a:gd name="T69" fmla="*/ 0 h 541"/>
                <a:gd name="T70" fmla="*/ 0 w 541"/>
                <a:gd name="T71" fmla="*/ 0 h 541"/>
                <a:gd name="T72" fmla="*/ 0 w 541"/>
                <a:gd name="T73" fmla="*/ 0 h 541"/>
                <a:gd name="T74" fmla="*/ 0 w 541"/>
                <a:gd name="T75" fmla="*/ 0 h 541"/>
                <a:gd name="T76" fmla="*/ 0 w 541"/>
                <a:gd name="T77" fmla="*/ 0 h 541"/>
                <a:gd name="T78" fmla="*/ 0 w 541"/>
                <a:gd name="T79" fmla="*/ 0 h 541"/>
                <a:gd name="T80" fmla="*/ 0 w 541"/>
                <a:gd name="T81" fmla="*/ 0 h 541"/>
                <a:gd name="T82" fmla="*/ 0 w 541"/>
                <a:gd name="T83" fmla="*/ 0 h 541"/>
                <a:gd name="T84" fmla="*/ 0 w 541"/>
                <a:gd name="T85" fmla="*/ 0 h 541"/>
                <a:gd name="T86" fmla="*/ 0 w 541"/>
                <a:gd name="T87" fmla="*/ 0 h 541"/>
                <a:gd name="T88" fmla="*/ 0 w 541"/>
                <a:gd name="T89" fmla="*/ 0 h 5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41"/>
                <a:gd name="T136" fmla="*/ 0 h 541"/>
                <a:gd name="T137" fmla="*/ 541 w 541"/>
                <a:gd name="T138" fmla="*/ 541 h 5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41" h="541">
                  <a:moveTo>
                    <a:pt x="271" y="0"/>
                  </a:moveTo>
                  <a:lnTo>
                    <a:pt x="310" y="2"/>
                  </a:lnTo>
                  <a:lnTo>
                    <a:pt x="348" y="10"/>
                  </a:lnTo>
                  <a:lnTo>
                    <a:pt x="385" y="24"/>
                  </a:lnTo>
                  <a:lnTo>
                    <a:pt x="418" y="43"/>
                  </a:lnTo>
                  <a:lnTo>
                    <a:pt x="448" y="66"/>
                  </a:lnTo>
                  <a:lnTo>
                    <a:pt x="475" y="92"/>
                  </a:lnTo>
                  <a:lnTo>
                    <a:pt x="497" y="122"/>
                  </a:lnTo>
                  <a:lnTo>
                    <a:pt x="516" y="156"/>
                  </a:lnTo>
                  <a:lnTo>
                    <a:pt x="529" y="192"/>
                  </a:lnTo>
                  <a:lnTo>
                    <a:pt x="538" y="230"/>
                  </a:lnTo>
                  <a:lnTo>
                    <a:pt x="541" y="270"/>
                  </a:lnTo>
                  <a:lnTo>
                    <a:pt x="538" y="310"/>
                  </a:lnTo>
                  <a:lnTo>
                    <a:pt x="529" y="348"/>
                  </a:lnTo>
                  <a:lnTo>
                    <a:pt x="516" y="384"/>
                  </a:lnTo>
                  <a:lnTo>
                    <a:pt x="497" y="417"/>
                  </a:lnTo>
                  <a:lnTo>
                    <a:pt x="475" y="447"/>
                  </a:lnTo>
                  <a:lnTo>
                    <a:pt x="448" y="474"/>
                  </a:lnTo>
                  <a:lnTo>
                    <a:pt x="418" y="497"/>
                  </a:lnTo>
                  <a:lnTo>
                    <a:pt x="385" y="516"/>
                  </a:lnTo>
                  <a:lnTo>
                    <a:pt x="348" y="529"/>
                  </a:lnTo>
                  <a:lnTo>
                    <a:pt x="310" y="538"/>
                  </a:lnTo>
                  <a:lnTo>
                    <a:pt x="271" y="541"/>
                  </a:lnTo>
                  <a:lnTo>
                    <a:pt x="231" y="538"/>
                  </a:lnTo>
                  <a:lnTo>
                    <a:pt x="192" y="529"/>
                  </a:lnTo>
                  <a:lnTo>
                    <a:pt x="156" y="516"/>
                  </a:lnTo>
                  <a:lnTo>
                    <a:pt x="124" y="497"/>
                  </a:lnTo>
                  <a:lnTo>
                    <a:pt x="94" y="474"/>
                  </a:lnTo>
                  <a:lnTo>
                    <a:pt x="66" y="447"/>
                  </a:lnTo>
                  <a:lnTo>
                    <a:pt x="44" y="417"/>
                  </a:lnTo>
                  <a:lnTo>
                    <a:pt x="26" y="384"/>
                  </a:lnTo>
                  <a:lnTo>
                    <a:pt x="12" y="348"/>
                  </a:lnTo>
                  <a:lnTo>
                    <a:pt x="4" y="310"/>
                  </a:lnTo>
                  <a:lnTo>
                    <a:pt x="0" y="270"/>
                  </a:lnTo>
                  <a:lnTo>
                    <a:pt x="4" y="230"/>
                  </a:lnTo>
                  <a:lnTo>
                    <a:pt x="12" y="192"/>
                  </a:lnTo>
                  <a:lnTo>
                    <a:pt x="26" y="156"/>
                  </a:lnTo>
                  <a:lnTo>
                    <a:pt x="44" y="122"/>
                  </a:lnTo>
                  <a:lnTo>
                    <a:pt x="66" y="92"/>
                  </a:lnTo>
                  <a:lnTo>
                    <a:pt x="94" y="66"/>
                  </a:lnTo>
                  <a:lnTo>
                    <a:pt x="124" y="43"/>
                  </a:lnTo>
                  <a:lnTo>
                    <a:pt x="156" y="24"/>
                  </a:lnTo>
                  <a:lnTo>
                    <a:pt x="192" y="10"/>
                  </a:lnTo>
                  <a:lnTo>
                    <a:pt x="231" y="2"/>
                  </a:lnTo>
                  <a:lnTo>
                    <a:pt x="27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5" name="Freeform 3535"/>
            <p:cNvSpPr>
              <a:spLocks/>
            </p:cNvSpPr>
            <p:nvPr/>
          </p:nvSpPr>
          <p:spPr bwMode="auto">
            <a:xfrm>
              <a:off x="4628" y="884"/>
              <a:ext cx="180" cy="297"/>
            </a:xfrm>
            <a:custGeom>
              <a:avLst/>
              <a:gdLst>
                <a:gd name="T0" fmla="*/ 0 w 1618"/>
                <a:gd name="T1" fmla="*/ 0 h 2674"/>
                <a:gd name="T2" fmla="*/ 0 w 1618"/>
                <a:gd name="T3" fmla="*/ 0 h 2674"/>
                <a:gd name="T4" fmla="*/ 0 w 1618"/>
                <a:gd name="T5" fmla="*/ 0 h 2674"/>
                <a:gd name="T6" fmla="*/ 0 w 1618"/>
                <a:gd name="T7" fmla="*/ 0 h 2674"/>
                <a:gd name="T8" fmla="*/ 0 w 1618"/>
                <a:gd name="T9" fmla="*/ 0 h 2674"/>
                <a:gd name="T10" fmla="*/ 0 w 1618"/>
                <a:gd name="T11" fmla="*/ 0 h 2674"/>
                <a:gd name="T12" fmla="*/ 0 w 1618"/>
                <a:gd name="T13" fmla="*/ 0 h 2674"/>
                <a:gd name="T14" fmla="*/ 0 w 1618"/>
                <a:gd name="T15" fmla="*/ 0 h 2674"/>
                <a:gd name="T16" fmla="*/ 0 w 1618"/>
                <a:gd name="T17" fmla="*/ 0 h 2674"/>
                <a:gd name="T18" fmla="*/ 0 w 1618"/>
                <a:gd name="T19" fmla="*/ 0 h 2674"/>
                <a:gd name="T20" fmla="*/ 0 w 1618"/>
                <a:gd name="T21" fmla="*/ 0 h 2674"/>
                <a:gd name="T22" fmla="*/ 0 w 1618"/>
                <a:gd name="T23" fmla="*/ 0 h 2674"/>
                <a:gd name="T24" fmla="*/ 0 w 1618"/>
                <a:gd name="T25" fmla="*/ 0 h 2674"/>
                <a:gd name="T26" fmla="*/ 0 w 1618"/>
                <a:gd name="T27" fmla="*/ 0 h 2674"/>
                <a:gd name="T28" fmla="*/ 0 w 1618"/>
                <a:gd name="T29" fmla="*/ 0 h 2674"/>
                <a:gd name="T30" fmla="*/ 0 w 1618"/>
                <a:gd name="T31" fmla="*/ 0 h 2674"/>
                <a:gd name="T32" fmla="*/ 0 w 1618"/>
                <a:gd name="T33" fmla="*/ 0 h 2674"/>
                <a:gd name="T34" fmla="*/ 0 w 1618"/>
                <a:gd name="T35" fmla="*/ 0 h 2674"/>
                <a:gd name="T36" fmla="*/ 0 w 1618"/>
                <a:gd name="T37" fmla="*/ 0 h 2674"/>
                <a:gd name="T38" fmla="*/ 0 w 1618"/>
                <a:gd name="T39" fmla="*/ 0 h 2674"/>
                <a:gd name="T40" fmla="*/ 0 w 1618"/>
                <a:gd name="T41" fmla="*/ 0 h 2674"/>
                <a:gd name="T42" fmla="*/ 0 w 1618"/>
                <a:gd name="T43" fmla="*/ 0 h 2674"/>
                <a:gd name="T44" fmla="*/ 0 w 1618"/>
                <a:gd name="T45" fmla="*/ 0 h 2674"/>
                <a:gd name="T46" fmla="*/ 0 w 1618"/>
                <a:gd name="T47" fmla="*/ 0 h 2674"/>
                <a:gd name="T48" fmla="*/ 0 w 1618"/>
                <a:gd name="T49" fmla="*/ 0 h 2674"/>
                <a:gd name="T50" fmla="*/ 0 w 1618"/>
                <a:gd name="T51" fmla="*/ 0 h 2674"/>
                <a:gd name="T52" fmla="*/ 0 w 1618"/>
                <a:gd name="T53" fmla="*/ 0 h 2674"/>
                <a:gd name="T54" fmla="*/ 0 w 1618"/>
                <a:gd name="T55" fmla="*/ 0 h 2674"/>
                <a:gd name="T56" fmla="*/ 0 w 1618"/>
                <a:gd name="T57" fmla="*/ 0 h 2674"/>
                <a:gd name="T58" fmla="*/ 0 w 1618"/>
                <a:gd name="T59" fmla="*/ 0 h 2674"/>
                <a:gd name="T60" fmla="*/ 0 w 1618"/>
                <a:gd name="T61" fmla="*/ 0 h 2674"/>
                <a:gd name="T62" fmla="*/ 0 w 1618"/>
                <a:gd name="T63" fmla="*/ 0 h 2674"/>
                <a:gd name="T64" fmla="*/ 0 w 1618"/>
                <a:gd name="T65" fmla="*/ 0 h 2674"/>
                <a:gd name="T66" fmla="*/ 0 w 1618"/>
                <a:gd name="T67" fmla="*/ 0 h 2674"/>
                <a:gd name="T68" fmla="*/ 0 w 1618"/>
                <a:gd name="T69" fmla="*/ 0 h 2674"/>
                <a:gd name="T70" fmla="*/ 0 w 1618"/>
                <a:gd name="T71" fmla="*/ 0 h 2674"/>
                <a:gd name="T72" fmla="*/ 0 w 1618"/>
                <a:gd name="T73" fmla="*/ 0 h 2674"/>
                <a:gd name="T74" fmla="*/ 0 w 1618"/>
                <a:gd name="T75" fmla="*/ 0 h 2674"/>
                <a:gd name="T76" fmla="*/ 0 w 1618"/>
                <a:gd name="T77" fmla="*/ 0 h 2674"/>
                <a:gd name="T78" fmla="*/ 0 w 1618"/>
                <a:gd name="T79" fmla="*/ 0 h 2674"/>
                <a:gd name="T80" fmla="*/ 0 w 1618"/>
                <a:gd name="T81" fmla="*/ 0 h 2674"/>
                <a:gd name="T82" fmla="*/ 0 w 1618"/>
                <a:gd name="T83" fmla="*/ 0 h 2674"/>
                <a:gd name="T84" fmla="*/ 0 w 1618"/>
                <a:gd name="T85" fmla="*/ 0 h 2674"/>
                <a:gd name="T86" fmla="*/ 0 w 1618"/>
                <a:gd name="T87" fmla="*/ 0 h 2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18"/>
                <a:gd name="T133" fmla="*/ 0 h 2674"/>
                <a:gd name="T134" fmla="*/ 1618 w 1618"/>
                <a:gd name="T135" fmla="*/ 2674 h 2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18" h="2674">
                  <a:moveTo>
                    <a:pt x="751" y="0"/>
                  </a:moveTo>
                  <a:lnTo>
                    <a:pt x="1386" y="0"/>
                  </a:lnTo>
                  <a:lnTo>
                    <a:pt x="1425" y="4"/>
                  </a:lnTo>
                  <a:lnTo>
                    <a:pt x="1463" y="10"/>
                  </a:lnTo>
                  <a:lnTo>
                    <a:pt x="1497" y="21"/>
                  </a:lnTo>
                  <a:lnTo>
                    <a:pt x="1527" y="36"/>
                  </a:lnTo>
                  <a:lnTo>
                    <a:pt x="1553" y="55"/>
                  </a:lnTo>
                  <a:lnTo>
                    <a:pt x="1576" y="77"/>
                  </a:lnTo>
                  <a:lnTo>
                    <a:pt x="1594" y="101"/>
                  </a:lnTo>
                  <a:lnTo>
                    <a:pt x="1606" y="128"/>
                  </a:lnTo>
                  <a:lnTo>
                    <a:pt x="1615" y="158"/>
                  </a:lnTo>
                  <a:lnTo>
                    <a:pt x="1618" y="189"/>
                  </a:lnTo>
                  <a:lnTo>
                    <a:pt x="1618" y="1005"/>
                  </a:lnTo>
                  <a:lnTo>
                    <a:pt x="1419" y="1005"/>
                  </a:lnTo>
                  <a:lnTo>
                    <a:pt x="1419" y="2499"/>
                  </a:lnTo>
                  <a:lnTo>
                    <a:pt x="1417" y="2531"/>
                  </a:lnTo>
                  <a:lnTo>
                    <a:pt x="1411" y="2560"/>
                  </a:lnTo>
                  <a:lnTo>
                    <a:pt x="1400" y="2586"/>
                  </a:lnTo>
                  <a:lnTo>
                    <a:pt x="1387" y="2608"/>
                  </a:lnTo>
                  <a:lnTo>
                    <a:pt x="1371" y="2627"/>
                  </a:lnTo>
                  <a:lnTo>
                    <a:pt x="1352" y="2642"/>
                  </a:lnTo>
                  <a:lnTo>
                    <a:pt x="1331" y="2654"/>
                  </a:lnTo>
                  <a:lnTo>
                    <a:pt x="1310" y="2662"/>
                  </a:lnTo>
                  <a:lnTo>
                    <a:pt x="1287" y="2668"/>
                  </a:lnTo>
                  <a:lnTo>
                    <a:pt x="1263" y="2670"/>
                  </a:lnTo>
                  <a:lnTo>
                    <a:pt x="1240" y="2668"/>
                  </a:lnTo>
                  <a:lnTo>
                    <a:pt x="1217" y="2662"/>
                  </a:lnTo>
                  <a:lnTo>
                    <a:pt x="1195" y="2654"/>
                  </a:lnTo>
                  <a:lnTo>
                    <a:pt x="1175" y="2643"/>
                  </a:lnTo>
                  <a:lnTo>
                    <a:pt x="1156" y="2628"/>
                  </a:lnTo>
                  <a:lnTo>
                    <a:pt x="1139" y="2609"/>
                  </a:lnTo>
                  <a:lnTo>
                    <a:pt x="1126" y="2588"/>
                  </a:lnTo>
                  <a:lnTo>
                    <a:pt x="1116" y="2563"/>
                  </a:lnTo>
                  <a:lnTo>
                    <a:pt x="1109" y="2535"/>
                  </a:lnTo>
                  <a:lnTo>
                    <a:pt x="1107" y="2502"/>
                  </a:lnTo>
                  <a:lnTo>
                    <a:pt x="1107" y="1244"/>
                  </a:lnTo>
                  <a:lnTo>
                    <a:pt x="1046" y="1244"/>
                  </a:lnTo>
                  <a:lnTo>
                    <a:pt x="1046" y="2509"/>
                  </a:lnTo>
                  <a:lnTo>
                    <a:pt x="1043" y="2541"/>
                  </a:lnTo>
                  <a:lnTo>
                    <a:pt x="1037" y="2569"/>
                  </a:lnTo>
                  <a:lnTo>
                    <a:pt x="1026" y="2594"/>
                  </a:lnTo>
                  <a:lnTo>
                    <a:pt x="1013" y="2616"/>
                  </a:lnTo>
                  <a:lnTo>
                    <a:pt x="997" y="2634"/>
                  </a:lnTo>
                  <a:lnTo>
                    <a:pt x="978" y="2649"/>
                  </a:lnTo>
                  <a:lnTo>
                    <a:pt x="957" y="2660"/>
                  </a:lnTo>
                  <a:lnTo>
                    <a:pt x="935" y="2668"/>
                  </a:lnTo>
                  <a:lnTo>
                    <a:pt x="912" y="2673"/>
                  </a:lnTo>
                  <a:lnTo>
                    <a:pt x="888" y="2674"/>
                  </a:lnTo>
                  <a:lnTo>
                    <a:pt x="865" y="2672"/>
                  </a:lnTo>
                  <a:lnTo>
                    <a:pt x="842" y="2666"/>
                  </a:lnTo>
                  <a:lnTo>
                    <a:pt x="820" y="2657"/>
                  </a:lnTo>
                  <a:lnTo>
                    <a:pt x="799" y="2645"/>
                  </a:lnTo>
                  <a:lnTo>
                    <a:pt x="781" y="2629"/>
                  </a:lnTo>
                  <a:lnTo>
                    <a:pt x="764" y="2610"/>
                  </a:lnTo>
                  <a:lnTo>
                    <a:pt x="751" y="2588"/>
                  </a:lnTo>
                  <a:lnTo>
                    <a:pt x="740" y="2563"/>
                  </a:lnTo>
                  <a:lnTo>
                    <a:pt x="734" y="2535"/>
                  </a:lnTo>
                  <a:lnTo>
                    <a:pt x="732" y="2502"/>
                  </a:lnTo>
                  <a:lnTo>
                    <a:pt x="732" y="273"/>
                  </a:lnTo>
                  <a:lnTo>
                    <a:pt x="223" y="875"/>
                  </a:lnTo>
                  <a:lnTo>
                    <a:pt x="203" y="895"/>
                  </a:lnTo>
                  <a:lnTo>
                    <a:pt x="182" y="908"/>
                  </a:lnTo>
                  <a:lnTo>
                    <a:pt x="160" y="917"/>
                  </a:lnTo>
                  <a:lnTo>
                    <a:pt x="138" y="920"/>
                  </a:lnTo>
                  <a:lnTo>
                    <a:pt x="116" y="920"/>
                  </a:lnTo>
                  <a:lnTo>
                    <a:pt x="94" y="916"/>
                  </a:lnTo>
                  <a:lnTo>
                    <a:pt x="74" y="907"/>
                  </a:lnTo>
                  <a:lnTo>
                    <a:pt x="55" y="897"/>
                  </a:lnTo>
                  <a:lnTo>
                    <a:pt x="39" y="882"/>
                  </a:lnTo>
                  <a:lnTo>
                    <a:pt x="24" y="865"/>
                  </a:lnTo>
                  <a:lnTo>
                    <a:pt x="13" y="848"/>
                  </a:lnTo>
                  <a:lnTo>
                    <a:pt x="4" y="827"/>
                  </a:lnTo>
                  <a:lnTo>
                    <a:pt x="0" y="805"/>
                  </a:lnTo>
                  <a:lnTo>
                    <a:pt x="0" y="781"/>
                  </a:lnTo>
                  <a:lnTo>
                    <a:pt x="5" y="758"/>
                  </a:lnTo>
                  <a:lnTo>
                    <a:pt x="15" y="734"/>
                  </a:lnTo>
                  <a:lnTo>
                    <a:pt x="31" y="711"/>
                  </a:lnTo>
                  <a:lnTo>
                    <a:pt x="559" y="76"/>
                  </a:lnTo>
                  <a:lnTo>
                    <a:pt x="570" y="65"/>
                  </a:lnTo>
                  <a:lnTo>
                    <a:pt x="581" y="55"/>
                  </a:lnTo>
                  <a:lnTo>
                    <a:pt x="593" y="44"/>
                  </a:lnTo>
                  <a:lnTo>
                    <a:pt x="605" y="35"/>
                  </a:lnTo>
                  <a:lnTo>
                    <a:pt x="621" y="26"/>
                  </a:lnTo>
                  <a:lnTo>
                    <a:pt x="640" y="17"/>
                  </a:lnTo>
                  <a:lnTo>
                    <a:pt x="661" y="11"/>
                  </a:lnTo>
                  <a:lnTo>
                    <a:pt x="686" y="6"/>
                  </a:lnTo>
                  <a:lnTo>
                    <a:pt x="716" y="1"/>
                  </a:lnTo>
                  <a:lnTo>
                    <a:pt x="75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6" name="Rectangle 3536"/>
            <p:cNvSpPr>
              <a:spLocks noChangeArrowheads="1"/>
            </p:cNvSpPr>
            <p:nvPr/>
          </p:nvSpPr>
          <p:spPr bwMode="auto">
            <a:xfrm>
              <a:off x="4441" y="991"/>
              <a:ext cx="384" cy="34"/>
            </a:xfrm>
            <a:prstGeom prst="rect">
              <a:avLst/>
            </a:prstGeom>
            <a:grp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spcBef>
                  <a:spcPct val="20000"/>
                </a:spcBef>
                <a:defRPr sz="1600" b="1">
                  <a:solidFill>
                    <a:srgbClr val="333333"/>
                  </a:solidFill>
                  <a:latin typeface="Verdana" pitchFamily="34" charset="0"/>
                  <a:cs typeface="Arial" charset="0"/>
                </a:defRPr>
              </a:lvl1pPr>
              <a:lvl2pPr marL="742950" indent="-285750" eaLnBrk="0" hangingPunct="0">
                <a:spcBef>
                  <a:spcPct val="20000"/>
                </a:spcBef>
                <a:defRPr sz="1600">
                  <a:solidFill>
                    <a:srgbClr val="333333"/>
                  </a:solidFill>
                  <a:latin typeface="Verdana" pitchFamily="34" charset="0"/>
                  <a:cs typeface="Arial" charset="0"/>
                </a:defRPr>
              </a:lvl2pPr>
              <a:lvl3pPr marL="1143000" indent="-228600" eaLnBrk="0" hangingPunct="0">
                <a:spcBef>
                  <a:spcPct val="20000"/>
                </a:spcBef>
                <a:buFont typeface="Wingdings" pitchFamily="2" charset="2"/>
                <a:buChar char="n"/>
                <a:defRPr sz="1600">
                  <a:solidFill>
                    <a:srgbClr val="333333"/>
                  </a:solidFill>
                  <a:latin typeface="Verdana" pitchFamily="34" charset="0"/>
                  <a:cs typeface="Arial" charset="0"/>
                </a:defRPr>
              </a:lvl3pPr>
              <a:lvl4pPr marL="1600200" indent="-228600" eaLnBrk="0" hangingPunct="0">
                <a:spcBef>
                  <a:spcPct val="20000"/>
                </a:spcBef>
                <a:buFont typeface="Wingdings" pitchFamily="2" charset="2"/>
                <a:buChar char="n"/>
                <a:defRPr sz="1600">
                  <a:solidFill>
                    <a:srgbClr val="333333"/>
                  </a:solidFill>
                  <a:latin typeface="Verdana" pitchFamily="34" charset="0"/>
                  <a:cs typeface="Arial" charset="0"/>
                </a:defRPr>
              </a:lvl4pPr>
              <a:lvl5pPr marL="2057400" indent="-228600" eaLnBrk="0" hangingPunct="0">
                <a:spcBef>
                  <a:spcPct val="20000"/>
                </a:spcBef>
                <a:buFont typeface="Wingdings" pitchFamily="2" charset="2"/>
                <a:buChar char="n"/>
                <a:defRPr sz="1600">
                  <a:solidFill>
                    <a:srgbClr val="333333"/>
                  </a:solidFill>
                  <a:latin typeface="Verdana" pitchFamily="34" charset="0"/>
                  <a:cs typeface="Arial" charset="0"/>
                </a:defRPr>
              </a:lvl5pPr>
              <a:lvl6pPr marL="25146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6pPr>
              <a:lvl7pPr marL="29718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7pPr>
              <a:lvl8pPr marL="34290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8pPr>
              <a:lvl9pPr marL="38862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9pPr>
            </a:lstStyle>
            <a:p>
              <a:pPr eaLnBrk="1" hangingPunct="1">
                <a:spcBef>
                  <a:spcPct val="50000"/>
                </a:spcBef>
              </a:pPr>
              <a:endParaRPr lang="en-ZA" altLang="en-US" b="0" dirty="0">
                <a:latin typeface="Arial" charset="0"/>
              </a:endParaRPr>
            </a:p>
          </p:txBody>
        </p:sp>
      </p:grpSp>
    </p:spTree>
    <p:extLst>
      <p:ext uri="{BB962C8B-B14F-4D97-AF65-F5344CB8AC3E}">
        <p14:creationId xmlns:p14="http://schemas.microsoft.com/office/powerpoint/2010/main" val="383802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Products misused as internal cleansers and/or spermicides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106</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7" name="TextBox 6"/>
          <p:cNvSpPr txBox="1"/>
          <p:nvPr/>
        </p:nvSpPr>
        <p:spPr>
          <a:xfrm>
            <a:off x="303853" y="3786412"/>
            <a:ext cx="5496056" cy="2254597"/>
          </a:xfrm>
          <a:prstGeom prst="rect">
            <a:avLst/>
          </a:prstGeom>
          <a:noFill/>
        </p:spPr>
        <p:txBody>
          <a:bodyPr wrap="square" lIns="0" tIns="0" rIns="0" bIns="0" rtlCol="0">
            <a:noAutofit/>
          </a:bodyPr>
          <a:lstStyle/>
          <a:p>
            <a:r>
              <a:rPr lang="en-ZA" sz="1400" b="1" dirty="0" smtClean="0">
                <a:solidFill>
                  <a:srgbClr val="E5007E">
                    <a:lumMod val="40000"/>
                    <a:lumOff val="60000"/>
                  </a:srgbClr>
                </a:solidFill>
              </a:rPr>
              <a:t>REAL LIFE SCENARIO</a:t>
            </a:r>
            <a:endParaRPr lang="en-ZA" sz="1300" b="1" dirty="0" smtClean="0">
              <a:solidFill>
                <a:srgbClr val="E5007E">
                  <a:lumMod val="40000"/>
                  <a:lumOff val="60000"/>
                </a:srgbClr>
              </a:solidFill>
            </a:endParaRPr>
          </a:p>
          <a:p>
            <a:r>
              <a:rPr lang="en-ZA" sz="1300" dirty="0" smtClean="0">
                <a:solidFill>
                  <a:srgbClr val="717171"/>
                </a:solidFill>
              </a:rPr>
              <a:t>Young women (14-25 years old) use Gynaguard as an intimate cleanser as part of her daily bathing routine. Some believe that Gynaguard has the ability to work like a spermicide if she washes just after she has had unprotected sex. </a:t>
            </a:r>
          </a:p>
          <a:p>
            <a:endParaRPr lang="en-ZA" sz="1300" dirty="0">
              <a:solidFill>
                <a:srgbClr val="717171"/>
              </a:solidFill>
            </a:endParaRPr>
          </a:p>
          <a:p>
            <a:r>
              <a:rPr lang="en-ZA" sz="1300" dirty="0" smtClean="0">
                <a:solidFill>
                  <a:srgbClr val="717171"/>
                </a:solidFill>
              </a:rPr>
              <a:t>Gynaguard is also used to eliminate any unwanted discharge or bad odours in preparation before sex. It is perceived as an expensive product, so some women alternate or replace with Sunlight soap bars. </a:t>
            </a:r>
          </a:p>
          <a:p>
            <a:endParaRPr lang="en-ZA" sz="1300" dirty="0">
              <a:solidFill>
                <a:srgbClr val="717171"/>
              </a:solidFill>
            </a:endParaRPr>
          </a:p>
          <a:p>
            <a:endParaRPr lang="en-ZA" sz="1300" b="1" dirty="0" smtClean="0">
              <a:solidFill>
                <a:srgbClr val="717171"/>
              </a:solidFill>
            </a:endParaRPr>
          </a:p>
          <a:p>
            <a:endParaRPr lang="en-ZA" sz="1300" dirty="0" smtClean="0">
              <a:solidFill>
                <a:srgbClr val="333333"/>
              </a:solidFill>
            </a:endParaRPr>
          </a:p>
        </p:txBody>
      </p:sp>
      <p:sp>
        <p:nvSpPr>
          <p:cNvPr id="11" name="TextBox 10"/>
          <p:cNvSpPr txBox="1"/>
          <p:nvPr/>
        </p:nvSpPr>
        <p:spPr>
          <a:xfrm>
            <a:off x="6164722" y="3786411"/>
            <a:ext cx="5496056" cy="2254597"/>
          </a:xfrm>
          <a:prstGeom prst="rect">
            <a:avLst/>
          </a:prstGeom>
          <a:noFill/>
        </p:spPr>
        <p:txBody>
          <a:bodyPr wrap="square" lIns="0" tIns="0" rIns="0" bIns="0" rtlCol="0">
            <a:noAutofit/>
          </a:bodyPr>
          <a:lstStyle/>
          <a:p>
            <a:r>
              <a:rPr lang="en-ZA" sz="1400" b="1" dirty="0" smtClean="0">
                <a:solidFill>
                  <a:srgbClr val="E5007E">
                    <a:lumMod val="60000"/>
                    <a:lumOff val="40000"/>
                  </a:srgbClr>
                </a:solidFill>
              </a:rPr>
              <a:t>REAL LIFE SCENARIO</a:t>
            </a:r>
            <a:endParaRPr lang="en-ZA" sz="1300" b="1" dirty="0" smtClean="0">
              <a:solidFill>
                <a:srgbClr val="E5007E">
                  <a:lumMod val="60000"/>
                  <a:lumOff val="40000"/>
                </a:srgbClr>
              </a:solidFill>
            </a:endParaRPr>
          </a:p>
          <a:p>
            <a:r>
              <a:rPr lang="en-ZA" sz="1300" dirty="0" smtClean="0">
                <a:solidFill>
                  <a:srgbClr val="717171"/>
                </a:solidFill>
              </a:rPr>
              <a:t>Adults (22 years and older) use Citro-soda to clean their uterus and bladder after unprotected sex. They believe that Citro-soda eliminates dirt, semen and brown discharge. Yellow and pungent odour urine is an indicator for her that it’s working. </a:t>
            </a:r>
          </a:p>
        </p:txBody>
      </p:sp>
      <p:sp>
        <p:nvSpPr>
          <p:cNvPr id="12" name="Rectangle 11"/>
          <p:cNvSpPr/>
          <p:nvPr/>
        </p:nvSpPr>
        <p:spPr>
          <a:xfrm>
            <a:off x="653145" y="2939143"/>
            <a:ext cx="2076994" cy="71845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00" dirty="0" smtClean="0">
                <a:solidFill>
                  <a:srgbClr val="FFFFFF"/>
                </a:solidFill>
              </a:rPr>
              <a:t>Intimate cleanser, gently cleanses away odour-causing germs, pH regulation. </a:t>
            </a:r>
            <a:endParaRPr lang="en-ZA" sz="1000" dirty="0">
              <a:solidFill>
                <a:srgbClr val="FFFFFF"/>
              </a:solidFill>
            </a:endParaRPr>
          </a:p>
        </p:txBody>
      </p:sp>
      <p:sp>
        <p:nvSpPr>
          <p:cNvPr id="13" name="Rectangle 12"/>
          <p:cNvSpPr/>
          <p:nvPr/>
        </p:nvSpPr>
        <p:spPr>
          <a:xfrm>
            <a:off x="3431305" y="2947852"/>
            <a:ext cx="2076994" cy="71845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50" dirty="0" smtClean="0">
                <a:solidFill>
                  <a:srgbClr val="FFFFFF"/>
                </a:solidFill>
              </a:rPr>
              <a:t>Inherited brand/ product from mother/ sister’s intimate cleaning ritual. </a:t>
            </a:r>
            <a:endParaRPr lang="en-ZA" sz="1050" dirty="0">
              <a:solidFill>
                <a:srgbClr val="FFFFFF"/>
              </a:solidFill>
            </a:endParaRPr>
          </a:p>
        </p:txBody>
      </p:sp>
      <p:grpSp>
        <p:nvGrpSpPr>
          <p:cNvPr id="19" name="noun_project_0337.eps"/>
          <p:cNvGrpSpPr>
            <a:grpSpLocks/>
          </p:cNvGrpSpPr>
          <p:nvPr/>
        </p:nvGrpSpPr>
        <p:grpSpPr bwMode="auto">
          <a:xfrm>
            <a:off x="210418" y="2998222"/>
            <a:ext cx="317500" cy="609600"/>
            <a:chOff x="2637" y="1936"/>
            <a:chExt cx="200" cy="384"/>
          </a:xfrm>
          <a:solidFill>
            <a:schemeClr val="bg2">
              <a:lumMod val="40000"/>
              <a:lumOff val="60000"/>
            </a:schemeClr>
          </a:solidFill>
        </p:grpSpPr>
        <p:sp>
          <p:nvSpPr>
            <p:cNvPr id="20"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1"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2"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3"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4"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5"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6"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27" name="Rectangle 26"/>
          <p:cNvSpPr/>
          <p:nvPr/>
        </p:nvSpPr>
        <p:spPr>
          <a:xfrm>
            <a:off x="6609754" y="2934721"/>
            <a:ext cx="2076994" cy="71845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50" dirty="0" smtClean="0">
                <a:solidFill>
                  <a:srgbClr val="FFFFFF"/>
                </a:solidFill>
              </a:rPr>
              <a:t>Urinary alkalinise, alleviating symptoms of urinary tract infections, burning urine and frequency. </a:t>
            </a:r>
            <a:endParaRPr lang="en-ZA" sz="1050" dirty="0">
              <a:solidFill>
                <a:srgbClr val="FFFFFF"/>
              </a:solidFill>
            </a:endParaRPr>
          </a:p>
        </p:txBody>
      </p:sp>
      <p:sp>
        <p:nvSpPr>
          <p:cNvPr id="28" name="Rectangle 27"/>
          <p:cNvSpPr/>
          <p:nvPr/>
        </p:nvSpPr>
        <p:spPr>
          <a:xfrm>
            <a:off x="9387914" y="2943430"/>
            <a:ext cx="2076994" cy="71845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050" dirty="0" smtClean="0">
                <a:solidFill>
                  <a:srgbClr val="FFFFFF"/>
                </a:solidFill>
              </a:rPr>
              <a:t>Recommended by clinic nurses to cleanse her bladder and uterus of semen and discharge after unprotected sex. </a:t>
            </a:r>
            <a:endParaRPr lang="en-ZA" sz="1050" dirty="0">
              <a:solidFill>
                <a:srgbClr val="FFFFFF"/>
              </a:solidFill>
            </a:endParaRPr>
          </a:p>
        </p:txBody>
      </p:sp>
      <p:grpSp>
        <p:nvGrpSpPr>
          <p:cNvPr id="29" name="noun_project_0569.eps"/>
          <p:cNvGrpSpPr>
            <a:grpSpLocks/>
          </p:cNvGrpSpPr>
          <p:nvPr/>
        </p:nvGrpSpPr>
        <p:grpSpPr bwMode="auto">
          <a:xfrm>
            <a:off x="8754577" y="3010899"/>
            <a:ext cx="600075" cy="609600"/>
            <a:chOff x="4333" y="3056"/>
            <a:chExt cx="378" cy="384"/>
          </a:xfrm>
          <a:solidFill>
            <a:schemeClr val="bg2">
              <a:lumMod val="60000"/>
              <a:lumOff val="40000"/>
            </a:schemeClr>
          </a:solidFill>
        </p:grpSpPr>
        <p:sp>
          <p:nvSpPr>
            <p:cNvPr id="30" name="Freeform 418"/>
            <p:cNvSpPr>
              <a:spLocks/>
            </p:cNvSpPr>
            <p:nvPr/>
          </p:nvSpPr>
          <p:spPr bwMode="auto">
            <a:xfrm>
              <a:off x="4472" y="3128"/>
              <a:ext cx="101" cy="101"/>
            </a:xfrm>
            <a:custGeom>
              <a:avLst/>
              <a:gdLst>
                <a:gd name="T0" fmla="*/ 0 w 910"/>
                <a:gd name="T1" fmla="*/ 0 h 910"/>
                <a:gd name="T2" fmla="*/ 0 w 910"/>
                <a:gd name="T3" fmla="*/ 0 h 910"/>
                <a:gd name="T4" fmla="*/ 0 w 910"/>
                <a:gd name="T5" fmla="*/ 0 h 910"/>
                <a:gd name="T6" fmla="*/ 0 w 910"/>
                <a:gd name="T7" fmla="*/ 0 h 910"/>
                <a:gd name="T8" fmla="*/ 0 w 910"/>
                <a:gd name="T9" fmla="*/ 0 h 910"/>
                <a:gd name="T10" fmla="*/ 0 w 910"/>
                <a:gd name="T11" fmla="*/ 0 h 910"/>
                <a:gd name="T12" fmla="*/ 0 w 910"/>
                <a:gd name="T13" fmla="*/ 0 h 910"/>
                <a:gd name="T14" fmla="*/ 0 w 910"/>
                <a:gd name="T15" fmla="*/ 0 h 910"/>
                <a:gd name="T16" fmla="*/ 0 w 910"/>
                <a:gd name="T17" fmla="*/ 0 h 910"/>
                <a:gd name="T18" fmla="*/ 0 w 910"/>
                <a:gd name="T19" fmla="*/ 0 h 910"/>
                <a:gd name="T20" fmla="*/ 0 w 910"/>
                <a:gd name="T21" fmla="*/ 0 h 910"/>
                <a:gd name="T22" fmla="*/ 0 w 910"/>
                <a:gd name="T23" fmla="*/ 0 h 910"/>
                <a:gd name="T24" fmla="*/ 0 w 910"/>
                <a:gd name="T25" fmla="*/ 0 h 910"/>
                <a:gd name="T26" fmla="*/ 0 w 910"/>
                <a:gd name="T27" fmla="*/ 0 h 910"/>
                <a:gd name="T28" fmla="*/ 0 w 910"/>
                <a:gd name="T29" fmla="*/ 0 h 910"/>
                <a:gd name="T30" fmla="*/ 0 w 910"/>
                <a:gd name="T31" fmla="*/ 0 h 910"/>
                <a:gd name="T32" fmla="*/ 0 w 910"/>
                <a:gd name="T33" fmla="*/ 0 h 910"/>
                <a:gd name="T34" fmla="*/ 0 w 910"/>
                <a:gd name="T35" fmla="*/ 0 h 910"/>
                <a:gd name="T36" fmla="*/ 0 w 910"/>
                <a:gd name="T37" fmla="*/ 0 h 910"/>
                <a:gd name="T38" fmla="*/ 0 w 910"/>
                <a:gd name="T39" fmla="*/ 0 h 910"/>
                <a:gd name="T40" fmla="*/ 0 w 910"/>
                <a:gd name="T41" fmla="*/ 0 h 910"/>
                <a:gd name="T42" fmla="*/ 0 w 910"/>
                <a:gd name="T43" fmla="*/ 0 h 910"/>
                <a:gd name="T44" fmla="*/ 0 w 910"/>
                <a:gd name="T45" fmla="*/ 0 h 910"/>
                <a:gd name="T46" fmla="*/ 0 w 910"/>
                <a:gd name="T47" fmla="*/ 0 h 910"/>
                <a:gd name="T48" fmla="*/ 0 w 910"/>
                <a:gd name="T49" fmla="*/ 0 h 910"/>
                <a:gd name="T50" fmla="*/ 0 w 910"/>
                <a:gd name="T51" fmla="*/ 0 h 910"/>
                <a:gd name="T52" fmla="*/ 0 w 910"/>
                <a:gd name="T53" fmla="*/ 0 h 910"/>
                <a:gd name="T54" fmla="*/ 0 w 910"/>
                <a:gd name="T55" fmla="*/ 0 h 910"/>
                <a:gd name="T56" fmla="*/ 0 w 910"/>
                <a:gd name="T57" fmla="*/ 0 h 910"/>
                <a:gd name="T58" fmla="*/ 0 w 910"/>
                <a:gd name="T59" fmla="*/ 0 h 910"/>
                <a:gd name="T60" fmla="*/ 0 w 910"/>
                <a:gd name="T61" fmla="*/ 0 h 910"/>
                <a:gd name="T62" fmla="*/ 0 w 910"/>
                <a:gd name="T63" fmla="*/ 0 h 910"/>
                <a:gd name="T64" fmla="*/ 0 w 910"/>
                <a:gd name="T65" fmla="*/ 0 h 910"/>
                <a:gd name="T66" fmla="*/ 0 w 910"/>
                <a:gd name="T67" fmla="*/ 0 h 910"/>
                <a:gd name="T68" fmla="*/ 0 w 910"/>
                <a:gd name="T69" fmla="*/ 0 h 910"/>
                <a:gd name="T70" fmla="*/ 0 w 910"/>
                <a:gd name="T71" fmla="*/ 0 h 910"/>
                <a:gd name="T72" fmla="*/ 0 w 910"/>
                <a:gd name="T73" fmla="*/ 0 h 910"/>
                <a:gd name="T74" fmla="*/ 0 w 910"/>
                <a:gd name="T75" fmla="*/ 0 h 910"/>
                <a:gd name="T76" fmla="*/ 0 w 910"/>
                <a:gd name="T77" fmla="*/ 0 h 910"/>
                <a:gd name="T78" fmla="*/ 0 w 910"/>
                <a:gd name="T79" fmla="*/ 0 h 910"/>
                <a:gd name="T80" fmla="*/ 0 w 910"/>
                <a:gd name="T81" fmla="*/ 0 h 910"/>
                <a:gd name="T82" fmla="*/ 0 w 910"/>
                <a:gd name="T83" fmla="*/ 0 h 910"/>
                <a:gd name="T84" fmla="*/ 0 w 910"/>
                <a:gd name="T85" fmla="*/ 0 h 910"/>
                <a:gd name="T86" fmla="*/ 0 w 910"/>
                <a:gd name="T87" fmla="*/ 0 h 910"/>
                <a:gd name="T88" fmla="*/ 0 w 910"/>
                <a:gd name="T89" fmla="*/ 0 h 910"/>
                <a:gd name="T90" fmla="*/ 0 w 910"/>
                <a:gd name="T91" fmla="*/ 0 h 910"/>
                <a:gd name="T92" fmla="*/ 0 w 910"/>
                <a:gd name="T93" fmla="*/ 0 h 910"/>
                <a:gd name="T94" fmla="*/ 0 w 910"/>
                <a:gd name="T95" fmla="*/ 0 h 910"/>
                <a:gd name="T96" fmla="*/ 0 w 910"/>
                <a:gd name="T97" fmla="*/ 0 h 910"/>
                <a:gd name="T98" fmla="*/ 0 w 910"/>
                <a:gd name="T99" fmla="*/ 0 h 910"/>
                <a:gd name="T100" fmla="*/ 0 w 910"/>
                <a:gd name="T101" fmla="*/ 0 h 910"/>
                <a:gd name="T102" fmla="*/ 0 w 910"/>
                <a:gd name="T103" fmla="*/ 0 h 910"/>
                <a:gd name="T104" fmla="*/ 0 w 910"/>
                <a:gd name="T105" fmla="*/ 0 h 910"/>
                <a:gd name="T106" fmla="*/ 0 w 910"/>
                <a:gd name="T107" fmla="*/ 0 h 910"/>
                <a:gd name="T108" fmla="*/ 0 w 910"/>
                <a:gd name="T109" fmla="*/ 0 h 910"/>
                <a:gd name="T110" fmla="*/ 0 w 910"/>
                <a:gd name="T111" fmla="*/ 0 h 910"/>
                <a:gd name="T112" fmla="*/ 0 w 910"/>
                <a:gd name="T113" fmla="*/ 0 h 9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10"/>
                <a:gd name="T172" fmla="*/ 0 h 910"/>
                <a:gd name="T173" fmla="*/ 910 w 910"/>
                <a:gd name="T174" fmla="*/ 910 h 9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10" h="910">
                  <a:moveTo>
                    <a:pt x="454" y="0"/>
                  </a:moveTo>
                  <a:lnTo>
                    <a:pt x="508" y="4"/>
                  </a:lnTo>
                  <a:lnTo>
                    <a:pt x="559" y="12"/>
                  </a:lnTo>
                  <a:lnTo>
                    <a:pt x="608" y="27"/>
                  </a:lnTo>
                  <a:lnTo>
                    <a:pt x="655" y="46"/>
                  </a:lnTo>
                  <a:lnTo>
                    <a:pt x="699" y="71"/>
                  </a:lnTo>
                  <a:lnTo>
                    <a:pt x="739" y="100"/>
                  </a:lnTo>
                  <a:lnTo>
                    <a:pt x="777" y="133"/>
                  </a:lnTo>
                  <a:lnTo>
                    <a:pt x="810" y="170"/>
                  </a:lnTo>
                  <a:lnTo>
                    <a:pt x="840" y="211"/>
                  </a:lnTo>
                  <a:lnTo>
                    <a:pt x="864" y="255"/>
                  </a:lnTo>
                  <a:lnTo>
                    <a:pt x="884" y="302"/>
                  </a:lnTo>
                  <a:lnTo>
                    <a:pt x="898" y="351"/>
                  </a:lnTo>
                  <a:lnTo>
                    <a:pt x="907" y="403"/>
                  </a:lnTo>
                  <a:lnTo>
                    <a:pt x="910" y="455"/>
                  </a:lnTo>
                  <a:lnTo>
                    <a:pt x="907" y="508"/>
                  </a:lnTo>
                  <a:lnTo>
                    <a:pt x="898" y="560"/>
                  </a:lnTo>
                  <a:lnTo>
                    <a:pt x="884" y="609"/>
                  </a:lnTo>
                  <a:lnTo>
                    <a:pt x="864" y="655"/>
                  </a:lnTo>
                  <a:lnTo>
                    <a:pt x="840" y="699"/>
                  </a:lnTo>
                  <a:lnTo>
                    <a:pt x="810" y="740"/>
                  </a:lnTo>
                  <a:lnTo>
                    <a:pt x="777" y="777"/>
                  </a:lnTo>
                  <a:lnTo>
                    <a:pt x="739" y="810"/>
                  </a:lnTo>
                  <a:lnTo>
                    <a:pt x="699" y="839"/>
                  </a:lnTo>
                  <a:lnTo>
                    <a:pt x="655" y="864"/>
                  </a:lnTo>
                  <a:lnTo>
                    <a:pt x="608" y="883"/>
                  </a:lnTo>
                  <a:lnTo>
                    <a:pt x="559" y="898"/>
                  </a:lnTo>
                  <a:lnTo>
                    <a:pt x="508" y="907"/>
                  </a:lnTo>
                  <a:lnTo>
                    <a:pt x="454" y="910"/>
                  </a:lnTo>
                  <a:lnTo>
                    <a:pt x="402" y="907"/>
                  </a:lnTo>
                  <a:lnTo>
                    <a:pt x="351" y="898"/>
                  </a:lnTo>
                  <a:lnTo>
                    <a:pt x="301" y="883"/>
                  </a:lnTo>
                  <a:lnTo>
                    <a:pt x="254" y="864"/>
                  </a:lnTo>
                  <a:lnTo>
                    <a:pt x="210" y="839"/>
                  </a:lnTo>
                  <a:lnTo>
                    <a:pt x="170" y="810"/>
                  </a:lnTo>
                  <a:lnTo>
                    <a:pt x="133" y="777"/>
                  </a:lnTo>
                  <a:lnTo>
                    <a:pt x="99" y="740"/>
                  </a:lnTo>
                  <a:lnTo>
                    <a:pt x="70" y="699"/>
                  </a:lnTo>
                  <a:lnTo>
                    <a:pt x="46" y="655"/>
                  </a:lnTo>
                  <a:lnTo>
                    <a:pt x="26" y="609"/>
                  </a:lnTo>
                  <a:lnTo>
                    <a:pt x="11" y="560"/>
                  </a:lnTo>
                  <a:lnTo>
                    <a:pt x="3" y="508"/>
                  </a:lnTo>
                  <a:lnTo>
                    <a:pt x="0" y="455"/>
                  </a:lnTo>
                  <a:lnTo>
                    <a:pt x="3" y="403"/>
                  </a:lnTo>
                  <a:lnTo>
                    <a:pt x="11" y="351"/>
                  </a:lnTo>
                  <a:lnTo>
                    <a:pt x="26" y="302"/>
                  </a:lnTo>
                  <a:lnTo>
                    <a:pt x="46" y="255"/>
                  </a:lnTo>
                  <a:lnTo>
                    <a:pt x="70" y="211"/>
                  </a:lnTo>
                  <a:lnTo>
                    <a:pt x="99" y="170"/>
                  </a:lnTo>
                  <a:lnTo>
                    <a:pt x="133" y="133"/>
                  </a:lnTo>
                  <a:lnTo>
                    <a:pt x="170" y="100"/>
                  </a:lnTo>
                  <a:lnTo>
                    <a:pt x="210" y="71"/>
                  </a:lnTo>
                  <a:lnTo>
                    <a:pt x="254" y="46"/>
                  </a:lnTo>
                  <a:lnTo>
                    <a:pt x="301" y="27"/>
                  </a:lnTo>
                  <a:lnTo>
                    <a:pt x="351" y="12"/>
                  </a:lnTo>
                  <a:lnTo>
                    <a:pt x="402" y="4"/>
                  </a:lnTo>
                  <a:lnTo>
                    <a:pt x="45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1" name="Freeform 419"/>
            <p:cNvSpPr>
              <a:spLocks noEditPoints="1"/>
            </p:cNvSpPr>
            <p:nvPr/>
          </p:nvSpPr>
          <p:spPr bwMode="auto">
            <a:xfrm>
              <a:off x="4442" y="3056"/>
              <a:ext cx="160" cy="85"/>
            </a:xfrm>
            <a:custGeom>
              <a:avLst/>
              <a:gdLst>
                <a:gd name="T0" fmla="*/ 0 w 1436"/>
                <a:gd name="T1" fmla="*/ 0 h 762"/>
                <a:gd name="T2" fmla="*/ 0 w 1436"/>
                <a:gd name="T3" fmla="*/ 0 h 762"/>
                <a:gd name="T4" fmla="*/ 0 w 1436"/>
                <a:gd name="T5" fmla="*/ 0 h 762"/>
                <a:gd name="T6" fmla="*/ 0 w 1436"/>
                <a:gd name="T7" fmla="*/ 0 h 762"/>
                <a:gd name="T8" fmla="*/ 0 w 1436"/>
                <a:gd name="T9" fmla="*/ 0 h 762"/>
                <a:gd name="T10" fmla="*/ 0 w 1436"/>
                <a:gd name="T11" fmla="*/ 0 h 762"/>
                <a:gd name="T12" fmla="*/ 0 w 1436"/>
                <a:gd name="T13" fmla="*/ 0 h 762"/>
                <a:gd name="T14" fmla="*/ 0 w 1436"/>
                <a:gd name="T15" fmla="*/ 0 h 762"/>
                <a:gd name="T16" fmla="*/ 0 w 1436"/>
                <a:gd name="T17" fmla="*/ 0 h 762"/>
                <a:gd name="T18" fmla="*/ 0 w 1436"/>
                <a:gd name="T19" fmla="*/ 0 h 762"/>
                <a:gd name="T20" fmla="*/ 0 w 1436"/>
                <a:gd name="T21" fmla="*/ 0 h 762"/>
                <a:gd name="T22" fmla="*/ 0 w 1436"/>
                <a:gd name="T23" fmla="*/ 0 h 762"/>
                <a:gd name="T24" fmla="*/ 0 w 1436"/>
                <a:gd name="T25" fmla="*/ 0 h 762"/>
                <a:gd name="T26" fmla="*/ 0 w 1436"/>
                <a:gd name="T27" fmla="*/ 0 h 762"/>
                <a:gd name="T28" fmla="*/ 0 w 1436"/>
                <a:gd name="T29" fmla="*/ 0 h 762"/>
                <a:gd name="T30" fmla="*/ 0 w 1436"/>
                <a:gd name="T31" fmla="*/ 0 h 762"/>
                <a:gd name="T32" fmla="*/ 0 w 1436"/>
                <a:gd name="T33" fmla="*/ 0 h 762"/>
                <a:gd name="T34" fmla="*/ 0 w 1436"/>
                <a:gd name="T35" fmla="*/ 0 h 762"/>
                <a:gd name="T36" fmla="*/ 0 w 1436"/>
                <a:gd name="T37" fmla="*/ 0 h 762"/>
                <a:gd name="T38" fmla="*/ 0 w 1436"/>
                <a:gd name="T39" fmla="*/ 0 h 762"/>
                <a:gd name="T40" fmla="*/ 0 w 1436"/>
                <a:gd name="T41" fmla="*/ 0 h 762"/>
                <a:gd name="T42" fmla="*/ 0 w 1436"/>
                <a:gd name="T43" fmla="*/ 0 h 762"/>
                <a:gd name="T44" fmla="*/ 0 w 1436"/>
                <a:gd name="T45" fmla="*/ 0 h 762"/>
                <a:gd name="T46" fmla="*/ 0 w 1436"/>
                <a:gd name="T47" fmla="*/ 0 h 762"/>
                <a:gd name="T48" fmla="*/ 0 w 1436"/>
                <a:gd name="T49" fmla="*/ 0 h 762"/>
                <a:gd name="T50" fmla="*/ 0 w 1436"/>
                <a:gd name="T51" fmla="*/ 0 h 762"/>
                <a:gd name="T52" fmla="*/ 0 w 1436"/>
                <a:gd name="T53" fmla="*/ 0 h 762"/>
                <a:gd name="T54" fmla="*/ 0 w 1436"/>
                <a:gd name="T55" fmla="*/ 0 h 762"/>
                <a:gd name="T56" fmla="*/ 0 w 1436"/>
                <a:gd name="T57" fmla="*/ 0 h 762"/>
                <a:gd name="T58" fmla="*/ 0 w 1436"/>
                <a:gd name="T59" fmla="*/ 0 h 762"/>
                <a:gd name="T60" fmla="*/ 0 w 1436"/>
                <a:gd name="T61" fmla="*/ 0 h 762"/>
                <a:gd name="T62" fmla="*/ 0 w 1436"/>
                <a:gd name="T63" fmla="*/ 0 h 762"/>
                <a:gd name="T64" fmla="*/ 0 w 1436"/>
                <a:gd name="T65" fmla="*/ 0 h 762"/>
                <a:gd name="T66" fmla="*/ 0 w 1436"/>
                <a:gd name="T67" fmla="*/ 0 h 762"/>
                <a:gd name="T68" fmla="*/ 0 w 1436"/>
                <a:gd name="T69" fmla="*/ 0 h 762"/>
                <a:gd name="T70" fmla="*/ 0 w 1436"/>
                <a:gd name="T71" fmla="*/ 0 h 762"/>
                <a:gd name="T72" fmla="*/ 0 w 1436"/>
                <a:gd name="T73" fmla="*/ 0 h 762"/>
                <a:gd name="T74" fmla="*/ 0 w 1436"/>
                <a:gd name="T75" fmla="*/ 0 h 762"/>
                <a:gd name="T76" fmla="*/ 0 w 1436"/>
                <a:gd name="T77" fmla="*/ 0 h 762"/>
                <a:gd name="T78" fmla="*/ 0 w 1436"/>
                <a:gd name="T79" fmla="*/ 0 h 762"/>
                <a:gd name="T80" fmla="*/ 0 w 1436"/>
                <a:gd name="T81" fmla="*/ 0 h 762"/>
                <a:gd name="T82" fmla="*/ 0 w 1436"/>
                <a:gd name="T83" fmla="*/ 0 h 762"/>
                <a:gd name="T84" fmla="*/ 0 w 1436"/>
                <a:gd name="T85" fmla="*/ 0 h 762"/>
                <a:gd name="T86" fmla="*/ 0 w 1436"/>
                <a:gd name="T87" fmla="*/ 0 h 762"/>
                <a:gd name="T88" fmla="*/ 0 w 1436"/>
                <a:gd name="T89" fmla="*/ 0 h 762"/>
                <a:gd name="T90" fmla="*/ 0 w 1436"/>
                <a:gd name="T91" fmla="*/ 0 h 762"/>
                <a:gd name="T92" fmla="*/ 0 w 1436"/>
                <a:gd name="T93" fmla="*/ 0 h 762"/>
                <a:gd name="T94" fmla="*/ 0 w 1436"/>
                <a:gd name="T95" fmla="*/ 0 h 762"/>
                <a:gd name="T96" fmla="*/ 0 w 1436"/>
                <a:gd name="T97" fmla="*/ 0 h 762"/>
                <a:gd name="T98" fmla="*/ 0 w 1436"/>
                <a:gd name="T99" fmla="*/ 0 h 762"/>
                <a:gd name="T100" fmla="*/ 0 w 1436"/>
                <a:gd name="T101" fmla="*/ 0 h 762"/>
                <a:gd name="T102" fmla="*/ 0 w 1436"/>
                <a:gd name="T103" fmla="*/ 0 h 762"/>
                <a:gd name="T104" fmla="*/ 0 w 1436"/>
                <a:gd name="T105" fmla="*/ 0 h 762"/>
                <a:gd name="T106" fmla="*/ 0 w 1436"/>
                <a:gd name="T107" fmla="*/ 0 h 762"/>
                <a:gd name="T108" fmla="*/ 0 w 1436"/>
                <a:gd name="T109" fmla="*/ 0 h 762"/>
                <a:gd name="T110" fmla="*/ 0 w 1436"/>
                <a:gd name="T111" fmla="*/ 0 h 762"/>
                <a:gd name="T112" fmla="*/ 0 w 1436"/>
                <a:gd name="T113" fmla="*/ 0 h 762"/>
                <a:gd name="T114" fmla="*/ 0 w 1436"/>
                <a:gd name="T115" fmla="*/ 0 h 762"/>
                <a:gd name="T116" fmla="*/ 0 w 1436"/>
                <a:gd name="T117" fmla="*/ 0 h 762"/>
                <a:gd name="T118" fmla="*/ 0 w 1436"/>
                <a:gd name="T119" fmla="*/ 0 h 762"/>
                <a:gd name="T120" fmla="*/ 0 w 1436"/>
                <a:gd name="T121" fmla="*/ 0 h 7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36"/>
                <a:gd name="T184" fmla="*/ 0 h 762"/>
                <a:gd name="T185" fmla="*/ 1436 w 1436"/>
                <a:gd name="T186" fmla="*/ 762 h 7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36" h="762">
                  <a:moveTo>
                    <a:pt x="646" y="79"/>
                  </a:moveTo>
                  <a:lnTo>
                    <a:pt x="646" y="197"/>
                  </a:lnTo>
                  <a:lnTo>
                    <a:pt x="529" y="197"/>
                  </a:lnTo>
                  <a:lnTo>
                    <a:pt x="529" y="338"/>
                  </a:lnTo>
                  <a:lnTo>
                    <a:pt x="646" y="338"/>
                  </a:lnTo>
                  <a:lnTo>
                    <a:pt x="646" y="457"/>
                  </a:lnTo>
                  <a:lnTo>
                    <a:pt x="789" y="457"/>
                  </a:lnTo>
                  <a:lnTo>
                    <a:pt x="789" y="338"/>
                  </a:lnTo>
                  <a:lnTo>
                    <a:pt x="906" y="338"/>
                  </a:lnTo>
                  <a:lnTo>
                    <a:pt x="906" y="197"/>
                  </a:lnTo>
                  <a:lnTo>
                    <a:pt x="789" y="197"/>
                  </a:lnTo>
                  <a:lnTo>
                    <a:pt x="789" y="79"/>
                  </a:lnTo>
                  <a:lnTo>
                    <a:pt x="646" y="79"/>
                  </a:lnTo>
                  <a:close/>
                  <a:moveTo>
                    <a:pt x="718" y="0"/>
                  </a:moveTo>
                  <a:lnTo>
                    <a:pt x="763" y="1"/>
                  </a:lnTo>
                  <a:lnTo>
                    <a:pt x="812" y="5"/>
                  </a:lnTo>
                  <a:lnTo>
                    <a:pt x="863" y="12"/>
                  </a:lnTo>
                  <a:lnTo>
                    <a:pt x="916" y="22"/>
                  </a:lnTo>
                  <a:lnTo>
                    <a:pt x="972" y="34"/>
                  </a:lnTo>
                  <a:lnTo>
                    <a:pt x="1027" y="49"/>
                  </a:lnTo>
                  <a:lnTo>
                    <a:pt x="1084" y="68"/>
                  </a:lnTo>
                  <a:lnTo>
                    <a:pt x="1139" y="89"/>
                  </a:lnTo>
                  <a:lnTo>
                    <a:pt x="1195" y="114"/>
                  </a:lnTo>
                  <a:lnTo>
                    <a:pt x="1248" y="141"/>
                  </a:lnTo>
                  <a:lnTo>
                    <a:pt x="1299" y="173"/>
                  </a:lnTo>
                  <a:lnTo>
                    <a:pt x="1348" y="207"/>
                  </a:lnTo>
                  <a:lnTo>
                    <a:pt x="1394" y="245"/>
                  </a:lnTo>
                  <a:lnTo>
                    <a:pt x="1436" y="287"/>
                  </a:lnTo>
                  <a:lnTo>
                    <a:pt x="1187" y="762"/>
                  </a:lnTo>
                  <a:lnTo>
                    <a:pt x="1149" y="718"/>
                  </a:lnTo>
                  <a:lnTo>
                    <a:pt x="1107" y="678"/>
                  </a:lnTo>
                  <a:lnTo>
                    <a:pt x="1060" y="641"/>
                  </a:lnTo>
                  <a:lnTo>
                    <a:pt x="1009" y="610"/>
                  </a:lnTo>
                  <a:lnTo>
                    <a:pt x="957" y="582"/>
                  </a:lnTo>
                  <a:lnTo>
                    <a:pt x="901" y="561"/>
                  </a:lnTo>
                  <a:lnTo>
                    <a:pt x="842" y="546"/>
                  </a:lnTo>
                  <a:lnTo>
                    <a:pt x="781" y="536"/>
                  </a:lnTo>
                  <a:lnTo>
                    <a:pt x="718" y="533"/>
                  </a:lnTo>
                  <a:lnTo>
                    <a:pt x="657" y="536"/>
                  </a:lnTo>
                  <a:lnTo>
                    <a:pt x="596" y="546"/>
                  </a:lnTo>
                  <a:lnTo>
                    <a:pt x="538" y="560"/>
                  </a:lnTo>
                  <a:lnTo>
                    <a:pt x="483" y="581"/>
                  </a:lnTo>
                  <a:lnTo>
                    <a:pt x="429" y="607"/>
                  </a:lnTo>
                  <a:lnTo>
                    <a:pt x="380" y="639"/>
                  </a:lnTo>
                  <a:lnTo>
                    <a:pt x="334" y="674"/>
                  </a:lnTo>
                  <a:lnTo>
                    <a:pt x="292" y="714"/>
                  </a:lnTo>
                  <a:lnTo>
                    <a:pt x="254" y="758"/>
                  </a:lnTo>
                  <a:lnTo>
                    <a:pt x="0" y="297"/>
                  </a:lnTo>
                  <a:lnTo>
                    <a:pt x="51" y="250"/>
                  </a:lnTo>
                  <a:lnTo>
                    <a:pt x="104" y="207"/>
                  </a:lnTo>
                  <a:lnTo>
                    <a:pt x="159" y="170"/>
                  </a:lnTo>
                  <a:lnTo>
                    <a:pt x="216" y="136"/>
                  </a:lnTo>
                  <a:lnTo>
                    <a:pt x="273" y="106"/>
                  </a:lnTo>
                  <a:lnTo>
                    <a:pt x="331" y="80"/>
                  </a:lnTo>
                  <a:lnTo>
                    <a:pt x="390" y="58"/>
                  </a:lnTo>
                  <a:lnTo>
                    <a:pt x="447" y="40"/>
                  </a:lnTo>
                  <a:lnTo>
                    <a:pt x="505" y="25"/>
                  </a:lnTo>
                  <a:lnTo>
                    <a:pt x="561" y="14"/>
                  </a:lnTo>
                  <a:lnTo>
                    <a:pt x="616" y="6"/>
                  </a:lnTo>
                  <a:lnTo>
                    <a:pt x="668" y="1"/>
                  </a:lnTo>
                  <a:lnTo>
                    <a:pt x="71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2" name="Freeform 420"/>
            <p:cNvSpPr>
              <a:spLocks/>
            </p:cNvSpPr>
            <p:nvPr/>
          </p:nvSpPr>
          <p:spPr bwMode="auto">
            <a:xfrm>
              <a:off x="4394" y="3243"/>
              <a:ext cx="256" cy="141"/>
            </a:xfrm>
            <a:custGeom>
              <a:avLst/>
              <a:gdLst>
                <a:gd name="T0" fmla="*/ 0 w 2305"/>
                <a:gd name="T1" fmla="*/ 0 h 1267"/>
                <a:gd name="T2" fmla="*/ 0 w 2305"/>
                <a:gd name="T3" fmla="*/ 0 h 1267"/>
                <a:gd name="T4" fmla="*/ 0 w 2305"/>
                <a:gd name="T5" fmla="*/ 0 h 1267"/>
                <a:gd name="T6" fmla="*/ 0 w 2305"/>
                <a:gd name="T7" fmla="*/ 0 h 1267"/>
                <a:gd name="T8" fmla="*/ 0 w 2305"/>
                <a:gd name="T9" fmla="*/ 0 h 1267"/>
                <a:gd name="T10" fmla="*/ 0 w 2305"/>
                <a:gd name="T11" fmla="*/ 0 h 1267"/>
                <a:gd name="T12" fmla="*/ 0 w 2305"/>
                <a:gd name="T13" fmla="*/ 0 h 1267"/>
                <a:gd name="T14" fmla="*/ 0 w 2305"/>
                <a:gd name="T15" fmla="*/ 0 h 1267"/>
                <a:gd name="T16" fmla="*/ 0 w 2305"/>
                <a:gd name="T17" fmla="*/ 0 h 1267"/>
                <a:gd name="T18" fmla="*/ 0 w 2305"/>
                <a:gd name="T19" fmla="*/ 0 h 1267"/>
                <a:gd name="T20" fmla="*/ 0 w 2305"/>
                <a:gd name="T21" fmla="*/ 0 h 1267"/>
                <a:gd name="T22" fmla="*/ 0 w 2305"/>
                <a:gd name="T23" fmla="*/ 0 h 1267"/>
                <a:gd name="T24" fmla="*/ 0 w 2305"/>
                <a:gd name="T25" fmla="*/ 0 h 1267"/>
                <a:gd name="T26" fmla="*/ 0 w 2305"/>
                <a:gd name="T27" fmla="*/ 0 h 1267"/>
                <a:gd name="T28" fmla="*/ 0 w 2305"/>
                <a:gd name="T29" fmla="*/ 0 h 1267"/>
                <a:gd name="T30" fmla="*/ 0 w 2305"/>
                <a:gd name="T31" fmla="*/ 0 h 1267"/>
                <a:gd name="T32" fmla="*/ 0 w 2305"/>
                <a:gd name="T33" fmla="*/ 0 h 1267"/>
                <a:gd name="T34" fmla="*/ 0 w 2305"/>
                <a:gd name="T35" fmla="*/ 0 h 1267"/>
                <a:gd name="T36" fmla="*/ 0 w 2305"/>
                <a:gd name="T37" fmla="*/ 0 h 1267"/>
                <a:gd name="T38" fmla="*/ 0 w 2305"/>
                <a:gd name="T39" fmla="*/ 0 h 1267"/>
                <a:gd name="T40" fmla="*/ 0 w 2305"/>
                <a:gd name="T41" fmla="*/ 0 h 1267"/>
                <a:gd name="T42" fmla="*/ 0 w 2305"/>
                <a:gd name="T43" fmla="*/ 0 h 1267"/>
                <a:gd name="T44" fmla="*/ 0 w 2305"/>
                <a:gd name="T45" fmla="*/ 0 h 1267"/>
                <a:gd name="T46" fmla="*/ 0 w 2305"/>
                <a:gd name="T47" fmla="*/ 0 h 1267"/>
                <a:gd name="T48" fmla="*/ 0 w 2305"/>
                <a:gd name="T49" fmla="*/ 0 h 1267"/>
                <a:gd name="T50" fmla="*/ 0 w 2305"/>
                <a:gd name="T51" fmla="*/ 0 h 1267"/>
                <a:gd name="T52" fmla="*/ 0 w 2305"/>
                <a:gd name="T53" fmla="*/ 0 h 1267"/>
                <a:gd name="T54" fmla="*/ 0 w 2305"/>
                <a:gd name="T55" fmla="*/ 0 h 1267"/>
                <a:gd name="T56" fmla="*/ 0 w 2305"/>
                <a:gd name="T57" fmla="*/ 0 h 1267"/>
                <a:gd name="T58" fmla="*/ 0 w 2305"/>
                <a:gd name="T59" fmla="*/ 0 h 1267"/>
                <a:gd name="T60" fmla="*/ 0 w 2305"/>
                <a:gd name="T61" fmla="*/ 0 h 1267"/>
                <a:gd name="T62" fmla="*/ 0 w 2305"/>
                <a:gd name="T63" fmla="*/ 0 h 1267"/>
                <a:gd name="T64" fmla="*/ 0 w 2305"/>
                <a:gd name="T65" fmla="*/ 0 h 1267"/>
                <a:gd name="T66" fmla="*/ 0 w 2305"/>
                <a:gd name="T67" fmla="*/ 0 h 1267"/>
                <a:gd name="T68" fmla="*/ 0 w 2305"/>
                <a:gd name="T69" fmla="*/ 0 h 1267"/>
                <a:gd name="T70" fmla="*/ 0 w 2305"/>
                <a:gd name="T71" fmla="*/ 0 h 1267"/>
                <a:gd name="T72" fmla="*/ 0 w 2305"/>
                <a:gd name="T73" fmla="*/ 0 h 1267"/>
                <a:gd name="T74" fmla="*/ 0 w 2305"/>
                <a:gd name="T75" fmla="*/ 0 h 1267"/>
                <a:gd name="T76" fmla="*/ 0 w 2305"/>
                <a:gd name="T77" fmla="*/ 0 h 1267"/>
                <a:gd name="T78" fmla="*/ 0 w 2305"/>
                <a:gd name="T79" fmla="*/ 0 h 1267"/>
                <a:gd name="T80" fmla="*/ 0 w 2305"/>
                <a:gd name="T81" fmla="*/ 0 h 1267"/>
                <a:gd name="T82" fmla="*/ 0 w 2305"/>
                <a:gd name="T83" fmla="*/ 0 h 1267"/>
                <a:gd name="T84" fmla="*/ 0 w 2305"/>
                <a:gd name="T85" fmla="*/ 0 h 1267"/>
                <a:gd name="T86" fmla="*/ 0 w 2305"/>
                <a:gd name="T87" fmla="*/ 0 h 1267"/>
                <a:gd name="T88" fmla="*/ 0 w 2305"/>
                <a:gd name="T89" fmla="*/ 0 h 1267"/>
                <a:gd name="T90" fmla="*/ 0 w 2305"/>
                <a:gd name="T91" fmla="*/ 0 h 1267"/>
                <a:gd name="T92" fmla="*/ 0 w 2305"/>
                <a:gd name="T93" fmla="*/ 0 h 1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05"/>
                <a:gd name="T142" fmla="*/ 0 h 1267"/>
                <a:gd name="T143" fmla="*/ 2305 w 2305"/>
                <a:gd name="T144" fmla="*/ 1267 h 1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05" h="1267">
                  <a:moveTo>
                    <a:pt x="806" y="0"/>
                  </a:moveTo>
                  <a:lnTo>
                    <a:pt x="1516" y="1"/>
                  </a:lnTo>
                  <a:lnTo>
                    <a:pt x="1568" y="4"/>
                  </a:lnTo>
                  <a:lnTo>
                    <a:pt x="1618" y="13"/>
                  </a:lnTo>
                  <a:lnTo>
                    <a:pt x="1666" y="26"/>
                  </a:lnTo>
                  <a:lnTo>
                    <a:pt x="1711" y="42"/>
                  </a:lnTo>
                  <a:lnTo>
                    <a:pt x="1753" y="62"/>
                  </a:lnTo>
                  <a:lnTo>
                    <a:pt x="1793" y="85"/>
                  </a:lnTo>
                  <a:lnTo>
                    <a:pt x="1830" y="110"/>
                  </a:lnTo>
                  <a:lnTo>
                    <a:pt x="1864" y="137"/>
                  </a:lnTo>
                  <a:lnTo>
                    <a:pt x="1895" y="165"/>
                  </a:lnTo>
                  <a:lnTo>
                    <a:pt x="1924" y="196"/>
                  </a:lnTo>
                  <a:lnTo>
                    <a:pt x="1949" y="226"/>
                  </a:lnTo>
                  <a:lnTo>
                    <a:pt x="1972" y="258"/>
                  </a:lnTo>
                  <a:lnTo>
                    <a:pt x="1992" y="288"/>
                  </a:lnTo>
                  <a:lnTo>
                    <a:pt x="2009" y="318"/>
                  </a:lnTo>
                  <a:lnTo>
                    <a:pt x="2023" y="348"/>
                  </a:lnTo>
                  <a:lnTo>
                    <a:pt x="2035" y="376"/>
                  </a:lnTo>
                  <a:lnTo>
                    <a:pt x="2043" y="402"/>
                  </a:lnTo>
                  <a:lnTo>
                    <a:pt x="2305" y="1267"/>
                  </a:lnTo>
                  <a:lnTo>
                    <a:pt x="1922" y="1267"/>
                  </a:lnTo>
                  <a:lnTo>
                    <a:pt x="1755" y="696"/>
                  </a:lnTo>
                  <a:lnTo>
                    <a:pt x="1639" y="696"/>
                  </a:lnTo>
                  <a:lnTo>
                    <a:pt x="1805" y="1267"/>
                  </a:lnTo>
                  <a:lnTo>
                    <a:pt x="504" y="1267"/>
                  </a:lnTo>
                  <a:lnTo>
                    <a:pt x="671" y="696"/>
                  </a:lnTo>
                  <a:lnTo>
                    <a:pt x="553" y="696"/>
                  </a:lnTo>
                  <a:lnTo>
                    <a:pt x="387" y="1267"/>
                  </a:lnTo>
                  <a:lnTo>
                    <a:pt x="0" y="1267"/>
                  </a:lnTo>
                  <a:lnTo>
                    <a:pt x="266" y="402"/>
                  </a:lnTo>
                  <a:lnTo>
                    <a:pt x="274" y="376"/>
                  </a:lnTo>
                  <a:lnTo>
                    <a:pt x="285" y="348"/>
                  </a:lnTo>
                  <a:lnTo>
                    <a:pt x="300" y="317"/>
                  </a:lnTo>
                  <a:lnTo>
                    <a:pt x="318" y="287"/>
                  </a:lnTo>
                  <a:lnTo>
                    <a:pt x="339" y="256"/>
                  </a:lnTo>
                  <a:lnTo>
                    <a:pt x="362" y="224"/>
                  </a:lnTo>
                  <a:lnTo>
                    <a:pt x="388" y="193"/>
                  </a:lnTo>
                  <a:lnTo>
                    <a:pt x="416" y="162"/>
                  </a:lnTo>
                  <a:lnTo>
                    <a:pt x="449" y="133"/>
                  </a:lnTo>
                  <a:lnTo>
                    <a:pt x="483" y="106"/>
                  </a:lnTo>
                  <a:lnTo>
                    <a:pt x="521" y="81"/>
                  </a:lnTo>
                  <a:lnTo>
                    <a:pt x="562" y="59"/>
                  </a:lnTo>
                  <a:lnTo>
                    <a:pt x="605" y="39"/>
                  </a:lnTo>
                  <a:lnTo>
                    <a:pt x="651" y="23"/>
                  </a:lnTo>
                  <a:lnTo>
                    <a:pt x="699" y="10"/>
                  </a:lnTo>
                  <a:lnTo>
                    <a:pt x="751" y="3"/>
                  </a:lnTo>
                  <a:lnTo>
                    <a:pt x="80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3" name="Rectangle 421"/>
            <p:cNvSpPr>
              <a:spLocks noChangeArrowheads="1"/>
            </p:cNvSpPr>
            <p:nvPr/>
          </p:nvSpPr>
          <p:spPr bwMode="auto">
            <a:xfrm>
              <a:off x="4333" y="3404"/>
              <a:ext cx="378" cy="36"/>
            </a:xfrm>
            <a:prstGeom prst="rect">
              <a:avLst/>
            </a:prstGeom>
            <a:grp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spcBef>
                  <a:spcPct val="20000"/>
                </a:spcBef>
                <a:defRPr sz="1600" b="1">
                  <a:solidFill>
                    <a:srgbClr val="333333"/>
                  </a:solidFill>
                  <a:latin typeface="Verdana" pitchFamily="34" charset="0"/>
                  <a:cs typeface="Arial" charset="0"/>
                </a:defRPr>
              </a:lvl1pPr>
              <a:lvl2pPr marL="742950" indent="-285750" eaLnBrk="0" hangingPunct="0">
                <a:spcBef>
                  <a:spcPct val="20000"/>
                </a:spcBef>
                <a:defRPr sz="1600">
                  <a:solidFill>
                    <a:srgbClr val="333333"/>
                  </a:solidFill>
                  <a:latin typeface="Verdana" pitchFamily="34" charset="0"/>
                  <a:cs typeface="Arial" charset="0"/>
                </a:defRPr>
              </a:lvl2pPr>
              <a:lvl3pPr marL="1143000" indent="-228600" eaLnBrk="0" hangingPunct="0">
                <a:spcBef>
                  <a:spcPct val="20000"/>
                </a:spcBef>
                <a:buFont typeface="Wingdings" pitchFamily="2" charset="2"/>
                <a:buChar char="n"/>
                <a:defRPr sz="1600">
                  <a:solidFill>
                    <a:srgbClr val="333333"/>
                  </a:solidFill>
                  <a:latin typeface="Verdana" pitchFamily="34" charset="0"/>
                  <a:cs typeface="Arial" charset="0"/>
                </a:defRPr>
              </a:lvl3pPr>
              <a:lvl4pPr marL="1600200" indent="-228600" eaLnBrk="0" hangingPunct="0">
                <a:spcBef>
                  <a:spcPct val="20000"/>
                </a:spcBef>
                <a:buFont typeface="Wingdings" pitchFamily="2" charset="2"/>
                <a:buChar char="n"/>
                <a:defRPr sz="1600">
                  <a:solidFill>
                    <a:srgbClr val="333333"/>
                  </a:solidFill>
                  <a:latin typeface="Verdana" pitchFamily="34" charset="0"/>
                  <a:cs typeface="Arial" charset="0"/>
                </a:defRPr>
              </a:lvl4pPr>
              <a:lvl5pPr marL="2057400" indent="-228600" eaLnBrk="0" hangingPunct="0">
                <a:spcBef>
                  <a:spcPct val="20000"/>
                </a:spcBef>
                <a:buFont typeface="Wingdings" pitchFamily="2" charset="2"/>
                <a:buChar char="n"/>
                <a:defRPr sz="1600">
                  <a:solidFill>
                    <a:srgbClr val="333333"/>
                  </a:solidFill>
                  <a:latin typeface="Verdana" pitchFamily="34" charset="0"/>
                  <a:cs typeface="Arial" charset="0"/>
                </a:defRPr>
              </a:lvl5pPr>
              <a:lvl6pPr marL="25146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6pPr>
              <a:lvl7pPr marL="29718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7pPr>
              <a:lvl8pPr marL="34290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8pPr>
              <a:lvl9pPr marL="38862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9pPr>
            </a:lstStyle>
            <a:p>
              <a:pPr eaLnBrk="1" hangingPunct="1">
                <a:spcBef>
                  <a:spcPct val="50000"/>
                </a:spcBef>
              </a:pPr>
              <a:endParaRPr lang="en-ZA" altLang="en-US" b="0" dirty="0">
                <a:latin typeface="Arial" charset="0"/>
              </a:endParaRPr>
            </a:p>
          </p:txBody>
        </p:sp>
      </p:grpSp>
      <p:grpSp>
        <p:nvGrpSpPr>
          <p:cNvPr id="34" name="noun_project_0337.eps"/>
          <p:cNvGrpSpPr>
            <a:grpSpLocks/>
          </p:cNvGrpSpPr>
          <p:nvPr/>
        </p:nvGrpSpPr>
        <p:grpSpPr bwMode="auto">
          <a:xfrm>
            <a:off x="6167027" y="2993800"/>
            <a:ext cx="317500" cy="609600"/>
            <a:chOff x="2637" y="1936"/>
            <a:chExt cx="200" cy="384"/>
          </a:xfrm>
          <a:solidFill>
            <a:schemeClr val="bg2">
              <a:lumMod val="60000"/>
              <a:lumOff val="40000"/>
            </a:schemeClr>
          </a:solidFill>
        </p:grpSpPr>
        <p:sp>
          <p:nvSpPr>
            <p:cNvPr id="35"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6"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7"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8"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9"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0"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1"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2050" name="Picture 2" descr="Image result for gynaguar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91474" y="1016386"/>
            <a:ext cx="1813062" cy="18130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49899" y="1095877"/>
            <a:ext cx="1725701" cy="1725701"/>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noun_project_0010.eps"/>
          <p:cNvGrpSpPr>
            <a:grpSpLocks/>
          </p:cNvGrpSpPr>
          <p:nvPr/>
        </p:nvGrpSpPr>
        <p:grpSpPr bwMode="auto">
          <a:xfrm>
            <a:off x="2793205" y="3018496"/>
            <a:ext cx="609600" cy="577850"/>
            <a:chOff x="4441" y="817"/>
            <a:chExt cx="384" cy="364"/>
          </a:xfrm>
          <a:solidFill>
            <a:schemeClr val="bg2">
              <a:lumMod val="40000"/>
              <a:lumOff val="60000"/>
            </a:schemeClr>
          </a:solidFill>
        </p:grpSpPr>
        <p:sp>
          <p:nvSpPr>
            <p:cNvPr id="46" name="Freeform 3531"/>
            <p:cNvSpPr>
              <a:spLocks/>
            </p:cNvSpPr>
            <p:nvPr/>
          </p:nvSpPr>
          <p:spPr bwMode="auto">
            <a:xfrm>
              <a:off x="4507" y="817"/>
              <a:ext cx="60" cy="61"/>
            </a:xfrm>
            <a:custGeom>
              <a:avLst/>
              <a:gdLst>
                <a:gd name="T0" fmla="*/ 0 w 541"/>
                <a:gd name="T1" fmla="*/ 0 h 542"/>
                <a:gd name="T2" fmla="*/ 0 w 541"/>
                <a:gd name="T3" fmla="*/ 0 h 542"/>
                <a:gd name="T4" fmla="*/ 0 w 541"/>
                <a:gd name="T5" fmla="*/ 0 h 542"/>
                <a:gd name="T6" fmla="*/ 0 w 541"/>
                <a:gd name="T7" fmla="*/ 0 h 542"/>
                <a:gd name="T8" fmla="*/ 0 w 541"/>
                <a:gd name="T9" fmla="*/ 0 h 542"/>
                <a:gd name="T10" fmla="*/ 0 w 541"/>
                <a:gd name="T11" fmla="*/ 0 h 542"/>
                <a:gd name="T12" fmla="*/ 0 w 541"/>
                <a:gd name="T13" fmla="*/ 0 h 542"/>
                <a:gd name="T14" fmla="*/ 0 w 541"/>
                <a:gd name="T15" fmla="*/ 0 h 542"/>
                <a:gd name="T16" fmla="*/ 0 w 541"/>
                <a:gd name="T17" fmla="*/ 0 h 542"/>
                <a:gd name="T18" fmla="*/ 0 w 541"/>
                <a:gd name="T19" fmla="*/ 0 h 542"/>
                <a:gd name="T20" fmla="*/ 0 w 541"/>
                <a:gd name="T21" fmla="*/ 0 h 542"/>
                <a:gd name="T22" fmla="*/ 0 w 541"/>
                <a:gd name="T23" fmla="*/ 0 h 542"/>
                <a:gd name="T24" fmla="*/ 0 w 541"/>
                <a:gd name="T25" fmla="*/ 0 h 542"/>
                <a:gd name="T26" fmla="*/ 0 w 541"/>
                <a:gd name="T27" fmla="*/ 0 h 542"/>
                <a:gd name="T28" fmla="*/ 0 w 541"/>
                <a:gd name="T29" fmla="*/ 0 h 542"/>
                <a:gd name="T30" fmla="*/ 0 w 541"/>
                <a:gd name="T31" fmla="*/ 0 h 542"/>
                <a:gd name="T32" fmla="*/ 0 w 541"/>
                <a:gd name="T33" fmla="*/ 0 h 542"/>
                <a:gd name="T34" fmla="*/ 0 w 541"/>
                <a:gd name="T35" fmla="*/ 0 h 542"/>
                <a:gd name="T36" fmla="*/ 0 w 541"/>
                <a:gd name="T37" fmla="*/ 0 h 542"/>
                <a:gd name="T38" fmla="*/ 0 w 541"/>
                <a:gd name="T39" fmla="*/ 0 h 542"/>
                <a:gd name="T40" fmla="*/ 0 w 541"/>
                <a:gd name="T41" fmla="*/ 0 h 542"/>
                <a:gd name="T42" fmla="*/ 0 w 541"/>
                <a:gd name="T43" fmla="*/ 0 h 542"/>
                <a:gd name="T44" fmla="*/ 0 w 541"/>
                <a:gd name="T45" fmla="*/ 0 h 542"/>
                <a:gd name="T46" fmla="*/ 0 w 541"/>
                <a:gd name="T47" fmla="*/ 0 h 542"/>
                <a:gd name="T48" fmla="*/ 0 w 541"/>
                <a:gd name="T49" fmla="*/ 0 h 542"/>
                <a:gd name="T50" fmla="*/ 0 w 541"/>
                <a:gd name="T51" fmla="*/ 0 h 542"/>
                <a:gd name="T52" fmla="*/ 0 w 541"/>
                <a:gd name="T53" fmla="*/ 0 h 542"/>
                <a:gd name="T54" fmla="*/ 0 w 541"/>
                <a:gd name="T55" fmla="*/ 0 h 542"/>
                <a:gd name="T56" fmla="*/ 0 w 541"/>
                <a:gd name="T57" fmla="*/ 0 h 542"/>
                <a:gd name="T58" fmla="*/ 0 w 541"/>
                <a:gd name="T59" fmla="*/ 0 h 542"/>
                <a:gd name="T60" fmla="*/ 0 w 541"/>
                <a:gd name="T61" fmla="*/ 0 h 542"/>
                <a:gd name="T62" fmla="*/ 0 w 541"/>
                <a:gd name="T63" fmla="*/ 0 h 542"/>
                <a:gd name="T64" fmla="*/ 0 w 541"/>
                <a:gd name="T65" fmla="*/ 0 h 542"/>
                <a:gd name="T66" fmla="*/ 0 w 541"/>
                <a:gd name="T67" fmla="*/ 0 h 542"/>
                <a:gd name="T68" fmla="*/ 0 w 541"/>
                <a:gd name="T69" fmla="*/ 0 h 542"/>
                <a:gd name="T70" fmla="*/ 0 w 541"/>
                <a:gd name="T71" fmla="*/ 0 h 542"/>
                <a:gd name="T72" fmla="*/ 0 w 541"/>
                <a:gd name="T73" fmla="*/ 0 h 542"/>
                <a:gd name="T74" fmla="*/ 0 w 541"/>
                <a:gd name="T75" fmla="*/ 0 h 542"/>
                <a:gd name="T76" fmla="*/ 0 w 541"/>
                <a:gd name="T77" fmla="*/ 0 h 542"/>
                <a:gd name="T78" fmla="*/ 0 w 541"/>
                <a:gd name="T79" fmla="*/ 0 h 542"/>
                <a:gd name="T80" fmla="*/ 0 w 541"/>
                <a:gd name="T81" fmla="*/ 0 h 542"/>
                <a:gd name="T82" fmla="*/ 0 w 541"/>
                <a:gd name="T83" fmla="*/ 0 h 542"/>
                <a:gd name="T84" fmla="*/ 0 w 541"/>
                <a:gd name="T85" fmla="*/ 0 h 542"/>
                <a:gd name="T86" fmla="*/ 0 w 541"/>
                <a:gd name="T87" fmla="*/ 0 h 542"/>
                <a:gd name="T88" fmla="*/ 0 w 541"/>
                <a:gd name="T89" fmla="*/ 0 h 5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41"/>
                <a:gd name="T136" fmla="*/ 0 h 542"/>
                <a:gd name="T137" fmla="*/ 541 w 541"/>
                <a:gd name="T138" fmla="*/ 542 h 5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41" h="542">
                  <a:moveTo>
                    <a:pt x="271" y="0"/>
                  </a:moveTo>
                  <a:lnTo>
                    <a:pt x="311" y="3"/>
                  </a:lnTo>
                  <a:lnTo>
                    <a:pt x="349" y="12"/>
                  </a:lnTo>
                  <a:lnTo>
                    <a:pt x="384" y="26"/>
                  </a:lnTo>
                  <a:lnTo>
                    <a:pt x="418" y="44"/>
                  </a:lnTo>
                  <a:lnTo>
                    <a:pt x="448" y="67"/>
                  </a:lnTo>
                  <a:lnTo>
                    <a:pt x="474" y="93"/>
                  </a:lnTo>
                  <a:lnTo>
                    <a:pt x="497" y="123"/>
                  </a:lnTo>
                  <a:lnTo>
                    <a:pt x="516" y="157"/>
                  </a:lnTo>
                  <a:lnTo>
                    <a:pt x="530" y="193"/>
                  </a:lnTo>
                  <a:lnTo>
                    <a:pt x="538" y="230"/>
                  </a:lnTo>
                  <a:lnTo>
                    <a:pt x="541" y="270"/>
                  </a:lnTo>
                  <a:lnTo>
                    <a:pt x="538" y="311"/>
                  </a:lnTo>
                  <a:lnTo>
                    <a:pt x="530" y="349"/>
                  </a:lnTo>
                  <a:lnTo>
                    <a:pt x="516" y="385"/>
                  </a:lnTo>
                  <a:lnTo>
                    <a:pt x="497" y="418"/>
                  </a:lnTo>
                  <a:lnTo>
                    <a:pt x="474" y="448"/>
                  </a:lnTo>
                  <a:lnTo>
                    <a:pt x="448" y="476"/>
                  </a:lnTo>
                  <a:lnTo>
                    <a:pt x="418" y="498"/>
                  </a:lnTo>
                  <a:lnTo>
                    <a:pt x="384" y="516"/>
                  </a:lnTo>
                  <a:lnTo>
                    <a:pt x="349" y="530"/>
                  </a:lnTo>
                  <a:lnTo>
                    <a:pt x="311" y="539"/>
                  </a:lnTo>
                  <a:lnTo>
                    <a:pt x="271" y="542"/>
                  </a:lnTo>
                  <a:lnTo>
                    <a:pt x="230" y="539"/>
                  </a:lnTo>
                  <a:lnTo>
                    <a:pt x="193" y="530"/>
                  </a:lnTo>
                  <a:lnTo>
                    <a:pt x="157" y="516"/>
                  </a:lnTo>
                  <a:lnTo>
                    <a:pt x="123" y="498"/>
                  </a:lnTo>
                  <a:lnTo>
                    <a:pt x="93" y="476"/>
                  </a:lnTo>
                  <a:lnTo>
                    <a:pt x="67" y="448"/>
                  </a:lnTo>
                  <a:lnTo>
                    <a:pt x="44" y="418"/>
                  </a:lnTo>
                  <a:lnTo>
                    <a:pt x="26" y="385"/>
                  </a:lnTo>
                  <a:lnTo>
                    <a:pt x="11" y="349"/>
                  </a:lnTo>
                  <a:lnTo>
                    <a:pt x="3" y="311"/>
                  </a:lnTo>
                  <a:lnTo>
                    <a:pt x="0" y="270"/>
                  </a:lnTo>
                  <a:lnTo>
                    <a:pt x="3" y="230"/>
                  </a:lnTo>
                  <a:lnTo>
                    <a:pt x="11" y="193"/>
                  </a:lnTo>
                  <a:lnTo>
                    <a:pt x="26" y="157"/>
                  </a:lnTo>
                  <a:lnTo>
                    <a:pt x="44" y="123"/>
                  </a:lnTo>
                  <a:lnTo>
                    <a:pt x="67" y="93"/>
                  </a:lnTo>
                  <a:lnTo>
                    <a:pt x="93" y="67"/>
                  </a:lnTo>
                  <a:lnTo>
                    <a:pt x="123" y="44"/>
                  </a:lnTo>
                  <a:lnTo>
                    <a:pt x="157" y="26"/>
                  </a:lnTo>
                  <a:lnTo>
                    <a:pt x="193" y="12"/>
                  </a:lnTo>
                  <a:lnTo>
                    <a:pt x="230" y="3"/>
                  </a:lnTo>
                  <a:lnTo>
                    <a:pt x="27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7" name="Freeform 3532"/>
            <p:cNvSpPr>
              <a:spLocks/>
            </p:cNvSpPr>
            <p:nvPr/>
          </p:nvSpPr>
          <p:spPr bwMode="auto">
            <a:xfrm>
              <a:off x="4459" y="884"/>
              <a:ext cx="183" cy="100"/>
            </a:xfrm>
            <a:custGeom>
              <a:avLst/>
              <a:gdLst>
                <a:gd name="T0" fmla="*/ 0 w 1654"/>
                <a:gd name="T1" fmla="*/ 0 h 899"/>
                <a:gd name="T2" fmla="*/ 0 w 1654"/>
                <a:gd name="T3" fmla="*/ 0 h 899"/>
                <a:gd name="T4" fmla="*/ 0 w 1654"/>
                <a:gd name="T5" fmla="*/ 0 h 899"/>
                <a:gd name="T6" fmla="*/ 0 w 1654"/>
                <a:gd name="T7" fmla="*/ 0 h 899"/>
                <a:gd name="T8" fmla="*/ 0 w 1654"/>
                <a:gd name="T9" fmla="*/ 0 h 899"/>
                <a:gd name="T10" fmla="*/ 0 w 1654"/>
                <a:gd name="T11" fmla="*/ 0 h 899"/>
                <a:gd name="T12" fmla="*/ 0 w 1654"/>
                <a:gd name="T13" fmla="*/ 0 h 899"/>
                <a:gd name="T14" fmla="*/ 0 w 1654"/>
                <a:gd name="T15" fmla="*/ 0 h 899"/>
                <a:gd name="T16" fmla="*/ 0 w 1654"/>
                <a:gd name="T17" fmla="*/ 0 h 899"/>
                <a:gd name="T18" fmla="*/ 0 w 1654"/>
                <a:gd name="T19" fmla="*/ 0 h 899"/>
                <a:gd name="T20" fmla="*/ 0 w 1654"/>
                <a:gd name="T21" fmla="*/ 0 h 899"/>
                <a:gd name="T22" fmla="*/ 0 w 1654"/>
                <a:gd name="T23" fmla="*/ 0 h 899"/>
                <a:gd name="T24" fmla="*/ 0 w 1654"/>
                <a:gd name="T25" fmla="*/ 0 h 899"/>
                <a:gd name="T26" fmla="*/ 0 w 1654"/>
                <a:gd name="T27" fmla="*/ 0 h 899"/>
                <a:gd name="T28" fmla="*/ 0 w 1654"/>
                <a:gd name="T29" fmla="*/ 0 h 899"/>
                <a:gd name="T30" fmla="*/ 0 w 1654"/>
                <a:gd name="T31" fmla="*/ 0 h 899"/>
                <a:gd name="T32" fmla="*/ 0 w 1654"/>
                <a:gd name="T33" fmla="*/ 0 h 899"/>
                <a:gd name="T34" fmla="*/ 0 w 1654"/>
                <a:gd name="T35" fmla="*/ 0 h 899"/>
                <a:gd name="T36" fmla="*/ 0 w 1654"/>
                <a:gd name="T37" fmla="*/ 0 h 899"/>
                <a:gd name="T38" fmla="*/ 0 w 1654"/>
                <a:gd name="T39" fmla="*/ 0 h 899"/>
                <a:gd name="T40" fmla="*/ 0 w 1654"/>
                <a:gd name="T41" fmla="*/ 0 h 899"/>
                <a:gd name="T42" fmla="*/ 0 w 1654"/>
                <a:gd name="T43" fmla="*/ 0 h 899"/>
                <a:gd name="T44" fmla="*/ 0 w 1654"/>
                <a:gd name="T45" fmla="*/ 0 h 899"/>
                <a:gd name="T46" fmla="*/ 0 w 1654"/>
                <a:gd name="T47" fmla="*/ 0 h 899"/>
                <a:gd name="T48" fmla="*/ 0 w 1654"/>
                <a:gd name="T49" fmla="*/ 0 h 899"/>
                <a:gd name="T50" fmla="*/ 0 w 1654"/>
                <a:gd name="T51" fmla="*/ 0 h 899"/>
                <a:gd name="T52" fmla="*/ 0 w 1654"/>
                <a:gd name="T53" fmla="*/ 0 h 899"/>
                <a:gd name="T54" fmla="*/ 0 w 1654"/>
                <a:gd name="T55" fmla="*/ 0 h 899"/>
                <a:gd name="T56" fmla="*/ 0 w 1654"/>
                <a:gd name="T57" fmla="*/ 0 h 899"/>
                <a:gd name="T58" fmla="*/ 0 w 1654"/>
                <a:gd name="T59" fmla="*/ 0 h 899"/>
                <a:gd name="T60" fmla="*/ 0 w 1654"/>
                <a:gd name="T61" fmla="*/ 0 h 899"/>
                <a:gd name="T62" fmla="*/ 0 w 1654"/>
                <a:gd name="T63" fmla="*/ 0 h 899"/>
                <a:gd name="T64" fmla="*/ 0 w 1654"/>
                <a:gd name="T65" fmla="*/ 0 h 899"/>
                <a:gd name="T66" fmla="*/ 0 w 1654"/>
                <a:gd name="T67" fmla="*/ 0 h 899"/>
                <a:gd name="T68" fmla="*/ 0 w 1654"/>
                <a:gd name="T69" fmla="*/ 0 h 899"/>
                <a:gd name="T70" fmla="*/ 0 w 1654"/>
                <a:gd name="T71" fmla="*/ 0 h 899"/>
                <a:gd name="T72" fmla="*/ 0 w 1654"/>
                <a:gd name="T73" fmla="*/ 0 h 8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54"/>
                <a:gd name="T112" fmla="*/ 0 h 899"/>
                <a:gd name="T113" fmla="*/ 1654 w 1654"/>
                <a:gd name="T114" fmla="*/ 899 h 8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54" h="899">
                  <a:moveTo>
                    <a:pt x="518" y="0"/>
                  </a:moveTo>
                  <a:lnTo>
                    <a:pt x="887" y="0"/>
                  </a:lnTo>
                  <a:lnTo>
                    <a:pt x="935" y="4"/>
                  </a:lnTo>
                  <a:lnTo>
                    <a:pt x="979" y="11"/>
                  </a:lnTo>
                  <a:lnTo>
                    <a:pt x="1021" y="25"/>
                  </a:lnTo>
                  <a:lnTo>
                    <a:pt x="1061" y="41"/>
                  </a:lnTo>
                  <a:lnTo>
                    <a:pt x="1097" y="62"/>
                  </a:lnTo>
                  <a:lnTo>
                    <a:pt x="1129" y="86"/>
                  </a:lnTo>
                  <a:lnTo>
                    <a:pt x="1158" y="113"/>
                  </a:lnTo>
                  <a:lnTo>
                    <a:pt x="1185" y="142"/>
                  </a:lnTo>
                  <a:lnTo>
                    <a:pt x="1208" y="173"/>
                  </a:lnTo>
                  <a:lnTo>
                    <a:pt x="1227" y="206"/>
                  </a:lnTo>
                  <a:lnTo>
                    <a:pt x="1241" y="241"/>
                  </a:lnTo>
                  <a:lnTo>
                    <a:pt x="1254" y="274"/>
                  </a:lnTo>
                  <a:lnTo>
                    <a:pt x="1254" y="277"/>
                  </a:lnTo>
                  <a:lnTo>
                    <a:pt x="1256" y="285"/>
                  </a:lnTo>
                  <a:lnTo>
                    <a:pt x="1259" y="296"/>
                  </a:lnTo>
                  <a:lnTo>
                    <a:pt x="1263" y="310"/>
                  </a:lnTo>
                  <a:lnTo>
                    <a:pt x="1267" y="324"/>
                  </a:lnTo>
                  <a:lnTo>
                    <a:pt x="1273" y="340"/>
                  </a:lnTo>
                  <a:lnTo>
                    <a:pt x="1277" y="355"/>
                  </a:lnTo>
                  <a:lnTo>
                    <a:pt x="1281" y="368"/>
                  </a:lnTo>
                  <a:lnTo>
                    <a:pt x="1284" y="379"/>
                  </a:lnTo>
                  <a:lnTo>
                    <a:pt x="1286" y="386"/>
                  </a:lnTo>
                  <a:lnTo>
                    <a:pt x="1286" y="387"/>
                  </a:lnTo>
                  <a:lnTo>
                    <a:pt x="1459" y="182"/>
                  </a:lnTo>
                  <a:lnTo>
                    <a:pt x="1479" y="164"/>
                  </a:lnTo>
                  <a:lnTo>
                    <a:pt x="1500" y="152"/>
                  </a:lnTo>
                  <a:lnTo>
                    <a:pt x="1522" y="145"/>
                  </a:lnTo>
                  <a:lnTo>
                    <a:pt x="1544" y="143"/>
                  </a:lnTo>
                  <a:lnTo>
                    <a:pt x="1565" y="146"/>
                  </a:lnTo>
                  <a:lnTo>
                    <a:pt x="1586" y="152"/>
                  </a:lnTo>
                  <a:lnTo>
                    <a:pt x="1605" y="162"/>
                  </a:lnTo>
                  <a:lnTo>
                    <a:pt x="1620" y="176"/>
                  </a:lnTo>
                  <a:lnTo>
                    <a:pt x="1635" y="191"/>
                  </a:lnTo>
                  <a:lnTo>
                    <a:pt x="1644" y="210"/>
                  </a:lnTo>
                  <a:lnTo>
                    <a:pt x="1652" y="230"/>
                  </a:lnTo>
                  <a:lnTo>
                    <a:pt x="1654" y="252"/>
                  </a:lnTo>
                  <a:lnTo>
                    <a:pt x="1651" y="274"/>
                  </a:lnTo>
                  <a:lnTo>
                    <a:pt x="1641" y="298"/>
                  </a:lnTo>
                  <a:lnTo>
                    <a:pt x="1627" y="321"/>
                  </a:lnTo>
                  <a:lnTo>
                    <a:pt x="1338" y="673"/>
                  </a:lnTo>
                  <a:lnTo>
                    <a:pt x="1317" y="695"/>
                  </a:lnTo>
                  <a:lnTo>
                    <a:pt x="1295" y="711"/>
                  </a:lnTo>
                  <a:lnTo>
                    <a:pt x="1273" y="723"/>
                  </a:lnTo>
                  <a:lnTo>
                    <a:pt x="1252" y="729"/>
                  </a:lnTo>
                  <a:lnTo>
                    <a:pt x="1230" y="729"/>
                  </a:lnTo>
                  <a:lnTo>
                    <a:pt x="1209" y="725"/>
                  </a:lnTo>
                  <a:lnTo>
                    <a:pt x="1190" y="716"/>
                  </a:lnTo>
                  <a:lnTo>
                    <a:pt x="1171" y="702"/>
                  </a:lnTo>
                  <a:lnTo>
                    <a:pt x="1155" y="683"/>
                  </a:lnTo>
                  <a:lnTo>
                    <a:pt x="1141" y="660"/>
                  </a:lnTo>
                  <a:lnTo>
                    <a:pt x="1129" y="633"/>
                  </a:lnTo>
                  <a:lnTo>
                    <a:pt x="1050" y="376"/>
                  </a:lnTo>
                  <a:lnTo>
                    <a:pt x="987" y="376"/>
                  </a:lnTo>
                  <a:lnTo>
                    <a:pt x="1139" y="899"/>
                  </a:lnTo>
                  <a:lnTo>
                    <a:pt x="298" y="899"/>
                  </a:lnTo>
                  <a:lnTo>
                    <a:pt x="439" y="376"/>
                  </a:lnTo>
                  <a:lnTo>
                    <a:pt x="380" y="376"/>
                  </a:lnTo>
                  <a:lnTo>
                    <a:pt x="237" y="899"/>
                  </a:lnTo>
                  <a:lnTo>
                    <a:pt x="0" y="899"/>
                  </a:lnTo>
                  <a:lnTo>
                    <a:pt x="176" y="250"/>
                  </a:lnTo>
                  <a:lnTo>
                    <a:pt x="186" y="225"/>
                  </a:lnTo>
                  <a:lnTo>
                    <a:pt x="199" y="198"/>
                  </a:lnTo>
                  <a:lnTo>
                    <a:pt x="217" y="170"/>
                  </a:lnTo>
                  <a:lnTo>
                    <a:pt x="239" y="143"/>
                  </a:lnTo>
                  <a:lnTo>
                    <a:pt x="263" y="116"/>
                  </a:lnTo>
                  <a:lnTo>
                    <a:pt x="292" y="90"/>
                  </a:lnTo>
                  <a:lnTo>
                    <a:pt x="324" y="65"/>
                  </a:lnTo>
                  <a:lnTo>
                    <a:pt x="357" y="43"/>
                  </a:lnTo>
                  <a:lnTo>
                    <a:pt x="394" y="26"/>
                  </a:lnTo>
                  <a:lnTo>
                    <a:pt x="434" y="12"/>
                  </a:lnTo>
                  <a:lnTo>
                    <a:pt x="475" y="4"/>
                  </a:lnTo>
                  <a:lnTo>
                    <a:pt x="51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8" name="Rectangle 3533"/>
            <p:cNvSpPr>
              <a:spLocks noChangeArrowheads="1"/>
            </p:cNvSpPr>
            <p:nvPr/>
          </p:nvSpPr>
          <p:spPr bwMode="auto">
            <a:xfrm>
              <a:off x="4630" y="845"/>
              <a:ext cx="27" cy="60"/>
            </a:xfrm>
            <a:prstGeom prst="rect">
              <a:avLst/>
            </a:prstGeom>
            <a:grp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spcBef>
                  <a:spcPct val="20000"/>
                </a:spcBef>
                <a:defRPr sz="1600" b="1">
                  <a:solidFill>
                    <a:srgbClr val="333333"/>
                  </a:solidFill>
                  <a:latin typeface="Verdana" pitchFamily="34" charset="0"/>
                  <a:cs typeface="Arial" charset="0"/>
                </a:defRPr>
              </a:lvl1pPr>
              <a:lvl2pPr marL="742950" indent="-285750" eaLnBrk="0" hangingPunct="0">
                <a:spcBef>
                  <a:spcPct val="20000"/>
                </a:spcBef>
                <a:defRPr sz="1600">
                  <a:solidFill>
                    <a:srgbClr val="333333"/>
                  </a:solidFill>
                  <a:latin typeface="Verdana" pitchFamily="34" charset="0"/>
                  <a:cs typeface="Arial" charset="0"/>
                </a:defRPr>
              </a:lvl2pPr>
              <a:lvl3pPr marL="1143000" indent="-228600" eaLnBrk="0" hangingPunct="0">
                <a:spcBef>
                  <a:spcPct val="20000"/>
                </a:spcBef>
                <a:buFont typeface="Wingdings" pitchFamily="2" charset="2"/>
                <a:buChar char="n"/>
                <a:defRPr sz="1600">
                  <a:solidFill>
                    <a:srgbClr val="333333"/>
                  </a:solidFill>
                  <a:latin typeface="Verdana" pitchFamily="34" charset="0"/>
                  <a:cs typeface="Arial" charset="0"/>
                </a:defRPr>
              </a:lvl3pPr>
              <a:lvl4pPr marL="1600200" indent="-228600" eaLnBrk="0" hangingPunct="0">
                <a:spcBef>
                  <a:spcPct val="20000"/>
                </a:spcBef>
                <a:buFont typeface="Wingdings" pitchFamily="2" charset="2"/>
                <a:buChar char="n"/>
                <a:defRPr sz="1600">
                  <a:solidFill>
                    <a:srgbClr val="333333"/>
                  </a:solidFill>
                  <a:latin typeface="Verdana" pitchFamily="34" charset="0"/>
                  <a:cs typeface="Arial" charset="0"/>
                </a:defRPr>
              </a:lvl4pPr>
              <a:lvl5pPr marL="2057400" indent="-228600" eaLnBrk="0" hangingPunct="0">
                <a:spcBef>
                  <a:spcPct val="20000"/>
                </a:spcBef>
                <a:buFont typeface="Wingdings" pitchFamily="2" charset="2"/>
                <a:buChar char="n"/>
                <a:defRPr sz="1600">
                  <a:solidFill>
                    <a:srgbClr val="333333"/>
                  </a:solidFill>
                  <a:latin typeface="Verdana" pitchFamily="34" charset="0"/>
                  <a:cs typeface="Arial" charset="0"/>
                </a:defRPr>
              </a:lvl5pPr>
              <a:lvl6pPr marL="25146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6pPr>
              <a:lvl7pPr marL="29718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7pPr>
              <a:lvl8pPr marL="34290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8pPr>
              <a:lvl9pPr marL="38862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9pPr>
            </a:lstStyle>
            <a:p>
              <a:pPr eaLnBrk="1" hangingPunct="1">
                <a:spcBef>
                  <a:spcPct val="50000"/>
                </a:spcBef>
              </a:pPr>
              <a:endParaRPr lang="en-ZA" altLang="en-US" b="0" dirty="0">
                <a:latin typeface="Arial" charset="0"/>
              </a:endParaRPr>
            </a:p>
          </p:txBody>
        </p:sp>
        <p:sp>
          <p:nvSpPr>
            <p:cNvPr id="49" name="Freeform 3534"/>
            <p:cNvSpPr>
              <a:spLocks/>
            </p:cNvSpPr>
            <p:nvPr/>
          </p:nvSpPr>
          <p:spPr bwMode="auto">
            <a:xfrm>
              <a:off x="4718" y="818"/>
              <a:ext cx="60" cy="60"/>
            </a:xfrm>
            <a:custGeom>
              <a:avLst/>
              <a:gdLst>
                <a:gd name="T0" fmla="*/ 0 w 541"/>
                <a:gd name="T1" fmla="*/ 0 h 541"/>
                <a:gd name="T2" fmla="*/ 0 w 541"/>
                <a:gd name="T3" fmla="*/ 0 h 541"/>
                <a:gd name="T4" fmla="*/ 0 w 541"/>
                <a:gd name="T5" fmla="*/ 0 h 541"/>
                <a:gd name="T6" fmla="*/ 0 w 541"/>
                <a:gd name="T7" fmla="*/ 0 h 541"/>
                <a:gd name="T8" fmla="*/ 0 w 541"/>
                <a:gd name="T9" fmla="*/ 0 h 541"/>
                <a:gd name="T10" fmla="*/ 0 w 541"/>
                <a:gd name="T11" fmla="*/ 0 h 541"/>
                <a:gd name="T12" fmla="*/ 0 w 541"/>
                <a:gd name="T13" fmla="*/ 0 h 541"/>
                <a:gd name="T14" fmla="*/ 0 w 541"/>
                <a:gd name="T15" fmla="*/ 0 h 541"/>
                <a:gd name="T16" fmla="*/ 0 w 541"/>
                <a:gd name="T17" fmla="*/ 0 h 541"/>
                <a:gd name="T18" fmla="*/ 0 w 541"/>
                <a:gd name="T19" fmla="*/ 0 h 541"/>
                <a:gd name="T20" fmla="*/ 0 w 541"/>
                <a:gd name="T21" fmla="*/ 0 h 541"/>
                <a:gd name="T22" fmla="*/ 0 w 541"/>
                <a:gd name="T23" fmla="*/ 0 h 541"/>
                <a:gd name="T24" fmla="*/ 0 w 541"/>
                <a:gd name="T25" fmla="*/ 0 h 541"/>
                <a:gd name="T26" fmla="*/ 0 w 541"/>
                <a:gd name="T27" fmla="*/ 0 h 541"/>
                <a:gd name="T28" fmla="*/ 0 w 541"/>
                <a:gd name="T29" fmla="*/ 0 h 541"/>
                <a:gd name="T30" fmla="*/ 0 w 541"/>
                <a:gd name="T31" fmla="*/ 0 h 541"/>
                <a:gd name="T32" fmla="*/ 0 w 541"/>
                <a:gd name="T33" fmla="*/ 0 h 541"/>
                <a:gd name="T34" fmla="*/ 0 w 541"/>
                <a:gd name="T35" fmla="*/ 0 h 541"/>
                <a:gd name="T36" fmla="*/ 0 w 541"/>
                <a:gd name="T37" fmla="*/ 0 h 541"/>
                <a:gd name="T38" fmla="*/ 0 w 541"/>
                <a:gd name="T39" fmla="*/ 0 h 541"/>
                <a:gd name="T40" fmla="*/ 0 w 541"/>
                <a:gd name="T41" fmla="*/ 0 h 541"/>
                <a:gd name="T42" fmla="*/ 0 w 541"/>
                <a:gd name="T43" fmla="*/ 0 h 541"/>
                <a:gd name="T44" fmla="*/ 0 w 541"/>
                <a:gd name="T45" fmla="*/ 0 h 541"/>
                <a:gd name="T46" fmla="*/ 0 w 541"/>
                <a:gd name="T47" fmla="*/ 0 h 541"/>
                <a:gd name="T48" fmla="*/ 0 w 541"/>
                <a:gd name="T49" fmla="*/ 0 h 541"/>
                <a:gd name="T50" fmla="*/ 0 w 541"/>
                <a:gd name="T51" fmla="*/ 0 h 541"/>
                <a:gd name="T52" fmla="*/ 0 w 541"/>
                <a:gd name="T53" fmla="*/ 0 h 541"/>
                <a:gd name="T54" fmla="*/ 0 w 541"/>
                <a:gd name="T55" fmla="*/ 0 h 541"/>
                <a:gd name="T56" fmla="*/ 0 w 541"/>
                <a:gd name="T57" fmla="*/ 0 h 541"/>
                <a:gd name="T58" fmla="*/ 0 w 541"/>
                <a:gd name="T59" fmla="*/ 0 h 541"/>
                <a:gd name="T60" fmla="*/ 0 w 541"/>
                <a:gd name="T61" fmla="*/ 0 h 541"/>
                <a:gd name="T62" fmla="*/ 0 w 541"/>
                <a:gd name="T63" fmla="*/ 0 h 541"/>
                <a:gd name="T64" fmla="*/ 0 w 541"/>
                <a:gd name="T65" fmla="*/ 0 h 541"/>
                <a:gd name="T66" fmla="*/ 0 w 541"/>
                <a:gd name="T67" fmla="*/ 0 h 541"/>
                <a:gd name="T68" fmla="*/ 0 w 541"/>
                <a:gd name="T69" fmla="*/ 0 h 541"/>
                <a:gd name="T70" fmla="*/ 0 w 541"/>
                <a:gd name="T71" fmla="*/ 0 h 541"/>
                <a:gd name="T72" fmla="*/ 0 w 541"/>
                <a:gd name="T73" fmla="*/ 0 h 541"/>
                <a:gd name="T74" fmla="*/ 0 w 541"/>
                <a:gd name="T75" fmla="*/ 0 h 541"/>
                <a:gd name="T76" fmla="*/ 0 w 541"/>
                <a:gd name="T77" fmla="*/ 0 h 541"/>
                <a:gd name="T78" fmla="*/ 0 w 541"/>
                <a:gd name="T79" fmla="*/ 0 h 541"/>
                <a:gd name="T80" fmla="*/ 0 w 541"/>
                <a:gd name="T81" fmla="*/ 0 h 541"/>
                <a:gd name="T82" fmla="*/ 0 w 541"/>
                <a:gd name="T83" fmla="*/ 0 h 541"/>
                <a:gd name="T84" fmla="*/ 0 w 541"/>
                <a:gd name="T85" fmla="*/ 0 h 541"/>
                <a:gd name="T86" fmla="*/ 0 w 541"/>
                <a:gd name="T87" fmla="*/ 0 h 541"/>
                <a:gd name="T88" fmla="*/ 0 w 541"/>
                <a:gd name="T89" fmla="*/ 0 h 5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41"/>
                <a:gd name="T136" fmla="*/ 0 h 541"/>
                <a:gd name="T137" fmla="*/ 541 w 541"/>
                <a:gd name="T138" fmla="*/ 541 h 5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41" h="541">
                  <a:moveTo>
                    <a:pt x="271" y="0"/>
                  </a:moveTo>
                  <a:lnTo>
                    <a:pt x="310" y="2"/>
                  </a:lnTo>
                  <a:lnTo>
                    <a:pt x="348" y="10"/>
                  </a:lnTo>
                  <a:lnTo>
                    <a:pt x="385" y="24"/>
                  </a:lnTo>
                  <a:lnTo>
                    <a:pt x="418" y="43"/>
                  </a:lnTo>
                  <a:lnTo>
                    <a:pt x="448" y="66"/>
                  </a:lnTo>
                  <a:lnTo>
                    <a:pt x="475" y="92"/>
                  </a:lnTo>
                  <a:lnTo>
                    <a:pt x="497" y="122"/>
                  </a:lnTo>
                  <a:lnTo>
                    <a:pt x="516" y="156"/>
                  </a:lnTo>
                  <a:lnTo>
                    <a:pt x="529" y="192"/>
                  </a:lnTo>
                  <a:lnTo>
                    <a:pt x="538" y="230"/>
                  </a:lnTo>
                  <a:lnTo>
                    <a:pt x="541" y="270"/>
                  </a:lnTo>
                  <a:lnTo>
                    <a:pt x="538" y="310"/>
                  </a:lnTo>
                  <a:lnTo>
                    <a:pt x="529" y="348"/>
                  </a:lnTo>
                  <a:lnTo>
                    <a:pt x="516" y="384"/>
                  </a:lnTo>
                  <a:lnTo>
                    <a:pt x="497" y="417"/>
                  </a:lnTo>
                  <a:lnTo>
                    <a:pt x="475" y="447"/>
                  </a:lnTo>
                  <a:lnTo>
                    <a:pt x="448" y="474"/>
                  </a:lnTo>
                  <a:lnTo>
                    <a:pt x="418" y="497"/>
                  </a:lnTo>
                  <a:lnTo>
                    <a:pt x="385" y="516"/>
                  </a:lnTo>
                  <a:lnTo>
                    <a:pt x="348" y="529"/>
                  </a:lnTo>
                  <a:lnTo>
                    <a:pt x="310" y="538"/>
                  </a:lnTo>
                  <a:lnTo>
                    <a:pt x="271" y="541"/>
                  </a:lnTo>
                  <a:lnTo>
                    <a:pt x="231" y="538"/>
                  </a:lnTo>
                  <a:lnTo>
                    <a:pt x="192" y="529"/>
                  </a:lnTo>
                  <a:lnTo>
                    <a:pt x="156" y="516"/>
                  </a:lnTo>
                  <a:lnTo>
                    <a:pt x="124" y="497"/>
                  </a:lnTo>
                  <a:lnTo>
                    <a:pt x="94" y="474"/>
                  </a:lnTo>
                  <a:lnTo>
                    <a:pt x="66" y="447"/>
                  </a:lnTo>
                  <a:lnTo>
                    <a:pt x="44" y="417"/>
                  </a:lnTo>
                  <a:lnTo>
                    <a:pt x="26" y="384"/>
                  </a:lnTo>
                  <a:lnTo>
                    <a:pt x="12" y="348"/>
                  </a:lnTo>
                  <a:lnTo>
                    <a:pt x="4" y="310"/>
                  </a:lnTo>
                  <a:lnTo>
                    <a:pt x="0" y="270"/>
                  </a:lnTo>
                  <a:lnTo>
                    <a:pt x="4" y="230"/>
                  </a:lnTo>
                  <a:lnTo>
                    <a:pt x="12" y="192"/>
                  </a:lnTo>
                  <a:lnTo>
                    <a:pt x="26" y="156"/>
                  </a:lnTo>
                  <a:lnTo>
                    <a:pt x="44" y="122"/>
                  </a:lnTo>
                  <a:lnTo>
                    <a:pt x="66" y="92"/>
                  </a:lnTo>
                  <a:lnTo>
                    <a:pt x="94" y="66"/>
                  </a:lnTo>
                  <a:lnTo>
                    <a:pt x="124" y="43"/>
                  </a:lnTo>
                  <a:lnTo>
                    <a:pt x="156" y="24"/>
                  </a:lnTo>
                  <a:lnTo>
                    <a:pt x="192" y="10"/>
                  </a:lnTo>
                  <a:lnTo>
                    <a:pt x="231" y="2"/>
                  </a:lnTo>
                  <a:lnTo>
                    <a:pt x="27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0" name="Freeform 3535"/>
            <p:cNvSpPr>
              <a:spLocks/>
            </p:cNvSpPr>
            <p:nvPr/>
          </p:nvSpPr>
          <p:spPr bwMode="auto">
            <a:xfrm>
              <a:off x="4628" y="884"/>
              <a:ext cx="180" cy="297"/>
            </a:xfrm>
            <a:custGeom>
              <a:avLst/>
              <a:gdLst>
                <a:gd name="T0" fmla="*/ 0 w 1618"/>
                <a:gd name="T1" fmla="*/ 0 h 2674"/>
                <a:gd name="T2" fmla="*/ 0 w 1618"/>
                <a:gd name="T3" fmla="*/ 0 h 2674"/>
                <a:gd name="T4" fmla="*/ 0 w 1618"/>
                <a:gd name="T5" fmla="*/ 0 h 2674"/>
                <a:gd name="T6" fmla="*/ 0 w 1618"/>
                <a:gd name="T7" fmla="*/ 0 h 2674"/>
                <a:gd name="T8" fmla="*/ 0 w 1618"/>
                <a:gd name="T9" fmla="*/ 0 h 2674"/>
                <a:gd name="T10" fmla="*/ 0 w 1618"/>
                <a:gd name="T11" fmla="*/ 0 h 2674"/>
                <a:gd name="T12" fmla="*/ 0 w 1618"/>
                <a:gd name="T13" fmla="*/ 0 h 2674"/>
                <a:gd name="T14" fmla="*/ 0 w 1618"/>
                <a:gd name="T15" fmla="*/ 0 h 2674"/>
                <a:gd name="T16" fmla="*/ 0 w 1618"/>
                <a:gd name="T17" fmla="*/ 0 h 2674"/>
                <a:gd name="T18" fmla="*/ 0 w 1618"/>
                <a:gd name="T19" fmla="*/ 0 h 2674"/>
                <a:gd name="T20" fmla="*/ 0 w 1618"/>
                <a:gd name="T21" fmla="*/ 0 h 2674"/>
                <a:gd name="T22" fmla="*/ 0 w 1618"/>
                <a:gd name="T23" fmla="*/ 0 h 2674"/>
                <a:gd name="T24" fmla="*/ 0 w 1618"/>
                <a:gd name="T25" fmla="*/ 0 h 2674"/>
                <a:gd name="T26" fmla="*/ 0 w 1618"/>
                <a:gd name="T27" fmla="*/ 0 h 2674"/>
                <a:gd name="T28" fmla="*/ 0 w 1618"/>
                <a:gd name="T29" fmla="*/ 0 h 2674"/>
                <a:gd name="T30" fmla="*/ 0 w 1618"/>
                <a:gd name="T31" fmla="*/ 0 h 2674"/>
                <a:gd name="T32" fmla="*/ 0 w 1618"/>
                <a:gd name="T33" fmla="*/ 0 h 2674"/>
                <a:gd name="T34" fmla="*/ 0 w 1618"/>
                <a:gd name="T35" fmla="*/ 0 h 2674"/>
                <a:gd name="T36" fmla="*/ 0 w 1618"/>
                <a:gd name="T37" fmla="*/ 0 h 2674"/>
                <a:gd name="T38" fmla="*/ 0 w 1618"/>
                <a:gd name="T39" fmla="*/ 0 h 2674"/>
                <a:gd name="T40" fmla="*/ 0 w 1618"/>
                <a:gd name="T41" fmla="*/ 0 h 2674"/>
                <a:gd name="T42" fmla="*/ 0 w 1618"/>
                <a:gd name="T43" fmla="*/ 0 h 2674"/>
                <a:gd name="T44" fmla="*/ 0 w 1618"/>
                <a:gd name="T45" fmla="*/ 0 h 2674"/>
                <a:gd name="T46" fmla="*/ 0 w 1618"/>
                <a:gd name="T47" fmla="*/ 0 h 2674"/>
                <a:gd name="T48" fmla="*/ 0 w 1618"/>
                <a:gd name="T49" fmla="*/ 0 h 2674"/>
                <a:gd name="T50" fmla="*/ 0 w 1618"/>
                <a:gd name="T51" fmla="*/ 0 h 2674"/>
                <a:gd name="T52" fmla="*/ 0 w 1618"/>
                <a:gd name="T53" fmla="*/ 0 h 2674"/>
                <a:gd name="T54" fmla="*/ 0 w 1618"/>
                <a:gd name="T55" fmla="*/ 0 h 2674"/>
                <a:gd name="T56" fmla="*/ 0 w 1618"/>
                <a:gd name="T57" fmla="*/ 0 h 2674"/>
                <a:gd name="T58" fmla="*/ 0 w 1618"/>
                <a:gd name="T59" fmla="*/ 0 h 2674"/>
                <a:gd name="T60" fmla="*/ 0 w 1618"/>
                <a:gd name="T61" fmla="*/ 0 h 2674"/>
                <a:gd name="T62" fmla="*/ 0 w 1618"/>
                <a:gd name="T63" fmla="*/ 0 h 2674"/>
                <a:gd name="T64" fmla="*/ 0 w 1618"/>
                <a:gd name="T65" fmla="*/ 0 h 2674"/>
                <a:gd name="T66" fmla="*/ 0 w 1618"/>
                <a:gd name="T67" fmla="*/ 0 h 2674"/>
                <a:gd name="T68" fmla="*/ 0 w 1618"/>
                <a:gd name="T69" fmla="*/ 0 h 2674"/>
                <a:gd name="T70" fmla="*/ 0 w 1618"/>
                <a:gd name="T71" fmla="*/ 0 h 2674"/>
                <a:gd name="T72" fmla="*/ 0 w 1618"/>
                <a:gd name="T73" fmla="*/ 0 h 2674"/>
                <a:gd name="T74" fmla="*/ 0 w 1618"/>
                <a:gd name="T75" fmla="*/ 0 h 2674"/>
                <a:gd name="T76" fmla="*/ 0 w 1618"/>
                <a:gd name="T77" fmla="*/ 0 h 2674"/>
                <a:gd name="T78" fmla="*/ 0 w 1618"/>
                <a:gd name="T79" fmla="*/ 0 h 2674"/>
                <a:gd name="T80" fmla="*/ 0 w 1618"/>
                <a:gd name="T81" fmla="*/ 0 h 2674"/>
                <a:gd name="T82" fmla="*/ 0 w 1618"/>
                <a:gd name="T83" fmla="*/ 0 h 2674"/>
                <a:gd name="T84" fmla="*/ 0 w 1618"/>
                <a:gd name="T85" fmla="*/ 0 h 2674"/>
                <a:gd name="T86" fmla="*/ 0 w 1618"/>
                <a:gd name="T87" fmla="*/ 0 h 2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18"/>
                <a:gd name="T133" fmla="*/ 0 h 2674"/>
                <a:gd name="T134" fmla="*/ 1618 w 1618"/>
                <a:gd name="T135" fmla="*/ 2674 h 2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18" h="2674">
                  <a:moveTo>
                    <a:pt x="751" y="0"/>
                  </a:moveTo>
                  <a:lnTo>
                    <a:pt x="1386" y="0"/>
                  </a:lnTo>
                  <a:lnTo>
                    <a:pt x="1425" y="4"/>
                  </a:lnTo>
                  <a:lnTo>
                    <a:pt x="1463" y="10"/>
                  </a:lnTo>
                  <a:lnTo>
                    <a:pt x="1497" y="21"/>
                  </a:lnTo>
                  <a:lnTo>
                    <a:pt x="1527" y="36"/>
                  </a:lnTo>
                  <a:lnTo>
                    <a:pt x="1553" y="55"/>
                  </a:lnTo>
                  <a:lnTo>
                    <a:pt x="1576" y="77"/>
                  </a:lnTo>
                  <a:lnTo>
                    <a:pt x="1594" y="101"/>
                  </a:lnTo>
                  <a:lnTo>
                    <a:pt x="1606" y="128"/>
                  </a:lnTo>
                  <a:lnTo>
                    <a:pt x="1615" y="158"/>
                  </a:lnTo>
                  <a:lnTo>
                    <a:pt x="1618" y="189"/>
                  </a:lnTo>
                  <a:lnTo>
                    <a:pt x="1618" y="1005"/>
                  </a:lnTo>
                  <a:lnTo>
                    <a:pt x="1419" y="1005"/>
                  </a:lnTo>
                  <a:lnTo>
                    <a:pt x="1419" y="2499"/>
                  </a:lnTo>
                  <a:lnTo>
                    <a:pt x="1417" y="2531"/>
                  </a:lnTo>
                  <a:lnTo>
                    <a:pt x="1411" y="2560"/>
                  </a:lnTo>
                  <a:lnTo>
                    <a:pt x="1400" y="2586"/>
                  </a:lnTo>
                  <a:lnTo>
                    <a:pt x="1387" y="2608"/>
                  </a:lnTo>
                  <a:lnTo>
                    <a:pt x="1371" y="2627"/>
                  </a:lnTo>
                  <a:lnTo>
                    <a:pt x="1352" y="2642"/>
                  </a:lnTo>
                  <a:lnTo>
                    <a:pt x="1331" y="2654"/>
                  </a:lnTo>
                  <a:lnTo>
                    <a:pt x="1310" y="2662"/>
                  </a:lnTo>
                  <a:lnTo>
                    <a:pt x="1287" y="2668"/>
                  </a:lnTo>
                  <a:lnTo>
                    <a:pt x="1263" y="2670"/>
                  </a:lnTo>
                  <a:lnTo>
                    <a:pt x="1240" y="2668"/>
                  </a:lnTo>
                  <a:lnTo>
                    <a:pt x="1217" y="2662"/>
                  </a:lnTo>
                  <a:lnTo>
                    <a:pt x="1195" y="2654"/>
                  </a:lnTo>
                  <a:lnTo>
                    <a:pt x="1175" y="2643"/>
                  </a:lnTo>
                  <a:lnTo>
                    <a:pt x="1156" y="2628"/>
                  </a:lnTo>
                  <a:lnTo>
                    <a:pt x="1139" y="2609"/>
                  </a:lnTo>
                  <a:lnTo>
                    <a:pt x="1126" y="2588"/>
                  </a:lnTo>
                  <a:lnTo>
                    <a:pt x="1116" y="2563"/>
                  </a:lnTo>
                  <a:lnTo>
                    <a:pt x="1109" y="2535"/>
                  </a:lnTo>
                  <a:lnTo>
                    <a:pt x="1107" y="2502"/>
                  </a:lnTo>
                  <a:lnTo>
                    <a:pt x="1107" y="1244"/>
                  </a:lnTo>
                  <a:lnTo>
                    <a:pt x="1046" y="1244"/>
                  </a:lnTo>
                  <a:lnTo>
                    <a:pt x="1046" y="2509"/>
                  </a:lnTo>
                  <a:lnTo>
                    <a:pt x="1043" y="2541"/>
                  </a:lnTo>
                  <a:lnTo>
                    <a:pt x="1037" y="2569"/>
                  </a:lnTo>
                  <a:lnTo>
                    <a:pt x="1026" y="2594"/>
                  </a:lnTo>
                  <a:lnTo>
                    <a:pt x="1013" y="2616"/>
                  </a:lnTo>
                  <a:lnTo>
                    <a:pt x="997" y="2634"/>
                  </a:lnTo>
                  <a:lnTo>
                    <a:pt x="978" y="2649"/>
                  </a:lnTo>
                  <a:lnTo>
                    <a:pt x="957" y="2660"/>
                  </a:lnTo>
                  <a:lnTo>
                    <a:pt x="935" y="2668"/>
                  </a:lnTo>
                  <a:lnTo>
                    <a:pt x="912" y="2673"/>
                  </a:lnTo>
                  <a:lnTo>
                    <a:pt x="888" y="2674"/>
                  </a:lnTo>
                  <a:lnTo>
                    <a:pt x="865" y="2672"/>
                  </a:lnTo>
                  <a:lnTo>
                    <a:pt x="842" y="2666"/>
                  </a:lnTo>
                  <a:lnTo>
                    <a:pt x="820" y="2657"/>
                  </a:lnTo>
                  <a:lnTo>
                    <a:pt x="799" y="2645"/>
                  </a:lnTo>
                  <a:lnTo>
                    <a:pt x="781" y="2629"/>
                  </a:lnTo>
                  <a:lnTo>
                    <a:pt x="764" y="2610"/>
                  </a:lnTo>
                  <a:lnTo>
                    <a:pt x="751" y="2588"/>
                  </a:lnTo>
                  <a:lnTo>
                    <a:pt x="740" y="2563"/>
                  </a:lnTo>
                  <a:lnTo>
                    <a:pt x="734" y="2535"/>
                  </a:lnTo>
                  <a:lnTo>
                    <a:pt x="732" y="2502"/>
                  </a:lnTo>
                  <a:lnTo>
                    <a:pt x="732" y="273"/>
                  </a:lnTo>
                  <a:lnTo>
                    <a:pt x="223" y="875"/>
                  </a:lnTo>
                  <a:lnTo>
                    <a:pt x="203" y="895"/>
                  </a:lnTo>
                  <a:lnTo>
                    <a:pt x="182" y="908"/>
                  </a:lnTo>
                  <a:lnTo>
                    <a:pt x="160" y="917"/>
                  </a:lnTo>
                  <a:lnTo>
                    <a:pt x="138" y="920"/>
                  </a:lnTo>
                  <a:lnTo>
                    <a:pt x="116" y="920"/>
                  </a:lnTo>
                  <a:lnTo>
                    <a:pt x="94" y="916"/>
                  </a:lnTo>
                  <a:lnTo>
                    <a:pt x="74" y="907"/>
                  </a:lnTo>
                  <a:lnTo>
                    <a:pt x="55" y="897"/>
                  </a:lnTo>
                  <a:lnTo>
                    <a:pt x="39" y="882"/>
                  </a:lnTo>
                  <a:lnTo>
                    <a:pt x="24" y="865"/>
                  </a:lnTo>
                  <a:lnTo>
                    <a:pt x="13" y="848"/>
                  </a:lnTo>
                  <a:lnTo>
                    <a:pt x="4" y="827"/>
                  </a:lnTo>
                  <a:lnTo>
                    <a:pt x="0" y="805"/>
                  </a:lnTo>
                  <a:lnTo>
                    <a:pt x="0" y="781"/>
                  </a:lnTo>
                  <a:lnTo>
                    <a:pt x="5" y="758"/>
                  </a:lnTo>
                  <a:lnTo>
                    <a:pt x="15" y="734"/>
                  </a:lnTo>
                  <a:lnTo>
                    <a:pt x="31" y="711"/>
                  </a:lnTo>
                  <a:lnTo>
                    <a:pt x="559" y="76"/>
                  </a:lnTo>
                  <a:lnTo>
                    <a:pt x="570" y="65"/>
                  </a:lnTo>
                  <a:lnTo>
                    <a:pt x="581" y="55"/>
                  </a:lnTo>
                  <a:lnTo>
                    <a:pt x="593" y="44"/>
                  </a:lnTo>
                  <a:lnTo>
                    <a:pt x="605" y="35"/>
                  </a:lnTo>
                  <a:lnTo>
                    <a:pt x="621" y="26"/>
                  </a:lnTo>
                  <a:lnTo>
                    <a:pt x="640" y="17"/>
                  </a:lnTo>
                  <a:lnTo>
                    <a:pt x="661" y="11"/>
                  </a:lnTo>
                  <a:lnTo>
                    <a:pt x="686" y="6"/>
                  </a:lnTo>
                  <a:lnTo>
                    <a:pt x="716" y="1"/>
                  </a:lnTo>
                  <a:lnTo>
                    <a:pt x="75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1" name="Rectangle 3536"/>
            <p:cNvSpPr>
              <a:spLocks noChangeArrowheads="1"/>
            </p:cNvSpPr>
            <p:nvPr/>
          </p:nvSpPr>
          <p:spPr bwMode="auto">
            <a:xfrm>
              <a:off x="4441" y="991"/>
              <a:ext cx="384" cy="34"/>
            </a:xfrm>
            <a:prstGeom prst="rect">
              <a:avLst/>
            </a:prstGeom>
            <a:grp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spcBef>
                  <a:spcPct val="20000"/>
                </a:spcBef>
                <a:defRPr sz="1600" b="1">
                  <a:solidFill>
                    <a:srgbClr val="333333"/>
                  </a:solidFill>
                  <a:latin typeface="Verdana" pitchFamily="34" charset="0"/>
                  <a:cs typeface="Arial" charset="0"/>
                </a:defRPr>
              </a:lvl1pPr>
              <a:lvl2pPr marL="742950" indent="-285750" eaLnBrk="0" hangingPunct="0">
                <a:spcBef>
                  <a:spcPct val="20000"/>
                </a:spcBef>
                <a:defRPr sz="1600">
                  <a:solidFill>
                    <a:srgbClr val="333333"/>
                  </a:solidFill>
                  <a:latin typeface="Verdana" pitchFamily="34" charset="0"/>
                  <a:cs typeface="Arial" charset="0"/>
                </a:defRPr>
              </a:lvl2pPr>
              <a:lvl3pPr marL="1143000" indent="-228600" eaLnBrk="0" hangingPunct="0">
                <a:spcBef>
                  <a:spcPct val="20000"/>
                </a:spcBef>
                <a:buFont typeface="Wingdings" pitchFamily="2" charset="2"/>
                <a:buChar char="n"/>
                <a:defRPr sz="1600">
                  <a:solidFill>
                    <a:srgbClr val="333333"/>
                  </a:solidFill>
                  <a:latin typeface="Verdana" pitchFamily="34" charset="0"/>
                  <a:cs typeface="Arial" charset="0"/>
                </a:defRPr>
              </a:lvl3pPr>
              <a:lvl4pPr marL="1600200" indent="-228600" eaLnBrk="0" hangingPunct="0">
                <a:spcBef>
                  <a:spcPct val="20000"/>
                </a:spcBef>
                <a:buFont typeface="Wingdings" pitchFamily="2" charset="2"/>
                <a:buChar char="n"/>
                <a:defRPr sz="1600">
                  <a:solidFill>
                    <a:srgbClr val="333333"/>
                  </a:solidFill>
                  <a:latin typeface="Verdana" pitchFamily="34" charset="0"/>
                  <a:cs typeface="Arial" charset="0"/>
                </a:defRPr>
              </a:lvl4pPr>
              <a:lvl5pPr marL="2057400" indent="-228600" eaLnBrk="0" hangingPunct="0">
                <a:spcBef>
                  <a:spcPct val="20000"/>
                </a:spcBef>
                <a:buFont typeface="Wingdings" pitchFamily="2" charset="2"/>
                <a:buChar char="n"/>
                <a:defRPr sz="1600">
                  <a:solidFill>
                    <a:srgbClr val="333333"/>
                  </a:solidFill>
                  <a:latin typeface="Verdana" pitchFamily="34" charset="0"/>
                  <a:cs typeface="Arial" charset="0"/>
                </a:defRPr>
              </a:lvl5pPr>
              <a:lvl6pPr marL="25146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6pPr>
              <a:lvl7pPr marL="29718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7pPr>
              <a:lvl8pPr marL="34290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8pPr>
              <a:lvl9pPr marL="3886200" indent="-228600" eaLnBrk="0" fontAlgn="base" hangingPunct="0">
                <a:spcBef>
                  <a:spcPct val="20000"/>
                </a:spcBef>
                <a:spcAft>
                  <a:spcPct val="0"/>
                </a:spcAft>
                <a:buFont typeface="Wingdings" pitchFamily="2" charset="2"/>
                <a:buChar char="n"/>
                <a:defRPr sz="1600">
                  <a:solidFill>
                    <a:srgbClr val="333333"/>
                  </a:solidFill>
                  <a:latin typeface="Verdana" pitchFamily="34" charset="0"/>
                  <a:cs typeface="Arial" charset="0"/>
                </a:defRPr>
              </a:lvl9pPr>
            </a:lstStyle>
            <a:p>
              <a:pPr eaLnBrk="1" hangingPunct="1">
                <a:spcBef>
                  <a:spcPct val="50000"/>
                </a:spcBef>
              </a:pPr>
              <a:endParaRPr lang="en-ZA" altLang="en-US" b="0" dirty="0">
                <a:latin typeface="Arial" charset="0"/>
              </a:endParaRPr>
            </a:p>
          </p:txBody>
        </p:sp>
      </p:grpSp>
    </p:spTree>
    <p:extLst>
      <p:ext uri="{BB962C8B-B14F-4D97-AF65-F5344CB8AC3E}">
        <p14:creationId xmlns:p14="http://schemas.microsoft.com/office/powerpoint/2010/main" val="69610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430717"/>
            <a:ext cx="11466875" cy="851982"/>
          </a:xfrm>
        </p:spPr>
        <p:txBody>
          <a:bodyPr/>
          <a:lstStyle/>
          <a:p>
            <a:r>
              <a:rPr lang="en-ZA" dirty="0" smtClean="0"/>
              <a:t>During her menstrual cycle, young women need products that can help her gain a greater sense of privacy</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107</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6" name="Rectangle 5"/>
          <p:cNvSpPr/>
          <p:nvPr/>
        </p:nvSpPr>
        <p:spPr>
          <a:xfrm>
            <a:off x="384914" y="1879034"/>
            <a:ext cx="6133452" cy="3855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dirty="0" smtClean="0">
                <a:solidFill>
                  <a:srgbClr val="717171"/>
                </a:solidFill>
              </a:rPr>
              <a:t>Menstrual cycle is perceived to be dirty, smelly; it’s a time when a woman is most ‘unclean’. This intensifies </a:t>
            </a:r>
            <a:r>
              <a:rPr lang="en-ZA" sz="1600" dirty="0">
                <a:solidFill>
                  <a:srgbClr val="717171"/>
                </a:solidFill>
              </a:rPr>
              <a:t>women’s sexual health </a:t>
            </a:r>
            <a:r>
              <a:rPr lang="en-ZA" sz="1600" dirty="0" smtClean="0">
                <a:solidFill>
                  <a:srgbClr val="717171"/>
                </a:solidFill>
              </a:rPr>
              <a:t>ritual needing </a:t>
            </a:r>
            <a:r>
              <a:rPr lang="en-ZA" sz="1600" dirty="0">
                <a:solidFill>
                  <a:srgbClr val="717171"/>
                </a:solidFill>
              </a:rPr>
              <a:t>to be </a:t>
            </a:r>
            <a:r>
              <a:rPr lang="en-ZA" sz="1600" dirty="0" smtClean="0">
                <a:solidFill>
                  <a:srgbClr val="717171"/>
                </a:solidFill>
              </a:rPr>
              <a:t>clean</a:t>
            </a:r>
            <a:r>
              <a:rPr lang="en-ZA" sz="1600" dirty="0">
                <a:solidFill>
                  <a:srgbClr val="717171"/>
                </a:solidFill>
              </a:rPr>
              <a:t> </a:t>
            </a:r>
            <a:r>
              <a:rPr lang="en-ZA" sz="1600" dirty="0" smtClean="0">
                <a:solidFill>
                  <a:srgbClr val="717171"/>
                </a:solidFill>
              </a:rPr>
              <a:t>and smell fresh.</a:t>
            </a:r>
          </a:p>
          <a:p>
            <a:pPr algn="ctr"/>
            <a:endParaRPr lang="en-ZA" sz="1600" dirty="0">
              <a:solidFill>
                <a:srgbClr val="717171"/>
              </a:solidFill>
            </a:endParaRPr>
          </a:p>
          <a:p>
            <a:pPr algn="ctr"/>
            <a:r>
              <a:rPr lang="en-ZA" sz="1600" b="1" dirty="0" smtClean="0">
                <a:solidFill>
                  <a:srgbClr val="E5007E"/>
                </a:solidFill>
              </a:rPr>
              <a:t>High sensitivity about disposing her used pads/ panty liners/ tampons </a:t>
            </a:r>
            <a:r>
              <a:rPr lang="en-ZA" sz="1600" dirty="0" smtClean="0">
                <a:solidFill>
                  <a:srgbClr val="717171"/>
                </a:solidFill>
              </a:rPr>
              <a:t>in households where there is little personal space or privacy. </a:t>
            </a:r>
          </a:p>
          <a:p>
            <a:pPr algn="ctr"/>
            <a:endParaRPr lang="en-ZA" sz="1600" dirty="0">
              <a:solidFill>
                <a:srgbClr val="717171"/>
              </a:solidFill>
            </a:endParaRPr>
          </a:p>
          <a:p>
            <a:pPr algn="ctr"/>
            <a:r>
              <a:rPr lang="en-ZA" sz="1600" dirty="0" smtClean="0">
                <a:solidFill>
                  <a:srgbClr val="717171"/>
                </a:solidFill>
              </a:rPr>
              <a:t>These negative associations further entrench her menstrual cycle grudge. </a:t>
            </a:r>
          </a:p>
          <a:p>
            <a:pPr algn="ctr"/>
            <a:endParaRPr lang="en-ZA" sz="1600" dirty="0" smtClean="0">
              <a:solidFill>
                <a:srgbClr val="717171"/>
              </a:solidFill>
            </a:endParaRPr>
          </a:p>
          <a:p>
            <a:pPr algn="ctr"/>
            <a:r>
              <a:rPr lang="en-ZA" sz="1600" dirty="0" smtClean="0">
                <a:solidFill>
                  <a:srgbClr val="717171"/>
                </a:solidFill>
              </a:rPr>
              <a:t>Low awareness and no use of menstrual cups, which might be a more cost effective option for her, as well as resolves privacy issues when needing to dispose used pads/ tampons. </a:t>
            </a:r>
          </a:p>
        </p:txBody>
      </p:sp>
      <p:grpSp>
        <p:nvGrpSpPr>
          <p:cNvPr id="7" name="noun_project_2332.svg.eps"/>
          <p:cNvGrpSpPr>
            <a:grpSpLocks/>
          </p:cNvGrpSpPr>
          <p:nvPr/>
        </p:nvGrpSpPr>
        <p:grpSpPr bwMode="auto">
          <a:xfrm flipH="1">
            <a:off x="7203114" y="1282700"/>
            <a:ext cx="3006211" cy="2707268"/>
            <a:chOff x="4144" y="817"/>
            <a:chExt cx="384" cy="330"/>
          </a:xfrm>
          <a:solidFill>
            <a:schemeClr val="bg1">
              <a:lumMod val="85000"/>
            </a:schemeClr>
          </a:solidFill>
        </p:grpSpPr>
        <p:sp>
          <p:nvSpPr>
            <p:cNvPr id="8"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0"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11" name="Picture 2"/>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0953062">
            <a:off x="7734015" y="1501490"/>
            <a:ext cx="2481805" cy="1512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778230" y="4776191"/>
            <a:ext cx="4886176" cy="1325700"/>
          </a:xfrm>
          <a:prstGeom prst="rect">
            <a:avLst/>
          </a:prstGeom>
          <a:noFill/>
          <a:ln>
            <a:noFill/>
          </a:ln>
        </p:spPr>
        <p:txBody>
          <a:bodyPr wrap="square" lIns="0" tIns="0" rIns="0" bIns="0" rtlCol="0">
            <a:noAutofit/>
          </a:bodyPr>
          <a:lstStyle>
            <a:defPPr>
              <a:defRPr lang="en-US"/>
            </a:defPPr>
            <a:lvl1pPr marL="285750" indent="-285750">
              <a:buFont typeface="Wingdings" panose="05000000000000000000" pitchFamily="2" charset="2"/>
              <a:buChar char="§"/>
              <a:defRPr sz="1200"/>
            </a:lvl1pPr>
            <a:lvl2pPr marL="742950" lvl="1" indent="-285750">
              <a:buFont typeface="Wingdings" panose="05000000000000000000" pitchFamily="2" charset="2"/>
              <a:buChar char="§"/>
              <a:defRPr sz="1200"/>
            </a:lvl2pPr>
          </a:lstStyle>
          <a:p>
            <a:r>
              <a:rPr lang="en-ZA" sz="1400" dirty="0">
                <a:solidFill>
                  <a:srgbClr val="717171"/>
                </a:solidFill>
              </a:rPr>
              <a:t>Panty </a:t>
            </a:r>
            <a:r>
              <a:rPr lang="en-ZA" sz="1400" dirty="0" smtClean="0">
                <a:solidFill>
                  <a:srgbClr val="717171"/>
                </a:solidFill>
              </a:rPr>
              <a:t>liners: </a:t>
            </a:r>
            <a:r>
              <a:rPr lang="en-ZA" sz="1400" dirty="0">
                <a:solidFill>
                  <a:srgbClr val="717171"/>
                </a:solidFill>
              </a:rPr>
              <a:t>lightly fragranced</a:t>
            </a:r>
          </a:p>
          <a:p>
            <a:r>
              <a:rPr lang="en-ZA" sz="1400" dirty="0" smtClean="0">
                <a:solidFill>
                  <a:srgbClr val="717171"/>
                </a:solidFill>
              </a:rPr>
              <a:t>Pads: not fragranced</a:t>
            </a:r>
            <a:endParaRPr lang="en-ZA" sz="1400" dirty="0">
              <a:solidFill>
                <a:srgbClr val="717171"/>
              </a:solidFill>
            </a:endParaRPr>
          </a:p>
          <a:p>
            <a:r>
              <a:rPr lang="en-ZA" sz="1400" dirty="0" smtClean="0">
                <a:solidFill>
                  <a:srgbClr val="717171"/>
                </a:solidFill>
              </a:rPr>
              <a:t>Long-lasting effect: 48 hours</a:t>
            </a:r>
          </a:p>
          <a:p>
            <a:r>
              <a:rPr lang="en-ZA" sz="1400" dirty="0" smtClean="0">
                <a:solidFill>
                  <a:srgbClr val="717171"/>
                </a:solidFill>
              </a:rPr>
              <a:t>Calming and gentle, no itching/ burn</a:t>
            </a:r>
          </a:p>
          <a:p>
            <a:r>
              <a:rPr lang="en-ZA" sz="1400" dirty="0" smtClean="0">
                <a:solidFill>
                  <a:srgbClr val="717171"/>
                </a:solidFill>
              </a:rPr>
              <a:t>Easily and privately disposable</a:t>
            </a:r>
            <a:endParaRPr lang="en-ZA" sz="1400" dirty="0">
              <a:solidFill>
                <a:srgbClr val="717171"/>
              </a:solidFill>
            </a:endParaRPr>
          </a:p>
          <a:p>
            <a:pPr>
              <a:buFont typeface="Arial" panose="020B0604020202020204" pitchFamily="34" charset="0"/>
              <a:buChar char="•"/>
            </a:pPr>
            <a:endParaRPr lang="en-ZA" sz="1400" dirty="0">
              <a:solidFill>
                <a:srgbClr val="717171"/>
              </a:solidFill>
            </a:endParaRPr>
          </a:p>
          <a:p>
            <a:endParaRPr lang="en-ZA" sz="1400" dirty="0">
              <a:solidFill>
                <a:srgbClr val="717171"/>
              </a:solidFill>
            </a:endParaRPr>
          </a:p>
          <a:p>
            <a:endParaRPr lang="en-ZA" sz="1400" dirty="0">
              <a:solidFill>
                <a:srgbClr val="717171"/>
              </a:solidFill>
            </a:endParaRPr>
          </a:p>
        </p:txBody>
      </p:sp>
      <p:sp>
        <p:nvSpPr>
          <p:cNvPr id="13" name="TextBox 12"/>
          <p:cNvSpPr txBox="1"/>
          <p:nvPr/>
        </p:nvSpPr>
        <p:spPr>
          <a:xfrm>
            <a:off x="6778230" y="4273436"/>
            <a:ext cx="3680078" cy="399143"/>
          </a:xfrm>
          <a:prstGeom prst="rect">
            <a:avLst/>
          </a:prstGeom>
          <a:noFill/>
          <a:ln>
            <a:noFill/>
          </a:ln>
        </p:spPr>
        <p:txBody>
          <a:bodyPr wrap="square" lIns="0" tIns="0" rIns="0" bIns="0" rtlCol="0">
            <a:noAutofit/>
          </a:bodyPr>
          <a:lstStyle/>
          <a:p>
            <a:pPr algn="ctr"/>
            <a:r>
              <a:rPr lang="en-ZA" sz="1600" b="1" dirty="0" smtClean="0">
                <a:solidFill>
                  <a:srgbClr val="E5007E">
                    <a:lumMod val="50000"/>
                  </a:srgbClr>
                </a:solidFill>
              </a:rPr>
              <a:t>Product Characteristics</a:t>
            </a:r>
          </a:p>
        </p:txBody>
      </p:sp>
      <p:cxnSp>
        <p:nvCxnSpPr>
          <p:cNvPr id="14" name="Straight Connector 13"/>
          <p:cNvCxnSpPr/>
          <p:nvPr/>
        </p:nvCxnSpPr>
        <p:spPr>
          <a:xfrm>
            <a:off x="6778230" y="4680017"/>
            <a:ext cx="4886176"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noun_project_0964.eps"/>
          <p:cNvGrpSpPr>
            <a:grpSpLocks/>
          </p:cNvGrpSpPr>
          <p:nvPr/>
        </p:nvGrpSpPr>
        <p:grpSpPr bwMode="auto">
          <a:xfrm>
            <a:off x="6922630" y="3968239"/>
            <a:ext cx="280485" cy="610394"/>
            <a:chOff x="3276" y="1379"/>
            <a:chExt cx="120" cy="309"/>
          </a:xfrm>
          <a:solidFill>
            <a:schemeClr val="bg2">
              <a:lumMod val="50000"/>
            </a:schemeClr>
          </a:solidFill>
        </p:grpSpPr>
        <p:sp>
          <p:nvSpPr>
            <p:cNvPr id="16"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7"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8"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9"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0"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1"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Tree>
    <p:extLst>
      <p:ext uri="{BB962C8B-B14F-4D97-AF65-F5344CB8AC3E}">
        <p14:creationId xmlns:p14="http://schemas.microsoft.com/office/powerpoint/2010/main" val="11811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To counteract social stigma, young women are conscious about how they present themselves, and so now more than ever her beauty routine is critical</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108</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grpSp>
        <p:nvGrpSpPr>
          <p:cNvPr id="9" name="noun_project_2332.svg.eps"/>
          <p:cNvGrpSpPr>
            <a:grpSpLocks/>
          </p:cNvGrpSpPr>
          <p:nvPr/>
        </p:nvGrpSpPr>
        <p:grpSpPr bwMode="auto">
          <a:xfrm flipH="1">
            <a:off x="169491" y="1857829"/>
            <a:ext cx="4637639" cy="4256328"/>
            <a:chOff x="4144" y="817"/>
            <a:chExt cx="384" cy="330"/>
          </a:xfrm>
          <a:solidFill>
            <a:schemeClr val="bg1">
              <a:lumMod val="85000"/>
            </a:schemeClr>
          </a:solidFill>
        </p:grpSpPr>
        <p:sp>
          <p:nvSpPr>
            <p:cNvPr id="10"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1"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2"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15" name="TextBox 14"/>
          <p:cNvSpPr txBox="1"/>
          <p:nvPr/>
        </p:nvSpPr>
        <p:spPr>
          <a:xfrm>
            <a:off x="5838430" y="4637313"/>
            <a:ext cx="4886176" cy="1325700"/>
          </a:xfrm>
          <a:prstGeom prst="rect">
            <a:avLst/>
          </a:prstGeom>
          <a:noFill/>
          <a:ln>
            <a:noFill/>
          </a:ln>
        </p:spPr>
        <p:txBody>
          <a:bodyPr wrap="square" lIns="0" tIns="0" rIns="0" bIns="0" rtlCol="0">
            <a:noAutofit/>
          </a:bodyPr>
          <a:lstStyle>
            <a:defPPr>
              <a:defRPr lang="en-US"/>
            </a:defPPr>
            <a:lvl1pPr marL="285750" indent="-285750">
              <a:buFont typeface="Wingdings" panose="05000000000000000000" pitchFamily="2" charset="2"/>
              <a:buChar char="§"/>
              <a:defRPr sz="1200"/>
            </a:lvl1pPr>
            <a:lvl2pPr marL="742950" lvl="1" indent="-285750">
              <a:buFont typeface="Wingdings" panose="05000000000000000000" pitchFamily="2" charset="2"/>
              <a:buChar char="§"/>
              <a:defRPr sz="1200"/>
            </a:lvl2pPr>
          </a:lstStyle>
          <a:p>
            <a:r>
              <a:rPr lang="en-ZA" sz="1400" dirty="0" smtClean="0">
                <a:solidFill>
                  <a:srgbClr val="717171"/>
                </a:solidFill>
              </a:rPr>
              <a:t>Floral fragranced deodorants</a:t>
            </a:r>
            <a:endParaRPr lang="en-ZA" sz="1400" dirty="0">
              <a:solidFill>
                <a:srgbClr val="717171"/>
              </a:solidFill>
            </a:endParaRPr>
          </a:p>
          <a:p>
            <a:r>
              <a:rPr lang="en-ZA" sz="1400" dirty="0">
                <a:solidFill>
                  <a:srgbClr val="717171"/>
                </a:solidFill>
              </a:rPr>
              <a:t>Natural ingredients</a:t>
            </a:r>
          </a:p>
          <a:p>
            <a:r>
              <a:rPr lang="en-ZA" sz="1400" dirty="0">
                <a:solidFill>
                  <a:srgbClr val="717171"/>
                </a:solidFill>
              </a:rPr>
              <a:t>No chemicals</a:t>
            </a:r>
          </a:p>
          <a:p>
            <a:r>
              <a:rPr lang="en-ZA" sz="1400" dirty="0">
                <a:solidFill>
                  <a:srgbClr val="717171"/>
                </a:solidFill>
              </a:rPr>
              <a:t>Leave her feeling: fresh</a:t>
            </a:r>
          </a:p>
          <a:p>
            <a:r>
              <a:rPr lang="en-ZA" sz="1400" dirty="0">
                <a:solidFill>
                  <a:srgbClr val="717171"/>
                </a:solidFill>
              </a:rPr>
              <a:t>Long-lasting effect: 48 hours</a:t>
            </a:r>
          </a:p>
          <a:p>
            <a:r>
              <a:rPr lang="en-ZA" sz="1400" dirty="0">
                <a:solidFill>
                  <a:srgbClr val="717171"/>
                </a:solidFill>
              </a:rPr>
              <a:t>Calming and gentle, no itching/ </a:t>
            </a:r>
            <a:r>
              <a:rPr lang="en-ZA" sz="1400" dirty="0" smtClean="0">
                <a:solidFill>
                  <a:srgbClr val="717171"/>
                </a:solidFill>
              </a:rPr>
              <a:t>burn</a:t>
            </a:r>
            <a:endParaRPr lang="en-ZA" sz="1400" dirty="0">
              <a:solidFill>
                <a:srgbClr val="717171"/>
              </a:solidFill>
            </a:endParaRPr>
          </a:p>
          <a:p>
            <a:endParaRPr lang="en-ZA" sz="1400" dirty="0">
              <a:solidFill>
                <a:srgbClr val="717171"/>
              </a:solidFill>
            </a:endParaRPr>
          </a:p>
          <a:p>
            <a:endParaRPr lang="en-ZA" sz="1400" dirty="0">
              <a:solidFill>
                <a:srgbClr val="717171"/>
              </a:solidFill>
            </a:endParaRPr>
          </a:p>
        </p:txBody>
      </p:sp>
      <p:sp>
        <p:nvSpPr>
          <p:cNvPr id="16" name="TextBox 15"/>
          <p:cNvSpPr txBox="1"/>
          <p:nvPr/>
        </p:nvSpPr>
        <p:spPr>
          <a:xfrm>
            <a:off x="5838430" y="4085771"/>
            <a:ext cx="3680078" cy="399143"/>
          </a:xfrm>
          <a:prstGeom prst="rect">
            <a:avLst/>
          </a:prstGeom>
          <a:noFill/>
          <a:ln>
            <a:noFill/>
          </a:ln>
        </p:spPr>
        <p:txBody>
          <a:bodyPr wrap="square" lIns="0" tIns="0" rIns="0" bIns="0" rtlCol="0">
            <a:noAutofit/>
          </a:bodyPr>
          <a:lstStyle/>
          <a:p>
            <a:pPr algn="ctr"/>
            <a:r>
              <a:rPr lang="en-ZA" sz="1600" b="1" dirty="0" smtClean="0">
                <a:solidFill>
                  <a:srgbClr val="E5007E">
                    <a:lumMod val="50000"/>
                  </a:srgbClr>
                </a:solidFill>
              </a:rPr>
              <a:t>Product Characteristics</a:t>
            </a:r>
          </a:p>
        </p:txBody>
      </p:sp>
      <p:cxnSp>
        <p:nvCxnSpPr>
          <p:cNvPr id="17" name="Straight Connector 16"/>
          <p:cNvCxnSpPr/>
          <p:nvPr/>
        </p:nvCxnSpPr>
        <p:spPr>
          <a:xfrm>
            <a:off x="5838430" y="4492352"/>
            <a:ext cx="4886176"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noun_project_0964.eps"/>
          <p:cNvGrpSpPr>
            <a:grpSpLocks/>
          </p:cNvGrpSpPr>
          <p:nvPr/>
        </p:nvGrpSpPr>
        <p:grpSpPr bwMode="auto">
          <a:xfrm>
            <a:off x="5982830" y="3780574"/>
            <a:ext cx="280485" cy="610394"/>
            <a:chOff x="3276" y="1379"/>
            <a:chExt cx="120" cy="309"/>
          </a:xfrm>
          <a:solidFill>
            <a:schemeClr val="bg2">
              <a:lumMod val="50000"/>
            </a:schemeClr>
          </a:solidFill>
        </p:grpSpPr>
        <p:sp>
          <p:nvSpPr>
            <p:cNvPr id="19"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0"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1"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2"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3"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4"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14339"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3512" y="1955095"/>
            <a:ext cx="3382461" cy="2838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5537200" y="1304836"/>
            <a:ext cx="6096000" cy="2677656"/>
          </a:xfrm>
          <a:prstGeom prst="rect">
            <a:avLst/>
          </a:prstGeom>
        </p:spPr>
        <p:txBody>
          <a:bodyPr>
            <a:spAutoFit/>
          </a:bodyPr>
          <a:lstStyle/>
          <a:p>
            <a:r>
              <a:rPr lang="en-ZA" b="1" dirty="0">
                <a:solidFill>
                  <a:srgbClr val="E5007E"/>
                </a:solidFill>
              </a:rPr>
              <a:t>Beauty care products</a:t>
            </a:r>
          </a:p>
          <a:p>
            <a:pPr marL="285750" indent="-285750">
              <a:buFont typeface="Wingdings" panose="05000000000000000000" pitchFamily="2" charset="2"/>
              <a:buChar char="§"/>
            </a:pPr>
            <a:r>
              <a:rPr lang="en-ZA" sz="1600" dirty="0">
                <a:solidFill>
                  <a:srgbClr val="717171"/>
                </a:solidFill>
              </a:rPr>
              <a:t>Every participant showed off her range of beauty care products and make-up. These products allow her to leverage her self-confidence every day. </a:t>
            </a:r>
            <a:endParaRPr lang="en-ZA" sz="1600" dirty="0" smtClean="0">
              <a:solidFill>
                <a:srgbClr val="717171"/>
              </a:solidFill>
            </a:endParaRPr>
          </a:p>
          <a:p>
            <a:pPr marL="285750" indent="-285750">
              <a:buFont typeface="Wingdings" panose="05000000000000000000" pitchFamily="2" charset="2"/>
              <a:buChar char="§"/>
            </a:pPr>
            <a:r>
              <a:rPr lang="en-ZA" sz="1600" dirty="0">
                <a:solidFill>
                  <a:srgbClr val="717171"/>
                </a:solidFill>
              </a:rPr>
              <a:t>Her beauty routine is her way of empowering herself and leveraging her image to counteract any body shaming and social </a:t>
            </a:r>
            <a:r>
              <a:rPr lang="en-ZA" sz="1600" dirty="0" smtClean="0">
                <a:solidFill>
                  <a:srgbClr val="717171"/>
                </a:solidFill>
              </a:rPr>
              <a:t>stigma. </a:t>
            </a:r>
            <a:endParaRPr lang="en-ZA" sz="1600" dirty="0">
              <a:solidFill>
                <a:srgbClr val="717171"/>
              </a:solidFill>
            </a:endParaRPr>
          </a:p>
          <a:p>
            <a:pPr marL="285750" indent="-285750">
              <a:buFont typeface="Wingdings" panose="05000000000000000000" pitchFamily="2" charset="2"/>
              <a:buChar char="§"/>
            </a:pPr>
            <a:r>
              <a:rPr lang="en-ZA" sz="1600" dirty="0">
                <a:solidFill>
                  <a:srgbClr val="717171"/>
                </a:solidFill>
              </a:rPr>
              <a:t>Young women have been taught by their mothers to bath twice a day, ensuring that she always smells </a:t>
            </a:r>
            <a:r>
              <a:rPr lang="en-ZA" sz="1600" dirty="0" smtClean="0">
                <a:solidFill>
                  <a:srgbClr val="717171"/>
                </a:solidFill>
              </a:rPr>
              <a:t>good. </a:t>
            </a:r>
            <a:endParaRPr lang="en-ZA" sz="1600" dirty="0">
              <a:solidFill>
                <a:srgbClr val="717171"/>
              </a:solidFill>
            </a:endParaRPr>
          </a:p>
          <a:p>
            <a:endParaRPr lang="en-ZA" sz="1600" dirty="0">
              <a:solidFill>
                <a:srgbClr val="717171"/>
              </a:solidFill>
            </a:endParaRPr>
          </a:p>
        </p:txBody>
      </p:sp>
    </p:spTree>
    <p:extLst>
      <p:ext uri="{BB962C8B-B14F-4D97-AF65-F5344CB8AC3E}">
        <p14:creationId xmlns:p14="http://schemas.microsoft.com/office/powerpoint/2010/main" val="57657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extBox 49"/>
          <p:cNvSpPr txBox="1"/>
          <p:nvPr/>
        </p:nvSpPr>
        <p:spPr>
          <a:xfrm>
            <a:off x="4930271" y="1086259"/>
            <a:ext cx="3437254" cy="1624784"/>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dirty="0">
                <a:solidFill>
                  <a:srgbClr val="333333"/>
                </a:solidFill>
              </a:rPr>
              <a:t>Basic fem care products used: pads, panty liners</a:t>
            </a:r>
          </a:p>
          <a:p>
            <a:pPr marL="349250" indent="-171450">
              <a:buFont typeface="Wingdings" panose="05000000000000000000" pitchFamily="2" charset="2"/>
              <a:buChar char="§"/>
            </a:pPr>
            <a:r>
              <a:rPr lang="en-ZA" sz="1100" dirty="0" smtClean="0">
                <a:solidFill>
                  <a:srgbClr val="333333"/>
                </a:solidFill>
              </a:rPr>
              <a:t>She </a:t>
            </a:r>
            <a:r>
              <a:rPr lang="en-ZA" sz="1100" dirty="0">
                <a:solidFill>
                  <a:srgbClr val="333333"/>
                </a:solidFill>
              </a:rPr>
              <a:t>has a say in the product brands and chooses for </a:t>
            </a:r>
            <a:r>
              <a:rPr lang="en-ZA" sz="1100" dirty="0" smtClean="0">
                <a:solidFill>
                  <a:srgbClr val="333333"/>
                </a:solidFill>
              </a:rPr>
              <a:t>herself</a:t>
            </a:r>
          </a:p>
          <a:p>
            <a:pPr marL="349250" indent="-171450">
              <a:buFont typeface="Wingdings" panose="05000000000000000000" pitchFamily="2" charset="2"/>
              <a:buChar char="§"/>
            </a:pPr>
            <a:r>
              <a:rPr lang="en-ZA" sz="1100" dirty="0" smtClean="0">
                <a:solidFill>
                  <a:srgbClr val="333333"/>
                </a:solidFill>
              </a:rPr>
              <a:t>Uses the pill/ injection to manage menstrual cycle and prevent pregnancy</a:t>
            </a:r>
          </a:p>
          <a:p>
            <a:pPr marL="349250" indent="-171450">
              <a:buFont typeface="Wingdings" panose="05000000000000000000" pitchFamily="2" charset="2"/>
              <a:buChar char="§"/>
            </a:pPr>
            <a:r>
              <a:rPr lang="en-ZA" sz="1100" dirty="0" smtClean="0">
                <a:solidFill>
                  <a:srgbClr val="333333"/>
                </a:solidFill>
              </a:rPr>
              <a:t>Uses </a:t>
            </a:r>
            <a:r>
              <a:rPr lang="en-ZA" sz="1100" dirty="0">
                <a:solidFill>
                  <a:srgbClr val="333333"/>
                </a:solidFill>
              </a:rPr>
              <a:t>condoms as a secondary pregnancy </a:t>
            </a:r>
            <a:r>
              <a:rPr lang="en-ZA" sz="1100" dirty="0" smtClean="0">
                <a:solidFill>
                  <a:srgbClr val="333333"/>
                </a:solidFill>
              </a:rPr>
              <a:t>precaution [Not overly concerned with contracting STIs]</a:t>
            </a:r>
            <a:endParaRPr lang="en-ZA" sz="1100" dirty="0">
              <a:solidFill>
                <a:srgbClr val="333333"/>
              </a:solidFill>
            </a:endParaRPr>
          </a:p>
          <a:p>
            <a:pPr marL="349250" indent="-171450">
              <a:buFont typeface="Wingdings" panose="05000000000000000000" pitchFamily="2" charset="2"/>
              <a:buChar char="§"/>
            </a:pPr>
            <a:endParaRPr lang="en-ZA" sz="1100" dirty="0">
              <a:solidFill>
                <a:srgbClr val="333333"/>
              </a:solidFill>
            </a:endParaRPr>
          </a:p>
        </p:txBody>
      </p:sp>
      <p:sp>
        <p:nvSpPr>
          <p:cNvPr id="35" name="Rectangle 3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Product Use</a:t>
            </a:r>
            <a:endParaRPr lang="en-ZA" sz="1400" dirty="0">
              <a:solidFill>
                <a:srgbClr val="FFFFFF"/>
              </a:solidFill>
            </a:endParaRPr>
          </a:p>
        </p:txBody>
      </p:sp>
      <p:grpSp>
        <p:nvGrpSpPr>
          <p:cNvPr id="37" name="noun_project_0722.eps"/>
          <p:cNvGrpSpPr>
            <a:grpSpLocks/>
          </p:cNvGrpSpPr>
          <p:nvPr/>
        </p:nvGrpSpPr>
        <p:grpSpPr bwMode="auto">
          <a:xfrm>
            <a:off x="8600931" y="458979"/>
            <a:ext cx="609600" cy="609600"/>
            <a:chOff x="3014" y="3056"/>
            <a:chExt cx="384" cy="384"/>
          </a:xfrm>
          <a:solidFill>
            <a:schemeClr val="bg2"/>
          </a:solidFill>
        </p:grpSpPr>
        <p:sp>
          <p:nvSpPr>
            <p:cNvPr id="38" name="Freeform 350"/>
            <p:cNvSpPr>
              <a:spLocks/>
            </p:cNvSpPr>
            <p:nvPr/>
          </p:nvSpPr>
          <p:spPr bwMode="auto">
            <a:xfrm>
              <a:off x="3216" y="3202"/>
              <a:ext cx="87" cy="88"/>
            </a:xfrm>
            <a:custGeom>
              <a:avLst/>
              <a:gdLst>
                <a:gd name="T0" fmla="*/ 5 w 788"/>
                <a:gd name="T1" fmla="*/ 0 h 788"/>
                <a:gd name="T2" fmla="*/ 5 w 788"/>
                <a:gd name="T3" fmla="*/ 0 h 788"/>
                <a:gd name="T4" fmla="*/ 6 w 788"/>
                <a:gd name="T5" fmla="*/ 0 h 788"/>
                <a:gd name="T6" fmla="*/ 7 w 788"/>
                <a:gd name="T7" fmla="*/ 0 h 788"/>
                <a:gd name="T8" fmla="*/ 7 w 788"/>
                <a:gd name="T9" fmla="*/ 1 h 788"/>
                <a:gd name="T10" fmla="*/ 8 w 788"/>
                <a:gd name="T11" fmla="*/ 1 h 788"/>
                <a:gd name="T12" fmla="*/ 8 w 788"/>
                <a:gd name="T13" fmla="*/ 1 h 788"/>
                <a:gd name="T14" fmla="*/ 8 w 788"/>
                <a:gd name="T15" fmla="*/ 2 h 788"/>
                <a:gd name="T16" fmla="*/ 9 w 788"/>
                <a:gd name="T17" fmla="*/ 2 h 788"/>
                <a:gd name="T18" fmla="*/ 9 w 788"/>
                <a:gd name="T19" fmla="*/ 3 h 788"/>
                <a:gd name="T20" fmla="*/ 9 w 788"/>
                <a:gd name="T21" fmla="*/ 3 h 788"/>
                <a:gd name="T22" fmla="*/ 9 w 788"/>
                <a:gd name="T23" fmla="*/ 4 h 788"/>
                <a:gd name="T24" fmla="*/ 10 w 788"/>
                <a:gd name="T25" fmla="*/ 4 h 788"/>
                <a:gd name="T26" fmla="*/ 10 w 788"/>
                <a:gd name="T27" fmla="*/ 5 h 788"/>
                <a:gd name="T28" fmla="*/ 10 w 788"/>
                <a:gd name="T29" fmla="*/ 5 h 788"/>
                <a:gd name="T30" fmla="*/ 9 w 788"/>
                <a:gd name="T31" fmla="*/ 6 h 788"/>
                <a:gd name="T32" fmla="*/ 9 w 788"/>
                <a:gd name="T33" fmla="*/ 7 h 788"/>
                <a:gd name="T34" fmla="*/ 9 w 788"/>
                <a:gd name="T35" fmla="*/ 7 h 788"/>
                <a:gd name="T36" fmla="*/ 9 w 788"/>
                <a:gd name="T37" fmla="*/ 8 h 788"/>
                <a:gd name="T38" fmla="*/ 8 w 788"/>
                <a:gd name="T39" fmla="*/ 8 h 788"/>
                <a:gd name="T40" fmla="*/ 8 w 788"/>
                <a:gd name="T41" fmla="*/ 9 h 788"/>
                <a:gd name="T42" fmla="*/ 8 w 788"/>
                <a:gd name="T43" fmla="*/ 9 h 788"/>
                <a:gd name="T44" fmla="*/ 7 w 788"/>
                <a:gd name="T45" fmla="*/ 9 h 788"/>
                <a:gd name="T46" fmla="*/ 7 w 788"/>
                <a:gd name="T47" fmla="*/ 9 h 788"/>
                <a:gd name="T48" fmla="*/ 6 w 788"/>
                <a:gd name="T49" fmla="*/ 10 h 788"/>
                <a:gd name="T50" fmla="*/ 5 w 788"/>
                <a:gd name="T51" fmla="*/ 10 h 788"/>
                <a:gd name="T52" fmla="*/ 5 w 788"/>
                <a:gd name="T53" fmla="*/ 10 h 788"/>
                <a:gd name="T54" fmla="*/ 4 w 788"/>
                <a:gd name="T55" fmla="*/ 10 h 788"/>
                <a:gd name="T56" fmla="*/ 4 w 788"/>
                <a:gd name="T57" fmla="*/ 10 h 788"/>
                <a:gd name="T58" fmla="*/ 3 w 788"/>
                <a:gd name="T59" fmla="*/ 9 h 788"/>
                <a:gd name="T60" fmla="*/ 3 w 788"/>
                <a:gd name="T61" fmla="*/ 9 h 788"/>
                <a:gd name="T62" fmla="*/ 2 w 788"/>
                <a:gd name="T63" fmla="*/ 9 h 788"/>
                <a:gd name="T64" fmla="*/ 2 w 788"/>
                <a:gd name="T65" fmla="*/ 9 h 788"/>
                <a:gd name="T66" fmla="*/ 1 w 788"/>
                <a:gd name="T67" fmla="*/ 8 h 788"/>
                <a:gd name="T68" fmla="*/ 1 w 788"/>
                <a:gd name="T69" fmla="*/ 8 h 788"/>
                <a:gd name="T70" fmla="*/ 1 w 788"/>
                <a:gd name="T71" fmla="*/ 7 h 788"/>
                <a:gd name="T72" fmla="*/ 0 w 788"/>
                <a:gd name="T73" fmla="*/ 7 h 788"/>
                <a:gd name="T74" fmla="*/ 0 w 788"/>
                <a:gd name="T75" fmla="*/ 6 h 788"/>
                <a:gd name="T76" fmla="*/ 0 w 788"/>
                <a:gd name="T77" fmla="*/ 5 h 788"/>
                <a:gd name="T78" fmla="*/ 0 w 788"/>
                <a:gd name="T79" fmla="*/ 5 h 788"/>
                <a:gd name="T80" fmla="*/ 0 w 788"/>
                <a:gd name="T81" fmla="*/ 4 h 788"/>
                <a:gd name="T82" fmla="*/ 0 w 788"/>
                <a:gd name="T83" fmla="*/ 4 h 788"/>
                <a:gd name="T84" fmla="*/ 0 w 788"/>
                <a:gd name="T85" fmla="*/ 3 h 788"/>
                <a:gd name="T86" fmla="*/ 1 w 788"/>
                <a:gd name="T87" fmla="*/ 3 h 788"/>
                <a:gd name="T88" fmla="*/ 1 w 788"/>
                <a:gd name="T89" fmla="*/ 2 h 788"/>
                <a:gd name="T90" fmla="*/ 1 w 788"/>
                <a:gd name="T91" fmla="*/ 2 h 788"/>
                <a:gd name="T92" fmla="*/ 2 w 788"/>
                <a:gd name="T93" fmla="*/ 1 h 788"/>
                <a:gd name="T94" fmla="*/ 2 w 788"/>
                <a:gd name="T95" fmla="*/ 1 h 788"/>
                <a:gd name="T96" fmla="*/ 3 w 788"/>
                <a:gd name="T97" fmla="*/ 1 h 788"/>
                <a:gd name="T98" fmla="*/ 3 w 788"/>
                <a:gd name="T99" fmla="*/ 0 h 788"/>
                <a:gd name="T100" fmla="*/ 4 w 788"/>
                <a:gd name="T101" fmla="*/ 0 h 788"/>
                <a:gd name="T102" fmla="*/ 4 w 788"/>
                <a:gd name="T103" fmla="*/ 0 h 788"/>
                <a:gd name="T104" fmla="*/ 5 w 788"/>
                <a:gd name="T105" fmla="*/ 0 h 7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8"/>
                <a:gd name="T160" fmla="*/ 0 h 788"/>
                <a:gd name="T161" fmla="*/ 788 w 788"/>
                <a:gd name="T162" fmla="*/ 788 h 7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8" h="788">
                  <a:moveTo>
                    <a:pt x="394" y="0"/>
                  </a:moveTo>
                  <a:lnTo>
                    <a:pt x="443" y="4"/>
                  </a:lnTo>
                  <a:lnTo>
                    <a:pt x="490" y="12"/>
                  </a:lnTo>
                  <a:lnTo>
                    <a:pt x="536" y="27"/>
                  </a:lnTo>
                  <a:lnTo>
                    <a:pt x="578" y="47"/>
                  </a:lnTo>
                  <a:lnTo>
                    <a:pt x="618" y="71"/>
                  </a:lnTo>
                  <a:lnTo>
                    <a:pt x="655" y="100"/>
                  </a:lnTo>
                  <a:lnTo>
                    <a:pt x="688" y="132"/>
                  </a:lnTo>
                  <a:lnTo>
                    <a:pt x="716" y="169"/>
                  </a:lnTo>
                  <a:lnTo>
                    <a:pt x="741" y="209"/>
                  </a:lnTo>
                  <a:lnTo>
                    <a:pt x="760" y="252"/>
                  </a:lnTo>
                  <a:lnTo>
                    <a:pt x="775" y="297"/>
                  </a:lnTo>
                  <a:lnTo>
                    <a:pt x="784" y="345"/>
                  </a:lnTo>
                  <a:lnTo>
                    <a:pt x="788" y="394"/>
                  </a:lnTo>
                  <a:lnTo>
                    <a:pt x="784" y="443"/>
                  </a:lnTo>
                  <a:lnTo>
                    <a:pt x="775" y="491"/>
                  </a:lnTo>
                  <a:lnTo>
                    <a:pt x="760" y="537"/>
                  </a:lnTo>
                  <a:lnTo>
                    <a:pt x="741" y="579"/>
                  </a:lnTo>
                  <a:lnTo>
                    <a:pt x="716" y="618"/>
                  </a:lnTo>
                  <a:lnTo>
                    <a:pt x="688" y="655"/>
                  </a:lnTo>
                  <a:lnTo>
                    <a:pt x="655" y="688"/>
                  </a:lnTo>
                  <a:lnTo>
                    <a:pt x="618" y="717"/>
                  </a:lnTo>
                  <a:lnTo>
                    <a:pt x="578" y="742"/>
                  </a:lnTo>
                  <a:lnTo>
                    <a:pt x="536" y="761"/>
                  </a:lnTo>
                  <a:lnTo>
                    <a:pt x="490" y="775"/>
                  </a:lnTo>
                  <a:lnTo>
                    <a:pt x="443" y="785"/>
                  </a:lnTo>
                  <a:lnTo>
                    <a:pt x="394" y="788"/>
                  </a:lnTo>
                  <a:lnTo>
                    <a:pt x="345" y="785"/>
                  </a:lnTo>
                  <a:lnTo>
                    <a:pt x="296" y="775"/>
                  </a:lnTo>
                  <a:lnTo>
                    <a:pt x="251" y="761"/>
                  </a:lnTo>
                  <a:lnTo>
                    <a:pt x="208" y="742"/>
                  </a:lnTo>
                  <a:lnTo>
                    <a:pt x="169" y="717"/>
                  </a:lnTo>
                  <a:lnTo>
                    <a:pt x="132" y="688"/>
                  </a:lnTo>
                  <a:lnTo>
                    <a:pt x="99" y="655"/>
                  </a:lnTo>
                  <a:lnTo>
                    <a:pt x="70" y="618"/>
                  </a:lnTo>
                  <a:lnTo>
                    <a:pt x="46" y="579"/>
                  </a:lnTo>
                  <a:lnTo>
                    <a:pt x="26" y="537"/>
                  </a:lnTo>
                  <a:lnTo>
                    <a:pt x="11" y="491"/>
                  </a:lnTo>
                  <a:lnTo>
                    <a:pt x="3" y="443"/>
                  </a:lnTo>
                  <a:lnTo>
                    <a:pt x="0" y="394"/>
                  </a:lnTo>
                  <a:lnTo>
                    <a:pt x="3" y="345"/>
                  </a:lnTo>
                  <a:lnTo>
                    <a:pt x="11" y="297"/>
                  </a:lnTo>
                  <a:lnTo>
                    <a:pt x="26" y="252"/>
                  </a:lnTo>
                  <a:lnTo>
                    <a:pt x="46" y="209"/>
                  </a:lnTo>
                  <a:lnTo>
                    <a:pt x="70" y="169"/>
                  </a:lnTo>
                  <a:lnTo>
                    <a:pt x="99" y="132"/>
                  </a:lnTo>
                  <a:lnTo>
                    <a:pt x="132" y="100"/>
                  </a:lnTo>
                  <a:lnTo>
                    <a:pt x="169" y="71"/>
                  </a:lnTo>
                  <a:lnTo>
                    <a:pt x="208" y="47"/>
                  </a:lnTo>
                  <a:lnTo>
                    <a:pt x="251" y="27"/>
                  </a:lnTo>
                  <a:lnTo>
                    <a:pt x="296" y="12"/>
                  </a:lnTo>
                  <a:lnTo>
                    <a:pt x="345" y="4"/>
                  </a:lnTo>
                  <a:lnTo>
                    <a:pt x="394" y="0"/>
                  </a:lnTo>
                  <a:close/>
                </a:path>
              </a:pathLst>
            </a:custGeom>
            <a:grpFill/>
            <a:ln w="0">
              <a:noFill/>
              <a:prstDash val="solid"/>
              <a:round/>
              <a:headEnd/>
              <a:tailEnd/>
            </a:ln>
          </p:spPr>
          <p:txBody>
            <a:bodyPr/>
            <a:lstStyle/>
            <a:p>
              <a:endParaRPr lang="en-ZA" dirty="0">
                <a:solidFill>
                  <a:srgbClr val="717171"/>
                </a:solidFill>
              </a:endParaRPr>
            </a:p>
          </p:txBody>
        </p:sp>
        <p:sp>
          <p:nvSpPr>
            <p:cNvPr id="39" name="Freeform 351"/>
            <p:cNvSpPr>
              <a:spLocks/>
            </p:cNvSpPr>
            <p:nvPr/>
          </p:nvSpPr>
          <p:spPr bwMode="auto">
            <a:xfrm>
              <a:off x="3201" y="3186"/>
              <a:ext cx="28" cy="29"/>
            </a:xfrm>
            <a:custGeom>
              <a:avLst/>
              <a:gdLst>
                <a:gd name="T0" fmla="*/ 0 w 253"/>
                <a:gd name="T1" fmla="*/ 0 h 256"/>
                <a:gd name="T2" fmla="*/ 3 w 253"/>
                <a:gd name="T3" fmla="*/ 2 h 256"/>
                <a:gd name="T4" fmla="*/ 3 w 253"/>
                <a:gd name="T5" fmla="*/ 2 h 256"/>
                <a:gd name="T6" fmla="*/ 2 w 253"/>
                <a:gd name="T7" fmla="*/ 2 h 256"/>
                <a:gd name="T8" fmla="*/ 2 w 253"/>
                <a:gd name="T9" fmla="*/ 3 h 256"/>
                <a:gd name="T10" fmla="*/ 1 w 253"/>
                <a:gd name="T11" fmla="*/ 3 h 256"/>
                <a:gd name="T12" fmla="*/ 0 w 253"/>
                <a:gd name="T13" fmla="*/ 0 h 256"/>
                <a:gd name="T14" fmla="*/ 0 w 253"/>
                <a:gd name="T15" fmla="*/ 0 h 25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6"/>
                <a:gd name="T26" fmla="*/ 253 w 253"/>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6">
                  <a:moveTo>
                    <a:pt x="0" y="0"/>
                  </a:moveTo>
                  <a:lnTo>
                    <a:pt x="253" y="122"/>
                  </a:lnTo>
                  <a:lnTo>
                    <a:pt x="216" y="151"/>
                  </a:lnTo>
                  <a:lnTo>
                    <a:pt x="180" y="183"/>
                  </a:lnTo>
                  <a:lnTo>
                    <a:pt x="147" y="218"/>
                  </a:lnTo>
                  <a:lnTo>
                    <a:pt x="119" y="256"/>
                  </a:lnTo>
                  <a:lnTo>
                    <a:pt x="14" y="3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0" name="Freeform 352"/>
            <p:cNvSpPr>
              <a:spLocks/>
            </p:cNvSpPr>
            <p:nvPr/>
          </p:nvSpPr>
          <p:spPr bwMode="auto">
            <a:xfrm>
              <a:off x="3176" y="3235"/>
              <a:ext cx="29" cy="21"/>
            </a:xfrm>
            <a:custGeom>
              <a:avLst/>
              <a:gdLst>
                <a:gd name="T0" fmla="*/ 3 w 262"/>
                <a:gd name="T1" fmla="*/ 0 h 187"/>
                <a:gd name="T2" fmla="*/ 3 w 262"/>
                <a:gd name="T3" fmla="*/ 1 h 187"/>
                <a:gd name="T4" fmla="*/ 3 w 262"/>
                <a:gd name="T5" fmla="*/ 1 h 187"/>
                <a:gd name="T6" fmla="*/ 3 w 262"/>
                <a:gd name="T7" fmla="*/ 2 h 187"/>
                <a:gd name="T8" fmla="*/ 3 w 262"/>
                <a:gd name="T9" fmla="*/ 2 h 187"/>
                <a:gd name="T10" fmla="*/ 0 w 262"/>
                <a:gd name="T11" fmla="*/ 1 h 187"/>
                <a:gd name="T12" fmla="*/ 3 w 262"/>
                <a:gd name="T13" fmla="*/ 0 h 187"/>
                <a:gd name="T14" fmla="*/ 3 w 262"/>
                <a:gd name="T15" fmla="*/ 0 h 187"/>
                <a:gd name="T16" fmla="*/ 0 60000 65536"/>
                <a:gd name="T17" fmla="*/ 0 60000 65536"/>
                <a:gd name="T18" fmla="*/ 0 60000 65536"/>
                <a:gd name="T19" fmla="*/ 0 60000 65536"/>
                <a:gd name="T20" fmla="*/ 0 60000 65536"/>
                <a:gd name="T21" fmla="*/ 0 60000 65536"/>
                <a:gd name="T22" fmla="*/ 0 60000 65536"/>
                <a:gd name="T23" fmla="*/ 0 60000 65536"/>
                <a:gd name="T24" fmla="*/ 0 w 262"/>
                <a:gd name="T25" fmla="*/ 0 h 187"/>
                <a:gd name="T26" fmla="*/ 262 w 262"/>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2" h="187">
                  <a:moveTo>
                    <a:pt x="262" y="0"/>
                  </a:moveTo>
                  <a:lnTo>
                    <a:pt x="254" y="47"/>
                  </a:lnTo>
                  <a:lnTo>
                    <a:pt x="252" y="95"/>
                  </a:lnTo>
                  <a:lnTo>
                    <a:pt x="254" y="142"/>
                  </a:lnTo>
                  <a:lnTo>
                    <a:pt x="262" y="187"/>
                  </a:lnTo>
                  <a:lnTo>
                    <a:pt x="0" y="94"/>
                  </a:lnTo>
                  <a:lnTo>
                    <a:pt x="255" y="2"/>
                  </a:lnTo>
                  <a:lnTo>
                    <a:pt x="262" y="0"/>
                  </a:lnTo>
                  <a:close/>
                </a:path>
              </a:pathLst>
            </a:custGeom>
            <a:grpFill/>
            <a:ln w="0">
              <a:noFill/>
              <a:prstDash val="solid"/>
              <a:round/>
              <a:headEnd/>
              <a:tailEnd/>
            </a:ln>
          </p:spPr>
          <p:txBody>
            <a:bodyPr/>
            <a:lstStyle/>
            <a:p>
              <a:endParaRPr lang="en-ZA" dirty="0">
                <a:solidFill>
                  <a:srgbClr val="717171"/>
                </a:solidFill>
              </a:endParaRPr>
            </a:p>
          </p:txBody>
        </p:sp>
        <p:sp>
          <p:nvSpPr>
            <p:cNvPr id="41" name="Freeform 353"/>
            <p:cNvSpPr>
              <a:spLocks/>
            </p:cNvSpPr>
            <p:nvPr/>
          </p:nvSpPr>
          <p:spPr bwMode="auto">
            <a:xfrm>
              <a:off x="3249" y="3162"/>
              <a:ext cx="21" cy="30"/>
            </a:xfrm>
            <a:custGeom>
              <a:avLst/>
              <a:gdLst>
                <a:gd name="T0" fmla="*/ 1 w 190"/>
                <a:gd name="T1" fmla="*/ 0 h 269"/>
                <a:gd name="T2" fmla="*/ 2 w 190"/>
                <a:gd name="T3" fmla="*/ 3 h 269"/>
                <a:gd name="T4" fmla="*/ 2 w 190"/>
                <a:gd name="T5" fmla="*/ 3 h 269"/>
                <a:gd name="T6" fmla="*/ 1 w 190"/>
                <a:gd name="T7" fmla="*/ 3 h 269"/>
                <a:gd name="T8" fmla="*/ 1 w 190"/>
                <a:gd name="T9" fmla="*/ 3 h 269"/>
                <a:gd name="T10" fmla="*/ 0 w 190"/>
                <a:gd name="T11" fmla="*/ 3 h 269"/>
                <a:gd name="T12" fmla="*/ 1 w 190"/>
                <a:gd name="T13" fmla="*/ 0 h 269"/>
                <a:gd name="T14" fmla="*/ 1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96" y="0"/>
                  </a:moveTo>
                  <a:lnTo>
                    <a:pt x="190" y="269"/>
                  </a:lnTo>
                  <a:lnTo>
                    <a:pt x="144" y="263"/>
                  </a:lnTo>
                  <a:lnTo>
                    <a:pt x="96" y="260"/>
                  </a:lnTo>
                  <a:lnTo>
                    <a:pt x="48" y="263"/>
                  </a:lnTo>
                  <a:lnTo>
                    <a:pt x="0" y="269"/>
                  </a:lnTo>
                  <a:lnTo>
                    <a:pt x="84" y="32"/>
                  </a:lnTo>
                  <a:lnTo>
                    <a:pt x="96" y="0"/>
                  </a:lnTo>
                  <a:close/>
                </a:path>
              </a:pathLst>
            </a:custGeom>
            <a:grpFill/>
            <a:ln w="0">
              <a:noFill/>
              <a:prstDash val="solid"/>
              <a:round/>
              <a:headEnd/>
              <a:tailEnd/>
            </a:ln>
          </p:spPr>
          <p:txBody>
            <a:bodyPr/>
            <a:lstStyle/>
            <a:p>
              <a:endParaRPr lang="en-ZA" dirty="0">
                <a:solidFill>
                  <a:srgbClr val="717171"/>
                </a:solidFill>
              </a:endParaRPr>
            </a:p>
          </p:txBody>
        </p:sp>
        <p:sp>
          <p:nvSpPr>
            <p:cNvPr id="42" name="Freeform 354"/>
            <p:cNvSpPr>
              <a:spLocks/>
            </p:cNvSpPr>
            <p:nvPr/>
          </p:nvSpPr>
          <p:spPr bwMode="auto">
            <a:xfrm>
              <a:off x="3290" y="3186"/>
              <a:ext cx="29" cy="29"/>
            </a:xfrm>
            <a:custGeom>
              <a:avLst/>
              <a:gdLst>
                <a:gd name="T0" fmla="*/ 3 w 256"/>
                <a:gd name="T1" fmla="*/ 0 h 255"/>
                <a:gd name="T2" fmla="*/ 2 w 256"/>
                <a:gd name="T3" fmla="*/ 3 h 255"/>
                <a:gd name="T4" fmla="*/ 1 w 256"/>
                <a:gd name="T5" fmla="*/ 3 h 255"/>
                <a:gd name="T6" fmla="*/ 1 w 256"/>
                <a:gd name="T7" fmla="*/ 2 h 255"/>
                <a:gd name="T8" fmla="*/ 0 w 256"/>
                <a:gd name="T9" fmla="*/ 2 h 255"/>
                <a:gd name="T10" fmla="*/ 0 w 256"/>
                <a:gd name="T11" fmla="*/ 2 h 255"/>
                <a:gd name="T12" fmla="*/ 3 w 256"/>
                <a:gd name="T13" fmla="*/ 0 h 255"/>
                <a:gd name="T14" fmla="*/ 3 w 256"/>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255"/>
                <a:gd name="T26" fmla="*/ 256 w 256"/>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255">
                  <a:moveTo>
                    <a:pt x="256" y="0"/>
                  </a:moveTo>
                  <a:lnTo>
                    <a:pt x="135" y="255"/>
                  </a:lnTo>
                  <a:lnTo>
                    <a:pt x="106" y="218"/>
                  </a:lnTo>
                  <a:lnTo>
                    <a:pt x="74" y="183"/>
                  </a:lnTo>
                  <a:lnTo>
                    <a:pt x="39" y="152"/>
                  </a:lnTo>
                  <a:lnTo>
                    <a:pt x="0" y="123"/>
                  </a:lnTo>
                  <a:lnTo>
                    <a:pt x="224" y="16"/>
                  </a:lnTo>
                  <a:lnTo>
                    <a:pt x="256" y="0"/>
                  </a:lnTo>
                  <a:close/>
                </a:path>
              </a:pathLst>
            </a:custGeom>
            <a:grpFill/>
            <a:ln w="0">
              <a:noFill/>
              <a:prstDash val="solid"/>
              <a:round/>
              <a:headEnd/>
              <a:tailEnd/>
            </a:ln>
          </p:spPr>
          <p:txBody>
            <a:bodyPr/>
            <a:lstStyle/>
            <a:p>
              <a:endParaRPr lang="en-ZA" dirty="0">
                <a:solidFill>
                  <a:srgbClr val="717171"/>
                </a:solidFill>
              </a:endParaRPr>
            </a:p>
          </p:txBody>
        </p:sp>
        <p:sp>
          <p:nvSpPr>
            <p:cNvPr id="43" name="Freeform 355"/>
            <p:cNvSpPr>
              <a:spLocks/>
            </p:cNvSpPr>
            <p:nvPr/>
          </p:nvSpPr>
          <p:spPr bwMode="auto">
            <a:xfrm>
              <a:off x="3314" y="3236"/>
              <a:ext cx="29" cy="20"/>
            </a:xfrm>
            <a:custGeom>
              <a:avLst/>
              <a:gdLst>
                <a:gd name="T0" fmla="*/ 0 w 261"/>
                <a:gd name="T1" fmla="*/ 0 h 187"/>
                <a:gd name="T2" fmla="*/ 3 w 261"/>
                <a:gd name="T3" fmla="*/ 1 h 187"/>
                <a:gd name="T4" fmla="*/ 0 w 261"/>
                <a:gd name="T5" fmla="*/ 2 h 187"/>
                <a:gd name="T6" fmla="*/ 0 w 261"/>
                <a:gd name="T7" fmla="*/ 2 h 187"/>
                <a:gd name="T8" fmla="*/ 0 w 261"/>
                <a:gd name="T9" fmla="*/ 1 h 187"/>
                <a:gd name="T10" fmla="*/ 0 w 261"/>
                <a:gd name="T11" fmla="*/ 1 h 187"/>
                <a:gd name="T12" fmla="*/ 0 w 261"/>
                <a:gd name="T13" fmla="*/ 0 h 187"/>
                <a:gd name="T14" fmla="*/ 0 60000 65536"/>
                <a:gd name="T15" fmla="*/ 0 60000 65536"/>
                <a:gd name="T16" fmla="*/ 0 60000 65536"/>
                <a:gd name="T17" fmla="*/ 0 60000 65536"/>
                <a:gd name="T18" fmla="*/ 0 60000 65536"/>
                <a:gd name="T19" fmla="*/ 0 60000 65536"/>
                <a:gd name="T20" fmla="*/ 0 60000 65536"/>
                <a:gd name="T21" fmla="*/ 0 w 261"/>
                <a:gd name="T22" fmla="*/ 0 h 187"/>
                <a:gd name="T23" fmla="*/ 261 w 261"/>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87">
                  <a:moveTo>
                    <a:pt x="0" y="0"/>
                  </a:moveTo>
                  <a:lnTo>
                    <a:pt x="261" y="94"/>
                  </a:lnTo>
                  <a:lnTo>
                    <a:pt x="0" y="187"/>
                  </a:lnTo>
                  <a:lnTo>
                    <a:pt x="6" y="141"/>
                  </a:lnTo>
                  <a:lnTo>
                    <a:pt x="8" y="94"/>
                  </a:lnTo>
                  <a:lnTo>
                    <a:pt x="6" y="46"/>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4" name="Freeform 356"/>
            <p:cNvSpPr>
              <a:spLocks/>
            </p:cNvSpPr>
            <p:nvPr/>
          </p:nvSpPr>
          <p:spPr bwMode="auto">
            <a:xfrm>
              <a:off x="3249" y="3300"/>
              <a:ext cx="21" cy="30"/>
            </a:xfrm>
            <a:custGeom>
              <a:avLst/>
              <a:gdLst>
                <a:gd name="T0" fmla="*/ 0 w 190"/>
                <a:gd name="T1" fmla="*/ 0 h 269"/>
                <a:gd name="T2" fmla="*/ 1 w 190"/>
                <a:gd name="T3" fmla="*/ 0 h 269"/>
                <a:gd name="T4" fmla="*/ 1 w 190"/>
                <a:gd name="T5" fmla="*/ 0 h 269"/>
                <a:gd name="T6" fmla="*/ 2 w 190"/>
                <a:gd name="T7" fmla="*/ 0 h 269"/>
                <a:gd name="T8" fmla="*/ 2 w 190"/>
                <a:gd name="T9" fmla="*/ 0 h 269"/>
                <a:gd name="T10" fmla="*/ 1 w 190"/>
                <a:gd name="T11" fmla="*/ 3 h 269"/>
                <a:gd name="T12" fmla="*/ 0 w 190"/>
                <a:gd name="T13" fmla="*/ 0 h 269"/>
                <a:gd name="T14" fmla="*/ 0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0" y="0"/>
                  </a:moveTo>
                  <a:lnTo>
                    <a:pt x="48" y="7"/>
                  </a:lnTo>
                  <a:lnTo>
                    <a:pt x="96" y="9"/>
                  </a:lnTo>
                  <a:lnTo>
                    <a:pt x="144" y="7"/>
                  </a:lnTo>
                  <a:lnTo>
                    <a:pt x="190" y="0"/>
                  </a:lnTo>
                  <a:lnTo>
                    <a:pt x="96" y="269"/>
                  </a:lnTo>
                  <a:lnTo>
                    <a:pt x="5" y="1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5" name="Freeform 357"/>
            <p:cNvSpPr>
              <a:spLocks/>
            </p:cNvSpPr>
            <p:nvPr/>
          </p:nvSpPr>
          <p:spPr bwMode="auto">
            <a:xfrm>
              <a:off x="3290" y="3277"/>
              <a:ext cx="29" cy="29"/>
            </a:xfrm>
            <a:custGeom>
              <a:avLst/>
              <a:gdLst>
                <a:gd name="T0" fmla="*/ 2 w 254"/>
                <a:gd name="T1" fmla="*/ 0 h 254"/>
                <a:gd name="T2" fmla="*/ 3 w 254"/>
                <a:gd name="T3" fmla="*/ 3 h 254"/>
                <a:gd name="T4" fmla="*/ 0 w 254"/>
                <a:gd name="T5" fmla="*/ 2 h 254"/>
                <a:gd name="T6" fmla="*/ 0 w 254"/>
                <a:gd name="T7" fmla="*/ 1 h 254"/>
                <a:gd name="T8" fmla="*/ 1 w 254"/>
                <a:gd name="T9" fmla="*/ 1 h 254"/>
                <a:gd name="T10" fmla="*/ 1 w 254"/>
                <a:gd name="T11" fmla="*/ 0 h 254"/>
                <a:gd name="T12" fmla="*/ 2 w 254"/>
                <a:gd name="T13" fmla="*/ 0 h 254"/>
                <a:gd name="T14" fmla="*/ 0 60000 65536"/>
                <a:gd name="T15" fmla="*/ 0 60000 65536"/>
                <a:gd name="T16" fmla="*/ 0 60000 65536"/>
                <a:gd name="T17" fmla="*/ 0 60000 65536"/>
                <a:gd name="T18" fmla="*/ 0 60000 65536"/>
                <a:gd name="T19" fmla="*/ 0 60000 65536"/>
                <a:gd name="T20" fmla="*/ 0 60000 65536"/>
                <a:gd name="T21" fmla="*/ 0 w 254"/>
                <a:gd name="T22" fmla="*/ 0 h 254"/>
                <a:gd name="T23" fmla="*/ 254 w 25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254">
                  <a:moveTo>
                    <a:pt x="133" y="0"/>
                  </a:moveTo>
                  <a:lnTo>
                    <a:pt x="254" y="254"/>
                  </a:lnTo>
                  <a:lnTo>
                    <a:pt x="0" y="132"/>
                  </a:lnTo>
                  <a:lnTo>
                    <a:pt x="38" y="104"/>
                  </a:lnTo>
                  <a:lnTo>
                    <a:pt x="73" y="72"/>
                  </a:lnTo>
                  <a:lnTo>
                    <a:pt x="104" y="38"/>
                  </a:lnTo>
                  <a:lnTo>
                    <a:pt x="133" y="0"/>
                  </a:lnTo>
                  <a:close/>
                </a:path>
              </a:pathLst>
            </a:custGeom>
            <a:grpFill/>
            <a:ln w="0">
              <a:noFill/>
              <a:prstDash val="solid"/>
              <a:round/>
              <a:headEnd/>
              <a:tailEnd/>
            </a:ln>
          </p:spPr>
          <p:txBody>
            <a:bodyPr/>
            <a:lstStyle/>
            <a:p>
              <a:endParaRPr lang="en-ZA" dirty="0">
                <a:solidFill>
                  <a:srgbClr val="717171"/>
                </a:solidFill>
              </a:endParaRPr>
            </a:p>
          </p:txBody>
        </p:sp>
        <p:sp>
          <p:nvSpPr>
            <p:cNvPr id="46" name="Freeform 358"/>
            <p:cNvSpPr>
              <a:spLocks/>
            </p:cNvSpPr>
            <p:nvPr/>
          </p:nvSpPr>
          <p:spPr bwMode="auto">
            <a:xfrm>
              <a:off x="3201" y="3277"/>
              <a:ext cx="28" cy="29"/>
            </a:xfrm>
            <a:custGeom>
              <a:avLst/>
              <a:gdLst>
                <a:gd name="T0" fmla="*/ 1 w 253"/>
                <a:gd name="T1" fmla="*/ 0 h 254"/>
                <a:gd name="T2" fmla="*/ 2 w 253"/>
                <a:gd name="T3" fmla="*/ 0 h 254"/>
                <a:gd name="T4" fmla="*/ 2 w 253"/>
                <a:gd name="T5" fmla="*/ 1 h 254"/>
                <a:gd name="T6" fmla="*/ 3 w 253"/>
                <a:gd name="T7" fmla="*/ 1 h 254"/>
                <a:gd name="T8" fmla="*/ 3 w 253"/>
                <a:gd name="T9" fmla="*/ 2 h 254"/>
                <a:gd name="T10" fmla="*/ 0 w 253"/>
                <a:gd name="T11" fmla="*/ 3 h 254"/>
                <a:gd name="T12" fmla="*/ 1 w 253"/>
                <a:gd name="T13" fmla="*/ 0 h 254"/>
                <a:gd name="T14" fmla="*/ 1 w 253"/>
                <a:gd name="T15" fmla="*/ 0 h 254"/>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4"/>
                <a:gd name="T26" fmla="*/ 253 w 253"/>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4">
                  <a:moveTo>
                    <a:pt x="119" y="0"/>
                  </a:moveTo>
                  <a:lnTo>
                    <a:pt x="147" y="38"/>
                  </a:lnTo>
                  <a:lnTo>
                    <a:pt x="180" y="73"/>
                  </a:lnTo>
                  <a:lnTo>
                    <a:pt x="216" y="105"/>
                  </a:lnTo>
                  <a:lnTo>
                    <a:pt x="253" y="133"/>
                  </a:lnTo>
                  <a:lnTo>
                    <a:pt x="0" y="254"/>
                  </a:lnTo>
                  <a:lnTo>
                    <a:pt x="115" y="7"/>
                  </a:lnTo>
                  <a:lnTo>
                    <a:pt x="119" y="0"/>
                  </a:lnTo>
                  <a:close/>
                </a:path>
              </a:pathLst>
            </a:custGeom>
            <a:grpFill/>
            <a:ln w="0">
              <a:noFill/>
              <a:prstDash val="solid"/>
              <a:round/>
              <a:headEnd/>
              <a:tailEnd/>
            </a:ln>
          </p:spPr>
          <p:txBody>
            <a:bodyPr/>
            <a:lstStyle/>
            <a:p>
              <a:endParaRPr lang="en-ZA" dirty="0">
                <a:solidFill>
                  <a:srgbClr val="717171"/>
                </a:solidFill>
              </a:endParaRPr>
            </a:p>
          </p:txBody>
        </p:sp>
        <p:sp>
          <p:nvSpPr>
            <p:cNvPr id="47" name="Freeform 359"/>
            <p:cNvSpPr>
              <a:spLocks/>
            </p:cNvSpPr>
            <p:nvPr/>
          </p:nvSpPr>
          <p:spPr bwMode="auto">
            <a:xfrm>
              <a:off x="3067" y="3179"/>
              <a:ext cx="96" cy="135"/>
            </a:xfrm>
            <a:custGeom>
              <a:avLst/>
              <a:gdLst>
                <a:gd name="T0" fmla="*/ 8 w 863"/>
                <a:gd name="T1" fmla="*/ 0 h 1215"/>
                <a:gd name="T2" fmla="*/ 9 w 863"/>
                <a:gd name="T3" fmla="*/ 0 h 1215"/>
                <a:gd name="T4" fmla="*/ 11 w 863"/>
                <a:gd name="T5" fmla="*/ 1 h 1215"/>
                <a:gd name="T6" fmla="*/ 9 w 863"/>
                <a:gd name="T7" fmla="*/ 1 h 1215"/>
                <a:gd name="T8" fmla="*/ 8 w 863"/>
                <a:gd name="T9" fmla="*/ 1 h 1215"/>
                <a:gd name="T10" fmla="*/ 7 w 863"/>
                <a:gd name="T11" fmla="*/ 2 h 1215"/>
                <a:gd name="T12" fmla="*/ 6 w 863"/>
                <a:gd name="T13" fmla="*/ 3 h 1215"/>
                <a:gd name="T14" fmla="*/ 5 w 863"/>
                <a:gd name="T15" fmla="*/ 4 h 1215"/>
                <a:gd name="T16" fmla="*/ 5 w 863"/>
                <a:gd name="T17" fmla="*/ 5 h 1215"/>
                <a:gd name="T18" fmla="*/ 4 w 863"/>
                <a:gd name="T19" fmla="*/ 7 h 1215"/>
                <a:gd name="T20" fmla="*/ 4 w 863"/>
                <a:gd name="T21" fmla="*/ 8 h 1215"/>
                <a:gd name="T22" fmla="*/ 5 w 863"/>
                <a:gd name="T23" fmla="*/ 10 h 1215"/>
                <a:gd name="T24" fmla="*/ 5 w 863"/>
                <a:gd name="T25" fmla="*/ 11 h 1215"/>
                <a:gd name="T26" fmla="*/ 6 w 863"/>
                <a:gd name="T27" fmla="*/ 12 h 1215"/>
                <a:gd name="T28" fmla="*/ 7 w 863"/>
                <a:gd name="T29" fmla="*/ 13 h 1215"/>
                <a:gd name="T30" fmla="*/ 8 w 863"/>
                <a:gd name="T31" fmla="*/ 14 h 1215"/>
                <a:gd name="T32" fmla="*/ 9 w 863"/>
                <a:gd name="T33" fmla="*/ 14 h 1215"/>
                <a:gd name="T34" fmla="*/ 11 w 863"/>
                <a:gd name="T35" fmla="*/ 14 h 1215"/>
                <a:gd name="T36" fmla="*/ 9 w 863"/>
                <a:gd name="T37" fmla="*/ 15 h 1215"/>
                <a:gd name="T38" fmla="*/ 8 w 863"/>
                <a:gd name="T39" fmla="*/ 15 h 1215"/>
                <a:gd name="T40" fmla="*/ 7 w 863"/>
                <a:gd name="T41" fmla="*/ 15 h 1215"/>
                <a:gd name="T42" fmla="*/ 5 w 863"/>
                <a:gd name="T43" fmla="*/ 15 h 1215"/>
                <a:gd name="T44" fmla="*/ 4 w 863"/>
                <a:gd name="T45" fmla="*/ 14 h 1215"/>
                <a:gd name="T46" fmla="*/ 3 w 863"/>
                <a:gd name="T47" fmla="*/ 13 h 1215"/>
                <a:gd name="T48" fmla="*/ 2 w 863"/>
                <a:gd name="T49" fmla="*/ 12 h 1215"/>
                <a:gd name="T50" fmla="*/ 1 w 863"/>
                <a:gd name="T51" fmla="*/ 11 h 1215"/>
                <a:gd name="T52" fmla="*/ 0 w 863"/>
                <a:gd name="T53" fmla="*/ 10 h 1215"/>
                <a:gd name="T54" fmla="*/ 0 w 863"/>
                <a:gd name="T55" fmla="*/ 8 h 1215"/>
                <a:gd name="T56" fmla="*/ 0 w 863"/>
                <a:gd name="T57" fmla="*/ 7 h 1215"/>
                <a:gd name="T58" fmla="*/ 0 w 863"/>
                <a:gd name="T59" fmla="*/ 5 h 1215"/>
                <a:gd name="T60" fmla="*/ 1 w 863"/>
                <a:gd name="T61" fmla="*/ 4 h 1215"/>
                <a:gd name="T62" fmla="*/ 2 w 863"/>
                <a:gd name="T63" fmla="*/ 3 h 1215"/>
                <a:gd name="T64" fmla="*/ 3 w 863"/>
                <a:gd name="T65" fmla="*/ 2 h 1215"/>
                <a:gd name="T66" fmla="*/ 4 w 863"/>
                <a:gd name="T67" fmla="*/ 1 h 1215"/>
                <a:gd name="T68" fmla="*/ 5 w 863"/>
                <a:gd name="T69" fmla="*/ 0 h 1215"/>
                <a:gd name="T70" fmla="*/ 7 w 863"/>
                <a:gd name="T71" fmla="*/ 0 h 12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63"/>
                <a:gd name="T109" fmla="*/ 0 h 1215"/>
                <a:gd name="T110" fmla="*/ 863 w 863"/>
                <a:gd name="T111" fmla="*/ 1215 h 12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63" h="1215">
                  <a:moveTo>
                    <a:pt x="607" y="0"/>
                  </a:moveTo>
                  <a:lnTo>
                    <a:pt x="661" y="2"/>
                  </a:lnTo>
                  <a:lnTo>
                    <a:pt x="714" y="9"/>
                  </a:lnTo>
                  <a:lnTo>
                    <a:pt x="765" y="21"/>
                  </a:lnTo>
                  <a:lnTo>
                    <a:pt x="815" y="36"/>
                  </a:lnTo>
                  <a:lnTo>
                    <a:pt x="863" y="56"/>
                  </a:lnTo>
                  <a:lnTo>
                    <a:pt x="806" y="63"/>
                  </a:lnTo>
                  <a:lnTo>
                    <a:pt x="750" y="75"/>
                  </a:lnTo>
                  <a:lnTo>
                    <a:pt x="698" y="92"/>
                  </a:lnTo>
                  <a:lnTo>
                    <a:pt x="648" y="115"/>
                  </a:lnTo>
                  <a:lnTo>
                    <a:pt x="600" y="142"/>
                  </a:lnTo>
                  <a:lnTo>
                    <a:pt x="556" y="174"/>
                  </a:lnTo>
                  <a:lnTo>
                    <a:pt x="515" y="209"/>
                  </a:lnTo>
                  <a:lnTo>
                    <a:pt x="477" y="248"/>
                  </a:lnTo>
                  <a:lnTo>
                    <a:pt x="444" y="292"/>
                  </a:lnTo>
                  <a:lnTo>
                    <a:pt x="414" y="338"/>
                  </a:lnTo>
                  <a:lnTo>
                    <a:pt x="390" y="387"/>
                  </a:lnTo>
                  <a:lnTo>
                    <a:pt x="370" y="439"/>
                  </a:lnTo>
                  <a:lnTo>
                    <a:pt x="357" y="493"/>
                  </a:lnTo>
                  <a:lnTo>
                    <a:pt x="347" y="549"/>
                  </a:lnTo>
                  <a:lnTo>
                    <a:pt x="344" y="607"/>
                  </a:lnTo>
                  <a:lnTo>
                    <a:pt x="347" y="665"/>
                  </a:lnTo>
                  <a:lnTo>
                    <a:pt x="357" y="721"/>
                  </a:lnTo>
                  <a:lnTo>
                    <a:pt x="370" y="775"/>
                  </a:lnTo>
                  <a:lnTo>
                    <a:pt x="390" y="827"/>
                  </a:lnTo>
                  <a:lnTo>
                    <a:pt x="414" y="876"/>
                  </a:lnTo>
                  <a:lnTo>
                    <a:pt x="444" y="922"/>
                  </a:lnTo>
                  <a:lnTo>
                    <a:pt x="477" y="965"/>
                  </a:lnTo>
                  <a:lnTo>
                    <a:pt x="515" y="1005"/>
                  </a:lnTo>
                  <a:lnTo>
                    <a:pt x="556" y="1041"/>
                  </a:lnTo>
                  <a:lnTo>
                    <a:pt x="600" y="1072"/>
                  </a:lnTo>
                  <a:lnTo>
                    <a:pt x="648" y="1099"/>
                  </a:lnTo>
                  <a:lnTo>
                    <a:pt x="698" y="1121"/>
                  </a:lnTo>
                  <a:lnTo>
                    <a:pt x="750" y="1139"/>
                  </a:lnTo>
                  <a:lnTo>
                    <a:pt x="806" y="1151"/>
                  </a:lnTo>
                  <a:lnTo>
                    <a:pt x="863" y="1158"/>
                  </a:lnTo>
                  <a:lnTo>
                    <a:pt x="815" y="1177"/>
                  </a:lnTo>
                  <a:lnTo>
                    <a:pt x="765" y="1194"/>
                  </a:lnTo>
                  <a:lnTo>
                    <a:pt x="714" y="1205"/>
                  </a:lnTo>
                  <a:lnTo>
                    <a:pt x="661" y="1213"/>
                  </a:lnTo>
                  <a:lnTo>
                    <a:pt x="607" y="1215"/>
                  </a:lnTo>
                  <a:lnTo>
                    <a:pt x="545" y="1211"/>
                  </a:lnTo>
                  <a:lnTo>
                    <a:pt x="484" y="1202"/>
                  </a:lnTo>
                  <a:lnTo>
                    <a:pt x="426" y="1187"/>
                  </a:lnTo>
                  <a:lnTo>
                    <a:pt x="370" y="1166"/>
                  </a:lnTo>
                  <a:lnTo>
                    <a:pt x="317" y="1141"/>
                  </a:lnTo>
                  <a:lnTo>
                    <a:pt x="268" y="1111"/>
                  </a:lnTo>
                  <a:lnTo>
                    <a:pt x="221" y="1075"/>
                  </a:lnTo>
                  <a:lnTo>
                    <a:pt x="178" y="1037"/>
                  </a:lnTo>
                  <a:lnTo>
                    <a:pt x="138" y="994"/>
                  </a:lnTo>
                  <a:lnTo>
                    <a:pt x="103" y="947"/>
                  </a:lnTo>
                  <a:lnTo>
                    <a:pt x="73" y="896"/>
                  </a:lnTo>
                  <a:lnTo>
                    <a:pt x="47" y="844"/>
                  </a:lnTo>
                  <a:lnTo>
                    <a:pt x="27" y="787"/>
                  </a:lnTo>
                  <a:lnTo>
                    <a:pt x="12" y="730"/>
                  </a:lnTo>
                  <a:lnTo>
                    <a:pt x="3" y="669"/>
                  </a:lnTo>
                  <a:lnTo>
                    <a:pt x="0" y="607"/>
                  </a:lnTo>
                  <a:lnTo>
                    <a:pt x="3" y="544"/>
                  </a:lnTo>
                  <a:lnTo>
                    <a:pt x="12" y="485"/>
                  </a:lnTo>
                  <a:lnTo>
                    <a:pt x="27" y="426"/>
                  </a:lnTo>
                  <a:lnTo>
                    <a:pt x="47" y="371"/>
                  </a:lnTo>
                  <a:lnTo>
                    <a:pt x="73" y="317"/>
                  </a:lnTo>
                  <a:lnTo>
                    <a:pt x="103" y="267"/>
                  </a:lnTo>
                  <a:lnTo>
                    <a:pt x="138" y="221"/>
                  </a:lnTo>
                  <a:lnTo>
                    <a:pt x="178" y="178"/>
                  </a:lnTo>
                  <a:lnTo>
                    <a:pt x="221" y="138"/>
                  </a:lnTo>
                  <a:lnTo>
                    <a:pt x="268" y="103"/>
                  </a:lnTo>
                  <a:lnTo>
                    <a:pt x="317" y="73"/>
                  </a:lnTo>
                  <a:lnTo>
                    <a:pt x="370" y="47"/>
                  </a:lnTo>
                  <a:lnTo>
                    <a:pt x="426" y="27"/>
                  </a:lnTo>
                  <a:lnTo>
                    <a:pt x="484" y="11"/>
                  </a:lnTo>
                  <a:lnTo>
                    <a:pt x="545" y="3"/>
                  </a:lnTo>
                  <a:lnTo>
                    <a:pt x="607" y="0"/>
                  </a:lnTo>
                  <a:close/>
                </a:path>
              </a:pathLst>
            </a:custGeom>
            <a:grpFill/>
            <a:ln w="0">
              <a:noFill/>
              <a:prstDash val="solid"/>
              <a:round/>
              <a:headEnd/>
              <a:tailEnd/>
            </a:ln>
          </p:spPr>
          <p:txBody>
            <a:bodyPr/>
            <a:lstStyle/>
            <a:p>
              <a:endParaRPr lang="en-ZA" dirty="0">
                <a:solidFill>
                  <a:srgbClr val="717171"/>
                </a:solidFill>
              </a:endParaRPr>
            </a:p>
          </p:txBody>
        </p:sp>
        <p:sp>
          <p:nvSpPr>
            <p:cNvPr id="48" name="Freeform 360"/>
            <p:cNvSpPr>
              <a:spLocks/>
            </p:cNvSpPr>
            <p:nvPr/>
          </p:nvSpPr>
          <p:spPr bwMode="auto">
            <a:xfrm>
              <a:off x="3014" y="3056"/>
              <a:ext cx="348" cy="269"/>
            </a:xfrm>
            <a:custGeom>
              <a:avLst/>
              <a:gdLst>
                <a:gd name="T0" fmla="*/ 23 w 3129"/>
                <a:gd name="T1" fmla="*/ 0 h 2425"/>
                <a:gd name="T2" fmla="*/ 25 w 3129"/>
                <a:gd name="T3" fmla="*/ 0 h 2425"/>
                <a:gd name="T4" fmla="*/ 27 w 3129"/>
                <a:gd name="T5" fmla="*/ 1 h 2425"/>
                <a:gd name="T6" fmla="*/ 30 w 3129"/>
                <a:gd name="T7" fmla="*/ 2 h 2425"/>
                <a:gd name="T8" fmla="*/ 32 w 3129"/>
                <a:gd name="T9" fmla="*/ 3 h 2425"/>
                <a:gd name="T10" fmla="*/ 34 w 3129"/>
                <a:gd name="T11" fmla="*/ 4 h 2425"/>
                <a:gd name="T12" fmla="*/ 36 w 3129"/>
                <a:gd name="T13" fmla="*/ 5 h 2425"/>
                <a:gd name="T14" fmla="*/ 39 w 3129"/>
                <a:gd name="T15" fmla="*/ 4 h 2425"/>
                <a:gd name="T16" fmla="*/ 32 w 3129"/>
                <a:gd name="T17" fmla="*/ 11 h 2425"/>
                <a:gd name="T18" fmla="*/ 34 w 3129"/>
                <a:gd name="T19" fmla="*/ 7 h 2425"/>
                <a:gd name="T20" fmla="*/ 32 w 3129"/>
                <a:gd name="T21" fmla="*/ 6 h 2425"/>
                <a:gd name="T22" fmla="*/ 30 w 3129"/>
                <a:gd name="T23" fmla="*/ 5 h 2425"/>
                <a:gd name="T24" fmla="*/ 28 w 3129"/>
                <a:gd name="T25" fmla="*/ 4 h 2425"/>
                <a:gd name="T26" fmla="*/ 26 w 3129"/>
                <a:gd name="T27" fmla="*/ 3 h 2425"/>
                <a:gd name="T28" fmla="*/ 24 w 3129"/>
                <a:gd name="T29" fmla="*/ 3 h 2425"/>
                <a:gd name="T30" fmla="*/ 21 w 3129"/>
                <a:gd name="T31" fmla="*/ 2 h 2425"/>
                <a:gd name="T32" fmla="*/ 19 w 3129"/>
                <a:gd name="T33" fmla="*/ 3 h 2425"/>
                <a:gd name="T34" fmla="*/ 17 w 3129"/>
                <a:gd name="T35" fmla="*/ 3 h 2425"/>
                <a:gd name="T36" fmla="*/ 14 w 3129"/>
                <a:gd name="T37" fmla="*/ 4 h 2425"/>
                <a:gd name="T38" fmla="*/ 12 w 3129"/>
                <a:gd name="T39" fmla="*/ 5 h 2425"/>
                <a:gd name="T40" fmla="*/ 10 w 3129"/>
                <a:gd name="T41" fmla="*/ 6 h 2425"/>
                <a:gd name="T42" fmla="*/ 8 w 3129"/>
                <a:gd name="T43" fmla="*/ 8 h 2425"/>
                <a:gd name="T44" fmla="*/ 7 w 3129"/>
                <a:gd name="T45" fmla="*/ 9 h 2425"/>
                <a:gd name="T46" fmla="*/ 5 w 3129"/>
                <a:gd name="T47" fmla="*/ 11 h 2425"/>
                <a:gd name="T48" fmla="*/ 4 w 3129"/>
                <a:gd name="T49" fmla="*/ 13 h 2425"/>
                <a:gd name="T50" fmla="*/ 3 w 3129"/>
                <a:gd name="T51" fmla="*/ 15 h 2425"/>
                <a:gd name="T52" fmla="*/ 3 w 3129"/>
                <a:gd name="T53" fmla="*/ 18 h 2425"/>
                <a:gd name="T54" fmla="*/ 2 w 3129"/>
                <a:gd name="T55" fmla="*/ 20 h 2425"/>
                <a:gd name="T56" fmla="*/ 2 w 3129"/>
                <a:gd name="T57" fmla="*/ 22 h 2425"/>
                <a:gd name="T58" fmla="*/ 3 w 3129"/>
                <a:gd name="T59" fmla="*/ 25 h 2425"/>
                <a:gd name="T60" fmla="*/ 3 w 3129"/>
                <a:gd name="T61" fmla="*/ 27 h 2425"/>
                <a:gd name="T62" fmla="*/ 4 w 3129"/>
                <a:gd name="T63" fmla="*/ 29 h 2425"/>
                <a:gd name="T64" fmla="*/ 1 w 3129"/>
                <a:gd name="T65" fmla="*/ 29 h 2425"/>
                <a:gd name="T66" fmla="*/ 1 w 3129"/>
                <a:gd name="T67" fmla="*/ 26 h 2425"/>
                <a:gd name="T68" fmla="*/ 0 w 3129"/>
                <a:gd name="T69" fmla="*/ 24 h 2425"/>
                <a:gd name="T70" fmla="*/ 0 w 3129"/>
                <a:gd name="T71" fmla="*/ 21 h 2425"/>
                <a:gd name="T72" fmla="*/ 0 w 3129"/>
                <a:gd name="T73" fmla="*/ 19 h 2425"/>
                <a:gd name="T74" fmla="*/ 1 w 3129"/>
                <a:gd name="T75" fmla="*/ 16 h 2425"/>
                <a:gd name="T76" fmla="*/ 1 w 3129"/>
                <a:gd name="T77" fmla="*/ 14 h 2425"/>
                <a:gd name="T78" fmla="*/ 2 w 3129"/>
                <a:gd name="T79" fmla="*/ 12 h 2425"/>
                <a:gd name="T80" fmla="*/ 4 w 3129"/>
                <a:gd name="T81" fmla="*/ 10 h 2425"/>
                <a:gd name="T82" fmla="*/ 5 w 3129"/>
                <a:gd name="T83" fmla="*/ 8 h 2425"/>
                <a:gd name="T84" fmla="*/ 7 w 3129"/>
                <a:gd name="T85" fmla="*/ 6 h 2425"/>
                <a:gd name="T86" fmla="*/ 9 w 3129"/>
                <a:gd name="T87" fmla="*/ 4 h 2425"/>
                <a:gd name="T88" fmla="*/ 11 w 3129"/>
                <a:gd name="T89" fmla="*/ 3 h 2425"/>
                <a:gd name="T90" fmla="*/ 13 w 3129"/>
                <a:gd name="T91" fmla="*/ 2 h 2425"/>
                <a:gd name="T92" fmla="*/ 15 w 3129"/>
                <a:gd name="T93" fmla="*/ 1 h 2425"/>
                <a:gd name="T94" fmla="*/ 18 w 3129"/>
                <a:gd name="T95" fmla="*/ 0 h 2425"/>
                <a:gd name="T96" fmla="*/ 20 w 3129"/>
                <a:gd name="T97" fmla="*/ 0 h 2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9"/>
                <a:gd name="T148" fmla="*/ 0 h 2425"/>
                <a:gd name="T149" fmla="*/ 3129 w 3129"/>
                <a:gd name="T150" fmla="*/ 2425 h 2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9" h="2425">
                  <a:moveTo>
                    <a:pt x="1728" y="0"/>
                  </a:moveTo>
                  <a:lnTo>
                    <a:pt x="1830" y="3"/>
                  </a:lnTo>
                  <a:lnTo>
                    <a:pt x="1929" y="12"/>
                  </a:lnTo>
                  <a:lnTo>
                    <a:pt x="2028" y="26"/>
                  </a:lnTo>
                  <a:lnTo>
                    <a:pt x="2124" y="46"/>
                  </a:lnTo>
                  <a:lnTo>
                    <a:pt x="2218" y="71"/>
                  </a:lnTo>
                  <a:lnTo>
                    <a:pt x="2310" y="101"/>
                  </a:lnTo>
                  <a:lnTo>
                    <a:pt x="2399" y="136"/>
                  </a:lnTo>
                  <a:lnTo>
                    <a:pt x="2487" y="176"/>
                  </a:lnTo>
                  <a:lnTo>
                    <a:pt x="2572" y="221"/>
                  </a:lnTo>
                  <a:lnTo>
                    <a:pt x="2654" y="269"/>
                  </a:lnTo>
                  <a:lnTo>
                    <a:pt x="2732" y="323"/>
                  </a:lnTo>
                  <a:lnTo>
                    <a:pt x="2808" y="380"/>
                  </a:lnTo>
                  <a:lnTo>
                    <a:pt x="2880" y="442"/>
                  </a:lnTo>
                  <a:lnTo>
                    <a:pt x="2949" y="507"/>
                  </a:lnTo>
                  <a:lnTo>
                    <a:pt x="3129" y="327"/>
                  </a:lnTo>
                  <a:lnTo>
                    <a:pt x="3129" y="886"/>
                  </a:lnTo>
                  <a:lnTo>
                    <a:pt x="2570" y="886"/>
                  </a:lnTo>
                  <a:lnTo>
                    <a:pt x="2810" y="646"/>
                  </a:lnTo>
                  <a:lnTo>
                    <a:pt x="2744" y="584"/>
                  </a:lnTo>
                  <a:lnTo>
                    <a:pt x="2675" y="527"/>
                  </a:lnTo>
                  <a:lnTo>
                    <a:pt x="2601" y="472"/>
                  </a:lnTo>
                  <a:lnTo>
                    <a:pt x="2526" y="423"/>
                  </a:lnTo>
                  <a:lnTo>
                    <a:pt x="2446" y="377"/>
                  </a:lnTo>
                  <a:lnTo>
                    <a:pt x="2365" y="337"/>
                  </a:lnTo>
                  <a:lnTo>
                    <a:pt x="2280" y="301"/>
                  </a:lnTo>
                  <a:lnTo>
                    <a:pt x="2194" y="270"/>
                  </a:lnTo>
                  <a:lnTo>
                    <a:pt x="2104" y="244"/>
                  </a:lnTo>
                  <a:lnTo>
                    <a:pt x="2013" y="224"/>
                  </a:lnTo>
                  <a:lnTo>
                    <a:pt x="1920" y="209"/>
                  </a:lnTo>
                  <a:lnTo>
                    <a:pt x="1824" y="201"/>
                  </a:lnTo>
                  <a:lnTo>
                    <a:pt x="1728" y="198"/>
                  </a:lnTo>
                  <a:lnTo>
                    <a:pt x="1627" y="201"/>
                  </a:lnTo>
                  <a:lnTo>
                    <a:pt x="1529" y="211"/>
                  </a:lnTo>
                  <a:lnTo>
                    <a:pt x="1432" y="226"/>
                  </a:lnTo>
                  <a:lnTo>
                    <a:pt x="1337" y="248"/>
                  </a:lnTo>
                  <a:lnTo>
                    <a:pt x="1245" y="275"/>
                  </a:lnTo>
                  <a:lnTo>
                    <a:pt x="1155" y="309"/>
                  </a:lnTo>
                  <a:lnTo>
                    <a:pt x="1068" y="348"/>
                  </a:lnTo>
                  <a:lnTo>
                    <a:pt x="983" y="392"/>
                  </a:lnTo>
                  <a:lnTo>
                    <a:pt x="903" y="440"/>
                  </a:lnTo>
                  <a:lnTo>
                    <a:pt x="825" y="493"/>
                  </a:lnTo>
                  <a:lnTo>
                    <a:pt x="751" y="551"/>
                  </a:lnTo>
                  <a:lnTo>
                    <a:pt x="680" y="614"/>
                  </a:lnTo>
                  <a:lnTo>
                    <a:pt x="614" y="680"/>
                  </a:lnTo>
                  <a:lnTo>
                    <a:pt x="551" y="751"/>
                  </a:lnTo>
                  <a:lnTo>
                    <a:pt x="493" y="825"/>
                  </a:lnTo>
                  <a:lnTo>
                    <a:pt x="440" y="903"/>
                  </a:lnTo>
                  <a:lnTo>
                    <a:pt x="392" y="983"/>
                  </a:lnTo>
                  <a:lnTo>
                    <a:pt x="348" y="1068"/>
                  </a:lnTo>
                  <a:lnTo>
                    <a:pt x="309" y="1155"/>
                  </a:lnTo>
                  <a:lnTo>
                    <a:pt x="275" y="1245"/>
                  </a:lnTo>
                  <a:lnTo>
                    <a:pt x="248" y="1337"/>
                  </a:lnTo>
                  <a:lnTo>
                    <a:pt x="226" y="1432"/>
                  </a:lnTo>
                  <a:lnTo>
                    <a:pt x="211" y="1529"/>
                  </a:lnTo>
                  <a:lnTo>
                    <a:pt x="201" y="1627"/>
                  </a:lnTo>
                  <a:lnTo>
                    <a:pt x="198" y="1728"/>
                  </a:lnTo>
                  <a:lnTo>
                    <a:pt x="200" y="1821"/>
                  </a:lnTo>
                  <a:lnTo>
                    <a:pt x="208" y="1913"/>
                  </a:lnTo>
                  <a:lnTo>
                    <a:pt x="222" y="2002"/>
                  </a:lnTo>
                  <a:lnTo>
                    <a:pt x="241" y="2091"/>
                  </a:lnTo>
                  <a:lnTo>
                    <a:pt x="265" y="2177"/>
                  </a:lnTo>
                  <a:lnTo>
                    <a:pt x="294" y="2262"/>
                  </a:lnTo>
                  <a:lnTo>
                    <a:pt x="328" y="2344"/>
                  </a:lnTo>
                  <a:lnTo>
                    <a:pt x="148" y="2425"/>
                  </a:lnTo>
                  <a:lnTo>
                    <a:pt x="110" y="2333"/>
                  </a:lnTo>
                  <a:lnTo>
                    <a:pt x="77" y="2238"/>
                  </a:lnTo>
                  <a:lnTo>
                    <a:pt x="50" y="2140"/>
                  </a:lnTo>
                  <a:lnTo>
                    <a:pt x="28" y="2040"/>
                  </a:lnTo>
                  <a:lnTo>
                    <a:pt x="13" y="1937"/>
                  </a:lnTo>
                  <a:lnTo>
                    <a:pt x="3" y="1834"/>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a:lstStyle/>
            <a:p>
              <a:endParaRPr lang="en-ZA" dirty="0">
                <a:solidFill>
                  <a:srgbClr val="717171"/>
                </a:solidFill>
              </a:endParaRPr>
            </a:p>
          </p:txBody>
        </p:sp>
        <p:sp>
          <p:nvSpPr>
            <p:cNvPr id="49" name="Freeform 361"/>
            <p:cNvSpPr>
              <a:spLocks/>
            </p:cNvSpPr>
            <p:nvPr/>
          </p:nvSpPr>
          <p:spPr bwMode="auto">
            <a:xfrm>
              <a:off x="3051" y="3170"/>
              <a:ext cx="347" cy="270"/>
            </a:xfrm>
            <a:custGeom>
              <a:avLst/>
              <a:gdLst>
                <a:gd name="T0" fmla="*/ 37 w 3126"/>
                <a:gd name="T1" fmla="*/ 1 h 2428"/>
                <a:gd name="T2" fmla="*/ 38 w 3126"/>
                <a:gd name="T3" fmla="*/ 4 h 2428"/>
                <a:gd name="T4" fmla="*/ 38 w 3126"/>
                <a:gd name="T5" fmla="*/ 6 h 2428"/>
                <a:gd name="T6" fmla="*/ 39 w 3126"/>
                <a:gd name="T7" fmla="*/ 9 h 2428"/>
                <a:gd name="T8" fmla="*/ 38 w 3126"/>
                <a:gd name="T9" fmla="*/ 11 h 2428"/>
                <a:gd name="T10" fmla="*/ 38 w 3126"/>
                <a:gd name="T11" fmla="*/ 14 h 2428"/>
                <a:gd name="T12" fmla="*/ 37 w 3126"/>
                <a:gd name="T13" fmla="*/ 16 h 2428"/>
                <a:gd name="T14" fmla="*/ 36 w 3126"/>
                <a:gd name="T15" fmla="*/ 18 h 2428"/>
                <a:gd name="T16" fmla="*/ 35 w 3126"/>
                <a:gd name="T17" fmla="*/ 20 h 2428"/>
                <a:gd name="T18" fmla="*/ 34 w 3126"/>
                <a:gd name="T19" fmla="*/ 22 h 2428"/>
                <a:gd name="T20" fmla="*/ 32 w 3126"/>
                <a:gd name="T21" fmla="*/ 24 h 2428"/>
                <a:gd name="T22" fmla="*/ 30 w 3126"/>
                <a:gd name="T23" fmla="*/ 26 h 2428"/>
                <a:gd name="T24" fmla="*/ 28 w 3126"/>
                <a:gd name="T25" fmla="*/ 27 h 2428"/>
                <a:gd name="T26" fmla="*/ 26 w 3126"/>
                <a:gd name="T27" fmla="*/ 28 h 2428"/>
                <a:gd name="T28" fmla="*/ 23 w 3126"/>
                <a:gd name="T29" fmla="*/ 29 h 2428"/>
                <a:gd name="T30" fmla="*/ 21 w 3126"/>
                <a:gd name="T31" fmla="*/ 30 h 2428"/>
                <a:gd name="T32" fmla="*/ 19 w 3126"/>
                <a:gd name="T33" fmla="*/ 30 h 2428"/>
                <a:gd name="T34" fmla="*/ 16 w 3126"/>
                <a:gd name="T35" fmla="*/ 30 h 2428"/>
                <a:gd name="T36" fmla="*/ 14 w 3126"/>
                <a:gd name="T37" fmla="*/ 30 h 2428"/>
                <a:gd name="T38" fmla="*/ 11 w 3126"/>
                <a:gd name="T39" fmla="*/ 29 h 2428"/>
                <a:gd name="T40" fmla="*/ 9 w 3126"/>
                <a:gd name="T41" fmla="*/ 28 h 2428"/>
                <a:gd name="T42" fmla="*/ 7 w 3126"/>
                <a:gd name="T43" fmla="*/ 27 h 2428"/>
                <a:gd name="T44" fmla="*/ 5 w 3126"/>
                <a:gd name="T45" fmla="*/ 26 h 2428"/>
                <a:gd name="T46" fmla="*/ 3 w 3126"/>
                <a:gd name="T47" fmla="*/ 25 h 2428"/>
                <a:gd name="T48" fmla="*/ 0 w 3126"/>
                <a:gd name="T49" fmla="*/ 26 h 2428"/>
                <a:gd name="T50" fmla="*/ 7 w 3126"/>
                <a:gd name="T51" fmla="*/ 19 h 2428"/>
                <a:gd name="T52" fmla="*/ 5 w 3126"/>
                <a:gd name="T53" fmla="*/ 23 h 2428"/>
                <a:gd name="T54" fmla="*/ 6 w 3126"/>
                <a:gd name="T55" fmla="*/ 24 h 2428"/>
                <a:gd name="T56" fmla="*/ 8 w 3126"/>
                <a:gd name="T57" fmla="*/ 25 h 2428"/>
                <a:gd name="T58" fmla="*/ 10 w 3126"/>
                <a:gd name="T59" fmla="*/ 26 h 2428"/>
                <a:gd name="T60" fmla="*/ 13 w 3126"/>
                <a:gd name="T61" fmla="*/ 27 h 2428"/>
                <a:gd name="T62" fmla="*/ 15 w 3126"/>
                <a:gd name="T63" fmla="*/ 27 h 2428"/>
                <a:gd name="T64" fmla="*/ 17 w 3126"/>
                <a:gd name="T65" fmla="*/ 28 h 2428"/>
                <a:gd name="T66" fmla="*/ 20 w 3126"/>
                <a:gd name="T67" fmla="*/ 27 h 2428"/>
                <a:gd name="T68" fmla="*/ 22 w 3126"/>
                <a:gd name="T69" fmla="*/ 27 h 2428"/>
                <a:gd name="T70" fmla="*/ 24 w 3126"/>
                <a:gd name="T71" fmla="*/ 26 h 2428"/>
                <a:gd name="T72" fmla="*/ 26 w 3126"/>
                <a:gd name="T73" fmla="*/ 25 h 2428"/>
                <a:gd name="T74" fmla="*/ 28 w 3126"/>
                <a:gd name="T75" fmla="*/ 24 h 2428"/>
                <a:gd name="T76" fmla="*/ 30 w 3126"/>
                <a:gd name="T77" fmla="*/ 22 h 2428"/>
                <a:gd name="T78" fmla="*/ 32 w 3126"/>
                <a:gd name="T79" fmla="*/ 21 h 2428"/>
                <a:gd name="T80" fmla="*/ 33 w 3126"/>
                <a:gd name="T81" fmla="*/ 19 h 2428"/>
                <a:gd name="T82" fmla="*/ 34 w 3126"/>
                <a:gd name="T83" fmla="*/ 17 h 2428"/>
                <a:gd name="T84" fmla="*/ 35 w 3126"/>
                <a:gd name="T85" fmla="*/ 15 h 2428"/>
                <a:gd name="T86" fmla="*/ 36 w 3126"/>
                <a:gd name="T87" fmla="*/ 12 h 2428"/>
                <a:gd name="T88" fmla="*/ 36 w 3126"/>
                <a:gd name="T89" fmla="*/ 10 h 2428"/>
                <a:gd name="T90" fmla="*/ 36 w 3126"/>
                <a:gd name="T91" fmla="*/ 8 h 2428"/>
                <a:gd name="T92" fmla="*/ 36 w 3126"/>
                <a:gd name="T93" fmla="*/ 5 h 2428"/>
                <a:gd name="T94" fmla="*/ 35 w 3126"/>
                <a:gd name="T95" fmla="*/ 3 h 2428"/>
                <a:gd name="T96" fmla="*/ 35 w 3126"/>
                <a:gd name="T97" fmla="*/ 1 h 24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6"/>
                <a:gd name="T148" fmla="*/ 0 h 2428"/>
                <a:gd name="T149" fmla="*/ 3126 w 3126"/>
                <a:gd name="T150" fmla="*/ 2428 h 24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6" h="2428">
                  <a:moveTo>
                    <a:pt x="2977" y="0"/>
                  </a:moveTo>
                  <a:lnTo>
                    <a:pt x="3016" y="94"/>
                  </a:lnTo>
                  <a:lnTo>
                    <a:pt x="3049" y="189"/>
                  </a:lnTo>
                  <a:lnTo>
                    <a:pt x="3076" y="287"/>
                  </a:lnTo>
                  <a:lnTo>
                    <a:pt x="3098" y="388"/>
                  </a:lnTo>
                  <a:lnTo>
                    <a:pt x="3113" y="489"/>
                  </a:lnTo>
                  <a:lnTo>
                    <a:pt x="3123" y="594"/>
                  </a:lnTo>
                  <a:lnTo>
                    <a:pt x="3126" y="700"/>
                  </a:lnTo>
                  <a:lnTo>
                    <a:pt x="3123" y="805"/>
                  </a:lnTo>
                  <a:lnTo>
                    <a:pt x="3113" y="908"/>
                  </a:lnTo>
                  <a:lnTo>
                    <a:pt x="3098" y="1010"/>
                  </a:lnTo>
                  <a:lnTo>
                    <a:pt x="3077" y="1109"/>
                  </a:lnTo>
                  <a:lnTo>
                    <a:pt x="3050" y="1207"/>
                  </a:lnTo>
                  <a:lnTo>
                    <a:pt x="3018" y="1302"/>
                  </a:lnTo>
                  <a:lnTo>
                    <a:pt x="2980" y="1395"/>
                  </a:lnTo>
                  <a:lnTo>
                    <a:pt x="2937" y="1484"/>
                  </a:lnTo>
                  <a:lnTo>
                    <a:pt x="2889" y="1571"/>
                  </a:lnTo>
                  <a:lnTo>
                    <a:pt x="2837" y="1655"/>
                  </a:lnTo>
                  <a:lnTo>
                    <a:pt x="2780" y="1736"/>
                  </a:lnTo>
                  <a:lnTo>
                    <a:pt x="2719" y="1813"/>
                  </a:lnTo>
                  <a:lnTo>
                    <a:pt x="2654" y="1887"/>
                  </a:lnTo>
                  <a:lnTo>
                    <a:pt x="2585" y="1956"/>
                  </a:lnTo>
                  <a:lnTo>
                    <a:pt x="2510" y="2022"/>
                  </a:lnTo>
                  <a:lnTo>
                    <a:pt x="2434" y="2082"/>
                  </a:lnTo>
                  <a:lnTo>
                    <a:pt x="2353" y="2139"/>
                  </a:lnTo>
                  <a:lnTo>
                    <a:pt x="2269" y="2191"/>
                  </a:lnTo>
                  <a:lnTo>
                    <a:pt x="2182" y="2239"/>
                  </a:lnTo>
                  <a:lnTo>
                    <a:pt x="2092" y="2282"/>
                  </a:lnTo>
                  <a:lnTo>
                    <a:pt x="2000" y="2320"/>
                  </a:lnTo>
                  <a:lnTo>
                    <a:pt x="1905" y="2352"/>
                  </a:lnTo>
                  <a:lnTo>
                    <a:pt x="1807" y="2379"/>
                  </a:lnTo>
                  <a:lnTo>
                    <a:pt x="1708" y="2400"/>
                  </a:lnTo>
                  <a:lnTo>
                    <a:pt x="1606" y="2415"/>
                  </a:lnTo>
                  <a:lnTo>
                    <a:pt x="1503" y="2425"/>
                  </a:lnTo>
                  <a:lnTo>
                    <a:pt x="1398" y="2428"/>
                  </a:lnTo>
                  <a:lnTo>
                    <a:pt x="1296" y="2425"/>
                  </a:lnTo>
                  <a:lnTo>
                    <a:pt x="1197" y="2416"/>
                  </a:lnTo>
                  <a:lnTo>
                    <a:pt x="1098" y="2402"/>
                  </a:lnTo>
                  <a:lnTo>
                    <a:pt x="1002" y="2382"/>
                  </a:lnTo>
                  <a:lnTo>
                    <a:pt x="908" y="2357"/>
                  </a:lnTo>
                  <a:lnTo>
                    <a:pt x="816" y="2327"/>
                  </a:lnTo>
                  <a:lnTo>
                    <a:pt x="726" y="2292"/>
                  </a:lnTo>
                  <a:lnTo>
                    <a:pt x="639" y="2252"/>
                  </a:lnTo>
                  <a:lnTo>
                    <a:pt x="554" y="2207"/>
                  </a:lnTo>
                  <a:lnTo>
                    <a:pt x="472" y="2159"/>
                  </a:lnTo>
                  <a:lnTo>
                    <a:pt x="394" y="2105"/>
                  </a:lnTo>
                  <a:lnTo>
                    <a:pt x="318" y="2048"/>
                  </a:lnTo>
                  <a:lnTo>
                    <a:pt x="246" y="1986"/>
                  </a:lnTo>
                  <a:lnTo>
                    <a:pt x="177" y="1921"/>
                  </a:lnTo>
                  <a:lnTo>
                    <a:pt x="0" y="2098"/>
                  </a:lnTo>
                  <a:lnTo>
                    <a:pt x="0" y="1539"/>
                  </a:lnTo>
                  <a:lnTo>
                    <a:pt x="559" y="1539"/>
                  </a:lnTo>
                  <a:lnTo>
                    <a:pt x="316" y="1782"/>
                  </a:lnTo>
                  <a:lnTo>
                    <a:pt x="382" y="1844"/>
                  </a:lnTo>
                  <a:lnTo>
                    <a:pt x="451" y="1901"/>
                  </a:lnTo>
                  <a:lnTo>
                    <a:pt x="525" y="1956"/>
                  </a:lnTo>
                  <a:lnTo>
                    <a:pt x="600" y="2005"/>
                  </a:lnTo>
                  <a:lnTo>
                    <a:pt x="680" y="2051"/>
                  </a:lnTo>
                  <a:lnTo>
                    <a:pt x="761" y="2091"/>
                  </a:lnTo>
                  <a:lnTo>
                    <a:pt x="846" y="2127"/>
                  </a:lnTo>
                  <a:lnTo>
                    <a:pt x="932" y="2158"/>
                  </a:lnTo>
                  <a:lnTo>
                    <a:pt x="1022" y="2184"/>
                  </a:lnTo>
                  <a:lnTo>
                    <a:pt x="1113" y="2204"/>
                  </a:lnTo>
                  <a:lnTo>
                    <a:pt x="1206" y="2219"/>
                  </a:lnTo>
                  <a:lnTo>
                    <a:pt x="1302" y="2227"/>
                  </a:lnTo>
                  <a:lnTo>
                    <a:pt x="1398" y="2230"/>
                  </a:lnTo>
                  <a:lnTo>
                    <a:pt x="1499" y="2227"/>
                  </a:lnTo>
                  <a:lnTo>
                    <a:pt x="1597" y="2217"/>
                  </a:lnTo>
                  <a:lnTo>
                    <a:pt x="1694" y="2202"/>
                  </a:lnTo>
                  <a:lnTo>
                    <a:pt x="1789" y="2180"/>
                  </a:lnTo>
                  <a:lnTo>
                    <a:pt x="1881" y="2153"/>
                  </a:lnTo>
                  <a:lnTo>
                    <a:pt x="1971" y="2119"/>
                  </a:lnTo>
                  <a:lnTo>
                    <a:pt x="2058" y="2080"/>
                  </a:lnTo>
                  <a:lnTo>
                    <a:pt x="2143" y="2037"/>
                  </a:lnTo>
                  <a:lnTo>
                    <a:pt x="2223" y="1988"/>
                  </a:lnTo>
                  <a:lnTo>
                    <a:pt x="2301" y="1935"/>
                  </a:lnTo>
                  <a:lnTo>
                    <a:pt x="2375" y="1877"/>
                  </a:lnTo>
                  <a:lnTo>
                    <a:pt x="2446" y="1814"/>
                  </a:lnTo>
                  <a:lnTo>
                    <a:pt x="2512" y="1748"/>
                  </a:lnTo>
                  <a:lnTo>
                    <a:pt x="2575" y="1677"/>
                  </a:lnTo>
                  <a:lnTo>
                    <a:pt x="2633" y="1603"/>
                  </a:lnTo>
                  <a:lnTo>
                    <a:pt x="2686" y="1525"/>
                  </a:lnTo>
                  <a:lnTo>
                    <a:pt x="2734" y="1445"/>
                  </a:lnTo>
                  <a:lnTo>
                    <a:pt x="2778" y="1360"/>
                  </a:lnTo>
                  <a:lnTo>
                    <a:pt x="2817" y="1273"/>
                  </a:lnTo>
                  <a:lnTo>
                    <a:pt x="2851" y="1183"/>
                  </a:lnTo>
                  <a:lnTo>
                    <a:pt x="2878" y="1091"/>
                  </a:lnTo>
                  <a:lnTo>
                    <a:pt x="2900" y="996"/>
                  </a:lnTo>
                  <a:lnTo>
                    <a:pt x="2915" y="899"/>
                  </a:lnTo>
                  <a:lnTo>
                    <a:pt x="2925" y="801"/>
                  </a:lnTo>
                  <a:lnTo>
                    <a:pt x="2928" y="700"/>
                  </a:lnTo>
                  <a:lnTo>
                    <a:pt x="2926" y="607"/>
                  </a:lnTo>
                  <a:lnTo>
                    <a:pt x="2918" y="515"/>
                  </a:lnTo>
                  <a:lnTo>
                    <a:pt x="2903" y="425"/>
                  </a:lnTo>
                  <a:lnTo>
                    <a:pt x="2884" y="337"/>
                  </a:lnTo>
                  <a:lnTo>
                    <a:pt x="2860" y="250"/>
                  </a:lnTo>
                  <a:lnTo>
                    <a:pt x="2832" y="165"/>
                  </a:lnTo>
                  <a:lnTo>
                    <a:pt x="2798" y="83"/>
                  </a:lnTo>
                  <a:lnTo>
                    <a:pt x="2977" y="0"/>
                  </a:lnTo>
                  <a:close/>
                </a:path>
              </a:pathLst>
            </a:custGeom>
            <a:grpFill/>
            <a:ln w="0">
              <a:noFill/>
              <a:prstDash val="solid"/>
              <a:round/>
              <a:headEnd/>
              <a:tailEnd/>
            </a:ln>
          </p:spPr>
          <p:txBody>
            <a:bodyPr/>
            <a:lstStyle/>
            <a:p>
              <a:endParaRPr lang="en-ZA" dirty="0">
                <a:solidFill>
                  <a:srgbClr val="717171"/>
                </a:solidFill>
              </a:endParaRPr>
            </a:p>
          </p:txBody>
        </p:sp>
      </p:grpSp>
      <p:sp>
        <p:nvSpPr>
          <p:cNvPr id="52" name="Rectangle 51"/>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Rituals</a:t>
            </a:r>
            <a:endParaRPr lang="en-ZA" sz="1400" dirty="0">
              <a:solidFill>
                <a:srgbClr val="FFFFFF"/>
              </a:solidFill>
            </a:endParaRPr>
          </a:p>
        </p:txBody>
      </p:sp>
      <p:sp>
        <p:nvSpPr>
          <p:cNvPr id="53" name="TextBox 52"/>
          <p:cNvSpPr txBox="1"/>
          <p:nvPr/>
        </p:nvSpPr>
        <p:spPr>
          <a:xfrm>
            <a:off x="8602660" y="1081958"/>
            <a:ext cx="3437254" cy="1399986"/>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a:solidFill>
                  <a:srgbClr val="333333"/>
                </a:solidFill>
              </a:rPr>
              <a:t>No sexual health fem care rituals</a:t>
            </a:r>
          </a:p>
          <a:p>
            <a:pPr marL="171450" indent="-171450">
              <a:buFont typeface="Arial" panose="020B0604020202020204" pitchFamily="34" charset="0"/>
              <a:buChar char="•"/>
            </a:pPr>
            <a:r>
              <a:rPr lang="en-ZA" sz="1100" dirty="0">
                <a:solidFill>
                  <a:srgbClr val="333333"/>
                </a:solidFill>
              </a:rPr>
              <a:t>Believes in bathing twice a day to stay fresh and clean</a:t>
            </a:r>
          </a:p>
          <a:p>
            <a:pPr marL="171450" indent="-171450">
              <a:buFont typeface="Arial" panose="020B0604020202020204" pitchFamily="34" charset="0"/>
              <a:buChar char="•"/>
            </a:pPr>
            <a:r>
              <a:rPr lang="en-ZA" sz="1100" dirty="0">
                <a:solidFill>
                  <a:srgbClr val="333333"/>
                </a:solidFill>
              </a:rPr>
              <a:t>Adopts basic ‘bathing’ rituals learnt from her mother/ aunt/ </a:t>
            </a:r>
            <a:r>
              <a:rPr lang="en-ZA" sz="1100" dirty="0" smtClean="0">
                <a:solidFill>
                  <a:srgbClr val="333333"/>
                </a:solidFill>
              </a:rPr>
              <a:t>grandmother</a:t>
            </a:r>
          </a:p>
          <a:p>
            <a:pPr marL="171450" indent="-171450">
              <a:buFont typeface="Arial" panose="020B0604020202020204" pitchFamily="34" charset="0"/>
              <a:buChar char="•"/>
            </a:pPr>
            <a:r>
              <a:rPr lang="en-ZA" sz="1100" dirty="0" smtClean="0">
                <a:solidFill>
                  <a:srgbClr val="333333"/>
                </a:solidFill>
              </a:rPr>
              <a:t>Responsibly takes her birth control pills/ visits clinics for her contraception injections timeously</a:t>
            </a:r>
          </a:p>
        </p:txBody>
      </p:sp>
      <p:sp>
        <p:nvSpPr>
          <p:cNvPr id="54" name="Rectangle 53"/>
          <p:cNvSpPr/>
          <p:nvPr/>
        </p:nvSpPr>
        <p:spPr>
          <a:xfrm>
            <a:off x="9263060" y="2943207"/>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Meaning of Womanhood</a:t>
            </a:r>
            <a:endParaRPr lang="en-ZA" sz="1400" dirty="0">
              <a:solidFill>
                <a:srgbClr val="FFFFFF"/>
              </a:solidFill>
            </a:endParaRPr>
          </a:p>
        </p:txBody>
      </p:sp>
      <p:sp>
        <p:nvSpPr>
          <p:cNvPr id="55" name="TextBox 54"/>
          <p:cNvSpPr txBox="1"/>
          <p:nvPr/>
        </p:nvSpPr>
        <p:spPr>
          <a:xfrm>
            <a:off x="8602659" y="3349607"/>
            <a:ext cx="3437254" cy="233333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Motherhood was her right of passage into womanhood from being a ‘girl’. </a:t>
            </a:r>
          </a:p>
          <a:p>
            <a:pPr marL="171450" indent="-171450">
              <a:buFont typeface="Arial" panose="020B0604020202020204" pitchFamily="34" charset="0"/>
              <a:buChar char="•"/>
            </a:pPr>
            <a:r>
              <a:rPr lang="en-ZA" sz="1100" dirty="0" smtClean="0">
                <a:solidFill>
                  <a:srgbClr val="333333"/>
                </a:solidFill>
              </a:rPr>
              <a:t>Younger ‘Responsible Mothers’ find themselves lost in their position in society, she is neither a girl nor a woman. </a:t>
            </a:r>
          </a:p>
          <a:p>
            <a:pPr marL="171450" indent="-171450">
              <a:buFont typeface="Arial" panose="020B0604020202020204" pitchFamily="34" charset="0"/>
              <a:buChar char="•"/>
            </a:pPr>
            <a:r>
              <a:rPr lang="en-ZA" sz="1100" dirty="0" smtClean="0">
                <a:solidFill>
                  <a:srgbClr val="333333"/>
                </a:solidFill>
              </a:rPr>
              <a:t>Being well groomed, tidy, neat and dressing conservatively helps her establish her role as a mother in her community. </a:t>
            </a: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109</a:t>
            </a:fld>
            <a:endParaRPr lang="en-GB" dirty="0">
              <a:solidFill>
                <a:srgbClr val="717171"/>
              </a:solidFill>
            </a:endParaRPr>
          </a:p>
        </p:txBody>
      </p:sp>
      <p:sp>
        <p:nvSpPr>
          <p:cNvPr id="5" name="TextBox 4"/>
          <p:cNvSpPr txBox="1"/>
          <p:nvPr/>
        </p:nvSpPr>
        <p:spPr>
          <a:xfrm>
            <a:off x="1045030" y="753064"/>
            <a:ext cx="3666446" cy="430887"/>
          </a:xfrm>
          <a:prstGeom prst="rect">
            <a:avLst/>
          </a:prstGeom>
          <a:noFill/>
        </p:spPr>
        <p:txBody>
          <a:bodyPr wrap="square" lIns="0" tIns="0" rIns="0" bIns="0" rtlCol="0">
            <a:spAutoFit/>
          </a:bodyPr>
          <a:lstStyle/>
          <a:p>
            <a:r>
              <a:rPr lang="en-ZA" sz="1400" b="1" i="1" dirty="0" smtClean="0">
                <a:solidFill>
                  <a:srgbClr val="E5007E"/>
                </a:solidFill>
              </a:rPr>
              <a:t>Her limited sexual activity limits her fem care rituals</a:t>
            </a:r>
          </a:p>
        </p:txBody>
      </p:sp>
      <p:grpSp>
        <p:nvGrpSpPr>
          <p:cNvPr id="6" name="noun_project_2332.svg.eps"/>
          <p:cNvGrpSpPr>
            <a:grpSpLocks/>
          </p:cNvGrpSpPr>
          <p:nvPr/>
        </p:nvGrpSpPr>
        <p:grpSpPr bwMode="auto">
          <a:xfrm flipH="1">
            <a:off x="169492" y="2150301"/>
            <a:ext cx="4161931" cy="3963856"/>
            <a:chOff x="4144" y="817"/>
            <a:chExt cx="384" cy="330"/>
          </a:xfrm>
          <a:solidFill>
            <a:schemeClr val="bg1">
              <a:lumMod val="85000"/>
            </a:schemeClr>
          </a:solidFill>
        </p:grpSpPr>
        <p:sp>
          <p:nvSpPr>
            <p:cNvPr id="7"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8"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12" name="noun_project_0285.eps"/>
          <p:cNvGrpSpPr>
            <a:grpSpLocks/>
          </p:cNvGrpSpPr>
          <p:nvPr/>
        </p:nvGrpSpPr>
        <p:grpSpPr bwMode="auto">
          <a:xfrm>
            <a:off x="236523" y="1580202"/>
            <a:ext cx="609600" cy="557213"/>
            <a:chOff x="3727" y="1940"/>
            <a:chExt cx="384" cy="351"/>
          </a:xfrm>
          <a:solidFill>
            <a:schemeClr val="tx1"/>
          </a:solidFill>
        </p:grpSpPr>
        <p:sp>
          <p:nvSpPr>
            <p:cNvPr id="13" name="Freeform 276"/>
            <p:cNvSpPr>
              <a:spLocks/>
            </p:cNvSpPr>
            <p:nvPr/>
          </p:nvSpPr>
          <p:spPr bwMode="auto">
            <a:xfrm>
              <a:off x="3935" y="2128"/>
              <a:ext cx="24" cy="44"/>
            </a:xfrm>
            <a:custGeom>
              <a:avLst/>
              <a:gdLst>
                <a:gd name="T0" fmla="*/ 0 w 210"/>
                <a:gd name="T1" fmla="*/ 0 h 393"/>
                <a:gd name="T2" fmla="*/ 1 w 210"/>
                <a:gd name="T3" fmla="*/ 0 h 393"/>
                <a:gd name="T4" fmla="*/ 1 w 210"/>
                <a:gd name="T5" fmla="*/ 0 h 393"/>
                <a:gd name="T6" fmla="*/ 1 w 210"/>
                <a:gd name="T7" fmla="*/ 0 h 393"/>
                <a:gd name="T8" fmla="*/ 2 w 210"/>
                <a:gd name="T9" fmla="*/ 1 h 393"/>
                <a:gd name="T10" fmla="*/ 2 w 210"/>
                <a:gd name="T11" fmla="*/ 1 h 393"/>
                <a:gd name="T12" fmla="*/ 2 w 210"/>
                <a:gd name="T13" fmla="*/ 1 h 393"/>
                <a:gd name="T14" fmla="*/ 3 w 210"/>
                <a:gd name="T15" fmla="*/ 1 h 393"/>
                <a:gd name="T16" fmla="*/ 3 w 210"/>
                <a:gd name="T17" fmla="*/ 2 h 393"/>
                <a:gd name="T18" fmla="*/ 3 w 210"/>
                <a:gd name="T19" fmla="*/ 2 h 393"/>
                <a:gd name="T20" fmla="*/ 3 w 210"/>
                <a:gd name="T21" fmla="*/ 2 h 393"/>
                <a:gd name="T22" fmla="*/ 3 w 210"/>
                <a:gd name="T23" fmla="*/ 3 h 393"/>
                <a:gd name="T24" fmla="*/ 3 w 210"/>
                <a:gd name="T25" fmla="*/ 3 h 393"/>
                <a:gd name="T26" fmla="*/ 3 w 210"/>
                <a:gd name="T27" fmla="*/ 3 h 393"/>
                <a:gd name="T28" fmla="*/ 2 w 210"/>
                <a:gd name="T29" fmla="*/ 4 h 393"/>
                <a:gd name="T30" fmla="*/ 2 w 210"/>
                <a:gd name="T31" fmla="*/ 4 h 393"/>
                <a:gd name="T32" fmla="*/ 2 w 210"/>
                <a:gd name="T33" fmla="*/ 4 h 393"/>
                <a:gd name="T34" fmla="*/ 1 w 210"/>
                <a:gd name="T35" fmla="*/ 5 h 393"/>
                <a:gd name="T36" fmla="*/ 1 w 210"/>
                <a:gd name="T37" fmla="*/ 5 h 393"/>
                <a:gd name="T38" fmla="*/ 0 w 210"/>
                <a:gd name="T39" fmla="*/ 5 h 393"/>
                <a:gd name="T40" fmla="*/ 0 w 210"/>
                <a:gd name="T41" fmla="*/ 5 h 393"/>
                <a:gd name="T42" fmla="*/ 0 w 210"/>
                <a:gd name="T43" fmla="*/ 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0"/>
                <a:gd name="T67" fmla="*/ 0 h 393"/>
                <a:gd name="T68" fmla="*/ 210 w 210"/>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0" h="393">
                  <a:moveTo>
                    <a:pt x="0" y="0"/>
                  </a:moveTo>
                  <a:lnTo>
                    <a:pt x="40" y="13"/>
                  </a:lnTo>
                  <a:lnTo>
                    <a:pt x="78" y="27"/>
                  </a:lnTo>
                  <a:lnTo>
                    <a:pt x="110" y="40"/>
                  </a:lnTo>
                  <a:lnTo>
                    <a:pt x="137" y="55"/>
                  </a:lnTo>
                  <a:lnTo>
                    <a:pt x="160" y="71"/>
                  </a:lnTo>
                  <a:lnTo>
                    <a:pt x="178" y="90"/>
                  </a:lnTo>
                  <a:lnTo>
                    <a:pt x="192" y="109"/>
                  </a:lnTo>
                  <a:lnTo>
                    <a:pt x="203" y="132"/>
                  </a:lnTo>
                  <a:lnTo>
                    <a:pt x="208" y="157"/>
                  </a:lnTo>
                  <a:lnTo>
                    <a:pt x="210" y="184"/>
                  </a:lnTo>
                  <a:lnTo>
                    <a:pt x="208" y="217"/>
                  </a:lnTo>
                  <a:lnTo>
                    <a:pt x="201" y="249"/>
                  </a:lnTo>
                  <a:lnTo>
                    <a:pt x="189" y="278"/>
                  </a:lnTo>
                  <a:lnTo>
                    <a:pt x="173" y="303"/>
                  </a:lnTo>
                  <a:lnTo>
                    <a:pt x="151" y="326"/>
                  </a:lnTo>
                  <a:lnTo>
                    <a:pt x="126" y="346"/>
                  </a:lnTo>
                  <a:lnTo>
                    <a:pt x="96" y="364"/>
                  </a:lnTo>
                  <a:lnTo>
                    <a:pt x="60" y="379"/>
                  </a:lnTo>
                  <a:lnTo>
                    <a:pt x="31" y="387"/>
                  </a:lnTo>
                  <a:lnTo>
                    <a:pt x="0" y="393"/>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4" name="Freeform 277"/>
            <p:cNvSpPr>
              <a:spLocks/>
            </p:cNvSpPr>
            <p:nvPr/>
          </p:nvSpPr>
          <p:spPr bwMode="auto">
            <a:xfrm>
              <a:off x="3881" y="2042"/>
              <a:ext cx="22" cy="41"/>
            </a:xfrm>
            <a:custGeom>
              <a:avLst/>
              <a:gdLst>
                <a:gd name="T0" fmla="*/ 2 w 203"/>
                <a:gd name="T1" fmla="*/ 0 h 376"/>
                <a:gd name="T2" fmla="*/ 2 w 203"/>
                <a:gd name="T3" fmla="*/ 4 h 376"/>
                <a:gd name="T4" fmla="*/ 2 w 203"/>
                <a:gd name="T5" fmla="*/ 4 h 376"/>
                <a:gd name="T6" fmla="*/ 2 w 203"/>
                <a:gd name="T7" fmla="*/ 4 h 376"/>
                <a:gd name="T8" fmla="*/ 1 w 203"/>
                <a:gd name="T9" fmla="*/ 4 h 376"/>
                <a:gd name="T10" fmla="*/ 1 w 203"/>
                <a:gd name="T11" fmla="*/ 4 h 376"/>
                <a:gd name="T12" fmla="*/ 1 w 203"/>
                <a:gd name="T13" fmla="*/ 4 h 376"/>
                <a:gd name="T14" fmla="*/ 0 w 203"/>
                <a:gd name="T15" fmla="*/ 3 h 376"/>
                <a:gd name="T16" fmla="*/ 0 w 203"/>
                <a:gd name="T17" fmla="*/ 3 h 376"/>
                <a:gd name="T18" fmla="*/ 0 w 203"/>
                <a:gd name="T19" fmla="*/ 3 h 376"/>
                <a:gd name="T20" fmla="*/ 0 w 203"/>
                <a:gd name="T21" fmla="*/ 3 h 376"/>
                <a:gd name="T22" fmla="*/ 0 w 203"/>
                <a:gd name="T23" fmla="*/ 2 h 376"/>
                <a:gd name="T24" fmla="*/ 0 w 203"/>
                <a:gd name="T25" fmla="*/ 2 h 376"/>
                <a:gd name="T26" fmla="*/ 0 w 203"/>
                <a:gd name="T27" fmla="*/ 2 h 376"/>
                <a:gd name="T28" fmla="*/ 0 w 203"/>
                <a:gd name="T29" fmla="*/ 1 h 376"/>
                <a:gd name="T30" fmla="*/ 0 w 203"/>
                <a:gd name="T31" fmla="*/ 1 h 376"/>
                <a:gd name="T32" fmla="*/ 1 w 203"/>
                <a:gd name="T33" fmla="*/ 1 h 376"/>
                <a:gd name="T34" fmla="*/ 1 w 203"/>
                <a:gd name="T35" fmla="*/ 1 h 376"/>
                <a:gd name="T36" fmla="*/ 1 w 203"/>
                <a:gd name="T37" fmla="*/ 0 h 376"/>
                <a:gd name="T38" fmla="*/ 2 w 203"/>
                <a:gd name="T39" fmla="*/ 0 h 376"/>
                <a:gd name="T40" fmla="*/ 2 w 203"/>
                <a:gd name="T41" fmla="*/ 0 h 376"/>
                <a:gd name="T42" fmla="*/ 2 w 203"/>
                <a:gd name="T43" fmla="*/ 0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376"/>
                <a:gd name="T68" fmla="*/ 203 w 203"/>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376">
                  <a:moveTo>
                    <a:pt x="203" y="0"/>
                  </a:moveTo>
                  <a:lnTo>
                    <a:pt x="203" y="376"/>
                  </a:lnTo>
                  <a:lnTo>
                    <a:pt x="164" y="364"/>
                  </a:lnTo>
                  <a:lnTo>
                    <a:pt x="130" y="353"/>
                  </a:lnTo>
                  <a:lnTo>
                    <a:pt x="103" y="343"/>
                  </a:lnTo>
                  <a:lnTo>
                    <a:pt x="82" y="332"/>
                  </a:lnTo>
                  <a:lnTo>
                    <a:pt x="57" y="316"/>
                  </a:lnTo>
                  <a:lnTo>
                    <a:pt x="37" y="298"/>
                  </a:lnTo>
                  <a:lnTo>
                    <a:pt x="21" y="277"/>
                  </a:lnTo>
                  <a:lnTo>
                    <a:pt x="10" y="253"/>
                  </a:lnTo>
                  <a:lnTo>
                    <a:pt x="4" y="226"/>
                  </a:lnTo>
                  <a:lnTo>
                    <a:pt x="0" y="198"/>
                  </a:lnTo>
                  <a:lnTo>
                    <a:pt x="4" y="167"/>
                  </a:lnTo>
                  <a:lnTo>
                    <a:pt x="10" y="137"/>
                  </a:lnTo>
                  <a:lnTo>
                    <a:pt x="21" y="111"/>
                  </a:lnTo>
                  <a:lnTo>
                    <a:pt x="38" y="86"/>
                  </a:lnTo>
                  <a:lnTo>
                    <a:pt x="58" y="65"/>
                  </a:lnTo>
                  <a:lnTo>
                    <a:pt x="84" y="45"/>
                  </a:lnTo>
                  <a:lnTo>
                    <a:pt x="109" y="30"/>
                  </a:lnTo>
                  <a:lnTo>
                    <a:pt x="139" y="18"/>
                  </a:lnTo>
                  <a:lnTo>
                    <a:pt x="169" y="7"/>
                  </a:lnTo>
                  <a:lnTo>
                    <a:pt x="20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5" name="Freeform 278"/>
            <p:cNvSpPr>
              <a:spLocks noEditPoints="1"/>
            </p:cNvSpPr>
            <p:nvPr/>
          </p:nvSpPr>
          <p:spPr bwMode="auto">
            <a:xfrm>
              <a:off x="3727" y="1940"/>
              <a:ext cx="384" cy="351"/>
            </a:xfrm>
            <a:custGeom>
              <a:avLst/>
              <a:gdLst>
                <a:gd name="T0" fmla="*/ 18 w 3456"/>
                <a:gd name="T1" fmla="*/ 8 h 3162"/>
                <a:gd name="T2" fmla="*/ 15 w 3456"/>
                <a:gd name="T3" fmla="*/ 9 h 3162"/>
                <a:gd name="T4" fmla="*/ 13 w 3456"/>
                <a:gd name="T5" fmla="*/ 12 h 3162"/>
                <a:gd name="T6" fmla="*/ 13 w 3456"/>
                <a:gd name="T7" fmla="*/ 15 h 3162"/>
                <a:gd name="T8" fmla="*/ 14 w 3456"/>
                <a:gd name="T9" fmla="*/ 18 h 3162"/>
                <a:gd name="T10" fmla="*/ 17 w 3456"/>
                <a:gd name="T11" fmla="*/ 19 h 3162"/>
                <a:gd name="T12" fmla="*/ 20 w 3456"/>
                <a:gd name="T13" fmla="*/ 26 h 3162"/>
                <a:gd name="T14" fmla="*/ 18 w 3456"/>
                <a:gd name="T15" fmla="*/ 25 h 3162"/>
                <a:gd name="T16" fmla="*/ 17 w 3456"/>
                <a:gd name="T17" fmla="*/ 22 h 3162"/>
                <a:gd name="T18" fmla="*/ 13 w 3456"/>
                <a:gd name="T19" fmla="*/ 25 h 3162"/>
                <a:gd name="T20" fmla="*/ 15 w 3456"/>
                <a:gd name="T21" fmla="*/ 28 h 3162"/>
                <a:gd name="T22" fmla="*/ 18 w 3456"/>
                <a:gd name="T23" fmla="*/ 29 h 3162"/>
                <a:gd name="T24" fmla="*/ 23 w 3456"/>
                <a:gd name="T25" fmla="*/ 29 h 3162"/>
                <a:gd name="T26" fmla="*/ 27 w 3456"/>
                <a:gd name="T27" fmla="*/ 28 h 3162"/>
                <a:gd name="T28" fmla="*/ 29 w 3456"/>
                <a:gd name="T29" fmla="*/ 26 h 3162"/>
                <a:gd name="T30" fmla="*/ 30 w 3456"/>
                <a:gd name="T31" fmla="*/ 23 h 3162"/>
                <a:gd name="T32" fmla="*/ 29 w 3456"/>
                <a:gd name="T33" fmla="*/ 20 h 3162"/>
                <a:gd name="T34" fmla="*/ 27 w 3456"/>
                <a:gd name="T35" fmla="*/ 18 h 3162"/>
                <a:gd name="T36" fmla="*/ 23 w 3456"/>
                <a:gd name="T37" fmla="*/ 17 h 3162"/>
                <a:gd name="T38" fmla="*/ 24 w 3456"/>
                <a:gd name="T39" fmla="*/ 12 h 3162"/>
                <a:gd name="T40" fmla="*/ 25 w 3456"/>
                <a:gd name="T41" fmla="*/ 14 h 3162"/>
                <a:gd name="T42" fmla="*/ 29 w 3456"/>
                <a:gd name="T43" fmla="*/ 12 h 3162"/>
                <a:gd name="T44" fmla="*/ 27 w 3456"/>
                <a:gd name="T45" fmla="*/ 10 h 3162"/>
                <a:gd name="T46" fmla="*/ 24 w 3456"/>
                <a:gd name="T47" fmla="*/ 8 h 3162"/>
                <a:gd name="T48" fmla="*/ 13 w 3456"/>
                <a:gd name="T49" fmla="*/ 0 h 3162"/>
                <a:gd name="T50" fmla="*/ 17 w 3456"/>
                <a:gd name="T51" fmla="*/ 1 h 3162"/>
                <a:gd name="T52" fmla="*/ 21 w 3456"/>
                <a:gd name="T53" fmla="*/ 3 h 3162"/>
                <a:gd name="T54" fmla="*/ 24 w 3456"/>
                <a:gd name="T55" fmla="*/ 1 h 3162"/>
                <a:gd name="T56" fmla="*/ 28 w 3456"/>
                <a:gd name="T57" fmla="*/ 0 h 3162"/>
                <a:gd name="T58" fmla="*/ 33 w 3456"/>
                <a:gd name="T59" fmla="*/ 0 h 3162"/>
                <a:gd name="T60" fmla="*/ 37 w 3456"/>
                <a:gd name="T61" fmla="*/ 2 h 3162"/>
                <a:gd name="T62" fmla="*/ 40 w 3456"/>
                <a:gd name="T63" fmla="*/ 5 h 3162"/>
                <a:gd name="T64" fmla="*/ 42 w 3456"/>
                <a:gd name="T65" fmla="*/ 9 h 3162"/>
                <a:gd name="T66" fmla="*/ 43 w 3456"/>
                <a:gd name="T67" fmla="*/ 13 h 3162"/>
                <a:gd name="T68" fmla="*/ 41 w 3456"/>
                <a:gd name="T69" fmla="*/ 18 h 3162"/>
                <a:gd name="T70" fmla="*/ 39 w 3456"/>
                <a:gd name="T71" fmla="*/ 22 h 3162"/>
                <a:gd name="T72" fmla="*/ 35 w 3456"/>
                <a:gd name="T73" fmla="*/ 25 h 3162"/>
                <a:gd name="T74" fmla="*/ 32 w 3456"/>
                <a:gd name="T75" fmla="*/ 28 h 3162"/>
                <a:gd name="T76" fmla="*/ 29 w 3456"/>
                <a:gd name="T77" fmla="*/ 32 h 3162"/>
                <a:gd name="T78" fmla="*/ 26 w 3456"/>
                <a:gd name="T79" fmla="*/ 35 h 3162"/>
                <a:gd name="T80" fmla="*/ 23 w 3456"/>
                <a:gd name="T81" fmla="*/ 37 h 3162"/>
                <a:gd name="T82" fmla="*/ 22 w 3456"/>
                <a:gd name="T83" fmla="*/ 39 h 3162"/>
                <a:gd name="T84" fmla="*/ 20 w 3456"/>
                <a:gd name="T85" fmla="*/ 38 h 3162"/>
                <a:gd name="T86" fmla="*/ 18 w 3456"/>
                <a:gd name="T87" fmla="*/ 36 h 3162"/>
                <a:gd name="T88" fmla="*/ 15 w 3456"/>
                <a:gd name="T89" fmla="*/ 33 h 3162"/>
                <a:gd name="T90" fmla="*/ 12 w 3456"/>
                <a:gd name="T91" fmla="*/ 30 h 3162"/>
                <a:gd name="T92" fmla="*/ 9 w 3456"/>
                <a:gd name="T93" fmla="*/ 26 h 3162"/>
                <a:gd name="T94" fmla="*/ 5 w 3456"/>
                <a:gd name="T95" fmla="*/ 23 h 3162"/>
                <a:gd name="T96" fmla="*/ 2 w 3456"/>
                <a:gd name="T97" fmla="*/ 19 h 3162"/>
                <a:gd name="T98" fmla="*/ 0 w 3456"/>
                <a:gd name="T99" fmla="*/ 15 h 3162"/>
                <a:gd name="T100" fmla="*/ 0 w 3456"/>
                <a:gd name="T101" fmla="*/ 11 h 3162"/>
                <a:gd name="T102" fmla="*/ 1 w 3456"/>
                <a:gd name="T103" fmla="*/ 7 h 3162"/>
                <a:gd name="T104" fmla="*/ 4 w 3456"/>
                <a:gd name="T105" fmla="*/ 3 h 3162"/>
                <a:gd name="T106" fmla="*/ 8 w 3456"/>
                <a:gd name="T107" fmla="*/ 1 h 3162"/>
                <a:gd name="T108" fmla="*/ 13 w 3456"/>
                <a:gd name="T109" fmla="*/ 0 h 3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56"/>
                <a:gd name="T166" fmla="*/ 0 h 3162"/>
                <a:gd name="T167" fmla="*/ 3456 w 3456"/>
                <a:gd name="T168" fmla="*/ 3162 h 3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56" h="3162">
                  <a:moveTo>
                    <a:pt x="1586" y="471"/>
                  </a:moveTo>
                  <a:lnTo>
                    <a:pt x="1586" y="471"/>
                  </a:lnTo>
                  <a:lnTo>
                    <a:pt x="1586" y="621"/>
                  </a:lnTo>
                  <a:lnTo>
                    <a:pt x="1523" y="630"/>
                  </a:lnTo>
                  <a:lnTo>
                    <a:pt x="1463" y="643"/>
                  </a:lnTo>
                  <a:lnTo>
                    <a:pt x="1408" y="658"/>
                  </a:lnTo>
                  <a:lnTo>
                    <a:pt x="1356" y="679"/>
                  </a:lnTo>
                  <a:lnTo>
                    <a:pt x="1308" y="704"/>
                  </a:lnTo>
                  <a:lnTo>
                    <a:pt x="1265" y="732"/>
                  </a:lnTo>
                  <a:lnTo>
                    <a:pt x="1225" y="763"/>
                  </a:lnTo>
                  <a:lnTo>
                    <a:pt x="1187" y="802"/>
                  </a:lnTo>
                  <a:lnTo>
                    <a:pt x="1153" y="843"/>
                  </a:lnTo>
                  <a:lnTo>
                    <a:pt x="1124" y="886"/>
                  </a:lnTo>
                  <a:lnTo>
                    <a:pt x="1101" y="932"/>
                  </a:lnTo>
                  <a:lnTo>
                    <a:pt x="1083" y="979"/>
                  </a:lnTo>
                  <a:lnTo>
                    <a:pt x="1069" y="1030"/>
                  </a:lnTo>
                  <a:lnTo>
                    <a:pt x="1062" y="1083"/>
                  </a:lnTo>
                  <a:lnTo>
                    <a:pt x="1059" y="1138"/>
                  </a:lnTo>
                  <a:lnTo>
                    <a:pt x="1061" y="1192"/>
                  </a:lnTo>
                  <a:lnTo>
                    <a:pt x="1067" y="1241"/>
                  </a:lnTo>
                  <a:lnTo>
                    <a:pt x="1078" y="1288"/>
                  </a:lnTo>
                  <a:lnTo>
                    <a:pt x="1092" y="1332"/>
                  </a:lnTo>
                  <a:lnTo>
                    <a:pt x="1111" y="1372"/>
                  </a:lnTo>
                  <a:lnTo>
                    <a:pt x="1134" y="1410"/>
                  </a:lnTo>
                  <a:lnTo>
                    <a:pt x="1161" y="1443"/>
                  </a:lnTo>
                  <a:lnTo>
                    <a:pt x="1193" y="1474"/>
                  </a:lnTo>
                  <a:lnTo>
                    <a:pt x="1228" y="1502"/>
                  </a:lnTo>
                  <a:lnTo>
                    <a:pt x="1260" y="1521"/>
                  </a:lnTo>
                  <a:lnTo>
                    <a:pt x="1299" y="1539"/>
                  </a:lnTo>
                  <a:lnTo>
                    <a:pt x="1343" y="1558"/>
                  </a:lnTo>
                  <a:lnTo>
                    <a:pt x="1394" y="1576"/>
                  </a:lnTo>
                  <a:lnTo>
                    <a:pt x="1452" y="1594"/>
                  </a:lnTo>
                  <a:lnTo>
                    <a:pt x="1515" y="1611"/>
                  </a:lnTo>
                  <a:lnTo>
                    <a:pt x="1586" y="1627"/>
                  </a:lnTo>
                  <a:lnTo>
                    <a:pt x="1586" y="2084"/>
                  </a:lnTo>
                  <a:lnTo>
                    <a:pt x="1548" y="2073"/>
                  </a:lnTo>
                  <a:lnTo>
                    <a:pt x="1512" y="2058"/>
                  </a:lnTo>
                  <a:lnTo>
                    <a:pt x="1482" y="2041"/>
                  </a:lnTo>
                  <a:lnTo>
                    <a:pt x="1454" y="2020"/>
                  </a:lnTo>
                  <a:lnTo>
                    <a:pt x="1431" y="1996"/>
                  </a:lnTo>
                  <a:lnTo>
                    <a:pt x="1413" y="1971"/>
                  </a:lnTo>
                  <a:lnTo>
                    <a:pt x="1397" y="1941"/>
                  </a:lnTo>
                  <a:lnTo>
                    <a:pt x="1384" y="1907"/>
                  </a:lnTo>
                  <a:lnTo>
                    <a:pt x="1374" y="1867"/>
                  </a:lnTo>
                  <a:lnTo>
                    <a:pt x="1367" y="1823"/>
                  </a:lnTo>
                  <a:lnTo>
                    <a:pt x="1032" y="1823"/>
                  </a:lnTo>
                  <a:lnTo>
                    <a:pt x="1035" y="1881"/>
                  </a:lnTo>
                  <a:lnTo>
                    <a:pt x="1041" y="1934"/>
                  </a:lnTo>
                  <a:lnTo>
                    <a:pt x="1053" y="1986"/>
                  </a:lnTo>
                  <a:lnTo>
                    <a:pt x="1069" y="2035"/>
                  </a:lnTo>
                  <a:lnTo>
                    <a:pt x="1090" y="2080"/>
                  </a:lnTo>
                  <a:lnTo>
                    <a:pt x="1116" y="2123"/>
                  </a:lnTo>
                  <a:lnTo>
                    <a:pt x="1147" y="2164"/>
                  </a:lnTo>
                  <a:lnTo>
                    <a:pt x="1182" y="2201"/>
                  </a:lnTo>
                  <a:lnTo>
                    <a:pt x="1222" y="2236"/>
                  </a:lnTo>
                  <a:lnTo>
                    <a:pt x="1264" y="2266"/>
                  </a:lnTo>
                  <a:lnTo>
                    <a:pt x="1310" y="2294"/>
                  </a:lnTo>
                  <a:lnTo>
                    <a:pt x="1358" y="2317"/>
                  </a:lnTo>
                  <a:lnTo>
                    <a:pt x="1411" y="2337"/>
                  </a:lnTo>
                  <a:lnTo>
                    <a:pt x="1466" y="2353"/>
                  </a:lnTo>
                  <a:lnTo>
                    <a:pt x="1525" y="2367"/>
                  </a:lnTo>
                  <a:lnTo>
                    <a:pt x="1586" y="2376"/>
                  </a:lnTo>
                  <a:lnTo>
                    <a:pt x="1586" y="2547"/>
                  </a:lnTo>
                  <a:lnTo>
                    <a:pt x="1875" y="2547"/>
                  </a:lnTo>
                  <a:lnTo>
                    <a:pt x="1875" y="2379"/>
                  </a:lnTo>
                  <a:lnTo>
                    <a:pt x="1939" y="2369"/>
                  </a:lnTo>
                  <a:lnTo>
                    <a:pt x="1999" y="2357"/>
                  </a:lnTo>
                  <a:lnTo>
                    <a:pt x="2056" y="2340"/>
                  </a:lnTo>
                  <a:lnTo>
                    <a:pt x="2109" y="2319"/>
                  </a:lnTo>
                  <a:lnTo>
                    <a:pt x="2158" y="2294"/>
                  </a:lnTo>
                  <a:lnTo>
                    <a:pt x="2205" y="2265"/>
                  </a:lnTo>
                  <a:lnTo>
                    <a:pt x="2246" y="2233"/>
                  </a:lnTo>
                  <a:lnTo>
                    <a:pt x="2288" y="2194"/>
                  </a:lnTo>
                  <a:lnTo>
                    <a:pt x="2324" y="2152"/>
                  </a:lnTo>
                  <a:lnTo>
                    <a:pt x="2354" y="2108"/>
                  </a:lnTo>
                  <a:lnTo>
                    <a:pt x="2379" y="2062"/>
                  </a:lnTo>
                  <a:lnTo>
                    <a:pt x="2399" y="2013"/>
                  </a:lnTo>
                  <a:lnTo>
                    <a:pt x="2413" y="1962"/>
                  </a:lnTo>
                  <a:lnTo>
                    <a:pt x="2421" y="1907"/>
                  </a:lnTo>
                  <a:lnTo>
                    <a:pt x="2424" y="1852"/>
                  </a:lnTo>
                  <a:lnTo>
                    <a:pt x="2421" y="1797"/>
                  </a:lnTo>
                  <a:lnTo>
                    <a:pt x="2415" y="1746"/>
                  </a:lnTo>
                  <a:lnTo>
                    <a:pt x="2402" y="1698"/>
                  </a:lnTo>
                  <a:lnTo>
                    <a:pt x="2387" y="1654"/>
                  </a:lnTo>
                  <a:lnTo>
                    <a:pt x="2366" y="1612"/>
                  </a:lnTo>
                  <a:lnTo>
                    <a:pt x="2340" y="1574"/>
                  </a:lnTo>
                  <a:lnTo>
                    <a:pt x="2309" y="1539"/>
                  </a:lnTo>
                  <a:lnTo>
                    <a:pt x="2274" y="1508"/>
                  </a:lnTo>
                  <a:lnTo>
                    <a:pt x="2239" y="1484"/>
                  </a:lnTo>
                  <a:lnTo>
                    <a:pt x="2198" y="1461"/>
                  </a:lnTo>
                  <a:lnTo>
                    <a:pt x="2153" y="1440"/>
                  </a:lnTo>
                  <a:lnTo>
                    <a:pt x="2102" y="1420"/>
                  </a:lnTo>
                  <a:lnTo>
                    <a:pt x="2045" y="1402"/>
                  </a:lnTo>
                  <a:lnTo>
                    <a:pt x="1984" y="1386"/>
                  </a:lnTo>
                  <a:lnTo>
                    <a:pt x="1875" y="1360"/>
                  </a:lnTo>
                  <a:lnTo>
                    <a:pt x="1875" y="938"/>
                  </a:lnTo>
                  <a:lnTo>
                    <a:pt x="1886" y="942"/>
                  </a:lnTo>
                  <a:lnTo>
                    <a:pt x="1898" y="948"/>
                  </a:lnTo>
                  <a:lnTo>
                    <a:pt x="1928" y="965"/>
                  </a:lnTo>
                  <a:lnTo>
                    <a:pt x="1953" y="985"/>
                  </a:lnTo>
                  <a:lnTo>
                    <a:pt x="1976" y="1008"/>
                  </a:lnTo>
                  <a:lnTo>
                    <a:pt x="1995" y="1033"/>
                  </a:lnTo>
                  <a:lnTo>
                    <a:pt x="2010" y="1062"/>
                  </a:lnTo>
                  <a:lnTo>
                    <a:pt x="2021" y="1093"/>
                  </a:lnTo>
                  <a:lnTo>
                    <a:pt x="2030" y="1127"/>
                  </a:lnTo>
                  <a:lnTo>
                    <a:pt x="2033" y="1163"/>
                  </a:lnTo>
                  <a:lnTo>
                    <a:pt x="2371" y="1163"/>
                  </a:lnTo>
                  <a:lnTo>
                    <a:pt x="2366" y="1105"/>
                  </a:lnTo>
                  <a:lnTo>
                    <a:pt x="2357" y="1050"/>
                  </a:lnTo>
                  <a:lnTo>
                    <a:pt x="2344" y="999"/>
                  </a:lnTo>
                  <a:lnTo>
                    <a:pt x="2327" y="950"/>
                  </a:lnTo>
                  <a:lnTo>
                    <a:pt x="2305" y="905"/>
                  </a:lnTo>
                  <a:lnTo>
                    <a:pt x="2278" y="863"/>
                  </a:lnTo>
                  <a:lnTo>
                    <a:pt x="2247" y="823"/>
                  </a:lnTo>
                  <a:lnTo>
                    <a:pt x="2212" y="787"/>
                  </a:lnTo>
                  <a:lnTo>
                    <a:pt x="2171" y="755"/>
                  </a:lnTo>
                  <a:lnTo>
                    <a:pt x="2127" y="724"/>
                  </a:lnTo>
                  <a:lnTo>
                    <a:pt x="2081" y="698"/>
                  </a:lnTo>
                  <a:lnTo>
                    <a:pt x="2032" y="675"/>
                  </a:lnTo>
                  <a:lnTo>
                    <a:pt x="1981" y="655"/>
                  </a:lnTo>
                  <a:lnTo>
                    <a:pt x="1929" y="641"/>
                  </a:lnTo>
                  <a:lnTo>
                    <a:pt x="1875" y="628"/>
                  </a:lnTo>
                  <a:lnTo>
                    <a:pt x="1875" y="471"/>
                  </a:lnTo>
                  <a:lnTo>
                    <a:pt x="1586" y="471"/>
                  </a:lnTo>
                  <a:close/>
                  <a:moveTo>
                    <a:pt x="1014" y="0"/>
                  </a:moveTo>
                  <a:lnTo>
                    <a:pt x="1084" y="3"/>
                  </a:lnTo>
                  <a:lnTo>
                    <a:pt x="1154" y="10"/>
                  </a:lnTo>
                  <a:lnTo>
                    <a:pt x="1224" y="23"/>
                  </a:lnTo>
                  <a:lnTo>
                    <a:pt x="1292" y="40"/>
                  </a:lnTo>
                  <a:lnTo>
                    <a:pt x="1360" y="62"/>
                  </a:lnTo>
                  <a:lnTo>
                    <a:pt x="1426" y="90"/>
                  </a:lnTo>
                  <a:lnTo>
                    <a:pt x="1491" y="121"/>
                  </a:lnTo>
                  <a:lnTo>
                    <a:pt x="1554" y="159"/>
                  </a:lnTo>
                  <a:lnTo>
                    <a:pt x="1615" y="200"/>
                  </a:lnTo>
                  <a:lnTo>
                    <a:pt x="1672" y="247"/>
                  </a:lnTo>
                  <a:lnTo>
                    <a:pt x="1728" y="298"/>
                  </a:lnTo>
                  <a:lnTo>
                    <a:pt x="1784" y="247"/>
                  </a:lnTo>
                  <a:lnTo>
                    <a:pt x="1841" y="200"/>
                  </a:lnTo>
                  <a:lnTo>
                    <a:pt x="1902" y="159"/>
                  </a:lnTo>
                  <a:lnTo>
                    <a:pt x="1965" y="121"/>
                  </a:lnTo>
                  <a:lnTo>
                    <a:pt x="2030" y="90"/>
                  </a:lnTo>
                  <a:lnTo>
                    <a:pt x="2096" y="62"/>
                  </a:lnTo>
                  <a:lnTo>
                    <a:pt x="2164" y="40"/>
                  </a:lnTo>
                  <a:lnTo>
                    <a:pt x="2232" y="23"/>
                  </a:lnTo>
                  <a:lnTo>
                    <a:pt x="2302" y="10"/>
                  </a:lnTo>
                  <a:lnTo>
                    <a:pt x="2372" y="3"/>
                  </a:lnTo>
                  <a:lnTo>
                    <a:pt x="2442" y="0"/>
                  </a:lnTo>
                  <a:lnTo>
                    <a:pt x="2513" y="3"/>
                  </a:lnTo>
                  <a:lnTo>
                    <a:pt x="2584" y="9"/>
                  </a:lnTo>
                  <a:lnTo>
                    <a:pt x="2654" y="22"/>
                  </a:lnTo>
                  <a:lnTo>
                    <a:pt x="2722" y="38"/>
                  </a:lnTo>
                  <a:lnTo>
                    <a:pt x="2790" y="60"/>
                  </a:lnTo>
                  <a:lnTo>
                    <a:pt x="2857" y="88"/>
                  </a:lnTo>
                  <a:lnTo>
                    <a:pt x="2922" y="119"/>
                  </a:lnTo>
                  <a:lnTo>
                    <a:pt x="2985" y="156"/>
                  </a:lnTo>
                  <a:lnTo>
                    <a:pt x="3045" y="197"/>
                  </a:lnTo>
                  <a:lnTo>
                    <a:pt x="3103" y="244"/>
                  </a:lnTo>
                  <a:lnTo>
                    <a:pt x="3159" y="295"/>
                  </a:lnTo>
                  <a:lnTo>
                    <a:pt x="3211" y="349"/>
                  </a:lnTo>
                  <a:lnTo>
                    <a:pt x="3257" y="408"/>
                  </a:lnTo>
                  <a:lnTo>
                    <a:pt x="3299" y="468"/>
                  </a:lnTo>
                  <a:lnTo>
                    <a:pt x="3337" y="531"/>
                  </a:lnTo>
                  <a:lnTo>
                    <a:pt x="3368" y="596"/>
                  </a:lnTo>
                  <a:lnTo>
                    <a:pt x="3395" y="662"/>
                  </a:lnTo>
                  <a:lnTo>
                    <a:pt x="3418" y="730"/>
                  </a:lnTo>
                  <a:lnTo>
                    <a:pt x="3435" y="799"/>
                  </a:lnTo>
                  <a:lnTo>
                    <a:pt x="3447" y="869"/>
                  </a:lnTo>
                  <a:lnTo>
                    <a:pt x="3454" y="940"/>
                  </a:lnTo>
                  <a:lnTo>
                    <a:pt x="3456" y="1011"/>
                  </a:lnTo>
                  <a:lnTo>
                    <a:pt x="3453" y="1084"/>
                  </a:lnTo>
                  <a:lnTo>
                    <a:pt x="3444" y="1155"/>
                  </a:lnTo>
                  <a:lnTo>
                    <a:pt x="3431" y="1226"/>
                  </a:lnTo>
                  <a:lnTo>
                    <a:pt x="3411" y="1297"/>
                  </a:lnTo>
                  <a:lnTo>
                    <a:pt x="3387" y="1368"/>
                  </a:lnTo>
                  <a:lnTo>
                    <a:pt x="3358" y="1437"/>
                  </a:lnTo>
                  <a:lnTo>
                    <a:pt x="3323" y="1505"/>
                  </a:lnTo>
                  <a:lnTo>
                    <a:pt x="3282" y="1572"/>
                  </a:lnTo>
                  <a:lnTo>
                    <a:pt x="3236" y="1637"/>
                  </a:lnTo>
                  <a:lnTo>
                    <a:pt x="3186" y="1700"/>
                  </a:lnTo>
                  <a:lnTo>
                    <a:pt x="3128" y="1760"/>
                  </a:lnTo>
                  <a:lnTo>
                    <a:pt x="3081" y="1809"/>
                  </a:lnTo>
                  <a:lnTo>
                    <a:pt x="3031" y="1858"/>
                  </a:lnTo>
                  <a:lnTo>
                    <a:pt x="2981" y="1909"/>
                  </a:lnTo>
                  <a:lnTo>
                    <a:pt x="2928" y="1962"/>
                  </a:lnTo>
                  <a:lnTo>
                    <a:pt x="2875" y="2014"/>
                  </a:lnTo>
                  <a:lnTo>
                    <a:pt x="2820" y="2068"/>
                  </a:lnTo>
                  <a:lnTo>
                    <a:pt x="2765" y="2124"/>
                  </a:lnTo>
                  <a:lnTo>
                    <a:pt x="2710" y="2179"/>
                  </a:lnTo>
                  <a:lnTo>
                    <a:pt x="2654" y="2235"/>
                  </a:lnTo>
                  <a:lnTo>
                    <a:pt x="2598" y="2291"/>
                  </a:lnTo>
                  <a:lnTo>
                    <a:pt x="2543" y="2347"/>
                  </a:lnTo>
                  <a:lnTo>
                    <a:pt x="2487" y="2403"/>
                  </a:lnTo>
                  <a:lnTo>
                    <a:pt x="2432" y="2457"/>
                  </a:lnTo>
                  <a:lnTo>
                    <a:pt x="2377" y="2512"/>
                  </a:lnTo>
                  <a:lnTo>
                    <a:pt x="2324" y="2566"/>
                  </a:lnTo>
                  <a:lnTo>
                    <a:pt x="2270" y="2618"/>
                  </a:lnTo>
                  <a:lnTo>
                    <a:pt x="2219" y="2670"/>
                  </a:lnTo>
                  <a:lnTo>
                    <a:pt x="2169" y="2720"/>
                  </a:lnTo>
                  <a:lnTo>
                    <a:pt x="2121" y="2769"/>
                  </a:lnTo>
                  <a:lnTo>
                    <a:pt x="2074" y="2815"/>
                  </a:lnTo>
                  <a:lnTo>
                    <a:pt x="2029" y="2860"/>
                  </a:lnTo>
                  <a:lnTo>
                    <a:pt x="1986" y="2903"/>
                  </a:lnTo>
                  <a:lnTo>
                    <a:pt x="1946" y="2944"/>
                  </a:lnTo>
                  <a:lnTo>
                    <a:pt x="1908" y="2982"/>
                  </a:lnTo>
                  <a:lnTo>
                    <a:pt x="1873" y="3017"/>
                  </a:lnTo>
                  <a:lnTo>
                    <a:pt x="1840" y="3050"/>
                  </a:lnTo>
                  <a:lnTo>
                    <a:pt x="1811" y="3079"/>
                  </a:lnTo>
                  <a:lnTo>
                    <a:pt x="1785" y="3104"/>
                  </a:lnTo>
                  <a:lnTo>
                    <a:pt x="1762" y="3127"/>
                  </a:lnTo>
                  <a:lnTo>
                    <a:pt x="1743" y="3146"/>
                  </a:lnTo>
                  <a:lnTo>
                    <a:pt x="1727" y="3162"/>
                  </a:lnTo>
                  <a:lnTo>
                    <a:pt x="1712" y="3146"/>
                  </a:lnTo>
                  <a:lnTo>
                    <a:pt x="1693" y="3127"/>
                  </a:lnTo>
                  <a:lnTo>
                    <a:pt x="1671" y="3104"/>
                  </a:lnTo>
                  <a:lnTo>
                    <a:pt x="1645" y="3079"/>
                  </a:lnTo>
                  <a:lnTo>
                    <a:pt x="1616" y="3050"/>
                  </a:lnTo>
                  <a:lnTo>
                    <a:pt x="1583" y="3017"/>
                  </a:lnTo>
                  <a:lnTo>
                    <a:pt x="1548" y="2982"/>
                  </a:lnTo>
                  <a:lnTo>
                    <a:pt x="1510" y="2944"/>
                  </a:lnTo>
                  <a:lnTo>
                    <a:pt x="1469" y="2903"/>
                  </a:lnTo>
                  <a:lnTo>
                    <a:pt x="1427" y="2860"/>
                  </a:lnTo>
                  <a:lnTo>
                    <a:pt x="1382" y="2815"/>
                  </a:lnTo>
                  <a:lnTo>
                    <a:pt x="1335" y="2769"/>
                  </a:lnTo>
                  <a:lnTo>
                    <a:pt x="1287" y="2720"/>
                  </a:lnTo>
                  <a:lnTo>
                    <a:pt x="1237" y="2670"/>
                  </a:lnTo>
                  <a:lnTo>
                    <a:pt x="1186" y="2618"/>
                  </a:lnTo>
                  <a:lnTo>
                    <a:pt x="1132" y="2566"/>
                  </a:lnTo>
                  <a:lnTo>
                    <a:pt x="1079" y="2512"/>
                  </a:lnTo>
                  <a:lnTo>
                    <a:pt x="1024" y="2457"/>
                  </a:lnTo>
                  <a:lnTo>
                    <a:pt x="969" y="2403"/>
                  </a:lnTo>
                  <a:lnTo>
                    <a:pt x="913" y="2347"/>
                  </a:lnTo>
                  <a:lnTo>
                    <a:pt x="858" y="2291"/>
                  </a:lnTo>
                  <a:lnTo>
                    <a:pt x="802" y="2235"/>
                  </a:lnTo>
                  <a:lnTo>
                    <a:pt x="746" y="2179"/>
                  </a:lnTo>
                  <a:lnTo>
                    <a:pt x="690" y="2124"/>
                  </a:lnTo>
                  <a:lnTo>
                    <a:pt x="636" y="2068"/>
                  </a:lnTo>
                  <a:lnTo>
                    <a:pt x="581" y="2014"/>
                  </a:lnTo>
                  <a:lnTo>
                    <a:pt x="528" y="1961"/>
                  </a:lnTo>
                  <a:lnTo>
                    <a:pt x="475" y="1909"/>
                  </a:lnTo>
                  <a:lnTo>
                    <a:pt x="425" y="1858"/>
                  </a:lnTo>
                  <a:lnTo>
                    <a:pt x="375" y="1808"/>
                  </a:lnTo>
                  <a:lnTo>
                    <a:pt x="327" y="1760"/>
                  </a:lnTo>
                  <a:lnTo>
                    <a:pt x="270" y="1700"/>
                  </a:lnTo>
                  <a:lnTo>
                    <a:pt x="219" y="1637"/>
                  </a:lnTo>
                  <a:lnTo>
                    <a:pt x="174" y="1572"/>
                  </a:lnTo>
                  <a:lnTo>
                    <a:pt x="133" y="1505"/>
                  </a:lnTo>
                  <a:lnTo>
                    <a:pt x="98" y="1437"/>
                  </a:lnTo>
                  <a:lnTo>
                    <a:pt x="69" y="1368"/>
                  </a:lnTo>
                  <a:lnTo>
                    <a:pt x="45" y="1297"/>
                  </a:lnTo>
                  <a:lnTo>
                    <a:pt x="25" y="1226"/>
                  </a:lnTo>
                  <a:lnTo>
                    <a:pt x="12" y="1155"/>
                  </a:lnTo>
                  <a:lnTo>
                    <a:pt x="3" y="1084"/>
                  </a:lnTo>
                  <a:lnTo>
                    <a:pt x="0" y="1011"/>
                  </a:lnTo>
                  <a:lnTo>
                    <a:pt x="2" y="940"/>
                  </a:lnTo>
                  <a:lnTo>
                    <a:pt x="8" y="869"/>
                  </a:lnTo>
                  <a:lnTo>
                    <a:pt x="21" y="799"/>
                  </a:lnTo>
                  <a:lnTo>
                    <a:pt x="38" y="730"/>
                  </a:lnTo>
                  <a:lnTo>
                    <a:pt x="60" y="662"/>
                  </a:lnTo>
                  <a:lnTo>
                    <a:pt x="87" y="596"/>
                  </a:lnTo>
                  <a:lnTo>
                    <a:pt x="119" y="531"/>
                  </a:lnTo>
                  <a:lnTo>
                    <a:pt x="156" y="468"/>
                  </a:lnTo>
                  <a:lnTo>
                    <a:pt x="198" y="408"/>
                  </a:lnTo>
                  <a:lnTo>
                    <a:pt x="245" y="349"/>
                  </a:lnTo>
                  <a:lnTo>
                    <a:pt x="296" y="295"/>
                  </a:lnTo>
                  <a:lnTo>
                    <a:pt x="352" y="244"/>
                  </a:lnTo>
                  <a:lnTo>
                    <a:pt x="411" y="197"/>
                  </a:lnTo>
                  <a:lnTo>
                    <a:pt x="471" y="156"/>
                  </a:lnTo>
                  <a:lnTo>
                    <a:pt x="534" y="119"/>
                  </a:lnTo>
                  <a:lnTo>
                    <a:pt x="599" y="88"/>
                  </a:lnTo>
                  <a:lnTo>
                    <a:pt x="666" y="60"/>
                  </a:lnTo>
                  <a:lnTo>
                    <a:pt x="733" y="38"/>
                  </a:lnTo>
                  <a:lnTo>
                    <a:pt x="802" y="22"/>
                  </a:lnTo>
                  <a:lnTo>
                    <a:pt x="872" y="9"/>
                  </a:lnTo>
                  <a:lnTo>
                    <a:pt x="943" y="3"/>
                  </a:lnTo>
                  <a:lnTo>
                    <a:pt x="101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16" name="TextBox 15"/>
          <p:cNvSpPr txBox="1"/>
          <p:nvPr/>
        </p:nvSpPr>
        <p:spPr>
          <a:xfrm>
            <a:off x="907915" y="1669462"/>
            <a:ext cx="2467054" cy="427906"/>
          </a:xfrm>
          <a:prstGeom prst="rect">
            <a:avLst/>
          </a:prstGeom>
          <a:noFill/>
        </p:spPr>
        <p:txBody>
          <a:bodyPr wrap="square" lIns="0" tIns="0" rIns="0" bIns="0" rtlCol="0">
            <a:noAutofit/>
          </a:bodyPr>
          <a:lstStyle/>
          <a:p>
            <a:r>
              <a:rPr lang="en-ZA" sz="1300" i="1" dirty="0" smtClean="0">
                <a:solidFill>
                  <a:srgbClr val="717171"/>
                </a:solidFill>
              </a:rPr>
              <a:t>High- medium disposable income group</a:t>
            </a:r>
          </a:p>
        </p:txBody>
      </p:sp>
      <p:sp>
        <p:nvSpPr>
          <p:cNvPr id="21" name="noun_project_0117.eps"/>
          <p:cNvSpPr>
            <a:spLocks noEditPoints="1"/>
          </p:cNvSpPr>
          <p:nvPr/>
        </p:nvSpPr>
        <p:spPr bwMode="auto">
          <a:xfrm>
            <a:off x="8691851" y="2718577"/>
            <a:ext cx="508125" cy="631030"/>
          </a:xfrm>
          <a:custGeom>
            <a:avLst/>
            <a:gdLst>
              <a:gd name="T0" fmla="*/ 36075054 w 2641"/>
              <a:gd name="T1" fmla="*/ 11107385 h 3456"/>
              <a:gd name="T2" fmla="*/ 29219860 w 2641"/>
              <a:gd name="T3" fmla="*/ 13098639 h 3456"/>
              <a:gd name="T4" fmla="*/ 23109134 w 2641"/>
              <a:gd name="T5" fmla="*/ 16583201 h 3456"/>
              <a:gd name="T6" fmla="*/ 17991031 w 2641"/>
              <a:gd name="T7" fmla="*/ 21312364 h 3456"/>
              <a:gd name="T8" fmla="*/ 14082533 w 2641"/>
              <a:gd name="T9" fmla="*/ 27099507 h 3456"/>
              <a:gd name="T10" fmla="*/ 11569978 w 2641"/>
              <a:gd name="T11" fmla="*/ 33757658 h 3456"/>
              <a:gd name="T12" fmla="*/ 10701520 w 2641"/>
              <a:gd name="T13" fmla="*/ 41038110 h 3456"/>
              <a:gd name="T14" fmla="*/ 11569978 w 2641"/>
              <a:gd name="T15" fmla="*/ 48287517 h 3456"/>
              <a:gd name="T16" fmla="*/ 14082533 w 2641"/>
              <a:gd name="T17" fmla="*/ 54945668 h 3456"/>
              <a:gd name="T18" fmla="*/ 17991031 w 2641"/>
              <a:gd name="T19" fmla="*/ 60732635 h 3456"/>
              <a:gd name="T20" fmla="*/ 23109134 w 2641"/>
              <a:gd name="T21" fmla="*/ 65461797 h 3456"/>
              <a:gd name="T22" fmla="*/ 29219860 w 2641"/>
              <a:gd name="T23" fmla="*/ 68946536 h 3456"/>
              <a:gd name="T24" fmla="*/ 36075054 w 2641"/>
              <a:gd name="T25" fmla="*/ 70937790 h 3456"/>
              <a:gd name="T26" fmla="*/ 43426559 w 2641"/>
              <a:gd name="T27" fmla="*/ 71217719 h 3456"/>
              <a:gd name="T28" fmla="*/ 50529908 w 2641"/>
              <a:gd name="T29" fmla="*/ 69755456 h 3456"/>
              <a:gd name="T30" fmla="*/ 56888790 w 2641"/>
              <a:gd name="T31" fmla="*/ 66768663 h 3456"/>
              <a:gd name="T32" fmla="*/ 62379039 w 2641"/>
              <a:gd name="T33" fmla="*/ 62443960 h 3456"/>
              <a:gd name="T34" fmla="*/ 66690680 w 2641"/>
              <a:gd name="T35" fmla="*/ 56999011 h 3456"/>
              <a:gd name="T36" fmla="*/ 69699547 w 2641"/>
              <a:gd name="T37" fmla="*/ 50589744 h 3456"/>
              <a:gd name="T38" fmla="*/ 71126487 w 2641"/>
              <a:gd name="T39" fmla="*/ 43496089 h 3456"/>
              <a:gd name="T40" fmla="*/ 70816160 w 2641"/>
              <a:gd name="T41" fmla="*/ 36091107 h 3456"/>
              <a:gd name="T42" fmla="*/ 68831090 w 2641"/>
              <a:gd name="T43" fmla="*/ 29215115 h 3456"/>
              <a:gd name="T44" fmla="*/ 65387906 w 2641"/>
              <a:gd name="T45" fmla="*/ 23148043 h 3456"/>
              <a:gd name="T46" fmla="*/ 60641948 w 2641"/>
              <a:gd name="T47" fmla="*/ 18014421 h 3456"/>
              <a:gd name="T48" fmla="*/ 54841549 w 2641"/>
              <a:gd name="T49" fmla="*/ 14094178 h 3456"/>
              <a:gd name="T50" fmla="*/ 48234511 w 2641"/>
              <a:gd name="T51" fmla="*/ 11605154 h 3456"/>
              <a:gd name="T52" fmla="*/ 40945001 w 2641"/>
              <a:gd name="T53" fmla="*/ 10733969 h 3456"/>
              <a:gd name="T54" fmla="*/ 46745576 w 2641"/>
              <a:gd name="T55" fmla="*/ 435504 h 3456"/>
              <a:gd name="T56" fmla="*/ 54965539 w 2641"/>
              <a:gd name="T57" fmla="*/ 2489024 h 3456"/>
              <a:gd name="T58" fmla="*/ 62410036 w 2641"/>
              <a:gd name="T59" fmla="*/ 6098117 h 3456"/>
              <a:gd name="T60" fmla="*/ 68955079 w 2641"/>
              <a:gd name="T61" fmla="*/ 11076164 h 3456"/>
              <a:gd name="T62" fmla="*/ 74352336 w 2641"/>
              <a:gd name="T63" fmla="*/ 17267767 h 3456"/>
              <a:gd name="T64" fmla="*/ 78446818 w 2641"/>
              <a:gd name="T65" fmla="*/ 24423688 h 3456"/>
              <a:gd name="T66" fmla="*/ 81021368 w 2641"/>
              <a:gd name="T67" fmla="*/ 32419749 h 3456"/>
              <a:gd name="T68" fmla="*/ 81920999 w 2641"/>
              <a:gd name="T69" fmla="*/ 41038110 h 3456"/>
              <a:gd name="T70" fmla="*/ 81021368 w 2641"/>
              <a:gd name="T71" fmla="*/ 49687515 h 3456"/>
              <a:gd name="T72" fmla="*/ 78384823 w 2641"/>
              <a:gd name="T73" fmla="*/ 57714621 h 3456"/>
              <a:gd name="T74" fmla="*/ 74259343 w 2641"/>
              <a:gd name="T75" fmla="*/ 64932983 h 3456"/>
              <a:gd name="T76" fmla="*/ 68737921 w 2641"/>
              <a:gd name="T77" fmla="*/ 71124410 h 3456"/>
              <a:gd name="T78" fmla="*/ 62130883 w 2641"/>
              <a:gd name="T79" fmla="*/ 76102457 h 3456"/>
              <a:gd name="T80" fmla="*/ 54624391 w 2641"/>
              <a:gd name="T81" fmla="*/ 79711550 h 3456"/>
              <a:gd name="T82" fmla="*/ 46342257 w 2641"/>
              <a:gd name="T83" fmla="*/ 81702804 h 3456"/>
              <a:gd name="T84" fmla="*/ 54779378 w 2641"/>
              <a:gd name="T85" fmla="*/ 99686181 h 3456"/>
              <a:gd name="T86" fmla="*/ 35609739 w 2641"/>
              <a:gd name="T87" fmla="*/ 107526667 h 3456"/>
              <a:gd name="T88" fmla="*/ 26428151 w 2641"/>
              <a:gd name="T89" fmla="*/ 89325626 h 3456"/>
              <a:gd name="T90" fmla="*/ 32787033 w 2641"/>
              <a:gd name="T91" fmla="*/ 81205035 h 3456"/>
              <a:gd name="T92" fmla="*/ 24722058 w 2641"/>
              <a:gd name="T93" fmla="*/ 78653746 h 3456"/>
              <a:gd name="T94" fmla="*/ 17463722 w 2641"/>
              <a:gd name="T95" fmla="*/ 74577928 h 3456"/>
              <a:gd name="T96" fmla="*/ 11228829 w 2641"/>
              <a:gd name="T97" fmla="*/ 69164376 h 3456"/>
              <a:gd name="T98" fmla="*/ 6172721 w 2641"/>
              <a:gd name="T99" fmla="*/ 62630579 h 3456"/>
              <a:gd name="T100" fmla="*/ 2512555 w 2641"/>
              <a:gd name="T101" fmla="*/ 55132288 h 3456"/>
              <a:gd name="T102" fmla="*/ 434317 w 2641"/>
              <a:gd name="T103" fmla="*/ 46856297 h 3456"/>
              <a:gd name="T104" fmla="*/ 92992 w 2641"/>
              <a:gd name="T105" fmla="*/ 38082361 h 3456"/>
              <a:gd name="T106" fmla="*/ 1581927 w 2641"/>
              <a:gd name="T107" fmla="*/ 29681840 h 3456"/>
              <a:gd name="T108" fmla="*/ 4714960 w 2641"/>
              <a:gd name="T109" fmla="*/ 21934664 h 3456"/>
              <a:gd name="T110" fmla="*/ 9274580 w 2641"/>
              <a:gd name="T111" fmla="*/ 15089893 h 3456"/>
              <a:gd name="T112" fmla="*/ 15075156 w 2641"/>
              <a:gd name="T113" fmla="*/ 9271706 h 3456"/>
              <a:gd name="T114" fmla="*/ 21930350 w 2641"/>
              <a:gd name="T115" fmla="*/ 4729163 h 3456"/>
              <a:gd name="T116" fmla="*/ 29623003 w 2641"/>
              <a:gd name="T117" fmla="*/ 1586794 h 3456"/>
              <a:gd name="T118" fmla="*/ 38060300 w 2641"/>
              <a:gd name="T119" fmla="*/ 93310 h 34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41"/>
              <a:gd name="T181" fmla="*/ 0 h 3456"/>
              <a:gd name="T182" fmla="*/ 2641 w 2641"/>
              <a:gd name="T183" fmla="*/ 3456 h 34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41" h="3456">
                <a:moveTo>
                  <a:pt x="1320" y="345"/>
                </a:moveTo>
                <a:lnTo>
                  <a:pt x="1241" y="348"/>
                </a:lnTo>
                <a:lnTo>
                  <a:pt x="1163" y="357"/>
                </a:lnTo>
                <a:lnTo>
                  <a:pt x="1087" y="373"/>
                </a:lnTo>
                <a:lnTo>
                  <a:pt x="1013" y="395"/>
                </a:lnTo>
                <a:lnTo>
                  <a:pt x="942" y="421"/>
                </a:lnTo>
                <a:lnTo>
                  <a:pt x="873" y="453"/>
                </a:lnTo>
                <a:lnTo>
                  <a:pt x="808" y="491"/>
                </a:lnTo>
                <a:lnTo>
                  <a:pt x="745" y="533"/>
                </a:lnTo>
                <a:lnTo>
                  <a:pt x="686" y="579"/>
                </a:lnTo>
                <a:lnTo>
                  <a:pt x="631" y="630"/>
                </a:lnTo>
                <a:lnTo>
                  <a:pt x="580" y="685"/>
                </a:lnTo>
                <a:lnTo>
                  <a:pt x="534" y="744"/>
                </a:lnTo>
                <a:lnTo>
                  <a:pt x="492" y="806"/>
                </a:lnTo>
                <a:lnTo>
                  <a:pt x="454" y="871"/>
                </a:lnTo>
                <a:lnTo>
                  <a:pt x="423" y="939"/>
                </a:lnTo>
                <a:lnTo>
                  <a:pt x="395" y="1011"/>
                </a:lnTo>
                <a:lnTo>
                  <a:pt x="373" y="1085"/>
                </a:lnTo>
                <a:lnTo>
                  <a:pt x="359" y="1160"/>
                </a:lnTo>
                <a:lnTo>
                  <a:pt x="348" y="1239"/>
                </a:lnTo>
                <a:lnTo>
                  <a:pt x="345" y="1319"/>
                </a:lnTo>
                <a:lnTo>
                  <a:pt x="348" y="1398"/>
                </a:lnTo>
                <a:lnTo>
                  <a:pt x="359" y="1477"/>
                </a:lnTo>
                <a:lnTo>
                  <a:pt x="373" y="1552"/>
                </a:lnTo>
                <a:lnTo>
                  <a:pt x="395" y="1626"/>
                </a:lnTo>
                <a:lnTo>
                  <a:pt x="423" y="1698"/>
                </a:lnTo>
                <a:lnTo>
                  <a:pt x="454" y="1766"/>
                </a:lnTo>
                <a:lnTo>
                  <a:pt x="492" y="1832"/>
                </a:lnTo>
                <a:lnTo>
                  <a:pt x="534" y="1893"/>
                </a:lnTo>
                <a:lnTo>
                  <a:pt x="580" y="1952"/>
                </a:lnTo>
                <a:lnTo>
                  <a:pt x="631" y="2007"/>
                </a:lnTo>
                <a:lnTo>
                  <a:pt x="686" y="2058"/>
                </a:lnTo>
                <a:lnTo>
                  <a:pt x="745" y="2104"/>
                </a:lnTo>
                <a:lnTo>
                  <a:pt x="808" y="2146"/>
                </a:lnTo>
                <a:lnTo>
                  <a:pt x="873" y="2184"/>
                </a:lnTo>
                <a:lnTo>
                  <a:pt x="942" y="2216"/>
                </a:lnTo>
                <a:lnTo>
                  <a:pt x="1013" y="2242"/>
                </a:lnTo>
                <a:lnTo>
                  <a:pt x="1087" y="2264"/>
                </a:lnTo>
                <a:lnTo>
                  <a:pt x="1163" y="2280"/>
                </a:lnTo>
                <a:lnTo>
                  <a:pt x="1241" y="2289"/>
                </a:lnTo>
                <a:lnTo>
                  <a:pt x="1320" y="2292"/>
                </a:lnTo>
                <a:lnTo>
                  <a:pt x="1400" y="2289"/>
                </a:lnTo>
                <a:lnTo>
                  <a:pt x="1479" y="2280"/>
                </a:lnTo>
                <a:lnTo>
                  <a:pt x="1555" y="2264"/>
                </a:lnTo>
                <a:lnTo>
                  <a:pt x="1629" y="2242"/>
                </a:lnTo>
                <a:lnTo>
                  <a:pt x="1700" y="2216"/>
                </a:lnTo>
                <a:lnTo>
                  <a:pt x="1768" y="2184"/>
                </a:lnTo>
                <a:lnTo>
                  <a:pt x="1834" y="2146"/>
                </a:lnTo>
                <a:lnTo>
                  <a:pt x="1896" y="2104"/>
                </a:lnTo>
                <a:lnTo>
                  <a:pt x="1955" y="2058"/>
                </a:lnTo>
                <a:lnTo>
                  <a:pt x="2011" y="2007"/>
                </a:lnTo>
                <a:lnTo>
                  <a:pt x="2061" y="1952"/>
                </a:lnTo>
                <a:lnTo>
                  <a:pt x="2108" y="1893"/>
                </a:lnTo>
                <a:lnTo>
                  <a:pt x="2150" y="1832"/>
                </a:lnTo>
                <a:lnTo>
                  <a:pt x="2187" y="1766"/>
                </a:lnTo>
                <a:lnTo>
                  <a:pt x="2219" y="1698"/>
                </a:lnTo>
                <a:lnTo>
                  <a:pt x="2247" y="1626"/>
                </a:lnTo>
                <a:lnTo>
                  <a:pt x="2268" y="1552"/>
                </a:lnTo>
                <a:lnTo>
                  <a:pt x="2283" y="1477"/>
                </a:lnTo>
                <a:lnTo>
                  <a:pt x="2293" y="1398"/>
                </a:lnTo>
                <a:lnTo>
                  <a:pt x="2296" y="1319"/>
                </a:lnTo>
                <a:lnTo>
                  <a:pt x="2293" y="1239"/>
                </a:lnTo>
                <a:lnTo>
                  <a:pt x="2283" y="1160"/>
                </a:lnTo>
                <a:lnTo>
                  <a:pt x="2268" y="1085"/>
                </a:lnTo>
                <a:lnTo>
                  <a:pt x="2247" y="1011"/>
                </a:lnTo>
                <a:lnTo>
                  <a:pt x="2219" y="939"/>
                </a:lnTo>
                <a:lnTo>
                  <a:pt x="2187" y="871"/>
                </a:lnTo>
                <a:lnTo>
                  <a:pt x="2150" y="806"/>
                </a:lnTo>
                <a:lnTo>
                  <a:pt x="2108" y="744"/>
                </a:lnTo>
                <a:lnTo>
                  <a:pt x="2061" y="685"/>
                </a:lnTo>
                <a:lnTo>
                  <a:pt x="2011" y="630"/>
                </a:lnTo>
                <a:lnTo>
                  <a:pt x="1955" y="579"/>
                </a:lnTo>
                <a:lnTo>
                  <a:pt x="1896" y="533"/>
                </a:lnTo>
                <a:lnTo>
                  <a:pt x="1834" y="491"/>
                </a:lnTo>
                <a:lnTo>
                  <a:pt x="1768" y="453"/>
                </a:lnTo>
                <a:lnTo>
                  <a:pt x="1700" y="421"/>
                </a:lnTo>
                <a:lnTo>
                  <a:pt x="1629" y="395"/>
                </a:lnTo>
                <a:lnTo>
                  <a:pt x="1555" y="373"/>
                </a:lnTo>
                <a:lnTo>
                  <a:pt x="1479" y="357"/>
                </a:lnTo>
                <a:lnTo>
                  <a:pt x="1400" y="348"/>
                </a:lnTo>
                <a:lnTo>
                  <a:pt x="1320" y="345"/>
                </a:lnTo>
                <a:close/>
                <a:moveTo>
                  <a:pt x="1320" y="0"/>
                </a:moveTo>
                <a:lnTo>
                  <a:pt x="1415" y="3"/>
                </a:lnTo>
                <a:lnTo>
                  <a:pt x="1507" y="14"/>
                </a:lnTo>
                <a:lnTo>
                  <a:pt x="1597" y="29"/>
                </a:lnTo>
                <a:lnTo>
                  <a:pt x="1686" y="51"/>
                </a:lnTo>
                <a:lnTo>
                  <a:pt x="1772" y="80"/>
                </a:lnTo>
                <a:lnTo>
                  <a:pt x="1854" y="113"/>
                </a:lnTo>
                <a:lnTo>
                  <a:pt x="1935" y="152"/>
                </a:lnTo>
                <a:lnTo>
                  <a:pt x="2012" y="196"/>
                </a:lnTo>
                <a:lnTo>
                  <a:pt x="2086" y="244"/>
                </a:lnTo>
                <a:lnTo>
                  <a:pt x="2156" y="298"/>
                </a:lnTo>
                <a:lnTo>
                  <a:pt x="2223" y="356"/>
                </a:lnTo>
                <a:lnTo>
                  <a:pt x="2284" y="418"/>
                </a:lnTo>
                <a:lnTo>
                  <a:pt x="2343" y="485"/>
                </a:lnTo>
                <a:lnTo>
                  <a:pt x="2397" y="555"/>
                </a:lnTo>
                <a:lnTo>
                  <a:pt x="2446" y="628"/>
                </a:lnTo>
                <a:lnTo>
                  <a:pt x="2490" y="705"/>
                </a:lnTo>
                <a:lnTo>
                  <a:pt x="2529" y="785"/>
                </a:lnTo>
                <a:lnTo>
                  <a:pt x="2562" y="868"/>
                </a:lnTo>
                <a:lnTo>
                  <a:pt x="2590" y="954"/>
                </a:lnTo>
                <a:lnTo>
                  <a:pt x="2612" y="1042"/>
                </a:lnTo>
                <a:lnTo>
                  <a:pt x="2628" y="1132"/>
                </a:lnTo>
                <a:lnTo>
                  <a:pt x="2638" y="1224"/>
                </a:lnTo>
                <a:lnTo>
                  <a:pt x="2641" y="1319"/>
                </a:lnTo>
                <a:lnTo>
                  <a:pt x="2638" y="1413"/>
                </a:lnTo>
                <a:lnTo>
                  <a:pt x="2628" y="1506"/>
                </a:lnTo>
                <a:lnTo>
                  <a:pt x="2612" y="1597"/>
                </a:lnTo>
                <a:lnTo>
                  <a:pt x="2590" y="1686"/>
                </a:lnTo>
                <a:lnTo>
                  <a:pt x="2561" y="1772"/>
                </a:lnTo>
                <a:lnTo>
                  <a:pt x="2527" y="1855"/>
                </a:lnTo>
                <a:lnTo>
                  <a:pt x="2488" y="1935"/>
                </a:lnTo>
                <a:lnTo>
                  <a:pt x="2443" y="2013"/>
                </a:lnTo>
                <a:lnTo>
                  <a:pt x="2394" y="2087"/>
                </a:lnTo>
                <a:lnTo>
                  <a:pt x="2339" y="2157"/>
                </a:lnTo>
                <a:lnTo>
                  <a:pt x="2280" y="2223"/>
                </a:lnTo>
                <a:lnTo>
                  <a:pt x="2216" y="2286"/>
                </a:lnTo>
                <a:lnTo>
                  <a:pt x="2149" y="2344"/>
                </a:lnTo>
                <a:lnTo>
                  <a:pt x="2079" y="2397"/>
                </a:lnTo>
                <a:lnTo>
                  <a:pt x="2003" y="2446"/>
                </a:lnTo>
                <a:lnTo>
                  <a:pt x="1926" y="2490"/>
                </a:lnTo>
                <a:lnTo>
                  <a:pt x="1845" y="2528"/>
                </a:lnTo>
                <a:lnTo>
                  <a:pt x="1761" y="2562"/>
                </a:lnTo>
                <a:lnTo>
                  <a:pt x="1674" y="2589"/>
                </a:lnTo>
                <a:lnTo>
                  <a:pt x="1585" y="2610"/>
                </a:lnTo>
                <a:lnTo>
                  <a:pt x="1494" y="2626"/>
                </a:lnTo>
                <a:lnTo>
                  <a:pt x="1494" y="2871"/>
                </a:lnTo>
                <a:lnTo>
                  <a:pt x="1766" y="2871"/>
                </a:lnTo>
                <a:lnTo>
                  <a:pt x="1766" y="3204"/>
                </a:lnTo>
                <a:lnTo>
                  <a:pt x="1494" y="3204"/>
                </a:lnTo>
                <a:lnTo>
                  <a:pt x="1494" y="3456"/>
                </a:lnTo>
                <a:lnTo>
                  <a:pt x="1148" y="3456"/>
                </a:lnTo>
                <a:lnTo>
                  <a:pt x="1148" y="3204"/>
                </a:lnTo>
                <a:lnTo>
                  <a:pt x="852" y="3204"/>
                </a:lnTo>
                <a:lnTo>
                  <a:pt x="852" y="2871"/>
                </a:lnTo>
                <a:lnTo>
                  <a:pt x="1148" y="2871"/>
                </a:lnTo>
                <a:lnTo>
                  <a:pt x="1148" y="2626"/>
                </a:lnTo>
                <a:lnTo>
                  <a:pt x="1057" y="2610"/>
                </a:lnTo>
                <a:lnTo>
                  <a:pt x="968" y="2589"/>
                </a:lnTo>
                <a:lnTo>
                  <a:pt x="881" y="2562"/>
                </a:lnTo>
                <a:lnTo>
                  <a:pt x="797" y="2528"/>
                </a:lnTo>
                <a:lnTo>
                  <a:pt x="715" y="2490"/>
                </a:lnTo>
                <a:lnTo>
                  <a:pt x="638" y="2446"/>
                </a:lnTo>
                <a:lnTo>
                  <a:pt x="563" y="2397"/>
                </a:lnTo>
                <a:lnTo>
                  <a:pt x="492" y="2344"/>
                </a:lnTo>
                <a:lnTo>
                  <a:pt x="425" y="2286"/>
                </a:lnTo>
                <a:lnTo>
                  <a:pt x="362" y="2223"/>
                </a:lnTo>
                <a:lnTo>
                  <a:pt x="303" y="2157"/>
                </a:lnTo>
                <a:lnTo>
                  <a:pt x="249" y="2087"/>
                </a:lnTo>
                <a:lnTo>
                  <a:pt x="199" y="2013"/>
                </a:lnTo>
                <a:lnTo>
                  <a:pt x="154" y="1935"/>
                </a:lnTo>
                <a:lnTo>
                  <a:pt x="114" y="1855"/>
                </a:lnTo>
                <a:lnTo>
                  <a:pt x="81" y="1772"/>
                </a:lnTo>
                <a:lnTo>
                  <a:pt x="52" y="1686"/>
                </a:lnTo>
                <a:lnTo>
                  <a:pt x="30" y="1597"/>
                </a:lnTo>
                <a:lnTo>
                  <a:pt x="14" y="1506"/>
                </a:lnTo>
                <a:lnTo>
                  <a:pt x="3" y="1413"/>
                </a:lnTo>
                <a:lnTo>
                  <a:pt x="0" y="1319"/>
                </a:lnTo>
                <a:lnTo>
                  <a:pt x="3" y="1224"/>
                </a:lnTo>
                <a:lnTo>
                  <a:pt x="14" y="1132"/>
                </a:lnTo>
                <a:lnTo>
                  <a:pt x="29" y="1042"/>
                </a:lnTo>
                <a:lnTo>
                  <a:pt x="51" y="954"/>
                </a:lnTo>
                <a:lnTo>
                  <a:pt x="80" y="868"/>
                </a:lnTo>
                <a:lnTo>
                  <a:pt x="113" y="785"/>
                </a:lnTo>
                <a:lnTo>
                  <a:pt x="152" y="705"/>
                </a:lnTo>
                <a:lnTo>
                  <a:pt x="196" y="628"/>
                </a:lnTo>
                <a:lnTo>
                  <a:pt x="245" y="555"/>
                </a:lnTo>
                <a:lnTo>
                  <a:pt x="299" y="485"/>
                </a:lnTo>
                <a:lnTo>
                  <a:pt x="357" y="418"/>
                </a:lnTo>
                <a:lnTo>
                  <a:pt x="420" y="356"/>
                </a:lnTo>
                <a:lnTo>
                  <a:pt x="486" y="298"/>
                </a:lnTo>
                <a:lnTo>
                  <a:pt x="556" y="244"/>
                </a:lnTo>
                <a:lnTo>
                  <a:pt x="629" y="196"/>
                </a:lnTo>
                <a:lnTo>
                  <a:pt x="707" y="152"/>
                </a:lnTo>
                <a:lnTo>
                  <a:pt x="787" y="113"/>
                </a:lnTo>
                <a:lnTo>
                  <a:pt x="869" y="80"/>
                </a:lnTo>
                <a:lnTo>
                  <a:pt x="955" y="51"/>
                </a:lnTo>
                <a:lnTo>
                  <a:pt x="1044" y="29"/>
                </a:lnTo>
                <a:lnTo>
                  <a:pt x="1134" y="14"/>
                </a:lnTo>
                <a:lnTo>
                  <a:pt x="1227" y="3"/>
                </a:lnTo>
                <a:lnTo>
                  <a:pt x="1320" y="0"/>
                </a:lnTo>
                <a:close/>
              </a:path>
            </a:pathLst>
          </a:custGeom>
          <a:solidFill>
            <a:schemeClr val="bg2"/>
          </a:solidFill>
          <a:ln>
            <a:noFill/>
          </a:ln>
        </p:spPr>
        <p:txBody>
          <a:bodyPr/>
          <a:lstStyle/>
          <a:p>
            <a:endParaRPr lang="en-ZA" dirty="0">
              <a:solidFill>
                <a:srgbClr val="717171"/>
              </a:solidFill>
            </a:endParaRPr>
          </a:p>
        </p:txBody>
      </p:sp>
      <p:grpSp>
        <p:nvGrpSpPr>
          <p:cNvPr id="63" name="noun_project_0964.eps"/>
          <p:cNvGrpSpPr>
            <a:grpSpLocks/>
          </p:cNvGrpSpPr>
          <p:nvPr/>
        </p:nvGrpSpPr>
        <p:grpSpPr bwMode="auto">
          <a:xfrm>
            <a:off x="5165765" y="448203"/>
            <a:ext cx="280485" cy="610394"/>
            <a:chOff x="3276" y="1379"/>
            <a:chExt cx="120" cy="309"/>
          </a:xfrm>
          <a:solidFill>
            <a:schemeClr val="bg2"/>
          </a:solidFill>
        </p:grpSpPr>
        <p:sp>
          <p:nvSpPr>
            <p:cNvPr id="64"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5"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6"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7"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8"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9"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70" name="Rectangle 69"/>
          <p:cNvSpPr/>
          <p:nvPr/>
        </p:nvSpPr>
        <p:spPr>
          <a:xfrm>
            <a:off x="5590672" y="2950527"/>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Product Innovations &amp; Needs</a:t>
            </a:r>
            <a:endParaRPr lang="en-ZA" sz="1400" dirty="0">
              <a:solidFill>
                <a:srgbClr val="FFFFFF"/>
              </a:solidFill>
            </a:endParaRPr>
          </a:p>
        </p:txBody>
      </p:sp>
      <p:sp>
        <p:nvSpPr>
          <p:cNvPr id="71" name="TextBox 70"/>
          <p:cNvSpPr txBox="1"/>
          <p:nvPr/>
        </p:nvSpPr>
        <p:spPr>
          <a:xfrm>
            <a:off x="5165765" y="3331721"/>
            <a:ext cx="3437254" cy="2673609"/>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b="1" dirty="0" smtClean="0">
                <a:solidFill>
                  <a:srgbClr val="333333"/>
                </a:solidFill>
              </a:rPr>
              <a:t>FEM </a:t>
            </a:r>
            <a:r>
              <a:rPr lang="en-ZA" sz="1100" b="1" dirty="0">
                <a:solidFill>
                  <a:srgbClr val="333333"/>
                </a:solidFill>
              </a:rPr>
              <a:t>CARE PRODUCTS NEEDED: </a:t>
            </a:r>
          </a:p>
          <a:p>
            <a:pPr marL="806450" lvl="1" indent="-171450">
              <a:buFont typeface="Wingdings" panose="05000000000000000000" pitchFamily="2" charset="2"/>
              <a:buChar char="§"/>
            </a:pPr>
            <a:r>
              <a:rPr lang="en-ZA" sz="1100" dirty="0" smtClean="0">
                <a:solidFill>
                  <a:srgbClr val="333333"/>
                </a:solidFill>
              </a:rPr>
              <a:t>Panty liners, pads and tampons</a:t>
            </a:r>
          </a:p>
          <a:p>
            <a:pPr marL="806450" lvl="1" indent="-171450">
              <a:buFont typeface="Wingdings" panose="05000000000000000000" pitchFamily="2" charset="2"/>
              <a:buChar char="§"/>
            </a:pPr>
            <a:r>
              <a:rPr lang="en-ZA" sz="1100" dirty="0" smtClean="0">
                <a:solidFill>
                  <a:srgbClr val="333333"/>
                </a:solidFill>
              </a:rPr>
              <a:t>Cleansing wipes</a:t>
            </a:r>
          </a:p>
          <a:p>
            <a:pPr marL="806450" lvl="1" indent="-171450">
              <a:buFont typeface="Wingdings" panose="05000000000000000000" pitchFamily="2" charset="2"/>
              <a:buChar char="§"/>
            </a:pPr>
            <a:r>
              <a:rPr lang="en-ZA" sz="1100" dirty="0" smtClean="0">
                <a:solidFill>
                  <a:srgbClr val="333333"/>
                </a:solidFill>
              </a:rPr>
              <a:t>Contraception- pill/ injection</a:t>
            </a:r>
          </a:p>
          <a:p>
            <a:pPr marL="806450" lvl="1" indent="-171450">
              <a:buFont typeface="Wingdings" panose="05000000000000000000" pitchFamily="2" charset="2"/>
              <a:buChar char="§"/>
            </a:pPr>
            <a:r>
              <a:rPr lang="en-ZA" sz="1100" dirty="0" smtClean="0">
                <a:solidFill>
                  <a:srgbClr val="333333"/>
                </a:solidFill>
              </a:rPr>
              <a:t>Condoms (reliable brands)</a:t>
            </a:r>
          </a:p>
          <a:p>
            <a:pPr marL="349250" indent="-171450">
              <a:buFont typeface="Wingdings" panose="05000000000000000000" pitchFamily="2" charset="2"/>
              <a:buChar char="§"/>
            </a:pPr>
            <a:r>
              <a:rPr lang="en-ZA" sz="1100" b="1" dirty="0" smtClean="0">
                <a:solidFill>
                  <a:srgbClr val="333333"/>
                </a:solidFill>
              </a:rPr>
              <a:t>FEM </a:t>
            </a:r>
            <a:r>
              <a:rPr lang="en-ZA" sz="1100" b="1" dirty="0">
                <a:solidFill>
                  <a:srgbClr val="333333"/>
                </a:solidFill>
              </a:rPr>
              <a:t>CARE PRODUCT CHARACTERISTICS:</a:t>
            </a:r>
          </a:p>
          <a:p>
            <a:pPr marL="806450" lvl="1" indent="-171450">
              <a:buFont typeface="Wingdings" panose="05000000000000000000" pitchFamily="2" charset="2"/>
              <a:buChar char="§"/>
            </a:pPr>
            <a:r>
              <a:rPr lang="en-ZA" sz="1100" dirty="0" smtClean="0">
                <a:solidFill>
                  <a:srgbClr val="333333"/>
                </a:solidFill>
              </a:rPr>
              <a:t>Product effectiveness is more important to her than trendy product packaging</a:t>
            </a:r>
          </a:p>
          <a:p>
            <a:pPr marL="1263650" lvl="2" indent="-171450">
              <a:buFont typeface="Wingdings" panose="05000000000000000000" pitchFamily="2" charset="2"/>
              <a:buChar char="§"/>
            </a:pPr>
            <a:r>
              <a:rPr lang="en-ZA" sz="1100" dirty="0" smtClean="0">
                <a:solidFill>
                  <a:srgbClr val="333333"/>
                </a:solidFill>
              </a:rPr>
              <a:t>Effective and consistent benefits</a:t>
            </a:r>
          </a:p>
          <a:p>
            <a:pPr marL="806450" lvl="1" indent="-171450">
              <a:buFont typeface="Wingdings" panose="05000000000000000000" pitchFamily="2" charset="2"/>
              <a:buChar char="§"/>
            </a:pPr>
            <a:r>
              <a:rPr lang="en-ZA" sz="1100" dirty="0" smtClean="0">
                <a:solidFill>
                  <a:srgbClr val="333333"/>
                </a:solidFill>
              </a:rPr>
              <a:t>Reliable and descriptive product benefits are important to her</a:t>
            </a:r>
            <a:endParaRPr lang="en-ZA" sz="1100" dirty="0">
              <a:solidFill>
                <a:srgbClr val="333333"/>
              </a:solidFill>
            </a:endParaRPr>
          </a:p>
          <a:p>
            <a:pPr marL="349250" indent="-171450">
              <a:buFont typeface="Wingdings" panose="05000000000000000000" pitchFamily="2" charset="2"/>
              <a:buChar char="§"/>
            </a:pPr>
            <a:r>
              <a:rPr lang="en-ZA" sz="1100" b="1" dirty="0" smtClean="0">
                <a:solidFill>
                  <a:srgbClr val="717171">
                    <a:lumMod val="50000"/>
                  </a:srgbClr>
                </a:solidFill>
              </a:rPr>
              <a:t>POTENTIAL FEM </a:t>
            </a:r>
            <a:r>
              <a:rPr lang="en-ZA" sz="1100" b="1" dirty="0">
                <a:solidFill>
                  <a:srgbClr val="717171">
                    <a:lumMod val="50000"/>
                  </a:srgbClr>
                </a:solidFill>
              </a:rPr>
              <a:t>CARE PRODUCT INNOVATIONS: </a:t>
            </a:r>
          </a:p>
          <a:p>
            <a:pPr marL="806450" lvl="1" indent="-171450">
              <a:buFont typeface="Wingdings" panose="05000000000000000000" pitchFamily="2" charset="2"/>
              <a:buChar char="§"/>
            </a:pPr>
            <a:r>
              <a:rPr lang="en-ZA" sz="1100" dirty="0" smtClean="0">
                <a:solidFill>
                  <a:srgbClr val="717171">
                    <a:lumMod val="50000"/>
                  </a:srgbClr>
                </a:solidFill>
              </a:rPr>
              <a:t>Multi-purpose single product: Pregnancy and STI protection and prevention </a:t>
            </a:r>
            <a:endParaRPr lang="en-ZA" sz="1100" dirty="0">
              <a:solidFill>
                <a:srgbClr val="717171">
                  <a:lumMod val="50000"/>
                </a:srgbClr>
              </a:solidFill>
            </a:endParaRPr>
          </a:p>
          <a:p>
            <a:pPr marL="806450" lvl="1" indent="-171450">
              <a:buFont typeface="Wingdings" panose="05000000000000000000" pitchFamily="2" charset="2"/>
              <a:buChar char="§"/>
            </a:pPr>
            <a:endParaRPr lang="en-ZA" sz="1100" dirty="0">
              <a:solidFill>
                <a:srgbClr val="717171">
                  <a:lumMod val="50000"/>
                </a:srgbClr>
              </a:solidFill>
            </a:endParaRPr>
          </a:p>
        </p:txBody>
      </p:sp>
      <p:grpSp>
        <p:nvGrpSpPr>
          <p:cNvPr id="72" name="noun_project_0337.eps"/>
          <p:cNvGrpSpPr>
            <a:grpSpLocks/>
          </p:cNvGrpSpPr>
          <p:nvPr/>
        </p:nvGrpSpPr>
        <p:grpSpPr bwMode="auto">
          <a:xfrm>
            <a:off x="5141813" y="2711042"/>
            <a:ext cx="317500" cy="609600"/>
            <a:chOff x="2637" y="1936"/>
            <a:chExt cx="200" cy="384"/>
          </a:xfrm>
          <a:solidFill>
            <a:schemeClr val="bg2"/>
          </a:solidFill>
        </p:grpSpPr>
        <p:sp>
          <p:nvSpPr>
            <p:cNvPr id="73"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4"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5"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6"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7"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8"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9"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56" name="noun_project_1570.eps"/>
          <p:cNvGrpSpPr>
            <a:grpSpLocks/>
          </p:cNvGrpSpPr>
          <p:nvPr/>
        </p:nvGrpSpPr>
        <p:grpSpPr bwMode="auto">
          <a:xfrm>
            <a:off x="410205" y="283657"/>
            <a:ext cx="453403" cy="488082"/>
            <a:chOff x="2826" y="1937"/>
            <a:chExt cx="366" cy="383"/>
          </a:xfrm>
          <a:solidFill>
            <a:schemeClr val="bg2"/>
          </a:solidFill>
        </p:grpSpPr>
        <p:sp>
          <p:nvSpPr>
            <p:cNvPr id="57"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8"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59"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Responsible Mother</a:t>
            </a:r>
          </a:p>
        </p:txBody>
      </p:sp>
      <p:pic>
        <p:nvPicPr>
          <p:cNvPr id="1126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20848" y="2150301"/>
            <a:ext cx="30480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491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Women are economically marginalized and oppressed. </a:t>
            </a:r>
            <a:r>
              <a:rPr lang="en-IN" dirty="0"/>
              <a:t> A patriarchal society, where women continue to face barriers in education, occupation and prosperity</a:t>
            </a:r>
            <a:endParaRPr lang="en-ZA" dirty="0"/>
          </a:p>
        </p:txBody>
      </p:sp>
      <p:sp>
        <p:nvSpPr>
          <p:cNvPr id="4" name="Text Placeholder 3"/>
          <p:cNvSpPr>
            <a:spLocks noGrp="1"/>
          </p:cNvSpPr>
          <p:nvPr>
            <p:ph type="body" sz="quarter" idx="15"/>
          </p:nvPr>
        </p:nvSpPr>
        <p:spPr/>
        <p:txBody>
          <a:bodyPr/>
          <a:lstStyle/>
          <a:p>
            <a:endParaRPr lang="en-ZA" dirty="0"/>
          </a:p>
        </p:txBody>
      </p:sp>
      <p:sp>
        <p:nvSpPr>
          <p:cNvPr id="5" name="Slide Number Placeholder 4"/>
          <p:cNvSpPr>
            <a:spLocks noGrp="1"/>
          </p:cNvSpPr>
          <p:nvPr>
            <p:ph type="sldNum" sz="quarter" idx="4"/>
          </p:nvPr>
        </p:nvSpPr>
        <p:spPr/>
        <p:txBody>
          <a:bodyPr/>
          <a:lstStyle/>
          <a:p>
            <a:fld id="{4034BEE3-566C-4068-A777-C3A4762E861B}" type="slidenum">
              <a:rPr lang="en-GB" smtClean="0"/>
              <a:pPr/>
              <a:t>11</a:t>
            </a:fld>
            <a:endParaRPr lang="en-GB" dirty="0"/>
          </a:p>
        </p:txBody>
      </p:sp>
      <p:grpSp>
        <p:nvGrpSpPr>
          <p:cNvPr id="38" name="Group 37"/>
          <p:cNvGrpSpPr/>
          <p:nvPr/>
        </p:nvGrpSpPr>
        <p:grpSpPr>
          <a:xfrm>
            <a:off x="1446697" y="1893410"/>
            <a:ext cx="3787775" cy="4256124"/>
            <a:chOff x="1266825" y="1270000"/>
            <a:chExt cx="1027113" cy="1154113"/>
          </a:xfrm>
        </p:grpSpPr>
        <p:sp>
          <p:nvSpPr>
            <p:cNvPr id="39" name="Oval 15"/>
            <p:cNvSpPr>
              <a:spLocks noChangeArrowheads="1"/>
            </p:cNvSpPr>
            <p:nvPr/>
          </p:nvSpPr>
          <p:spPr bwMode="auto">
            <a:xfrm>
              <a:off x="1846263" y="1270000"/>
              <a:ext cx="185738" cy="185738"/>
            </a:xfrm>
            <a:prstGeom prst="ellipse">
              <a:avLst/>
            </a:prstGeom>
            <a:solidFill>
              <a:srgbClr val="E5007E"/>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0" name="Oval 16"/>
            <p:cNvSpPr>
              <a:spLocks noChangeArrowheads="1"/>
            </p:cNvSpPr>
            <p:nvPr/>
          </p:nvSpPr>
          <p:spPr bwMode="auto">
            <a:xfrm>
              <a:off x="2028825" y="1493838"/>
              <a:ext cx="185738" cy="184150"/>
            </a:xfrm>
            <a:prstGeom prst="ellipse">
              <a:avLst/>
            </a:prstGeom>
            <a:solidFill>
              <a:srgbClr val="E5007E"/>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1" name="Oval 17"/>
            <p:cNvSpPr>
              <a:spLocks noChangeArrowheads="1"/>
            </p:cNvSpPr>
            <p:nvPr/>
          </p:nvSpPr>
          <p:spPr bwMode="auto">
            <a:xfrm>
              <a:off x="2100263" y="1754188"/>
              <a:ext cx="193675" cy="193675"/>
            </a:xfrm>
            <a:prstGeom prst="ellipse">
              <a:avLst/>
            </a:prstGeom>
            <a:solidFill>
              <a:srgbClr val="E5007E"/>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2" name="Oval 18"/>
            <p:cNvSpPr>
              <a:spLocks noChangeArrowheads="1"/>
            </p:cNvSpPr>
            <p:nvPr/>
          </p:nvSpPr>
          <p:spPr bwMode="auto">
            <a:xfrm>
              <a:off x="2024063" y="2035175"/>
              <a:ext cx="193675" cy="192088"/>
            </a:xfrm>
            <a:prstGeom prst="ellipse">
              <a:avLst/>
            </a:prstGeom>
            <a:solidFill>
              <a:srgbClr val="E5007E"/>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3" name="Freeform 20"/>
            <p:cNvSpPr>
              <a:spLocks/>
            </p:cNvSpPr>
            <p:nvPr/>
          </p:nvSpPr>
          <p:spPr bwMode="auto">
            <a:xfrm>
              <a:off x="1281113" y="1277938"/>
              <a:ext cx="327025" cy="123825"/>
            </a:xfrm>
            <a:custGeom>
              <a:avLst/>
              <a:gdLst>
                <a:gd name="T0" fmla="*/ 77 w 86"/>
                <a:gd name="T1" fmla="*/ 15 h 33"/>
                <a:gd name="T2" fmla="*/ 70 w 86"/>
                <a:gd name="T3" fmla="*/ 18 h 33"/>
                <a:gd name="T4" fmla="*/ 10 w 86"/>
                <a:gd name="T5" fmla="*/ 3 h 33"/>
                <a:gd name="T6" fmla="*/ 5 w 86"/>
                <a:gd name="T7" fmla="*/ 0 h 33"/>
                <a:gd name="T8" fmla="*/ 0 w 86"/>
                <a:gd name="T9" fmla="*/ 5 h 33"/>
                <a:gd name="T10" fmla="*/ 5 w 86"/>
                <a:gd name="T11" fmla="*/ 10 h 33"/>
                <a:gd name="T12" fmla="*/ 10 w 86"/>
                <a:gd name="T13" fmla="*/ 6 h 33"/>
                <a:gd name="T14" fmla="*/ 68 w 86"/>
                <a:gd name="T15" fmla="*/ 21 h 33"/>
                <a:gd name="T16" fmla="*/ 68 w 86"/>
                <a:gd name="T17" fmla="*/ 24 h 33"/>
                <a:gd name="T18" fmla="*/ 77 w 86"/>
                <a:gd name="T19" fmla="*/ 33 h 33"/>
                <a:gd name="T20" fmla="*/ 86 w 86"/>
                <a:gd name="T21" fmla="*/ 24 h 33"/>
                <a:gd name="T22" fmla="*/ 77 w 86"/>
                <a:gd name="T2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3">
                  <a:moveTo>
                    <a:pt x="77" y="15"/>
                  </a:moveTo>
                  <a:cubicBezTo>
                    <a:pt x="74" y="15"/>
                    <a:pt x="72" y="16"/>
                    <a:pt x="70" y="18"/>
                  </a:cubicBezTo>
                  <a:cubicBezTo>
                    <a:pt x="51" y="9"/>
                    <a:pt x="31" y="4"/>
                    <a:pt x="10" y="3"/>
                  </a:cubicBezTo>
                  <a:cubicBezTo>
                    <a:pt x="9" y="1"/>
                    <a:pt x="7" y="0"/>
                    <a:pt x="5" y="0"/>
                  </a:cubicBezTo>
                  <a:cubicBezTo>
                    <a:pt x="2" y="0"/>
                    <a:pt x="0" y="2"/>
                    <a:pt x="0" y="5"/>
                  </a:cubicBezTo>
                  <a:cubicBezTo>
                    <a:pt x="0" y="7"/>
                    <a:pt x="2" y="10"/>
                    <a:pt x="5" y="10"/>
                  </a:cubicBezTo>
                  <a:cubicBezTo>
                    <a:pt x="7" y="10"/>
                    <a:pt x="9" y="8"/>
                    <a:pt x="10" y="6"/>
                  </a:cubicBezTo>
                  <a:cubicBezTo>
                    <a:pt x="30" y="7"/>
                    <a:pt x="50" y="12"/>
                    <a:pt x="68" y="21"/>
                  </a:cubicBezTo>
                  <a:cubicBezTo>
                    <a:pt x="68" y="22"/>
                    <a:pt x="68" y="23"/>
                    <a:pt x="68" y="24"/>
                  </a:cubicBezTo>
                  <a:cubicBezTo>
                    <a:pt x="68" y="29"/>
                    <a:pt x="72" y="33"/>
                    <a:pt x="77" y="33"/>
                  </a:cubicBezTo>
                  <a:cubicBezTo>
                    <a:pt x="82" y="33"/>
                    <a:pt x="86" y="29"/>
                    <a:pt x="86" y="24"/>
                  </a:cubicBezTo>
                  <a:cubicBezTo>
                    <a:pt x="86" y="19"/>
                    <a:pt x="82" y="15"/>
                    <a:pt x="77" y="15"/>
                  </a:cubicBezTo>
                  <a:close/>
                </a:path>
              </a:pathLst>
            </a:custGeom>
            <a:solidFill>
              <a:srgbClr val="717171">
                <a:lumMod val="60000"/>
                <a:lumOff val="40000"/>
              </a:srgb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4" name="Freeform 21"/>
            <p:cNvSpPr>
              <a:spLocks/>
            </p:cNvSpPr>
            <p:nvPr/>
          </p:nvSpPr>
          <p:spPr bwMode="auto">
            <a:xfrm>
              <a:off x="1554163" y="1349375"/>
              <a:ext cx="254000" cy="254000"/>
            </a:xfrm>
            <a:custGeom>
              <a:avLst/>
              <a:gdLst>
                <a:gd name="T0" fmla="*/ 58 w 67"/>
                <a:gd name="T1" fmla="*/ 49 h 67"/>
                <a:gd name="T2" fmla="*/ 55 w 67"/>
                <a:gd name="T3" fmla="*/ 49 h 67"/>
                <a:gd name="T4" fmla="*/ 10 w 67"/>
                <a:gd name="T5" fmla="*/ 6 h 67"/>
                <a:gd name="T6" fmla="*/ 10 w 67"/>
                <a:gd name="T7" fmla="*/ 5 h 67"/>
                <a:gd name="T8" fmla="*/ 5 w 67"/>
                <a:gd name="T9" fmla="*/ 0 h 67"/>
                <a:gd name="T10" fmla="*/ 0 w 67"/>
                <a:gd name="T11" fmla="*/ 5 h 67"/>
                <a:gd name="T12" fmla="*/ 5 w 67"/>
                <a:gd name="T13" fmla="*/ 10 h 67"/>
                <a:gd name="T14" fmla="*/ 9 w 67"/>
                <a:gd name="T15" fmla="*/ 9 h 67"/>
                <a:gd name="T16" fmla="*/ 52 w 67"/>
                <a:gd name="T17" fmla="*/ 51 h 67"/>
                <a:gd name="T18" fmla="*/ 49 w 67"/>
                <a:gd name="T19" fmla="*/ 58 h 67"/>
                <a:gd name="T20" fmla="*/ 58 w 67"/>
                <a:gd name="T21" fmla="*/ 67 h 67"/>
                <a:gd name="T22" fmla="*/ 67 w 67"/>
                <a:gd name="T23" fmla="*/ 58 h 67"/>
                <a:gd name="T24" fmla="*/ 58 w 67"/>
                <a:gd name="T25"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8" y="49"/>
                  </a:moveTo>
                  <a:cubicBezTo>
                    <a:pt x="57" y="49"/>
                    <a:pt x="56" y="49"/>
                    <a:pt x="55" y="49"/>
                  </a:cubicBezTo>
                  <a:cubicBezTo>
                    <a:pt x="43" y="32"/>
                    <a:pt x="28" y="17"/>
                    <a:pt x="10" y="6"/>
                  </a:cubicBezTo>
                  <a:cubicBezTo>
                    <a:pt x="10" y="6"/>
                    <a:pt x="10" y="6"/>
                    <a:pt x="10" y="5"/>
                  </a:cubicBezTo>
                  <a:cubicBezTo>
                    <a:pt x="10" y="3"/>
                    <a:pt x="8" y="0"/>
                    <a:pt x="5" y="0"/>
                  </a:cubicBezTo>
                  <a:cubicBezTo>
                    <a:pt x="3" y="0"/>
                    <a:pt x="0" y="3"/>
                    <a:pt x="0" y="5"/>
                  </a:cubicBezTo>
                  <a:cubicBezTo>
                    <a:pt x="0" y="8"/>
                    <a:pt x="3" y="10"/>
                    <a:pt x="5" y="10"/>
                  </a:cubicBezTo>
                  <a:cubicBezTo>
                    <a:pt x="7" y="10"/>
                    <a:pt x="8" y="10"/>
                    <a:pt x="9" y="9"/>
                  </a:cubicBezTo>
                  <a:cubicBezTo>
                    <a:pt x="26" y="20"/>
                    <a:pt x="41" y="34"/>
                    <a:pt x="52" y="51"/>
                  </a:cubicBezTo>
                  <a:cubicBezTo>
                    <a:pt x="50" y="53"/>
                    <a:pt x="49" y="55"/>
                    <a:pt x="49" y="58"/>
                  </a:cubicBezTo>
                  <a:cubicBezTo>
                    <a:pt x="49" y="63"/>
                    <a:pt x="53" y="67"/>
                    <a:pt x="58" y="67"/>
                  </a:cubicBezTo>
                  <a:cubicBezTo>
                    <a:pt x="63" y="67"/>
                    <a:pt x="67" y="63"/>
                    <a:pt x="67" y="58"/>
                  </a:cubicBezTo>
                  <a:cubicBezTo>
                    <a:pt x="67" y="53"/>
                    <a:pt x="63" y="49"/>
                    <a:pt x="58" y="49"/>
                  </a:cubicBezTo>
                  <a:close/>
                </a:path>
              </a:pathLst>
            </a:custGeom>
            <a:solidFill>
              <a:srgbClr val="717171">
                <a:lumMod val="40000"/>
                <a:lumOff val="60000"/>
              </a:srgb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5" name="Freeform 22"/>
            <p:cNvSpPr>
              <a:spLocks/>
            </p:cNvSpPr>
            <p:nvPr/>
          </p:nvSpPr>
          <p:spPr bwMode="auto">
            <a:xfrm>
              <a:off x="1755775" y="1549400"/>
              <a:ext cx="128588" cy="330200"/>
            </a:xfrm>
            <a:custGeom>
              <a:avLst/>
              <a:gdLst>
                <a:gd name="T0" fmla="*/ 26 w 34"/>
                <a:gd name="T1" fmla="*/ 68 h 87"/>
                <a:gd name="T2" fmla="*/ 9 w 34"/>
                <a:gd name="T3" fmla="*/ 8 h 87"/>
                <a:gd name="T4" fmla="*/ 10 w 34"/>
                <a:gd name="T5" fmla="*/ 5 h 87"/>
                <a:gd name="T6" fmla="*/ 5 w 34"/>
                <a:gd name="T7" fmla="*/ 0 h 87"/>
                <a:gd name="T8" fmla="*/ 0 w 34"/>
                <a:gd name="T9" fmla="*/ 5 h 87"/>
                <a:gd name="T10" fmla="*/ 5 w 34"/>
                <a:gd name="T11" fmla="*/ 10 h 87"/>
                <a:gd name="T12" fmla="*/ 6 w 34"/>
                <a:gd name="T13" fmla="*/ 10 h 87"/>
                <a:gd name="T14" fmla="*/ 23 w 34"/>
                <a:gd name="T15" fmla="*/ 68 h 87"/>
                <a:gd name="T16" fmla="*/ 15 w 34"/>
                <a:gd name="T17" fmla="*/ 77 h 87"/>
                <a:gd name="T18" fmla="*/ 25 w 34"/>
                <a:gd name="T19" fmla="*/ 87 h 87"/>
                <a:gd name="T20" fmla="*/ 34 w 34"/>
                <a:gd name="T21" fmla="*/ 77 h 87"/>
                <a:gd name="T22" fmla="*/ 26 w 34"/>
                <a:gd name="T23"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87">
                  <a:moveTo>
                    <a:pt x="26" y="68"/>
                  </a:moveTo>
                  <a:cubicBezTo>
                    <a:pt x="25" y="47"/>
                    <a:pt x="19" y="27"/>
                    <a:pt x="9" y="8"/>
                  </a:cubicBezTo>
                  <a:cubicBezTo>
                    <a:pt x="10" y="7"/>
                    <a:pt x="10" y="6"/>
                    <a:pt x="10" y="5"/>
                  </a:cubicBezTo>
                  <a:cubicBezTo>
                    <a:pt x="10" y="2"/>
                    <a:pt x="8" y="0"/>
                    <a:pt x="5" y="0"/>
                  </a:cubicBezTo>
                  <a:cubicBezTo>
                    <a:pt x="2" y="0"/>
                    <a:pt x="0" y="2"/>
                    <a:pt x="0" y="5"/>
                  </a:cubicBezTo>
                  <a:cubicBezTo>
                    <a:pt x="0" y="8"/>
                    <a:pt x="2" y="10"/>
                    <a:pt x="5" y="10"/>
                  </a:cubicBezTo>
                  <a:cubicBezTo>
                    <a:pt x="6" y="10"/>
                    <a:pt x="6" y="10"/>
                    <a:pt x="6" y="10"/>
                  </a:cubicBezTo>
                  <a:cubicBezTo>
                    <a:pt x="16" y="28"/>
                    <a:pt x="21" y="48"/>
                    <a:pt x="23" y="68"/>
                  </a:cubicBezTo>
                  <a:cubicBezTo>
                    <a:pt x="19" y="69"/>
                    <a:pt x="15" y="73"/>
                    <a:pt x="15" y="77"/>
                  </a:cubicBezTo>
                  <a:cubicBezTo>
                    <a:pt x="15" y="82"/>
                    <a:pt x="20" y="87"/>
                    <a:pt x="25" y="87"/>
                  </a:cubicBezTo>
                  <a:cubicBezTo>
                    <a:pt x="30" y="87"/>
                    <a:pt x="34" y="82"/>
                    <a:pt x="34" y="77"/>
                  </a:cubicBezTo>
                  <a:cubicBezTo>
                    <a:pt x="34" y="73"/>
                    <a:pt x="31" y="69"/>
                    <a:pt x="26" y="68"/>
                  </a:cubicBezTo>
                  <a:close/>
                </a:path>
              </a:pathLst>
            </a:custGeom>
            <a:solidFill>
              <a:srgbClr val="717171">
                <a:lumMod val="60000"/>
                <a:lumOff val="40000"/>
              </a:srgb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6" name="Freeform 23"/>
            <p:cNvSpPr>
              <a:spLocks/>
            </p:cNvSpPr>
            <p:nvPr/>
          </p:nvSpPr>
          <p:spPr bwMode="auto">
            <a:xfrm>
              <a:off x="1739900" y="1822450"/>
              <a:ext cx="128588" cy="330200"/>
            </a:xfrm>
            <a:custGeom>
              <a:avLst/>
              <a:gdLst>
                <a:gd name="T0" fmla="*/ 34 w 34"/>
                <a:gd name="T1" fmla="*/ 5 h 87"/>
                <a:gd name="T2" fmla="*/ 29 w 34"/>
                <a:gd name="T3" fmla="*/ 0 h 87"/>
                <a:gd name="T4" fmla="*/ 24 w 34"/>
                <a:gd name="T5" fmla="*/ 5 h 87"/>
                <a:gd name="T6" fmla="*/ 27 w 34"/>
                <a:gd name="T7" fmla="*/ 10 h 87"/>
                <a:gd name="T8" fmla="*/ 12 w 34"/>
                <a:gd name="T9" fmla="*/ 69 h 87"/>
                <a:gd name="T10" fmla="*/ 9 w 34"/>
                <a:gd name="T11" fmla="*/ 68 h 87"/>
                <a:gd name="T12" fmla="*/ 0 w 34"/>
                <a:gd name="T13" fmla="*/ 78 h 87"/>
                <a:gd name="T14" fmla="*/ 9 w 34"/>
                <a:gd name="T15" fmla="*/ 87 h 87"/>
                <a:gd name="T16" fmla="*/ 19 w 34"/>
                <a:gd name="T17" fmla="*/ 78 h 87"/>
                <a:gd name="T18" fmla="*/ 15 w 34"/>
                <a:gd name="T19" fmla="*/ 70 h 87"/>
                <a:gd name="T20" fmla="*/ 30 w 34"/>
                <a:gd name="T21" fmla="*/ 10 h 87"/>
                <a:gd name="T22" fmla="*/ 34 w 34"/>
                <a:gd name="T23"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87">
                  <a:moveTo>
                    <a:pt x="34" y="5"/>
                  </a:moveTo>
                  <a:cubicBezTo>
                    <a:pt x="34" y="3"/>
                    <a:pt x="31" y="0"/>
                    <a:pt x="29" y="0"/>
                  </a:cubicBezTo>
                  <a:cubicBezTo>
                    <a:pt x="26" y="0"/>
                    <a:pt x="24" y="3"/>
                    <a:pt x="24" y="5"/>
                  </a:cubicBezTo>
                  <a:cubicBezTo>
                    <a:pt x="24" y="7"/>
                    <a:pt x="25" y="9"/>
                    <a:pt x="27" y="10"/>
                  </a:cubicBezTo>
                  <a:cubicBezTo>
                    <a:pt x="26" y="30"/>
                    <a:pt x="21" y="51"/>
                    <a:pt x="12" y="69"/>
                  </a:cubicBezTo>
                  <a:cubicBezTo>
                    <a:pt x="11" y="69"/>
                    <a:pt x="10" y="68"/>
                    <a:pt x="9" y="68"/>
                  </a:cubicBezTo>
                  <a:cubicBezTo>
                    <a:pt x="4" y="68"/>
                    <a:pt x="0" y="72"/>
                    <a:pt x="0" y="78"/>
                  </a:cubicBezTo>
                  <a:cubicBezTo>
                    <a:pt x="0" y="83"/>
                    <a:pt x="4" y="87"/>
                    <a:pt x="9" y="87"/>
                  </a:cubicBezTo>
                  <a:cubicBezTo>
                    <a:pt x="14" y="87"/>
                    <a:pt x="19" y="83"/>
                    <a:pt x="19" y="78"/>
                  </a:cubicBezTo>
                  <a:cubicBezTo>
                    <a:pt x="19" y="75"/>
                    <a:pt x="17" y="72"/>
                    <a:pt x="15" y="70"/>
                  </a:cubicBezTo>
                  <a:cubicBezTo>
                    <a:pt x="24" y="52"/>
                    <a:pt x="30" y="31"/>
                    <a:pt x="30" y="10"/>
                  </a:cubicBezTo>
                  <a:cubicBezTo>
                    <a:pt x="32" y="9"/>
                    <a:pt x="34" y="8"/>
                    <a:pt x="34" y="5"/>
                  </a:cubicBezTo>
                  <a:close/>
                </a:path>
              </a:pathLst>
            </a:custGeom>
            <a:solidFill>
              <a:srgbClr val="717171">
                <a:lumMod val="40000"/>
                <a:lumOff val="60000"/>
              </a:srgb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7" name="Freeform 24"/>
            <p:cNvSpPr>
              <a:spLocks/>
            </p:cNvSpPr>
            <p:nvPr/>
          </p:nvSpPr>
          <p:spPr bwMode="auto">
            <a:xfrm>
              <a:off x="1539875" y="2098675"/>
              <a:ext cx="254000" cy="254000"/>
            </a:xfrm>
            <a:custGeom>
              <a:avLst/>
              <a:gdLst>
                <a:gd name="T0" fmla="*/ 62 w 67"/>
                <a:gd name="T1" fmla="*/ 0 h 67"/>
                <a:gd name="T2" fmla="*/ 57 w 67"/>
                <a:gd name="T3" fmla="*/ 5 h 67"/>
                <a:gd name="T4" fmla="*/ 59 w 67"/>
                <a:gd name="T5" fmla="*/ 8 h 67"/>
                <a:gd name="T6" fmla="*/ 16 w 67"/>
                <a:gd name="T7" fmla="*/ 52 h 67"/>
                <a:gd name="T8" fmla="*/ 9 w 67"/>
                <a:gd name="T9" fmla="*/ 48 h 67"/>
                <a:gd name="T10" fmla="*/ 0 w 67"/>
                <a:gd name="T11" fmla="*/ 58 h 67"/>
                <a:gd name="T12" fmla="*/ 9 w 67"/>
                <a:gd name="T13" fmla="*/ 67 h 67"/>
                <a:gd name="T14" fmla="*/ 18 w 67"/>
                <a:gd name="T15" fmla="*/ 58 h 67"/>
                <a:gd name="T16" fmla="*/ 18 w 67"/>
                <a:gd name="T17" fmla="*/ 54 h 67"/>
                <a:gd name="T18" fmla="*/ 61 w 67"/>
                <a:gd name="T19" fmla="*/ 9 h 67"/>
                <a:gd name="T20" fmla="*/ 62 w 67"/>
                <a:gd name="T21" fmla="*/ 10 h 67"/>
                <a:gd name="T22" fmla="*/ 67 w 67"/>
                <a:gd name="T23" fmla="*/ 5 h 67"/>
                <a:gd name="T24" fmla="*/ 62 w 67"/>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62" y="0"/>
                  </a:moveTo>
                  <a:cubicBezTo>
                    <a:pt x="60" y="0"/>
                    <a:pt x="57" y="2"/>
                    <a:pt x="57" y="5"/>
                  </a:cubicBezTo>
                  <a:cubicBezTo>
                    <a:pt x="57" y="6"/>
                    <a:pt x="58" y="7"/>
                    <a:pt x="59" y="8"/>
                  </a:cubicBezTo>
                  <a:cubicBezTo>
                    <a:pt x="48" y="25"/>
                    <a:pt x="33" y="40"/>
                    <a:pt x="16" y="52"/>
                  </a:cubicBezTo>
                  <a:cubicBezTo>
                    <a:pt x="14" y="50"/>
                    <a:pt x="12" y="48"/>
                    <a:pt x="9" y="48"/>
                  </a:cubicBezTo>
                  <a:cubicBezTo>
                    <a:pt x="4" y="48"/>
                    <a:pt x="0" y="53"/>
                    <a:pt x="0" y="58"/>
                  </a:cubicBezTo>
                  <a:cubicBezTo>
                    <a:pt x="0" y="63"/>
                    <a:pt x="4" y="67"/>
                    <a:pt x="9" y="67"/>
                  </a:cubicBezTo>
                  <a:cubicBezTo>
                    <a:pt x="14" y="67"/>
                    <a:pt x="18" y="63"/>
                    <a:pt x="18" y="58"/>
                  </a:cubicBezTo>
                  <a:cubicBezTo>
                    <a:pt x="18" y="57"/>
                    <a:pt x="18" y="55"/>
                    <a:pt x="18" y="54"/>
                  </a:cubicBezTo>
                  <a:cubicBezTo>
                    <a:pt x="35" y="43"/>
                    <a:pt x="50" y="27"/>
                    <a:pt x="61" y="9"/>
                  </a:cubicBezTo>
                  <a:cubicBezTo>
                    <a:pt x="62" y="10"/>
                    <a:pt x="62" y="10"/>
                    <a:pt x="62" y="10"/>
                  </a:cubicBezTo>
                  <a:cubicBezTo>
                    <a:pt x="65" y="10"/>
                    <a:pt x="67" y="7"/>
                    <a:pt x="67" y="5"/>
                  </a:cubicBezTo>
                  <a:cubicBezTo>
                    <a:pt x="67" y="2"/>
                    <a:pt x="65" y="0"/>
                    <a:pt x="62" y="0"/>
                  </a:cubicBezTo>
                  <a:close/>
                </a:path>
              </a:pathLst>
            </a:custGeom>
            <a:solidFill>
              <a:srgbClr val="FFFFFF">
                <a:lumMod val="50000"/>
              </a:srgb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8" name="Freeform 25"/>
            <p:cNvSpPr>
              <a:spLocks/>
            </p:cNvSpPr>
            <p:nvPr/>
          </p:nvSpPr>
          <p:spPr bwMode="auto">
            <a:xfrm>
              <a:off x="1266825" y="2300288"/>
              <a:ext cx="325438" cy="123825"/>
            </a:xfrm>
            <a:custGeom>
              <a:avLst/>
              <a:gdLst>
                <a:gd name="T0" fmla="*/ 81 w 86"/>
                <a:gd name="T1" fmla="*/ 0 h 33"/>
                <a:gd name="T2" fmla="*/ 76 w 86"/>
                <a:gd name="T3" fmla="*/ 5 h 33"/>
                <a:gd name="T4" fmla="*/ 76 w 86"/>
                <a:gd name="T5" fmla="*/ 6 h 33"/>
                <a:gd name="T6" fmla="*/ 18 w 86"/>
                <a:gd name="T7" fmla="*/ 22 h 33"/>
                <a:gd name="T8" fmla="*/ 9 w 86"/>
                <a:gd name="T9" fmla="*/ 15 h 33"/>
                <a:gd name="T10" fmla="*/ 0 w 86"/>
                <a:gd name="T11" fmla="*/ 24 h 33"/>
                <a:gd name="T12" fmla="*/ 9 w 86"/>
                <a:gd name="T13" fmla="*/ 33 h 33"/>
                <a:gd name="T14" fmla="*/ 18 w 86"/>
                <a:gd name="T15" fmla="*/ 25 h 33"/>
                <a:gd name="T16" fmla="*/ 78 w 86"/>
                <a:gd name="T17" fmla="*/ 8 h 33"/>
                <a:gd name="T18" fmla="*/ 81 w 86"/>
                <a:gd name="T19" fmla="*/ 10 h 33"/>
                <a:gd name="T20" fmla="*/ 86 w 86"/>
                <a:gd name="T21" fmla="*/ 5 h 33"/>
                <a:gd name="T22" fmla="*/ 81 w 86"/>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3">
                  <a:moveTo>
                    <a:pt x="81" y="0"/>
                  </a:moveTo>
                  <a:cubicBezTo>
                    <a:pt x="78" y="0"/>
                    <a:pt x="76" y="2"/>
                    <a:pt x="76" y="5"/>
                  </a:cubicBezTo>
                  <a:cubicBezTo>
                    <a:pt x="76" y="5"/>
                    <a:pt x="76" y="5"/>
                    <a:pt x="76" y="6"/>
                  </a:cubicBezTo>
                  <a:cubicBezTo>
                    <a:pt x="58" y="15"/>
                    <a:pt x="38" y="21"/>
                    <a:pt x="18" y="22"/>
                  </a:cubicBezTo>
                  <a:cubicBezTo>
                    <a:pt x="17" y="18"/>
                    <a:pt x="14" y="15"/>
                    <a:pt x="9" y="15"/>
                  </a:cubicBezTo>
                  <a:cubicBezTo>
                    <a:pt x="4" y="15"/>
                    <a:pt x="0" y="19"/>
                    <a:pt x="0" y="24"/>
                  </a:cubicBezTo>
                  <a:cubicBezTo>
                    <a:pt x="0" y="29"/>
                    <a:pt x="4" y="33"/>
                    <a:pt x="9" y="33"/>
                  </a:cubicBezTo>
                  <a:cubicBezTo>
                    <a:pt x="14" y="33"/>
                    <a:pt x="18" y="30"/>
                    <a:pt x="18" y="25"/>
                  </a:cubicBezTo>
                  <a:cubicBezTo>
                    <a:pt x="39" y="24"/>
                    <a:pt x="59" y="18"/>
                    <a:pt x="78" y="8"/>
                  </a:cubicBezTo>
                  <a:cubicBezTo>
                    <a:pt x="79" y="9"/>
                    <a:pt x="80" y="10"/>
                    <a:pt x="81" y="10"/>
                  </a:cubicBezTo>
                  <a:cubicBezTo>
                    <a:pt x="84" y="10"/>
                    <a:pt x="86" y="7"/>
                    <a:pt x="86" y="5"/>
                  </a:cubicBezTo>
                  <a:cubicBezTo>
                    <a:pt x="86" y="2"/>
                    <a:pt x="84" y="0"/>
                    <a:pt x="81" y="0"/>
                  </a:cubicBezTo>
                  <a:close/>
                </a:path>
              </a:pathLst>
            </a:custGeom>
            <a:solidFill>
              <a:srgbClr val="717171">
                <a:lumMod val="60000"/>
                <a:lumOff val="40000"/>
              </a:srgb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9" name="Rectangle 26"/>
            <p:cNvSpPr>
              <a:spLocks noChangeArrowheads="1"/>
            </p:cNvSpPr>
            <p:nvPr/>
          </p:nvSpPr>
          <p:spPr bwMode="auto">
            <a:xfrm>
              <a:off x="1633538" y="1357313"/>
              <a:ext cx="174625" cy="1588"/>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0" name="Oval 27"/>
            <p:cNvSpPr>
              <a:spLocks noChangeArrowheads="1"/>
            </p:cNvSpPr>
            <p:nvPr/>
          </p:nvSpPr>
          <p:spPr bwMode="auto">
            <a:xfrm>
              <a:off x="1633538" y="1349375"/>
              <a:ext cx="11113" cy="15875"/>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1" name="Oval 28"/>
            <p:cNvSpPr>
              <a:spLocks noChangeArrowheads="1"/>
            </p:cNvSpPr>
            <p:nvPr/>
          </p:nvSpPr>
          <p:spPr bwMode="auto">
            <a:xfrm>
              <a:off x="1800225" y="1349375"/>
              <a:ext cx="12700" cy="15875"/>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2" name="Oval 30"/>
            <p:cNvSpPr>
              <a:spLocks noChangeArrowheads="1"/>
            </p:cNvSpPr>
            <p:nvPr/>
          </p:nvSpPr>
          <p:spPr bwMode="auto">
            <a:xfrm>
              <a:off x="1831975" y="1554163"/>
              <a:ext cx="11113"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3" name="Oval 31"/>
            <p:cNvSpPr>
              <a:spLocks noChangeArrowheads="1"/>
            </p:cNvSpPr>
            <p:nvPr/>
          </p:nvSpPr>
          <p:spPr bwMode="auto">
            <a:xfrm>
              <a:off x="1998663" y="1554163"/>
              <a:ext cx="11113"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4" name="Rectangle 32"/>
            <p:cNvSpPr>
              <a:spLocks noChangeArrowheads="1"/>
            </p:cNvSpPr>
            <p:nvPr/>
          </p:nvSpPr>
          <p:spPr bwMode="auto">
            <a:xfrm>
              <a:off x="1900238" y="1844675"/>
              <a:ext cx="173038" cy="1588"/>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5" name="Oval 33"/>
            <p:cNvSpPr>
              <a:spLocks noChangeArrowheads="1"/>
            </p:cNvSpPr>
            <p:nvPr/>
          </p:nvSpPr>
          <p:spPr bwMode="auto">
            <a:xfrm>
              <a:off x="1900238" y="1838325"/>
              <a:ext cx="14288"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6" name="Oval 34"/>
            <p:cNvSpPr>
              <a:spLocks noChangeArrowheads="1"/>
            </p:cNvSpPr>
            <p:nvPr/>
          </p:nvSpPr>
          <p:spPr bwMode="auto">
            <a:xfrm>
              <a:off x="2066925" y="1838325"/>
              <a:ext cx="14288"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7" name="Rectangle 35"/>
            <p:cNvSpPr>
              <a:spLocks noChangeArrowheads="1"/>
            </p:cNvSpPr>
            <p:nvPr/>
          </p:nvSpPr>
          <p:spPr bwMode="auto">
            <a:xfrm>
              <a:off x="1827213" y="2125663"/>
              <a:ext cx="174625" cy="1588"/>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8" name="Oval 36"/>
            <p:cNvSpPr>
              <a:spLocks noChangeArrowheads="1"/>
            </p:cNvSpPr>
            <p:nvPr/>
          </p:nvSpPr>
          <p:spPr bwMode="auto">
            <a:xfrm>
              <a:off x="1827213" y="2117725"/>
              <a:ext cx="11113" cy="15875"/>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9" name="Oval 37"/>
            <p:cNvSpPr>
              <a:spLocks noChangeArrowheads="1"/>
            </p:cNvSpPr>
            <p:nvPr/>
          </p:nvSpPr>
          <p:spPr bwMode="auto">
            <a:xfrm>
              <a:off x="1993900" y="2117725"/>
              <a:ext cx="11113" cy="15875"/>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60" name="Rectangle 32"/>
            <p:cNvSpPr>
              <a:spLocks noChangeArrowheads="1"/>
            </p:cNvSpPr>
            <p:nvPr/>
          </p:nvSpPr>
          <p:spPr bwMode="auto">
            <a:xfrm>
              <a:off x="1819275" y="1560932"/>
              <a:ext cx="173038" cy="1588"/>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cxnSp>
        <p:nvCxnSpPr>
          <p:cNvPr id="61" name="Straight Connector 60"/>
          <p:cNvCxnSpPr/>
          <p:nvPr/>
        </p:nvCxnSpPr>
        <p:spPr>
          <a:xfrm>
            <a:off x="4435672" y="5595810"/>
            <a:ext cx="7721345" cy="0"/>
          </a:xfrm>
          <a:prstGeom prst="line">
            <a:avLst/>
          </a:prstGeom>
          <a:noFill/>
          <a:ln w="9525" cap="flat" cmpd="sng" algn="ctr">
            <a:solidFill>
              <a:srgbClr val="717171">
                <a:lumMod val="60000"/>
                <a:lumOff val="40000"/>
              </a:srgbClr>
            </a:solidFill>
            <a:prstDash val="solid"/>
            <a:miter lim="800000"/>
          </a:ln>
          <a:effectLst/>
        </p:spPr>
      </p:cxnSp>
      <p:sp>
        <p:nvSpPr>
          <p:cNvPr id="62" name="TextBox 61"/>
          <p:cNvSpPr txBox="1"/>
          <p:nvPr/>
        </p:nvSpPr>
        <p:spPr>
          <a:xfrm>
            <a:off x="4321192" y="1480511"/>
            <a:ext cx="7689400" cy="1017527"/>
          </a:xfrm>
          <a:prstGeom prst="rect">
            <a:avLst/>
          </a:prstGeom>
          <a:noFill/>
        </p:spPr>
        <p:txBody>
          <a:bodyPr wrap="square" lIns="0" tIns="0" rIns="0" bIns="0" rtlCol="0">
            <a:no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a:t>
            </a:r>
            <a:r>
              <a:rPr kumimoji="0" lang="en-ZA" sz="1400" b="1" i="0" u="none" strike="noStrike" kern="0" cap="none" spc="0" normalizeH="0" baseline="0" noProof="0" dirty="0" smtClean="0">
                <a:ln>
                  <a:noFill/>
                </a:ln>
                <a:solidFill>
                  <a:srgbClr val="717171"/>
                </a:solidFill>
                <a:effectLst/>
                <a:uLnTx/>
                <a:uFillTx/>
              </a:rPr>
              <a:t>Empowering women” and promoting “gender equality” is grounded in the institutional framework of South Africa with various legislations taken by the government:</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srgbClr val="717171"/>
                </a:solidFill>
                <a:effectLst/>
                <a:uLnTx/>
                <a:uFillTx/>
              </a:rPr>
              <a:t> The Children’s Act, 2005 and Children’s Amendment Act, 2007, Thuthuzela care centers, Women Empowerment and Gender Equality Bill, The Domestic Violence Act, 1998, National Council Against Gender Based Violence (NCAGBV),Prevention and Combating of Trafficking in Persons</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srgbClr val="717171"/>
                </a:solidFill>
                <a:effectLst/>
                <a:uLnTx/>
                <a:uFillTx/>
              </a:rPr>
              <a:t>National Action Plan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ZA" sz="1200" b="0" i="0" u="none" strike="noStrike" kern="0" cap="none" spc="0" normalizeH="0" baseline="0" noProof="0" dirty="0" smtClean="0">
              <a:ln>
                <a:noFill/>
              </a:ln>
              <a:solidFill>
                <a:srgbClr val="333333"/>
              </a:solidFill>
              <a:effectLst/>
              <a:uLnTx/>
              <a:uFillTx/>
            </a:endParaRPr>
          </a:p>
        </p:txBody>
      </p:sp>
      <p:sp>
        <p:nvSpPr>
          <p:cNvPr id="63" name="TextBox 62"/>
          <p:cNvSpPr txBox="1"/>
          <p:nvPr/>
        </p:nvSpPr>
        <p:spPr>
          <a:xfrm>
            <a:off x="5460858" y="4974129"/>
            <a:ext cx="6587635" cy="914400"/>
          </a:xfrm>
          <a:prstGeom prst="rect">
            <a:avLst/>
          </a:prstGeom>
          <a:noFill/>
        </p:spPr>
        <p:txBody>
          <a:bodyPr wrap="square" lIns="0" tIns="0" rIns="0" bIns="0" rtlCol="0">
            <a:no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srgbClr val="717171"/>
                </a:solidFill>
                <a:effectLst/>
                <a:uLnTx/>
                <a:uFillTx/>
              </a:rPr>
              <a:t>Educational quality and female access to education are still concerns, especially amongst black ethnic groups</a:t>
            </a:r>
            <a:endParaRPr kumimoji="0" lang="en-ZA" sz="1200" b="0" i="0" u="none" strike="noStrike" kern="0" cap="none" spc="0" normalizeH="0" baseline="0" noProof="0" dirty="0" smtClean="0">
              <a:ln>
                <a:noFill/>
              </a:ln>
              <a:solidFill>
                <a:srgbClr val="333333"/>
              </a:solidFill>
              <a:effectLst/>
              <a:uLnTx/>
              <a:uFillTx/>
            </a:endParaRPr>
          </a:p>
        </p:txBody>
      </p:sp>
      <p:sp>
        <p:nvSpPr>
          <p:cNvPr id="64" name="TextBox 63"/>
          <p:cNvSpPr txBox="1"/>
          <p:nvPr/>
        </p:nvSpPr>
        <p:spPr>
          <a:xfrm>
            <a:off x="5805588" y="3886162"/>
            <a:ext cx="6021285" cy="914400"/>
          </a:xfrm>
          <a:prstGeom prst="rect">
            <a:avLst/>
          </a:prstGeom>
          <a:noFill/>
        </p:spPr>
        <p:txBody>
          <a:bodyPr wrap="square" lIns="0" tIns="0" rIns="0" bIns="0" rtlCol="0">
            <a:noAutofit/>
          </a:bodyPr>
          <a:lstStyle/>
          <a:p>
            <a:pPr marL="171450" marR="0" lvl="1"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srgbClr val="717171"/>
                </a:solidFill>
                <a:effectLst/>
                <a:uLnTx/>
                <a:uFillTx/>
              </a:rPr>
              <a:t>Various factors - Economic, bi-constitutional, socio-cultural, health, racism</a:t>
            </a:r>
            <a:r>
              <a:rPr kumimoji="0" lang="en-US" sz="1100" b="0" i="0" u="none" strike="noStrike" kern="0" cap="none" spc="0" normalizeH="0" baseline="0" noProof="0" dirty="0" smtClean="0">
                <a:ln>
                  <a:noFill/>
                </a:ln>
                <a:solidFill>
                  <a:srgbClr val="717171"/>
                </a:solidFill>
                <a:effectLst/>
                <a:uLnTx/>
                <a:uFillTx/>
              </a:rPr>
              <a:t>, gender violence and teenage pregnancy prevent them from continuing their education journey</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ZA" sz="1200" b="0" i="0" u="none" strike="noStrike" kern="0" cap="none" spc="0" normalizeH="0" baseline="0" noProof="0" dirty="0" smtClean="0">
              <a:ln>
                <a:noFill/>
              </a:ln>
              <a:solidFill>
                <a:srgbClr val="333333"/>
              </a:solidFill>
              <a:effectLst/>
              <a:uLnTx/>
              <a:uFillTx/>
            </a:endParaRPr>
          </a:p>
        </p:txBody>
      </p:sp>
      <p:sp>
        <p:nvSpPr>
          <p:cNvPr id="65" name="TextBox 64"/>
          <p:cNvSpPr txBox="1"/>
          <p:nvPr/>
        </p:nvSpPr>
        <p:spPr>
          <a:xfrm>
            <a:off x="5067340" y="2886672"/>
            <a:ext cx="6682867" cy="1115946"/>
          </a:xfrm>
          <a:prstGeom prst="rect">
            <a:avLst/>
          </a:prstGeom>
          <a:noFill/>
        </p:spPr>
        <p:txBody>
          <a:bodyPr wrap="square" lIns="0" tIns="0" rIns="0" bIns="0" rtlCol="0">
            <a:noAutofit/>
          </a:bodyPr>
          <a:lstStyle/>
          <a:p>
            <a:pPr marL="342900" marR="0" lvl="0" indent="-342900" algn="ctr"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However, in spite of so many initiatives from the government and independent bodies, </a:t>
            </a:r>
            <a:r>
              <a:rPr kumimoji="0" lang="en-ZA" sz="1400" b="1" i="0" u="none" strike="noStrike" kern="0" cap="none" spc="0" normalizeH="0" baseline="0" noProof="0" dirty="0" smtClean="0">
                <a:ln>
                  <a:noFill/>
                </a:ln>
                <a:solidFill>
                  <a:srgbClr val="717171"/>
                </a:solidFill>
                <a:effectLst/>
                <a:uLnTx/>
                <a:uFillTx/>
              </a:rPr>
              <a:t>most of them failed to achieve the desired results, mainly due to lack of coordination and authority</a:t>
            </a:r>
          </a:p>
          <a:p>
            <a:pPr marL="342900" marR="0" lvl="0" indent="-342900" algn="ctr"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1" i="0" u="none" strike="noStrike" kern="0" cap="none" spc="0" normalizeH="0" baseline="0" noProof="0" dirty="0" smtClean="0">
              <a:ln>
                <a:noFill/>
              </a:ln>
              <a:solidFill>
                <a:prstClr val="black"/>
              </a:solidFill>
              <a:effectLst/>
              <a:uLnTx/>
              <a:uFillTx/>
              <a:latin typeface="Gill Sans MT" panose="020B0502020104020203" pitchFamily="34" charset="0"/>
            </a:endParaRPr>
          </a:p>
        </p:txBody>
      </p:sp>
      <p:cxnSp>
        <p:nvCxnSpPr>
          <p:cNvPr id="66" name="Straight Connector 65"/>
          <p:cNvCxnSpPr/>
          <p:nvPr/>
        </p:nvCxnSpPr>
        <p:spPr>
          <a:xfrm>
            <a:off x="4467756" y="4584749"/>
            <a:ext cx="7721345" cy="0"/>
          </a:xfrm>
          <a:prstGeom prst="line">
            <a:avLst/>
          </a:prstGeom>
          <a:noFill/>
          <a:ln w="9525" cap="flat" cmpd="sng" algn="ctr">
            <a:solidFill>
              <a:srgbClr val="717171">
                <a:lumMod val="60000"/>
                <a:lumOff val="40000"/>
              </a:srgbClr>
            </a:solidFill>
            <a:prstDash val="solid"/>
            <a:miter lim="800000"/>
          </a:ln>
          <a:effectLst/>
        </p:spPr>
      </p:cxnSp>
      <p:cxnSp>
        <p:nvCxnSpPr>
          <p:cNvPr id="67" name="Straight Connector 66"/>
          <p:cNvCxnSpPr/>
          <p:nvPr/>
        </p:nvCxnSpPr>
        <p:spPr>
          <a:xfrm>
            <a:off x="4530612" y="3652086"/>
            <a:ext cx="7721345" cy="0"/>
          </a:xfrm>
          <a:prstGeom prst="line">
            <a:avLst/>
          </a:prstGeom>
          <a:noFill/>
          <a:ln w="9525" cap="flat" cmpd="sng" algn="ctr">
            <a:solidFill>
              <a:srgbClr val="717171">
                <a:lumMod val="60000"/>
                <a:lumOff val="40000"/>
              </a:srgbClr>
            </a:solidFill>
            <a:prstDash val="solid"/>
            <a:miter lim="800000"/>
          </a:ln>
          <a:effectLst/>
        </p:spPr>
      </p:cxnSp>
      <p:cxnSp>
        <p:nvCxnSpPr>
          <p:cNvPr id="68" name="Straight Connector 67"/>
          <p:cNvCxnSpPr/>
          <p:nvPr/>
        </p:nvCxnSpPr>
        <p:spPr>
          <a:xfrm>
            <a:off x="4585210" y="2696609"/>
            <a:ext cx="7721345" cy="0"/>
          </a:xfrm>
          <a:prstGeom prst="line">
            <a:avLst/>
          </a:prstGeom>
          <a:noFill/>
          <a:ln w="9525" cap="flat" cmpd="sng" algn="ctr">
            <a:solidFill>
              <a:srgbClr val="717171">
                <a:lumMod val="60000"/>
                <a:lumOff val="40000"/>
              </a:srgbClr>
            </a:solidFill>
            <a:prstDash val="solid"/>
            <a:miter lim="800000"/>
          </a:ln>
          <a:effectLst/>
        </p:spPr>
      </p:cxnSp>
      <p:pic>
        <p:nvPicPr>
          <p:cNvPr id="69" name="Picture 6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398" y="2585393"/>
            <a:ext cx="3197056" cy="2735748"/>
          </a:xfrm>
          <a:prstGeom prst="ellipse">
            <a:avLst/>
          </a:prstGeom>
          <a:ln>
            <a:noFill/>
          </a:ln>
          <a:effectLst>
            <a:softEdge rad="112500"/>
          </a:effectLst>
        </p:spPr>
      </p:pic>
    </p:spTree>
    <p:extLst>
      <p:ext uri="{BB962C8B-B14F-4D97-AF65-F5344CB8AC3E}">
        <p14:creationId xmlns:p14="http://schemas.microsoft.com/office/powerpoint/2010/main" val="216770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131618" y="4435839"/>
            <a:ext cx="2065324" cy="1395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18977" y="4468911"/>
            <a:ext cx="2531742" cy="1362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112197">
            <a:off x="8909626" y="1407327"/>
            <a:ext cx="2601799" cy="1769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66543" y="4468911"/>
            <a:ext cx="2463804" cy="1317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rot="20777859">
            <a:off x="6494902" y="818763"/>
            <a:ext cx="2573863" cy="1857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0" y="4454013"/>
            <a:ext cx="2082533" cy="139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223383" y="4454013"/>
            <a:ext cx="2489597" cy="139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7" name="Group 36"/>
          <p:cNvGrpSpPr/>
          <p:nvPr/>
        </p:nvGrpSpPr>
        <p:grpSpPr>
          <a:xfrm>
            <a:off x="-550902" y="4164499"/>
            <a:ext cx="13273396" cy="1891246"/>
            <a:chOff x="-550902" y="4164499"/>
            <a:chExt cx="13273396" cy="1891246"/>
          </a:xfrm>
        </p:grpSpPr>
        <p:sp>
          <p:nvSpPr>
            <p:cNvPr id="32" name="Freeform 5"/>
            <p:cNvSpPr>
              <a:spLocks noEditPoints="1"/>
            </p:cNvSpPr>
            <p:nvPr/>
          </p:nvSpPr>
          <p:spPr bwMode="auto">
            <a:xfrm>
              <a:off x="-550902" y="4164502"/>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3" name="Freeform 5"/>
            <p:cNvSpPr>
              <a:spLocks noEditPoints="1"/>
            </p:cNvSpPr>
            <p:nvPr/>
          </p:nvSpPr>
          <p:spPr bwMode="auto">
            <a:xfrm>
              <a:off x="2082533" y="4164503"/>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4" name="Freeform 5"/>
            <p:cNvSpPr>
              <a:spLocks noEditPoints="1"/>
            </p:cNvSpPr>
            <p:nvPr/>
          </p:nvSpPr>
          <p:spPr bwMode="auto">
            <a:xfrm>
              <a:off x="4712981" y="4164501"/>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5" name="Freeform 5"/>
            <p:cNvSpPr>
              <a:spLocks noEditPoints="1"/>
            </p:cNvSpPr>
            <p:nvPr/>
          </p:nvSpPr>
          <p:spPr bwMode="auto">
            <a:xfrm>
              <a:off x="7330347" y="4164499"/>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6" name="Freeform 5"/>
            <p:cNvSpPr>
              <a:spLocks noEditPoints="1"/>
            </p:cNvSpPr>
            <p:nvPr/>
          </p:nvSpPr>
          <p:spPr bwMode="auto">
            <a:xfrm>
              <a:off x="9950719" y="4164500"/>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110</a:t>
            </a:fld>
            <a:endParaRPr lang="en-GB" dirty="0">
              <a:solidFill>
                <a:srgbClr val="717171"/>
              </a:solidFill>
            </a:endParaRPr>
          </a:p>
        </p:txBody>
      </p:sp>
      <p:sp>
        <p:nvSpPr>
          <p:cNvPr id="3" name="TextBox 2"/>
          <p:cNvSpPr txBox="1"/>
          <p:nvPr/>
        </p:nvSpPr>
        <p:spPr>
          <a:xfrm>
            <a:off x="313902" y="1207409"/>
            <a:ext cx="5830281" cy="2655413"/>
          </a:xfrm>
          <a:prstGeom prst="rect">
            <a:avLst/>
          </a:prstGeom>
          <a:noFill/>
        </p:spPr>
        <p:txBody>
          <a:bodyPr wrap="square" lIns="0" tIns="0" rIns="0" bIns="0" rtlCol="0">
            <a:noAutofit/>
          </a:bodyPr>
          <a:lstStyle/>
          <a:p>
            <a:pPr>
              <a:defRPr/>
            </a:pPr>
            <a:r>
              <a:rPr lang="en-ZA" sz="1400" i="1" dirty="0" smtClean="0">
                <a:solidFill>
                  <a:srgbClr val="717171"/>
                </a:solidFill>
              </a:rPr>
              <a:t>“</a:t>
            </a:r>
            <a:r>
              <a:rPr lang="en-US" sz="1400" i="1" dirty="0">
                <a:solidFill>
                  <a:srgbClr val="717171"/>
                </a:solidFill>
              </a:rPr>
              <a:t>They (other girls in her community) drink alcohol and some do their own thing which I choose not to pay </a:t>
            </a:r>
            <a:r>
              <a:rPr lang="en-US" sz="1400" i="1" dirty="0" smtClean="0">
                <a:solidFill>
                  <a:srgbClr val="717171"/>
                </a:solidFill>
              </a:rPr>
              <a:t>attention. </a:t>
            </a:r>
            <a:r>
              <a:rPr lang="en-US" sz="1400" i="1" dirty="0">
                <a:solidFill>
                  <a:srgbClr val="717171"/>
                </a:solidFill>
              </a:rPr>
              <a:t>I don’t spend time with them. I am not a person who likes parties, I don’t drink, and I don’t smoke and I do neither of those things.”</a:t>
            </a:r>
            <a:endParaRPr lang="en-ZA" sz="1400" i="1" dirty="0">
              <a:solidFill>
                <a:srgbClr val="717171"/>
              </a:solidFill>
            </a:endParaRPr>
          </a:p>
          <a:p>
            <a:pPr lvl="2">
              <a:defRPr/>
            </a:pPr>
            <a:endParaRPr lang="en-US" sz="1400" i="1" dirty="0" smtClean="0">
              <a:solidFill>
                <a:srgbClr val="717171"/>
              </a:solidFill>
            </a:endParaRPr>
          </a:p>
          <a:p>
            <a:pPr>
              <a:defRPr/>
            </a:pPr>
            <a:r>
              <a:rPr lang="en-US" sz="1400" i="1" dirty="0" smtClean="0">
                <a:solidFill>
                  <a:srgbClr val="717171"/>
                </a:solidFill>
              </a:rPr>
              <a:t>“</a:t>
            </a:r>
            <a:r>
              <a:rPr lang="en-US" sz="1400" i="1" dirty="0">
                <a:solidFill>
                  <a:srgbClr val="717171"/>
                </a:solidFill>
              </a:rPr>
              <a:t>I knew about it (contraception) because we spoke about it in school but it was something that I've never seen before, I didn't know that you had to go to the clinic and ask for </a:t>
            </a:r>
            <a:r>
              <a:rPr lang="en-US" sz="1400" i="1" dirty="0" smtClean="0">
                <a:solidFill>
                  <a:srgbClr val="717171"/>
                </a:solidFill>
              </a:rPr>
              <a:t>it. When </a:t>
            </a:r>
            <a:r>
              <a:rPr lang="en-US" sz="1400" i="1" dirty="0">
                <a:solidFill>
                  <a:srgbClr val="717171"/>
                </a:solidFill>
              </a:rPr>
              <a:t>I had a baby I started using birth control </a:t>
            </a:r>
            <a:r>
              <a:rPr lang="en-US" sz="1400" i="1" dirty="0" smtClean="0">
                <a:solidFill>
                  <a:srgbClr val="717171"/>
                </a:solidFill>
              </a:rPr>
              <a:t>pills.</a:t>
            </a:r>
            <a:r>
              <a:rPr lang="en-US" sz="1400" i="1" dirty="0">
                <a:solidFill>
                  <a:srgbClr val="717171"/>
                </a:solidFill>
              </a:rPr>
              <a:t> </a:t>
            </a:r>
            <a:r>
              <a:rPr lang="en-US" sz="1400" i="1" dirty="0" smtClean="0">
                <a:solidFill>
                  <a:srgbClr val="717171"/>
                </a:solidFill>
              </a:rPr>
              <a:t>In </a:t>
            </a:r>
            <a:r>
              <a:rPr lang="en-US" sz="1400" i="1" dirty="0">
                <a:solidFill>
                  <a:srgbClr val="717171"/>
                </a:solidFill>
              </a:rPr>
              <a:t>hospital after giving birth they show you the pills. they show you injections and that's when you get knowledge of how it </a:t>
            </a:r>
            <a:r>
              <a:rPr lang="en-US" sz="1400" i="1" dirty="0" smtClean="0">
                <a:solidFill>
                  <a:srgbClr val="717171"/>
                </a:solidFill>
              </a:rPr>
              <a:t>works</a:t>
            </a:r>
            <a:r>
              <a:rPr lang="en-ZA" sz="1400" i="1" dirty="0" smtClean="0">
                <a:solidFill>
                  <a:srgbClr val="717171"/>
                </a:solidFill>
              </a:rPr>
              <a:t>. </a:t>
            </a:r>
            <a:r>
              <a:rPr lang="en-US" sz="1400" i="1" dirty="0">
                <a:solidFill>
                  <a:srgbClr val="717171"/>
                </a:solidFill>
              </a:rPr>
              <a:t>I learned my mistake listening to a boy and not using contraceptives, so one baby is enough I don't need another </a:t>
            </a:r>
            <a:r>
              <a:rPr lang="en-US" sz="1400" i="1" dirty="0" smtClean="0">
                <a:solidFill>
                  <a:srgbClr val="717171"/>
                </a:solidFill>
              </a:rPr>
              <a:t>one.”</a:t>
            </a:r>
            <a:endParaRPr lang="en-ZA" sz="1400" i="1" dirty="0">
              <a:solidFill>
                <a:srgbClr val="717171"/>
              </a:solidFill>
            </a:endParaRPr>
          </a:p>
          <a:p>
            <a:pPr lvl="1">
              <a:defRPr/>
            </a:pPr>
            <a:endParaRPr lang="en-ZA" sz="1400" i="1" dirty="0">
              <a:solidFill>
                <a:srgbClr val="717171"/>
              </a:solidFill>
            </a:endParaRPr>
          </a:p>
        </p:txBody>
      </p:sp>
      <p:sp>
        <p:nvSpPr>
          <p:cNvPr id="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Lindi</a:t>
            </a:r>
          </a:p>
        </p:txBody>
      </p:sp>
      <p:sp>
        <p:nvSpPr>
          <p:cNvPr id="10" name="Freeform 5"/>
          <p:cNvSpPr>
            <a:spLocks noEditPoints="1"/>
          </p:cNvSpPr>
          <p:nvPr/>
        </p:nvSpPr>
        <p:spPr bwMode="auto">
          <a:xfrm rot="20829600">
            <a:off x="6410105" y="400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8" name="Freeform 27"/>
          <p:cNvSpPr>
            <a:spLocks noEditPoints="1"/>
          </p:cNvSpPr>
          <p:nvPr/>
        </p:nvSpPr>
        <p:spPr bwMode="auto">
          <a:xfrm rot="1177271">
            <a:off x="8792017" y="908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nvGrpSpPr>
          <p:cNvPr id="38" name="noun_project_1570.eps"/>
          <p:cNvGrpSpPr>
            <a:grpSpLocks/>
          </p:cNvGrpSpPr>
          <p:nvPr/>
        </p:nvGrpSpPr>
        <p:grpSpPr bwMode="auto">
          <a:xfrm>
            <a:off x="307950" y="217294"/>
            <a:ext cx="579437" cy="608012"/>
            <a:chOff x="2826" y="1937"/>
            <a:chExt cx="366" cy="383"/>
          </a:xfrm>
          <a:solidFill>
            <a:schemeClr val="bg2"/>
          </a:solidFill>
        </p:grpSpPr>
        <p:sp>
          <p:nvSpPr>
            <p:cNvPr id="39"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0"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Tree>
    <p:extLst>
      <p:ext uri="{BB962C8B-B14F-4D97-AF65-F5344CB8AC3E}">
        <p14:creationId xmlns:p14="http://schemas.microsoft.com/office/powerpoint/2010/main" val="2000663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extBox 49"/>
          <p:cNvSpPr txBox="1"/>
          <p:nvPr/>
        </p:nvSpPr>
        <p:spPr>
          <a:xfrm>
            <a:off x="4930271" y="1086258"/>
            <a:ext cx="3437254" cy="2673609"/>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dirty="0">
                <a:solidFill>
                  <a:srgbClr val="333333"/>
                </a:solidFill>
              </a:rPr>
              <a:t>Basic fem care products used: pads, panty liners</a:t>
            </a:r>
          </a:p>
          <a:p>
            <a:pPr marL="349250" indent="-171450">
              <a:buFont typeface="Wingdings" panose="05000000000000000000" pitchFamily="2" charset="2"/>
              <a:buChar char="§"/>
            </a:pPr>
            <a:r>
              <a:rPr lang="en-ZA" sz="1100" dirty="0">
                <a:solidFill>
                  <a:srgbClr val="333333"/>
                </a:solidFill>
              </a:rPr>
              <a:t>No need for condoms, contraception pill/ injections, or clinic visits </a:t>
            </a:r>
            <a:endParaRPr lang="en-ZA" sz="1100" dirty="0" smtClean="0">
              <a:solidFill>
                <a:srgbClr val="333333"/>
              </a:solidFill>
            </a:endParaRPr>
          </a:p>
          <a:p>
            <a:pPr marL="349250" indent="-171450">
              <a:buFont typeface="Wingdings" panose="05000000000000000000" pitchFamily="2" charset="2"/>
              <a:buChar char="§"/>
            </a:pPr>
            <a:r>
              <a:rPr lang="en-ZA" sz="1100" dirty="0" smtClean="0">
                <a:solidFill>
                  <a:srgbClr val="333333"/>
                </a:solidFill>
              </a:rPr>
              <a:t>She has a say in the product brands and chooses for herself</a:t>
            </a:r>
            <a:endParaRPr lang="en-ZA" sz="1100" dirty="0">
              <a:solidFill>
                <a:srgbClr val="333333"/>
              </a:solidFill>
            </a:endParaRPr>
          </a:p>
        </p:txBody>
      </p:sp>
      <p:sp>
        <p:nvSpPr>
          <p:cNvPr id="35" name="Rectangle 3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Product Use</a:t>
            </a:r>
            <a:endParaRPr lang="en-ZA" sz="1400" dirty="0">
              <a:solidFill>
                <a:srgbClr val="FFFFFF"/>
              </a:solidFill>
            </a:endParaRPr>
          </a:p>
        </p:txBody>
      </p:sp>
      <p:grpSp>
        <p:nvGrpSpPr>
          <p:cNvPr id="37" name="noun_project_0722.eps"/>
          <p:cNvGrpSpPr>
            <a:grpSpLocks/>
          </p:cNvGrpSpPr>
          <p:nvPr/>
        </p:nvGrpSpPr>
        <p:grpSpPr bwMode="auto">
          <a:xfrm>
            <a:off x="8600931" y="458979"/>
            <a:ext cx="609600" cy="609600"/>
            <a:chOff x="3014" y="3056"/>
            <a:chExt cx="384" cy="384"/>
          </a:xfrm>
          <a:solidFill>
            <a:schemeClr val="bg2">
              <a:lumMod val="60000"/>
              <a:lumOff val="40000"/>
            </a:schemeClr>
          </a:solidFill>
        </p:grpSpPr>
        <p:sp>
          <p:nvSpPr>
            <p:cNvPr id="38" name="Freeform 350"/>
            <p:cNvSpPr>
              <a:spLocks/>
            </p:cNvSpPr>
            <p:nvPr/>
          </p:nvSpPr>
          <p:spPr bwMode="auto">
            <a:xfrm>
              <a:off x="3216" y="3202"/>
              <a:ext cx="87" cy="88"/>
            </a:xfrm>
            <a:custGeom>
              <a:avLst/>
              <a:gdLst>
                <a:gd name="T0" fmla="*/ 5 w 788"/>
                <a:gd name="T1" fmla="*/ 0 h 788"/>
                <a:gd name="T2" fmla="*/ 5 w 788"/>
                <a:gd name="T3" fmla="*/ 0 h 788"/>
                <a:gd name="T4" fmla="*/ 6 w 788"/>
                <a:gd name="T5" fmla="*/ 0 h 788"/>
                <a:gd name="T6" fmla="*/ 7 w 788"/>
                <a:gd name="T7" fmla="*/ 0 h 788"/>
                <a:gd name="T8" fmla="*/ 7 w 788"/>
                <a:gd name="T9" fmla="*/ 1 h 788"/>
                <a:gd name="T10" fmla="*/ 8 w 788"/>
                <a:gd name="T11" fmla="*/ 1 h 788"/>
                <a:gd name="T12" fmla="*/ 8 w 788"/>
                <a:gd name="T13" fmla="*/ 1 h 788"/>
                <a:gd name="T14" fmla="*/ 8 w 788"/>
                <a:gd name="T15" fmla="*/ 2 h 788"/>
                <a:gd name="T16" fmla="*/ 9 w 788"/>
                <a:gd name="T17" fmla="*/ 2 h 788"/>
                <a:gd name="T18" fmla="*/ 9 w 788"/>
                <a:gd name="T19" fmla="*/ 3 h 788"/>
                <a:gd name="T20" fmla="*/ 9 w 788"/>
                <a:gd name="T21" fmla="*/ 3 h 788"/>
                <a:gd name="T22" fmla="*/ 9 w 788"/>
                <a:gd name="T23" fmla="*/ 4 h 788"/>
                <a:gd name="T24" fmla="*/ 10 w 788"/>
                <a:gd name="T25" fmla="*/ 4 h 788"/>
                <a:gd name="T26" fmla="*/ 10 w 788"/>
                <a:gd name="T27" fmla="*/ 5 h 788"/>
                <a:gd name="T28" fmla="*/ 10 w 788"/>
                <a:gd name="T29" fmla="*/ 5 h 788"/>
                <a:gd name="T30" fmla="*/ 9 w 788"/>
                <a:gd name="T31" fmla="*/ 6 h 788"/>
                <a:gd name="T32" fmla="*/ 9 w 788"/>
                <a:gd name="T33" fmla="*/ 7 h 788"/>
                <a:gd name="T34" fmla="*/ 9 w 788"/>
                <a:gd name="T35" fmla="*/ 7 h 788"/>
                <a:gd name="T36" fmla="*/ 9 w 788"/>
                <a:gd name="T37" fmla="*/ 8 h 788"/>
                <a:gd name="T38" fmla="*/ 8 w 788"/>
                <a:gd name="T39" fmla="*/ 8 h 788"/>
                <a:gd name="T40" fmla="*/ 8 w 788"/>
                <a:gd name="T41" fmla="*/ 9 h 788"/>
                <a:gd name="T42" fmla="*/ 8 w 788"/>
                <a:gd name="T43" fmla="*/ 9 h 788"/>
                <a:gd name="T44" fmla="*/ 7 w 788"/>
                <a:gd name="T45" fmla="*/ 9 h 788"/>
                <a:gd name="T46" fmla="*/ 7 w 788"/>
                <a:gd name="T47" fmla="*/ 9 h 788"/>
                <a:gd name="T48" fmla="*/ 6 w 788"/>
                <a:gd name="T49" fmla="*/ 10 h 788"/>
                <a:gd name="T50" fmla="*/ 5 w 788"/>
                <a:gd name="T51" fmla="*/ 10 h 788"/>
                <a:gd name="T52" fmla="*/ 5 w 788"/>
                <a:gd name="T53" fmla="*/ 10 h 788"/>
                <a:gd name="T54" fmla="*/ 4 w 788"/>
                <a:gd name="T55" fmla="*/ 10 h 788"/>
                <a:gd name="T56" fmla="*/ 4 w 788"/>
                <a:gd name="T57" fmla="*/ 10 h 788"/>
                <a:gd name="T58" fmla="*/ 3 w 788"/>
                <a:gd name="T59" fmla="*/ 9 h 788"/>
                <a:gd name="T60" fmla="*/ 3 w 788"/>
                <a:gd name="T61" fmla="*/ 9 h 788"/>
                <a:gd name="T62" fmla="*/ 2 w 788"/>
                <a:gd name="T63" fmla="*/ 9 h 788"/>
                <a:gd name="T64" fmla="*/ 2 w 788"/>
                <a:gd name="T65" fmla="*/ 9 h 788"/>
                <a:gd name="T66" fmla="*/ 1 w 788"/>
                <a:gd name="T67" fmla="*/ 8 h 788"/>
                <a:gd name="T68" fmla="*/ 1 w 788"/>
                <a:gd name="T69" fmla="*/ 8 h 788"/>
                <a:gd name="T70" fmla="*/ 1 w 788"/>
                <a:gd name="T71" fmla="*/ 7 h 788"/>
                <a:gd name="T72" fmla="*/ 0 w 788"/>
                <a:gd name="T73" fmla="*/ 7 h 788"/>
                <a:gd name="T74" fmla="*/ 0 w 788"/>
                <a:gd name="T75" fmla="*/ 6 h 788"/>
                <a:gd name="T76" fmla="*/ 0 w 788"/>
                <a:gd name="T77" fmla="*/ 5 h 788"/>
                <a:gd name="T78" fmla="*/ 0 w 788"/>
                <a:gd name="T79" fmla="*/ 5 h 788"/>
                <a:gd name="T80" fmla="*/ 0 w 788"/>
                <a:gd name="T81" fmla="*/ 4 h 788"/>
                <a:gd name="T82" fmla="*/ 0 w 788"/>
                <a:gd name="T83" fmla="*/ 4 h 788"/>
                <a:gd name="T84" fmla="*/ 0 w 788"/>
                <a:gd name="T85" fmla="*/ 3 h 788"/>
                <a:gd name="T86" fmla="*/ 1 w 788"/>
                <a:gd name="T87" fmla="*/ 3 h 788"/>
                <a:gd name="T88" fmla="*/ 1 w 788"/>
                <a:gd name="T89" fmla="*/ 2 h 788"/>
                <a:gd name="T90" fmla="*/ 1 w 788"/>
                <a:gd name="T91" fmla="*/ 2 h 788"/>
                <a:gd name="T92" fmla="*/ 2 w 788"/>
                <a:gd name="T93" fmla="*/ 1 h 788"/>
                <a:gd name="T94" fmla="*/ 2 w 788"/>
                <a:gd name="T95" fmla="*/ 1 h 788"/>
                <a:gd name="T96" fmla="*/ 3 w 788"/>
                <a:gd name="T97" fmla="*/ 1 h 788"/>
                <a:gd name="T98" fmla="*/ 3 w 788"/>
                <a:gd name="T99" fmla="*/ 0 h 788"/>
                <a:gd name="T100" fmla="*/ 4 w 788"/>
                <a:gd name="T101" fmla="*/ 0 h 788"/>
                <a:gd name="T102" fmla="*/ 4 w 788"/>
                <a:gd name="T103" fmla="*/ 0 h 788"/>
                <a:gd name="T104" fmla="*/ 5 w 788"/>
                <a:gd name="T105" fmla="*/ 0 h 7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8"/>
                <a:gd name="T160" fmla="*/ 0 h 788"/>
                <a:gd name="T161" fmla="*/ 788 w 788"/>
                <a:gd name="T162" fmla="*/ 788 h 7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8" h="788">
                  <a:moveTo>
                    <a:pt x="394" y="0"/>
                  </a:moveTo>
                  <a:lnTo>
                    <a:pt x="443" y="4"/>
                  </a:lnTo>
                  <a:lnTo>
                    <a:pt x="490" y="12"/>
                  </a:lnTo>
                  <a:lnTo>
                    <a:pt x="536" y="27"/>
                  </a:lnTo>
                  <a:lnTo>
                    <a:pt x="578" y="47"/>
                  </a:lnTo>
                  <a:lnTo>
                    <a:pt x="618" y="71"/>
                  </a:lnTo>
                  <a:lnTo>
                    <a:pt x="655" y="100"/>
                  </a:lnTo>
                  <a:lnTo>
                    <a:pt x="688" y="132"/>
                  </a:lnTo>
                  <a:lnTo>
                    <a:pt x="716" y="169"/>
                  </a:lnTo>
                  <a:lnTo>
                    <a:pt x="741" y="209"/>
                  </a:lnTo>
                  <a:lnTo>
                    <a:pt x="760" y="252"/>
                  </a:lnTo>
                  <a:lnTo>
                    <a:pt x="775" y="297"/>
                  </a:lnTo>
                  <a:lnTo>
                    <a:pt x="784" y="345"/>
                  </a:lnTo>
                  <a:lnTo>
                    <a:pt x="788" y="394"/>
                  </a:lnTo>
                  <a:lnTo>
                    <a:pt x="784" y="443"/>
                  </a:lnTo>
                  <a:lnTo>
                    <a:pt x="775" y="491"/>
                  </a:lnTo>
                  <a:lnTo>
                    <a:pt x="760" y="537"/>
                  </a:lnTo>
                  <a:lnTo>
                    <a:pt x="741" y="579"/>
                  </a:lnTo>
                  <a:lnTo>
                    <a:pt x="716" y="618"/>
                  </a:lnTo>
                  <a:lnTo>
                    <a:pt x="688" y="655"/>
                  </a:lnTo>
                  <a:lnTo>
                    <a:pt x="655" y="688"/>
                  </a:lnTo>
                  <a:lnTo>
                    <a:pt x="618" y="717"/>
                  </a:lnTo>
                  <a:lnTo>
                    <a:pt x="578" y="742"/>
                  </a:lnTo>
                  <a:lnTo>
                    <a:pt x="536" y="761"/>
                  </a:lnTo>
                  <a:lnTo>
                    <a:pt x="490" y="775"/>
                  </a:lnTo>
                  <a:lnTo>
                    <a:pt x="443" y="785"/>
                  </a:lnTo>
                  <a:lnTo>
                    <a:pt x="394" y="788"/>
                  </a:lnTo>
                  <a:lnTo>
                    <a:pt x="345" y="785"/>
                  </a:lnTo>
                  <a:lnTo>
                    <a:pt x="296" y="775"/>
                  </a:lnTo>
                  <a:lnTo>
                    <a:pt x="251" y="761"/>
                  </a:lnTo>
                  <a:lnTo>
                    <a:pt x="208" y="742"/>
                  </a:lnTo>
                  <a:lnTo>
                    <a:pt x="169" y="717"/>
                  </a:lnTo>
                  <a:lnTo>
                    <a:pt x="132" y="688"/>
                  </a:lnTo>
                  <a:lnTo>
                    <a:pt x="99" y="655"/>
                  </a:lnTo>
                  <a:lnTo>
                    <a:pt x="70" y="618"/>
                  </a:lnTo>
                  <a:lnTo>
                    <a:pt x="46" y="579"/>
                  </a:lnTo>
                  <a:lnTo>
                    <a:pt x="26" y="537"/>
                  </a:lnTo>
                  <a:lnTo>
                    <a:pt x="11" y="491"/>
                  </a:lnTo>
                  <a:lnTo>
                    <a:pt x="3" y="443"/>
                  </a:lnTo>
                  <a:lnTo>
                    <a:pt x="0" y="394"/>
                  </a:lnTo>
                  <a:lnTo>
                    <a:pt x="3" y="345"/>
                  </a:lnTo>
                  <a:lnTo>
                    <a:pt x="11" y="297"/>
                  </a:lnTo>
                  <a:lnTo>
                    <a:pt x="26" y="252"/>
                  </a:lnTo>
                  <a:lnTo>
                    <a:pt x="46" y="209"/>
                  </a:lnTo>
                  <a:lnTo>
                    <a:pt x="70" y="169"/>
                  </a:lnTo>
                  <a:lnTo>
                    <a:pt x="99" y="132"/>
                  </a:lnTo>
                  <a:lnTo>
                    <a:pt x="132" y="100"/>
                  </a:lnTo>
                  <a:lnTo>
                    <a:pt x="169" y="71"/>
                  </a:lnTo>
                  <a:lnTo>
                    <a:pt x="208" y="47"/>
                  </a:lnTo>
                  <a:lnTo>
                    <a:pt x="251" y="27"/>
                  </a:lnTo>
                  <a:lnTo>
                    <a:pt x="296" y="12"/>
                  </a:lnTo>
                  <a:lnTo>
                    <a:pt x="345" y="4"/>
                  </a:lnTo>
                  <a:lnTo>
                    <a:pt x="394" y="0"/>
                  </a:lnTo>
                  <a:close/>
                </a:path>
              </a:pathLst>
            </a:custGeom>
            <a:grpFill/>
            <a:ln w="0">
              <a:noFill/>
              <a:prstDash val="solid"/>
              <a:round/>
              <a:headEnd/>
              <a:tailEnd/>
            </a:ln>
          </p:spPr>
          <p:txBody>
            <a:bodyPr/>
            <a:lstStyle/>
            <a:p>
              <a:endParaRPr lang="en-ZA" dirty="0">
                <a:solidFill>
                  <a:srgbClr val="717171"/>
                </a:solidFill>
              </a:endParaRPr>
            </a:p>
          </p:txBody>
        </p:sp>
        <p:sp>
          <p:nvSpPr>
            <p:cNvPr id="39" name="Freeform 351"/>
            <p:cNvSpPr>
              <a:spLocks/>
            </p:cNvSpPr>
            <p:nvPr/>
          </p:nvSpPr>
          <p:spPr bwMode="auto">
            <a:xfrm>
              <a:off x="3201" y="3186"/>
              <a:ext cx="28" cy="29"/>
            </a:xfrm>
            <a:custGeom>
              <a:avLst/>
              <a:gdLst>
                <a:gd name="T0" fmla="*/ 0 w 253"/>
                <a:gd name="T1" fmla="*/ 0 h 256"/>
                <a:gd name="T2" fmla="*/ 3 w 253"/>
                <a:gd name="T3" fmla="*/ 2 h 256"/>
                <a:gd name="T4" fmla="*/ 3 w 253"/>
                <a:gd name="T5" fmla="*/ 2 h 256"/>
                <a:gd name="T6" fmla="*/ 2 w 253"/>
                <a:gd name="T7" fmla="*/ 2 h 256"/>
                <a:gd name="T8" fmla="*/ 2 w 253"/>
                <a:gd name="T9" fmla="*/ 3 h 256"/>
                <a:gd name="T10" fmla="*/ 1 w 253"/>
                <a:gd name="T11" fmla="*/ 3 h 256"/>
                <a:gd name="T12" fmla="*/ 0 w 253"/>
                <a:gd name="T13" fmla="*/ 0 h 256"/>
                <a:gd name="T14" fmla="*/ 0 w 253"/>
                <a:gd name="T15" fmla="*/ 0 h 25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6"/>
                <a:gd name="T26" fmla="*/ 253 w 253"/>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6">
                  <a:moveTo>
                    <a:pt x="0" y="0"/>
                  </a:moveTo>
                  <a:lnTo>
                    <a:pt x="253" y="122"/>
                  </a:lnTo>
                  <a:lnTo>
                    <a:pt x="216" y="151"/>
                  </a:lnTo>
                  <a:lnTo>
                    <a:pt x="180" y="183"/>
                  </a:lnTo>
                  <a:lnTo>
                    <a:pt x="147" y="218"/>
                  </a:lnTo>
                  <a:lnTo>
                    <a:pt x="119" y="256"/>
                  </a:lnTo>
                  <a:lnTo>
                    <a:pt x="14" y="3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0" name="Freeform 352"/>
            <p:cNvSpPr>
              <a:spLocks/>
            </p:cNvSpPr>
            <p:nvPr/>
          </p:nvSpPr>
          <p:spPr bwMode="auto">
            <a:xfrm>
              <a:off x="3176" y="3235"/>
              <a:ext cx="29" cy="21"/>
            </a:xfrm>
            <a:custGeom>
              <a:avLst/>
              <a:gdLst>
                <a:gd name="T0" fmla="*/ 3 w 262"/>
                <a:gd name="T1" fmla="*/ 0 h 187"/>
                <a:gd name="T2" fmla="*/ 3 w 262"/>
                <a:gd name="T3" fmla="*/ 1 h 187"/>
                <a:gd name="T4" fmla="*/ 3 w 262"/>
                <a:gd name="T5" fmla="*/ 1 h 187"/>
                <a:gd name="T6" fmla="*/ 3 w 262"/>
                <a:gd name="T7" fmla="*/ 2 h 187"/>
                <a:gd name="T8" fmla="*/ 3 w 262"/>
                <a:gd name="T9" fmla="*/ 2 h 187"/>
                <a:gd name="T10" fmla="*/ 0 w 262"/>
                <a:gd name="T11" fmla="*/ 1 h 187"/>
                <a:gd name="T12" fmla="*/ 3 w 262"/>
                <a:gd name="T13" fmla="*/ 0 h 187"/>
                <a:gd name="T14" fmla="*/ 3 w 262"/>
                <a:gd name="T15" fmla="*/ 0 h 187"/>
                <a:gd name="T16" fmla="*/ 0 60000 65536"/>
                <a:gd name="T17" fmla="*/ 0 60000 65536"/>
                <a:gd name="T18" fmla="*/ 0 60000 65536"/>
                <a:gd name="T19" fmla="*/ 0 60000 65536"/>
                <a:gd name="T20" fmla="*/ 0 60000 65536"/>
                <a:gd name="T21" fmla="*/ 0 60000 65536"/>
                <a:gd name="T22" fmla="*/ 0 60000 65536"/>
                <a:gd name="T23" fmla="*/ 0 60000 65536"/>
                <a:gd name="T24" fmla="*/ 0 w 262"/>
                <a:gd name="T25" fmla="*/ 0 h 187"/>
                <a:gd name="T26" fmla="*/ 262 w 262"/>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2" h="187">
                  <a:moveTo>
                    <a:pt x="262" y="0"/>
                  </a:moveTo>
                  <a:lnTo>
                    <a:pt x="254" y="47"/>
                  </a:lnTo>
                  <a:lnTo>
                    <a:pt x="252" y="95"/>
                  </a:lnTo>
                  <a:lnTo>
                    <a:pt x="254" y="142"/>
                  </a:lnTo>
                  <a:lnTo>
                    <a:pt x="262" y="187"/>
                  </a:lnTo>
                  <a:lnTo>
                    <a:pt x="0" y="94"/>
                  </a:lnTo>
                  <a:lnTo>
                    <a:pt x="255" y="2"/>
                  </a:lnTo>
                  <a:lnTo>
                    <a:pt x="262" y="0"/>
                  </a:lnTo>
                  <a:close/>
                </a:path>
              </a:pathLst>
            </a:custGeom>
            <a:grpFill/>
            <a:ln w="0">
              <a:noFill/>
              <a:prstDash val="solid"/>
              <a:round/>
              <a:headEnd/>
              <a:tailEnd/>
            </a:ln>
          </p:spPr>
          <p:txBody>
            <a:bodyPr/>
            <a:lstStyle/>
            <a:p>
              <a:endParaRPr lang="en-ZA" dirty="0">
                <a:solidFill>
                  <a:srgbClr val="717171"/>
                </a:solidFill>
              </a:endParaRPr>
            </a:p>
          </p:txBody>
        </p:sp>
        <p:sp>
          <p:nvSpPr>
            <p:cNvPr id="41" name="Freeform 353"/>
            <p:cNvSpPr>
              <a:spLocks/>
            </p:cNvSpPr>
            <p:nvPr/>
          </p:nvSpPr>
          <p:spPr bwMode="auto">
            <a:xfrm>
              <a:off x="3249" y="3162"/>
              <a:ext cx="21" cy="30"/>
            </a:xfrm>
            <a:custGeom>
              <a:avLst/>
              <a:gdLst>
                <a:gd name="T0" fmla="*/ 1 w 190"/>
                <a:gd name="T1" fmla="*/ 0 h 269"/>
                <a:gd name="T2" fmla="*/ 2 w 190"/>
                <a:gd name="T3" fmla="*/ 3 h 269"/>
                <a:gd name="T4" fmla="*/ 2 w 190"/>
                <a:gd name="T5" fmla="*/ 3 h 269"/>
                <a:gd name="T6" fmla="*/ 1 w 190"/>
                <a:gd name="T7" fmla="*/ 3 h 269"/>
                <a:gd name="T8" fmla="*/ 1 w 190"/>
                <a:gd name="T9" fmla="*/ 3 h 269"/>
                <a:gd name="T10" fmla="*/ 0 w 190"/>
                <a:gd name="T11" fmla="*/ 3 h 269"/>
                <a:gd name="T12" fmla="*/ 1 w 190"/>
                <a:gd name="T13" fmla="*/ 0 h 269"/>
                <a:gd name="T14" fmla="*/ 1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96" y="0"/>
                  </a:moveTo>
                  <a:lnTo>
                    <a:pt x="190" y="269"/>
                  </a:lnTo>
                  <a:lnTo>
                    <a:pt x="144" y="263"/>
                  </a:lnTo>
                  <a:lnTo>
                    <a:pt x="96" y="260"/>
                  </a:lnTo>
                  <a:lnTo>
                    <a:pt x="48" y="263"/>
                  </a:lnTo>
                  <a:lnTo>
                    <a:pt x="0" y="269"/>
                  </a:lnTo>
                  <a:lnTo>
                    <a:pt x="84" y="32"/>
                  </a:lnTo>
                  <a:lnTo>
                    <a:pt x="96" y="0"/>
                  </a:lnTo>
                  <a:close/>
                </a:path>
              </a:pathLst>
            </a:custGeom>
            <a:grpFill/>
            <a:ln w="0">
              <a:noFill/>
              <a:prstDash val="solid"/>
              <a:round/>
              <a:headEnd/>
              <a:tailEnd/>
            </a:ln>
          </p:spPr>
          <p:txBody>
            <a:bodyPr/>
            <a:lstStyle/>
            <a:p>
              <a:endParaRPr lang="en-ZA" dirty="0">
                <a:solidFill>
                  <a:srgbClr val="717171"/>
                </a:solidFill>
              </a:endParaRPr>
            </a:p>
          </p:txBody>
        </p:sp>
        <p:sp>
          <p:nvSpPr>
            <p:cNvPr id="42" name="Freeform 354"/>
            <p:cNvSpPr>
              <a:spLocks/>
            </p:cNvSpPr>
            <p:nvPr/>
          </p:nvSpPr>
          <p:spPr bwMode="auto">
            <a:xfrm>
              <a:off x="3290" y="3186"/>
              <a:ext cx="29" cy="29"/>
            </a:xfrm>
            <a:custGeom>
              <a:avLst/>
              <a:gdLst>
                <a:gd name="T0" fmla="*/ 3 w 256"/>
                <a:gd name="T1" fmla="*/ 0 h 255"/>
                <a:gd name="T2" fmla="*/ 2 w 256"/>
                <a:gd name="T3" fmla="*/ 3 h 255"/>
                <a:gd name="T4" fmla="*/ 1 w 256"/>
                <a:gd name="T5" fmla="*/ 3 h 255"/>
                <a:gd name="T6" fmla="*/ 1 w 256"/>
                <a:gd name="T7" fmla="*/ 2 h 255"/>
                <a:gd name="T8" fmla="*/ 0 w 256"/>
                <a:gd name="T9" fmla="*/ 2 h 255"/>
                <a:gd name="T10" fmla="*/ 0 w 256"/>
                <a:gd name="T11" fmla="*/ 2 h 255"/>
                <a:gd name="T12" fmla="*/ 3 w 256"/>
                <a:gd name="T13" fmla="*/ 0 h 255"/>
                <a:gd name="T14" fmla="*/ 3 w 256"/>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255"/>
                <a:gd name="T26" fmla="*/ 256 w 256"/>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255">
                  <a:moveTo>
                    <a:pt x="256" y="0"/>
                  </a:moveTo>
                  <a:lnTo>
                    <a:pt x="135" y="255"/>
                  </a:lnTo>
                  <a:lnTo>
                    <a:pt x="106" y="218"/>
                  </a:lnTo>
                  <a:lnTo>
                    <a:pt x="74" y="183"/>
                  </a:lnTo>
                  <a:lnTo>
                    <a:pt x="39" y="152"/>
                  </a:lnTo>
                  <a:lnTo>
                    <a:pt x="0" y="123"/>
                  </a:lnTo>
                  <a:lnTo>
                    <a:pt x="224" y="16"/>
                  </a:lnTo>
                  <a:lnTo>
                    <a:pt x="256" y="0"/>
                  </a:lnTo>
                  <a:close/>
                </a:path>
              </a:pathLst>
            </a:custGeom>
            <a:grpFill/>
            <a:ln w="0">
              <a:noFill/>
              <a:prstDash val="solid"/>
              <a:round/>
              <a:headEnd/>
              <a:tailEnd/>
            </a:ln>
          </p:spPr>
          <p:txBody>
            <a:bodyPr/>
            <a:lstStyle/>
            <a:p>
              <a:endParaRPr lang="en-ZA" dirty="0">
                <a:solidFill>
                  <a:srgbClr val="717171"/>
                </a:solidFill>
              </a:endParaRPr>
            </a:p>
          </p:txBody>
        </p:sp>
        <p:sp>
          <p:nvSpPr>
            <p:cNvPr id="43" name="Freeform 355"/>
            <p:cNvSpPr>
              <a:spLocks/>
            </p:cNvSpPr>
            <p:nvPr/>
          </p:nvSpPr>
          <p:spPr bwMode="auto">
            <a:xfrm>
              <a:off x="3314" y="3236"/>
              <a:ext cx="29" cy="20"/>
            </a:xfrm>
            <a:custGeom>
              <a:avLst/>
              <a:gdLst>
                <a:gd name="T0" fmla="*/ 0 w 261"/>
                <a:gd name="T1" fmla="*/ 0 h 187"/>
                <a:gd name="T2" fmla="*/ 3 w 261"/>
                <a:gd name="T3" fmla="*/ 1 h 187"/>
                <a:gd name="T4" fmla="*/ 0 w 261"/>
                <a:gd name="T5" fmla="*/ 2 h 187"/>
                <a:gd name="T6" fmla="*/ 0 w 261"/>
                <a:gd name="T7" fmla="*/ 2 h 187"/>
                <a:gd name="T8" fmla="*/ 0 w 261"/>
                <a:gd name="T9" fmla="*/ 1 h 187"/>
                <a:gd name="T10" fmla="*/ 0 w 261"/>
                <a:gd name="T11" fmla="*/ 1 h 187"/>
                <a:gd name="T12" fmla="*/ 0 w 261"/>
                <a:gd name="T13" fmla="*/ 0 h 187"/>
                <a:gd name="T14" fmla="*/ 0 60000 65536"/>
                <a:gd name="T15" fmla="*/ 0 60000 65536"/>
                <a:gd name="T16" fmla="*/ 0 60000 65536"/>
                <a:gd name="T17" fmla="*/ 0 60000 65536"/>
                <a:gd name="T18" fmla="*/ 0 60000 65536"/>
                <a:gd name="T19" fmla="*/ 0 60000 65536"/>
                <a:gd name="T20" fmla="*/ 0 60000 65536"/>
                <a:gd name="T21" fmla="*/ 0 w 261"/>
                <a:gd name="T22" fmla="*/ 0 h 187"/>
                <a:gd name="T23" fmla="*/ 261 w 261"/>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87">
                  <a:moveTo>
                    <a:pt x="0" y="0"/>
                  </a:moveTo>
                  <a:lnTo>
                    <a:pt x="261" y="94"/>
                  </a:lnTo>
                  <a:lnTo>
                    <a:pt x="0" y="187"/>
                  </a:lnTo>
                  <a:lnTo>
                    <a:pt x="6" y="141"/>
                  </a:lnTo>
                  <a:lnTo>
                    <a:pt x="8" y="94"/>
                  </a:lnTo>
                  <a:lnTo>
                    <a:pt x="6" y="46"/>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4" name="Freeform 356"/>
            <p:cNvSpPr>
              <a:spLocks/>
            </p:cNvSpPr>
            <p:nvPr/>
          </p:nvSpPr>
          <p:spPr bwMode="auto">
            <a:xfrm>
              <a:off x="3249" y="3300"/>
              <a:ext cx="21" cy="30"/>
            </a:xfrm>
            <a:custGeom>
              <a:avLst/>
              <a:gdLst>
                <a:gd name="T0" fmla="*/ 0 w 190"/>
                <a:gd name="T1" fmla="*/ 0 h 269"/>
                <a:gd name="T2" fmla="*/ 1 w 190"/>
                <a:gd name="T3" fmla="*/ 0 h 269"/>
                <a:gd name="T4" fmla="*/ 1 w 190"/>
                <a:gd name="T5" fmla="*/ 0 h 269"/>
                <a:gd name="T6" fmla="*/ 2 w 190"/>
                <a:gd name="T7" fmla="*/ 0 h 269"/>
                <a:gd name="T8" fmla="*/ 2 w 190"/>
                <a:gd name="T9" fmla="*/ 0 h 269"/>
                <a:gd name="T10" fmla="*/ 1 w 190"/>
                <a:gd name="T11" fmla="*/ 3 h 269"/>
                <a:gd name="T12" fmla="*/ 0 w 190"/>
                <a:gd name="T13" fmla="*/ 0 h 269"/>
                <a:gd name="T14" fmla="*/ 0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0" y="0"/>
                  </a:moveTo>
                  <a:lnTo>
                    <a:pt x="48" y="7"/>
                  </a:lnTo>
                  <a:lnTo>
                    <a:pt x="96" y="9"/>
                  </a:lnTo>
                  <a:lnTo>
                    <a:pt x="144" y="7"/>
                  </a:lnTo>
                  <a:lnTo>
                    <a:pt x="190" y="0"/>
                  </a:lnTo>
                  <a:lnTo>
                    <a:pt x="96" y="269"/>
                  </a:lnTo>
                  <a:lnTo>
                    <a:pt x="5" y="1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5" name="Freeform 357"/>
            <p:cNvSpPr>
              <a:spLocks/>
            </p:cNvSpPr>
            <p:nvPr/>
          </p:nvSpPr>
          <p:spPr bwMode="auto">
            <a:xfrm>
              <a:off x="3290" y="3277"/>
              <a:ext cx="29" cy="29"/>
            </a:xfrm>
            <a:custGeom>
              <a:avLst/>
              <a:gdLst>
                <a:gd name="T0" fmla="*/ 2 w 254"/>
                <a:gd name="T1" fmla="*/ 0 h 254"/>
                <a:gd name="T2" fmla="*/ 3 w 254"/>
                <a:gd name="T3" fmla="*/ 3 h 254"/>
                <a:gd name="T4" fmla="*/ 0 w 254"/>
                <a:gd name="T5" fmla="*/ 2 h 254"/>
                <a:gd name="T6" fmla="*/ 0 w 254"/>
                <a:gd name="T7" fmla="*/ 1 h 254"/>
                <a:gd name="T8" fmla="*/ 1 w 254"/>
                <a:gd name="T9" fmla="*/ 1 h 254"/>
                <a:gd name="T10" fmla="*/ 1 w 254"/>
                <a:gd name="T11" fmla="*/ 0 h 254"/>
                <a:gd name="T12" fmla="*/ 2 w 254"/>
                <a:gd name="T13" fmla="*/ 0 h 254"/>
                <a:gd name="T14" fmla="*/ 0 60000 65536"/>
                <a:gd name="T15" fmla="*/ 0 60000 65536"/>
                <a:gd name="T16" fmla="*/ 0 60000 65536"/>
                <a:gd name="T17" fmla="*/ 0 60000 65536"/>
                <a:gd name="T18" fmla="*/ 0 60000 65536"/>
                <a:gd name="T19" fmla="*/ 0 60000 65536"/>
                <a:gd name="T20" fmla="*/ 0 60000 65536"/>
                <a:gd name="T21" fmla="*/ 0 w 254"/>
                <a:gd name="T22" fmla="*/ 0 h 254"/>
                <a:gd name="T23" fmla="*/ 254 w 25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254">
                  <a:moveTo>
                    <a:pt x="133" y="0"/>
                  </a:moveTo>
                  <a:lnTo>
                    <a:pt x="254" y="254"/>
                  </a:lnTo>
                  <a:lnTo>
                    <a:pt x="0" y="132"/>
                  </a:lnTo>
                  <a:lnTo>
                    <a:pt x="38" y="104"/>
                  </a:lnTo>
                  <a:lnTo>
                    <a:pt x="73" y="72"/>
                  </a:lnTo>
                  <a:lnTo>
                    <a:pt x="104" y="38"/>
                  </a:lnTo>
                  <a:lnTo>
                    <a:pt x="133" y="0"/>
                  </a:lnTo>
                  <a:close/>
                </a:path>
              </a:pathLst>
            </a:custGeom>
            <a:grpFill/>
            <a:ln w="0">
              <a:noFill/>
              <a:prstDash val="solid"/>
              <a:round/>
              <a:headEnd/>
              <a:tailEnd/>
            </a:ln>
          </p:spPr>
          <p:txBody>
            <a:bodyPr/>
            <a:lstStyle/>
            <a:p>
              <a:endParaRPr lang="en-ZA" dirty="0">
                <a:solidFill>
                  <a:srgbClr val="717171"/>
                </a:solidFill>
              </a:endParaRPr>
            </a:p>
          </p:txBody>
        </p:sp>
        <p:sp>
          <p:nvSpPr>
            <p:cNvPr id="46" name="Freeform 358"/>
            <p:cNvSpPr>
              <a:spLocks/>
            </p:cNvSpPr>
            <p:nvPr/>
          </p:nvSpPr>
          <p:spPr bwMode="auto">
            <a:xfrm>
              <a:off x="3201" y="3277"/>
              <a:ext cx="28" cy="29"/>
            </a:xfrm>
            <a:custGeom>
              <a:avLst/>
              <a:gdLst>
                <a:gd name="T0" fmla="*/ 1 w 253"/>
                <a:gd name="T1" fmla="*/ 0 h 254"/>
                <a:gd name="T2" fmla="*/ 2 w 253"/>
                <a:gd name="T3" fmla="*/ 0 h 254"/>
                <a:gd name="T4" fmla="*/ 2 w 253"/>
                <a:gd name="T5" fmla="*/ 1 h 254"/>
                <a:gd name="T6" fmla="*/ 3 w 253"/>
                <a:gd name="T7" fmla="*/ 1 h 254"/>
                <a:gd name="T8" fmla="*/ 3 w 253"/>
                <a:gd name="T9" fmla="*/ 2 h 254"/>
                <a:gd name="T10" fmla="*/ 0 w 253"/>
                <a:gd name="T11" fmla="*/ 3 h 254"/>
                <a:gd name="T12" fmla="*/ 1 w 253"/>
                <a:gd name="T13" fmla="*/ 0 h 254"/>
                <a:gd name="T14" fmla="*/ 1 w 253"/>
                <a:gd name="T15" fmla="*/ 0 h 254"/>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4"/>
                <a:gd name="T26" fmla="*/ 253 w 253"/>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4">
                  <a:moveTo>
                    <a:pt x="119" y="0"/>
                  </a:moveTo>
                  <a:lnTo>
                    <a:pt x="147" y="38"/>
                  </a:lnTo>
                  <a:lnTo>
                    <a:pt x="180" y="73"/>
                  </a:lnTo>
                  <a:lnTo>
                    <a:pt x="216" y="105"/>
                  </a:lnTo>
                  <a:lnTo>
                    <a:pt x="253" y="133"/>
                  </a:lnTo>
                  <a:lnTo>
                    <a:pt x="0" y="254"/>
                  </a:lnTo>
                  <a:lnTo>
                    <a:pt x="115" y="7"/>
                  </a:lnTo>
                  <a:lnTo>
                    <a:pt x="119" y="0"/>
                  </a:lnTo>
                  <a:close/>
                </a:path>
              </a:pathLst>
            </a:custGeom>
            <a:grpFill/>
            <a:ln w="0">
              <a:noFill/>
              <a:prstDash val="solid"/>
              <a:round/>
              <a:headEnd/>
              <a:tailEnd/>
            </a:ln>
          </p:spPr>
          <p:txBody>
            <a:bodyPr/>
            <a:lstStyle/>
            <a:p>
              <a:endParaRPr lang="en-ZA" dirty="0">
                <a:solidFill>
                  <a:srgbClr val="717171"/>
                </a:solidFill>
              </a:endParaRPr>
            </a:p>
          </p:txBody>
        </p:sp>
        <p:sp>
          <p:nvSpPr>
            <p:cNvPr id="47" name="Freeform 359"/>
            <p:cNvSpPr>
              <a:spLocks/>
            </p:cNvSpPr>
            <p:nvPr/>
          </p:nvSpPr>
          <p:spPr bwMode="auto">
            <a:xfrm>
              <a:off x="3067" y="3179"/>
              <a:ext cx="96" cy="135"/>
            </a:xfrm>
            <a:custGeom>
              <a:avLst/>
              <a:gdLst>
                <a:gd name="T0" fmla="*/ 8 w 863"/>
                <a:gd name="T1" fmla="*/ 0 h 1215"/>
                <a:gd name="T2" fmla="*/ 9 w 863"/>
                <a:gd name="T3" fmla="*/ 0 h 1215"/>
                <a:gd name="T4" fmla="*/ 11 w 863"/>
                <a:gd name="T5" fmla="*/ 1 h 1215"/>
                <a:gd name="T6" fmla="*/ 9 w 863"/>
                <a:gd name="T7" fmla="*/ 1 h 1215"/>
                <a:gd name="T8" fmla="*/ 8 w 863"/>
                <a:gd name="T9" fmla="*/ 1 h 1215"/>
                <a:gd name="T10" fmla="*/ 7 w 863"/>
                <a:gd name="T11" fmla="*/ 2 h 1215"/>
                <a:gd name="T12" fmla="*/ 6 w 863"/>
                <a:gd name="T13" fmla="*/ 3 h 1215"/>
                <a:gd name="T14" fmla="*/ 5 w 863"/>
                <a:gd name="T15" fmla="*/ 4 h 1215"/>
                <a:gd name="T16" fmla="*/ 5 w 863"/>
                <a:gd name="T17" fmla="*/ 5 h 1215"/>
                <a:gd name="T18" fmla="*/ 4 w 863"/>
                <a:gd name="T19" fmla="*/ 7 h 1215"/>
                <a:gd name="T20" fmla="*/ 4 w 863"/>
                <a:gd name="T21" fmla="*/ 8 h 1215"/>
                <a:gd name="T22" fmla="*/ 5 w 863"/>
                <a:gd name="T23" fmla="*/ 10 h 1215"/>
                <a:gd name="T24" fmla="*/ 5 w 863"/>
                <a:gd name="T25" fmla="*/ 11 h 1215"/>
                <a:gd name="T26" fmla="*/ 6 w 863"/>
                <a:gd name="T27" fmla="*/ 12 h 1215"/>
                <a:gd name="T28" fmla="*/ 7 w 863"/>
                <a:gd name="T29" fmla="*/ 13 h 1215"/>
                <a:gd name="T30" fmla="*/ 8 w 863"/>
                <a:gd name="T31" fmla="*/ 14 h 1215"/>
                <a:gd name="T32" fmla="*/ 9 w 863"/>
                <a:gd name="T33" fmla="*/ 14 h 1215"/>
                <a:gd name="T34" fmla="*/ 11 w 863"/>
                <a:gd name="T35" fmla="*/ 14 h 1215"/>
                <a:gd name="T36" fmla="*/ 9 w 863"/>
                <a:gd name="T37" fmla="*/ 15 h 1215"/>
                <a:gd name="T38" fmla="*/ 8 w 863"/>
                <a:gd name="T39" fmla="*/ 15 h 1215"/>
                <a:gd name="T40" fmla="*/ 7 w 863"/>
                <a:gd name="T41" fmla="*/ 15 h 1215"/>
                <a:gd name="T42" fmla="*/ 5 w 863"/>
                <a:gd name="T43" fmla="*/ 15 h 1215"/>
                <a:gd name="T44" fmla="*/ 4 w 863"/>
                <a:gd name="T45" fmla="*/ 14 h 1215"/>
                <a:gd name="T46" fmla="*/ 3 w 863"/>
                <a:gd name="T47" fmla="*/ 13 h 1215"/>
                <a:gd name="T48" fmla="*/ 2 w 863"/>
                <a:gd name="T49" fmla="*/ 12 h 1215"/>
                <a:gd name="T50" fmla="*/ 1 w 863"/>
                <a:gd name="T51" fmla="*/ 11 h 1215"/>
                <a:gd name="T52" fmla="*/ 0 w 863"/>
                <a:gd name="T53" fmla="*/ 10 h 1215"/>
                <a:gd name="T54" fmla="*/ 0 w 863"/>
                <a:gd name="T55" fmla="*/ 8 h 1215"/>
                <a:gd name="T56" fmla="*/ 0 w 863"/>
                <a:gd name="T57" fmla="*/ 7 h 1215"/>
                <a:gd name="T58" fmla="*/ 0 w 863"/>
                <a:gd name="T59" fmla="*/ 5 h 1215"/>
                <a:gd name="T60" fmla="*/ 1 w 863"/>
                <a:gd name="T61" fmla="*/ 4 h 1215"/>
                <a:gd name="T62" fmla="*/ 2 w 863"/>
                <a:gd name="T63" fmla="*/ 3 h 1215"/>
                <a:gd name="T64" fmla="*/ 3 w 863"/>
                <a:gd name="T65" fmla="*/ 2 h 1215"/>
                <a:gd name="T66" fmla="*/ 4 w 863"/>
                <a:gd name="T67" fmla="*/ 1 h 1215"/>
                <a:gd name="T68" fmla="*/ 5 w 863"/>
                <a:gd name="T69" fmla="*/ 0 h 1215"/>
                <a:gd name="T70" fmla="*/ 7 w 863"/>
                <a:gd name="T71" fmla="*/ 0 h 12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63"/>
                <a:gd name="T109" fmla="*/ 0 h 1215"/>
                <a:gd name="T110" fmla="*/ 863 w 863"/>
                <a:gd name="T111" fmla="*/ 1215 h 12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63" h="1215">
                  <a:moveTo>
                    <a:pt x="607" y="0"/>
                  </a:moveTo>
                  <a:lnTo>
                    <a:pt x="661" y="2"/>
                  </a:lnTo>
                  <a:lnTo>
                    <a:pt x="714" y="9"/>
                  </a:lnTo>
                  <a:lnTo>
                    <a:pt x="765" y="21"/>
                  </a:lnTo>
                  <a:lnTo>
                    <a:pt x="815" y="36"/>
                  </a:lnTo>
                  <a:lnTo>
                    <a:pt x="863" y="56"/>
                  </a:lnTo>
                  <a:lnTo>
                    <a:pt x="806" y="63"/>
                  </a:lnTo>
                  <a:lnTo>
                    <a:pt x="750" y="75"/>
                  </a:lnTo>
                  <a:lnTo>
                    <a:pt x="698" y="92"/>
                  </a:lnTo>
                  <a:lnTo>
                    <a:pt x="648" y="115"/>
                  </a:lnTo>
                  <a:lnTo>
                    <a:pt x="600" y="142"/>
                  </a:lnTo>
                  <a:lnTo>
                    <a:pt x="556" y="174"/>
                  </a:lnTo>
                  <a:lnTo>
                    <a:pt x="515" y="209"/>
                  </a:lnTo>
                  <a:lnTo>
                    <a:pt x="477" y="248"/>
                  </a:lnTo>
                  <a:lnTo>
                    <a:pt x="444" y="292"/>
                  </a:lnTo>
                  <a:lnTo>
                    <a:pt x="414" y="338"/>
                  </a:lnTo>
                  <a:lnTo>
                    <a:pt x="390" y="387"/>
                  </a:lnTo>
                  <a:lnTo>
                    <a:pt x="370" y="439"/>
                  </a:lnTo>
                  <a:lnTo>
                    <a:pt x="357" y="493"/>
                  </a:lnTo>
                  <a:lnTo>
                    <a:pt x="347" y="549"/>
                  </a:lnTo>
                  <a:lnTo>
                    <a:pt x="344" y="607"/>
                  </a:lnTo>
                  <a:lnTo>
                    <a:pt x="347" y="665"/>
                  </a:lnTo>
                  <a:lnTo>
                    <a:pt x="357" y="721"/>
                  </a:lnTo>
                  <a:lnTo>
                    <a:pt x="370" y="775"/>
                  </a:lnTo>
                  <a:lnTo>
                    <a:pt x="390" y="827"/>
                  </a:lnTo>
                  <a:lnTo>
                    <a:pt x="414" y="876"/>
                  </a:lnTo>
                  <a:lnTo>
                    <a:pt x="444" y="922"/>
                  </a:lnTo>
                  <a:lnTo>
                    <a:pt x="477" y="965"/>
                  </a:lnTo>
                  <a:lnTo>
                    <a:pt x="515" y="1005"/>
                  </a:lnTo>
                  <a:lnTo>
                    <a:pt x="556" y="1041"/>
                  </a:lnTo>
                  <a:lnTo>
                    <a:pt x="600" y="1072"/>
                  </a:lnTo>
                  <a:lnTo>
                    <a:pt x="648" y="1099"/>
                  </a:lnTo>
                  <a:lnTo>
                    <a:pt x="698" y="1121"/>
                  </a:lnTo>
                  <a:lnTo>
                    <a:pt x="750" y="1139"/>
                  </a:lnTo>
                  <a:lnTo>
                    <a:pt x="806" y="1151"/>
                  </a:lnTo>
                  <a:lnTo>
                    <a:pt x="863" y="1158"/>
                  </a:lnTo>
                  <a:lnTo>
                    <a:pt x="815" y="1177"/>
                  </a:lnTo>
                  <a:lnTo>
                    <a:pt x="765" y="1194"/>
                  </a:lnTo>
                  <a:lnTo>
                    <a:pt x="714" y="1205"/>
                  </a:lnTo>
                  <a:lnTo>
                    <a:pt x="661" y="1213"/>
                  </a:lnTo>
                  <a:lnTo>
                    <a:pt x="607" y="1215"/>
                  </a:lnTo>
                  <a:lnTo>
                    <a:pt x="545" y="1211"/>
                  </a:lnTo>
                  <a:lnTo>
                    <a:pt x="484" y="1202"/>
                  </a:lnTo>
                  <a:lnTo>
                    <a:pt x="426" y="1187"/>
                  </a:lnTo>
                  <a:lnTo>
                    <a:pt x="370" y="1166"/>
                  </a:lnTo>
                  <a:lnTo>
                    <a:pt x="317" y="1141"/>
                  </a:lnTo>
                  <a:lnTo>
                    <a:pt x="268" y="1111"/>
                  </a:lnTo>
                  <a:lnTo>
                    <a:pt x="221" y="1075"/>
                  </a:lnTo>
                  <a:lnTo>
                    <a:pt x="178" y="1037"/>
                  </a:lnTo>
                  <a:lnTo>
                    <a:pt x="138" y="994"/>
                  </a:lnTo>
                  <a:lnTo>
                    <a:pt x="103" y="947"/>
                  </a:lnTo>
                  <a:lnTo>
                    <a:pt x="73" y="896"/>
                  </a:lnTo>
                  <a:lnTo>
                    <a:pt x="47" y="844"/>
                  </a:lnTo>
                  <a:lnTo>
                    <a:pt x="27" y="787"/>
                  </a:lnTo>
                  <a:lnTo>
                    <a:pt x="12" y="730"/>
                  </a:lnTo>
                  <a:lnTo>
                    <a:pt x="3" y="669"/>
                  </a:lnTo>
                  <a:lnTo>
                    <a:pt x="0" y="607"/>
                  </a:lnTo>
                  <a:lnTo>
                    <a:pt x="3" y="544"/>
                  </a:lnTo>
                  <a:lnTo>
                    <a:pt x="12" y="485"/>
                  </a:lnTo>
                  <a:lnTo>
                    <a:pt x="27" y="426"/>
                  </a:lnTo>
                  <a:lnTo>
                    <a:pt x="47" y="371"/>
                  </a:lnTo>
                  <a:lnTo>
                    <a:pt x="73" y="317"/>
                  </a:lnTo>
                  <a:lnTo>
                    <a:pt x="103" y="267"/>
                  </a:lnTo>
                  <a:lnTo>
                    <a:pt x="138" y="221"/>
                  </a:lnTo>
                  <a:lnTo>
                    <a:pt x="178" y="178"/>
                  </a:lnTo>
                  <a:lnTo>
                    <a:pt x="221" y="138"/>
                  </a:lnTo>
                  <a:lnTo>
                    <a:pt x="268" y="103"/>
                  </a:lnTo>
                  <a:lnTo>
                    <a:pt x="317" y="73"/>
                  </a:lnTo>
                  <a:lnTo>
                    <a:pt x="370" y="47"/>
                  </a:lnTo>
                  <a:lnTo>
                    <a:pt x="426" y="27"/>
                  </a:lnTo>
                  <a:lnTo>
                    <a:pt x="484" y="11"/>
                  </a:lnTo>
                  <a:lnTo>
                    <a:pt x="545" y="3"/>
                  </a:lnTo>
                  <a:lnTo>
                    <a:pt x="607" y="0"/>
                  </a:lnTo>
                  <a:close/>
                </a:path>
              </a:pathLst>
            </a:custGeom>
            <a:grpFill/>
            <a:ln w="0">
              <a:noFill/>
              <a:prstDash val="solid"/>
              <a:round/>
              <a:headEnd/>
              <a:tailEnd/>
            </a:ln>
          </p:spPr>
          <p:txBody>
            <a:bodyPr/>
            <a:lstStyle/>
            <a:p>
              <a:endParaRPr lang="en-ZA" dirty="0">
                <a:solidFill>
                  <a:srgbClr val="717171"/>
                </a:solidFill>
              </a:endParaRPr>
            </a:p>
          </p:txBody>
        </p:sp>
        <p:sp>
          <p:nvSpPr>
            <p:cNvPr id="48" name="Freeform 360"/>
            <p:cNvSpPr>
              <a:spLocks/>
            </p:cNvSpPr>
            <p:nvPr/>
          </p:nvSpPr>
          <p:spPr bwMode="auto">
            <a:xfrm>
              <a:off x="3014" y="3056"/>
              <a:ext cx="348" cy="269"/>
            </a:xfrm>
            <a:custGeom>
              <a:avLst/>
              <a:gdLst>
                <a:gd name="T0" fmla="*/ 23 w 3129"/>
                <a:gd name="T1" fmla="*/ 0 h 2425"/>
                <a:gd name="T2" fmla="*/ 25 w 3129"/>
                <a:gd name="T3" fmla="*/ 0 h 2425"/>
                <a:gd name="T4" fmla="*/ 27 w 3129"/>
                <a:gd name="T5" fmla="*/ 1 h 2425"/>
                <a:gd name="T6" fmla="*/ 30 w 3129"/>
                <a:gd name="T7" fmla="*/ 2 h 2425"/>
                <a:gd name="T8" fmla="*/ 32 w 3129"/>
                <a:gd name="T9" fmla="*/ 3 h 2425"/>
                <a:gd name="T10" fmla="*/ 34 w 3129"/>
                <a:gd name="T11" fmla="*/ 4 h 2425"/>
                <a:gd name="T12" fmla="*/ 36 w 3129"/>
                <a:gd name="T13" fmla="*/ 5 h 2425"/>
                <a:gd name="T14" fmla="*/ 39 w 3129"/>
                <a:gd name="T15" fmla="*/ 4 h 2425"/>
                <a:gd name="T16" fmla="*/ 32 w 3129"/>
                <a:gd name="T17" fmla="*/ 11 h 2425"/>
                <a:gd name="T18" fmla="*/ 34 w 3129"/>
                <a:gd name="T19" fmla="*/ 7 h 2425"/>
                <a:gd name="T20" fmla="*/ 32 w 3129"/>
                <a:gd name="T21" fmla="*/ 6 h 2425"/>
                <a:gd name="T22" fmla="*/ 30 w 3129"/>
                <a:gd name="T23" fmla="*/ 5 h 2425"/>
                <a:gd name="T24" fmla="*/ 28 w 3129"/>
                <a:gd name="T25" fmla="*/ 4 h 2425"/>
                <a:gd name="T26" fmla="*/ 26 w 3129"/>
                <a:gd name="T27" fmla="*/ 3 h 2425"/>
                <a:gd name="T28" fmla="*/ 24 w 3129"/>
                <a:gd name="T29" fmla="*/ 3 h 2425"/>
                <a:gd name="T30" fmla="*/ 21 w 3129"/>
                <a:gd name="T31" fmla="*/ 2 h 2425"/>
                <a:gd name="T32" fmla="*/ 19 w 3129"/>
                <a:gd name="T33" fmla="*/ 3 h 2425"/>
                <a:gd name="T34" fmla="*/ 17 w 3129"/>
                <a:gd name="T35" fmla="*/ 3 h 2425"/>
                <a:gd name="T36" fmla="*/ 14 w 3129"/>
                <a:gd name="T37" fmla="*/ 4 h 2425"/>
                <a:gd name="T38" fmla="*/ 12 w 3129"/>
                <a:gd name="T39" fmla="*/ 5 h 2425"/>
                <a:gd name="T40" fmla="*/ 10 w 3129"/>
                <a:gd name="T41" fmla="*/ 6 h 2425"/>
                <a:gd name="T42" fmla="*/ 8 w 3129"/>
                <a:gd name="T43" fmla="*/ 8 h 2425"/>
                <a:gd name="T44" fmla="*/ 7 w 3129"/>
                <a:gd name="T45" fmla="*/ 9 h 2425"/>
                <a:gd name="T46" fmla="*/ 5 w 3129"/>
                <a:gd name="T47" fmla="*/ 11 h 2425"/>
                <a:gd name="T48" fmla="*/ 4 w 3129"/>
                <a:gd name="T49" fmla="*/ 13 h 2425"/>
                <a:gd name="T50" fmla="*/ 3 w 3129"/>
                <a:gd name="T51" fmla="*/ 15 h 2425"/>
                <a:gd name="T52" fmla="*/ 3 w 3129"/>
                <a:gd name="T53" fmla="*/ 18 h 2425"/>
                <a:gd name="T54" fmla="*/ 2 w 3129"/>
                <a:gd name="T55" fmla="*/ 20 h 2425"/>
                <a:gd name="T56" fmla="*/ 2 w 3129"/>
                <a:gd name="T57" fmla="*/ 22 h 2425"/>
                <a:gd name="T58" fmla="*/ 3 w 3129"/>
                <a:gd name="T59" fmla="*/ 25 h 2425"/>
                <a:gd name="T60" fmla="*/ 3 w 3129"/>
                <a:gd name="T61" fmla="*/ 27 h 2425"/>
                <a:gd name="T62" fmla="*/ 4 w 3129"/>
                <a:gd name="T63" fmla="*/ 29 h 2425"/>
                <a:gd name="T64" fmla="*/ 1 w 3129"/>
                <a:gd name="T65" fmla="*/ 29 h 2425"/>
                <a:gd name="T66" fmla="*/ 1 w 3129"/>
                <a:gd name="T67" fmla="*/ 26 h 2425"/>
                <a:gd name="T68" fmla="*/ 0 w 3129"/>
                <a:gd name="T69" fmla="*/ 24 h 2425"/>
                <a:gd name="T70" fmla="*/ 0 w 3129"/>
                <a:gd name="T71" fmla="*/ 21 h 2425"/>
                <a:gd name="T72" fmla="*/ 0 w 3129"/>
                <a:gd name="T73" fmla="*/ 19 h 2425"/>
                <a:gd name="T74" fmla="*/ 1 w 3129"/>
                <a:gd name="T75" fmla="*/ 16 h 2425"/>
                <a:gd name="T76" fmla="*/ 1 w 3129"/>
                <a:gd name="T77" fmla="*/ 14 h 2425"/>
                <a:gd name="T78" fmla="*/ 2 w 3129"/>
                <a:gd name="T79" fmla="*/ 12 h 2425"/>
                <a:gd name="T80" fmla="*/ 4 w 3129"/>
                <a:gd name="T81" fmla="*/ 10 h 2425"/>
                <a:gd name="T82" fmla="*/ 5 w 3129"/>
                <a:gd name="T83" fmla="*/ 8 h 2425"/>
                <a:gd name="T84" fmla="*/ 7 w 3129"/>
                <a:gd name="T85" fmla="*/ 6 h 2425"/>
                <a:gd name="T86" fmla="*/ 9 w 3129"/>
                <a:gd name="T87" fmla="*/ 4 h 2425"/>
                <a:gd name="T88" fmla="*/ 11 w 3129"/>
                <a:gd name="T89" fmla="*/ 3 h 2425"/>
                <a:gd name="T90" fmla="*/ 13 w 3129"/>
                <a:gd name="T91" fmla="*/ 2 h 2425"/>
                <a:gd name="T92" fmla="*/ 15 w 3129"/>
                <a:gd name="T93" fmla="*/ 1 h 2425"/>
                <a:gd name="T94" fmla="*/ 18 w 3129"/>
                <a:gd name="T95" fmla="*/ 0 h 2425"/>
                <a:gd name="T96" fmla="*/ 20 w 3129"/>
                <a:gd name="T97" fmla="*/ 0 h 2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9"/>
                <a:gd name="T148" fmla="*/ 0 h 2425"/>
                <a:gd name="T149" fmla="*/ 3129 w 3129"/>
                <a:gd name="T150" fmla="*/ 2425 h 2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9" h="2425">
                  <a:moveTo>
                    <a:pt x="1728" y="0"/>
                  </a:moveTo>
                  <a:lnTo>
                    <a:pt x="1830" y="3"/>
                  </a:lnTo>
                  <a:lnTo>
                    <a:pt x="1929" y="12"/>
                  </a:lnTo>
                  <a:lnTo>
                    <a:pt x="2028" y="26"/>
                  </a:lnTo>
                  <a:lnTo>
                    <a:pt x="2124" y="46"/>
                  </a:lnTo>
                  <a:lnTo>
                    <a:pt x="2218" y="71"/>
                  </a:lnTo>
                  <a:lnTo>
                    <a:pt x="2310" y="101"/>
                  </a:lnTo>
                  <a:lnTo>
                    <a:pt x="2399" y="136"/>
                  </a:lnTo>
                  <a:lnTo>
                    <a:pt x="2487" y="176"/>
                  </a:lnTo>
                  <a:lnTo>
                    <a:pt x="2572" y="221"/>
                  </a:lnTo>
                  <a:lnTo>
                    <a:pt x="2654" y="269"/>
                  </a:lnTo>
                  <a:lnTo>
                    <a:pt x="2732" y="323"/>
                  </a:lnTo>
                  <a:lnTo>
                    <a:pt x="2808" y="380"/>
                  </a:lnTo>
                  <a:lnTo>
                    <a:pt x="2880" y="442"/>
                  </a:lnTo>
                  <a:lnTo>
                    <a:pt x="2949" y="507"/>
                  </a:lnTo>
                  <a:lnTo>
                    <a:pt x="3129" y="327"/>
                  </a:lnTo>
                  <a:lnTo>
                    <a:pt x="3129" y="886"/>
                  </a:lnTo>
                  <a:lnTo>
                    <a:pt x="2570" y="886"/>
                  </a:lnTo>
                  <a:lnTo>
                    <a:pt x="2810" y="646"/>
                  </a:lnTo>
                  <a:lnTo>
                    <a:pt x="2744" y="584"/>
                  </a:lnTo>
                  <a:lnTo>
                    <a:pt x="2675" y="527"/>
                  </a:lnTo>
                  <a:lnTo>
                    <a:pt x="2601" y="472"/>
                  </a:lnTo>
                  <a:lnTo>
                    <a:pt x="2526" y="423"/>
                  </a:lnTo>
                  <a:lnTo>
                    <a:pt x="2446" y="377"/>
                  </a:lnTo>
                  <a:lnTo>
                    <a:pt x="2365" y="337"/>
                  </a:lnTo>
                  <a:lnTo>
                    <a:pt x="2280" y="301"/>
                  </a:lnTo>
                  <a:lnTo>
                    <a:pt x="2194" y="270"/>
                  </a:lnTo>
                  <a:lnTo>
                    <a:pt x="2104" y="244"/>
                  </a:lnTo>
                  <a:lnTo>
                    <a:pt x="2013" y="224"/>
                  </a:lnTo>
                  <a:lnTo>
                    <a:pt x="1920" y="209"/>
                  </a:lnTo>
                  <a:lnTo>
                    <a:pt x="1824" y="201"/>
                  </a:lnTo>
                  <a:lnTo>
                    <a:pt x="1728" y="198"/>
                  </a:lnTo>
                  <a:lnTo>
                    <a:pt x="1627" y="201"/>
                  </a:lnTo>
                  <a:lnTo>
                    <a:pt x="1529" y="211"/>
                  </a:lnTo>
                  <a:lnTo>
                    <a:pt x="1432" y="226"/>
                  </a:lnTo>
                  <a:lnTo>
                    <a:pt x="1337" y="248"/>
                  </a:lnTo>
                  <a:lnTo>
                    <a:pt x="1245" y="275"/>
                  </a:lnTo>
                  <a:lnTo>
                    <a:pt x="1155" y="309"/>
                  </a:lnTo>
                  <a:lnTo>
                    <a:pt x="1068" y="348"/>
                  </a:lnTo>
                  <a:lnTo>
                    <a:pt x="983" y="392"/>
                  </a:lnTo>
                  <a:lnTo>
                    <a:pt x="903" y="440"/>
                  </a:lnTo>
                  <a:lnTo>
                    <a:pt x="825" y="493"/>
                  </a:lnTo>
                  <a:lnTo>
                    <a:pt x="751" y="551"/>
                  </a:lnTo>
                  <a:lnTo>
                    <a:pt x="680" y="614"/>
                  </a:lnTo>
                  <a:lnTo>
                    <a:pt x="614" y="680"/>
                  </a:lnTo>
                  <a:lnTo>
                    <a:pt x="551" y="751"/>
                  </a:lnTo>
                  <a:lnTo>
                    <a:pt x="493" y="825"/>
                  </a:lnTo>
                  <a:lnTo>
                    <a:pt x="440" y="903"/>
                  </a:lnTo>
                  <a:lnTo>
                    <a:pt x="392" y="983"/>
                  </a:lnTo>
                  <a:lnTo>
                    <a:pt x="348" y="1068"/>
                  </a:lnTo>
                  <a:lnTo>
                    <a:pt x="309" y="1155"/>
                  </a:lnTo>
                  <a:lnTo>
                    <a:pt x="275" y="1245"/>
                  </a:lnTo>
                  <a:lnTo>
                    <a:pt x="248" y="1337"/>
                  </a:lnTo>
                  <a:lnTo>
                    <a:pt x="226" y="1432"/>
                  </a:lnTo>
                  <a:lnTo>
                    <a:pt x="211" y="1529"/>
                  </a:lnTo>
                  <a:lnTo>
                    <a:pt x="201" y="1627"/>
                  </a:lnTo>
                  <a:lnTo>
                    <a:pt x="198" y="1728"/>
                  </a:lnTo>
                  <a:lnTo>
                    <a:pt x="200" y="1821"/>
                  </a:lnTo>
                  <a:lnTo>
                    <a:pt x="208" y="1913"/>
                  </a:lnTo>
                  <a:lnTo>
                    <a:pt x="222" y="2002"/>
                  </a:lnTo>
                  <a:lnTo>
                    <a:pt x="241" y="2091"/>
                  </a:lnTo>
                  <a:lnTo>
                    <a:pt x="265" y="2177"/>
                  </a:lnTo>
                  <a:lnTo>
                    <a:pt x="294" y="2262"/>
                  </a:lnTo>
                  <a:lnTo>
                    <a:pt x="328" y="2344"/>
                  </a:lnTo>
                  <a:lnTo>
                    <a:pt x="148" y="2425"/>
                  </a:lnTo>
                  <a:lnTo>
                    <a:pt x="110" y="2333"/>
                  </a:lnTo>
                  <a:lnTo>
                    <a:pt x="77" y="2238"/>
                  </a:lnTo>
                  <a:lnTo>
                    <a:pt x="50" y="2140"/>
                  </a:lnTo>
                  <a:lnTo>
                    <a:pt x="28" y="2040"/>
                  </a:lnTo>
                  <a:lnTo>
                    <a:pt x="13" y="1937"/>
                  </a:lnTo>
                  <a:lnTo>
                    <a:pt x="3" y="1834"/>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a:lstStyle/>
            <a:p>
              <a:endParaRPr lang="en-ZA" dirty="0">
                <a:solidFill>
                  <a:srgbClr val="717171"/>
                </a:solidFill>
              </a:endParaRPr>
            </a:p>
          </p:txBody>
        </p:sp>
        <p:sp>
          <p:nvSpPr>
            <p:cNvPr id="49" name="Freeform 361"/>
            <p:cNvSpPr>
              <a:spLocks/>
            </p:cNvSpPr>
            <p:nvPr/>
          </p:nvSpPr>
          <p:spPr bwMode="auto">
            <a:xfrm>
              <a:off x="3051" y="3170"/>
              <a:ext cx="347" cy="270"/>
            </a:xfrm>
            <a:custGeom>
              <a:avLst/>
              <a:gdLst>
                <a:gd name="T0" fmla="*/ 37 w 3126"/>
                <a:gd name="T1" fmla="*/ 1 h 2428"/>
                <a:gd name="T2" fmla="*/ 38 w 3126"/>
                <a:gd name="T3" fmla="*/ 4 h 2428"/>
                <a:gd name="T4" fmla="*/ 38 w 3126"/>
                <a:gd name="T5" fmla="*/ 6 h 2428"/>
                <a:gd name="T6" fmla="*/ 39 w 3126"/>
                <a:gd name="T7" fmla="*/ 9 h 2428"/>
                <a:gd name="T8" fmla="*/ 38 w 3126"/>
                <a:gd name="T9" fmla="*/ 11 h 2428"/>
                <a:gd name="T10" fmla="*/ 38 w 3126"/>
                <a:gd name="T11" fmla="*/ 14 h 2428"/>
                <a:gd name="T12" fmla="*/ 37 w 3126"/>
                <a:gd name="T13" fmla="*/ 16 h 2428"/>
                <a:gd name="T14" fmla="*/ 36 w 3126"/>
                <a:gd name="T15" fmla="*/ 18 h 2428"/>
                <a:gd name="T16" fmla="*/ 35 w 3126"/>
                <a:gd name="T17" fmla="*/ 20 h 2428"/>
                <a:gd name="T18" fmla="*/ 34 w 3126"/>
                <a:gd name="T19" fmla="*/ 22 h 2428"/>
                <a:gd name="T20" fmla="*/ 32 w 3126"/>
                <a:gd name="T21" fmla="*/ 24 h 2428"/>
                <a:gd name="T22" fmla="*/ 30 w 3126"/>
                <a:gd name="T23" fmla="*/ 26 h 2428"/>
                <a:gd name="T24" fmla="*/ 28 w 3126"/>
                <a:gd name="T25" fmla="*/ 27 h 2428"/>
                <a:gd name="T26" fmla="*/ 26 w 3126"/>
                <a:gd name="T27" fmla="*/ 28 h 2428"/>
                <a:gd name="T28" fmla="*/ 23 w 3126"/>
                <a:gd name="T29" fmla="*/ 29 h 2428"/>
                <a:gd name="T30" fmla="*/ 21 w 3126"/>
                <a:gd name="T31" fmla="*/ 30 h 2428"/>
                <a:gd name="T32" fmla="*/ 19 w 3126"/>
                <a:gd name="T33" fmla="*/ 30 h 2428"/>
                <a:gd name="T34" fmla="*/ 16 w 3126"/>
                <a:gd name="T35" fmla="*/ 30 h 2428"/>
                <a:gd name="T36" fmla="*/ 14 w 3126"/>
                <a:gd name="T37" fmla="*/ 30 h 2428"/>
                <a:gd name="T38" fmla="*/ 11 w 3126"/>
                <a:gd name="T39" fmla="*/ 29 h 2428"/>
                <a:gd name="T40" fmla="*/ 9 w 3126"/>
                <a:gd name="T41" fmla="*/ 28 h 2428"/>
                <a:gd name="T42" fmla="*/ 7 w 3126"/>
                <a:gd name="T43" fmla="*/ 27 h 2428"/>
                <a:gd name="T44" fmla="*/ 5 w 3126"/>
                <a:gd name="T45" fmla="*/ 26 h 2428"/>
                <a:gd name="T46" fmla="*/ 3 w 3126"/>
                <a:gd name="T47" fmla="*/ 25 h 2428"/>
                <a:gd name="T48" fmla="*/ 0 w 3126"/>
                <a:gd name="T49" fmla="*/ 26 h 2428"/>
                <a:gd name="T50" fmla="*/ 7 w 3126"/>
                <a:gd name="T51" fmla="*/ 19 h 2428"/>
                <a:gd name="T52" fmla="*/ 5 w 3126"/>
                <a:gd name="T53" fmla="*/ 23 h 2428"/>
                <a:gd name="T54" fmla="*/ 6 w 3126"/>
                <a:gd name="T55" fmla="*/ 24 h 2428"/>
                <a:gd name="T56" fmla="*/ 8 w 3126"/>
                <a:gd name="T57" fmla="*/ 25 h 2428"/>
                <a:gd name="T58" fmla="*/ 10 w 3126"/>
                <a:gd name="T59" fmla="*/ 26 h 2428"/>
                <a:gd name="T60" fmla="*/ 13 w 3126"/>
                <a:gd name="T61" fmla="*/ 27 h 2428"/>
                <a:gd name="T62" fmla="*/ 15 w 3126"/>
                <a:gd name="T63" fmla="*/ 27 h 2428"/>
                <a:gd name="T64" fmla="*/ 17 w 3126"/>
                <a:gd name="T65" fmla="*/ 28 h 2428"/>
                <a:gd name="T66" fmla="*/ 20 w 3126"/>
                <a:gd name="T67" fmla="*/ 27 h 2428"/>
                <a:gd name="T68" fmla="*/ 22 w 3126"/>
                <a:gd name="T69" fmla="*/ 27 h 2428"/>
                <a:gd name="T70" fmla="*/ 24 w 3126"/>
                <a:gd name="T71" fmla="*/ 26 h 2428"/>
                <a:gd name="T72" fmla="*/ 26 w 3126"/>
                <a:gd name="T73" fmla="*/ 25 h 2428"/>
                <a:gd name="T74" fmla="*/ 28 w 3126"/>
                <a:gd name="T75" fmla="*/ 24 h 2428"/>
                <a:gd name="T76" fmla="*/ 30 w 3126"/>
                <a:gd name="T77" fmla="*/ 22 h 2428"/>
                <a:gd name="T78" fmla="*/ 32 w 3126"/>
                <a:gd name="T79" fmla="*/ 21 h 2428"/>
                <a:gd name="T80" fmla="*/ 33 w 3126"/>
                <a:gd name="T81" fmla="*/ 19 h 2428"/>
                <a:gd name="T82" fmla="*/ 34 w 3126"/>
                <a:gd name="T83" fmla="*/ 17 h 2428"/>
                <a:gd name="T84" fmla="*/ 35 w 3126"/>
                <a:gd name="T85" fmla="*/ 15 h 2428"/>
                <a:gd name="T86" fmla="*/ 36 w 3126"/>
                <a:gd name="T87" fmla="*/ 12 h 2428"/>
                <a:gd name="T88" fmla="*/ 36 w 3126"/>
                <a:gd name="T89" fmla="*/ 10 h 2428"/>
                <a:gd name="T90" fmla="*/ 36 w 3126"/>
                <a:gd name="T91" fmla="*/ 8 h 2428"/>
                <a:gd name="T92" fmla="*/ 36 w 3126"/>
                <a:gd name="T93" fmla="*/ 5 h 2428"/>
                <a:gd name="T94" fmla="*/ 35 w 3126"/>
                <a:gd name="T95" fmla="*/ 3 h 2428"/>
                <a:gd name="T96" fmla="*/ 35 w 3126"/>
                <a:gd name="T97" fmla="*/ 1 h 24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6"/>
                <a:gd name="T148" fmla="*/ 0 h 2428"/>
                <a:gd name="T149" fmla="*/ 3126 w 3126"/>
                <a:gd name="T150" fmla="*/ 2428 h 24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6" h="2428">
                  <a:moveTo>
                    <a:pt x="2977" y="0"/>
                  </a:moveTo>
                  <a:lnTo>
                    <a:pt x="3016" y="94"/>
                  </a:lnTo>
                  <a:lnTo>
                    <a:pt x="3049" y="189"/>
                  </a:lnTo>
                  <a:lnTo>
                    <a:pt x="3076" y="287"/>
                  </a:lnTo>
                  <a:lnTo>
                    <a:pt x="3098" y="388"/>
                  </a:lnTo>
                  <a:lnTo>
                    <a:pt x="3113" y="489"/>
                  </a:lnTo>
                  <a:lnTo>
                    <a:pt x="3123" y="594"/>
                  </a:lnTo>
                  <a:lnTo>
                    <a:pt x="3126" y="700"/>
                  </a:lnTo>
                  <a:lnTo>
                    <a:pt x="3123" y="805"/>
                  </a:lnTo>
                  <a:lnTo>
                    <a:pt x="3113" y="908"/>
                  </a:lnTo>
                  <a:lnTo>
                    <a:pt x="3098" y="1010"/>
                  </a:lnTo>
                  <a:lnTo>
                    <a:pt x="3077" y="1109"/>
                  </a:lnTo>
                  <a:lnTo>
                    <a:pt x="3050" y="1207"/>
                  </a:lnTo>
                  <a:lnTo>
                    <a:pt x="3018" y="1302"/>
                  </a:lnTo>
                  <a:lnTo>
                    <a:pt x="2980" y="1395"/>
                  </a:lnTo>
                  <a:lnTo>
                    <a:pt x="2937" y="1484"/>
                  </a:lnTo>
                  <a:lnTo>
                    <a:pt x="2889" y="1571"/>
                  </a:lnTo>
                  <a:lnTo>
                    <a:pt x="2837" y="1655"/>
                  </a:lnTo>
                  <a:lnTo>
                    <a:pt x="2780" y="1736"/>
                  </a:lnTo>
                  <a:lnTo>
                    <a:pt x="2719" y="1813"/>
                  </a:lnTo>
                  <a:lnTo>
                    <a:pt x="2654" y="1887"/>
                  </a:lnTo>
                  <a:lnTo>
                    <a:pt x="2585" y="1956"/>
                  </a:lnTo>
                  <a:lnTo>
                    <a:pt x="2510" y="2022"/>
                  </a:lnTo>
                  <a:lnTo>
                    <a:pt x="2434" y="2082"/>
                  </a:lnTo>
                  <a:lnTo>
                    <a:pt x="2353" y="2139"/>
                  </a:lnTo>
                  <a:lnTo>
                    <a:pt x="2269" y="2191"/>
                  </a:lnTo>
                  <a:lnTo>
                    <a:pt x="2182" y="2239"/>
                  </a:lnTo>
                  <a:lnTo>
                    <a:pt x="2092" y="2282"/>
                  </a:lnTo>
                  <a:lnTo>
                    <a:pt x="2000" y="2320"/>
                  </a:lnTo>
                  <a:lnTo>
                    <a:pt x="1905" y="2352"/>
                  </a:lnTo>
                  <a:lnTo>
                    <a:pt x="1807" y="2379"/>
                  </a:lnTo>
                  <a:lnTo>
                    <a:pt x="1708" y="2400"/>
                  </a:lnTo>
                  <a:lnTo>
                    <a:pt x="1606" y="2415"/>
                  </a:lnTo>
                  <a:lnTo>
                    <a:pt x="1503" y="2425"/>
                  </a:lnTo>
                  <a:lnTo>
                    <a:pt x="1398" y="2428"/>
                  </a:lnTo>
                  <a:lnTo>
                    <a:pt x="1296" y="2425"/>
                  </a:lnTo>
                  <a:lnTo>
                    <a:pt x="1197" y="2416"/>
                  </a:lnTo>
                  <a:lnTo>
                    <a:pt x="1098" y="2402"/>
                  </a:lnTo>
                  <a:lnTo>
                    <a:pt x="1002" y="2382"/>
                  </a:lnTo>
                  <a:lnTo>
                    <a:pt x="908" y="2357"/>
                  </a:lnTo>
                  <a:lnTo>
                    <a:pt x="816" y="2327"/>
                  </a:lnTo>
                  <a:lnTo>
                    <a:pt x="726" y="2292"/>
                  </a:lnTo>
                  <a:lnTo>
                    <a:pt x="639" y="2252"/>
                  </a:lnTo>
                  <a:lnTo>
                    <a:pt x="554" y="2207"/>
                  </a:lnTo>
                  <a:lnTo>
                    <a:pt x="472" y="2159"/>
                  </a:lnTo>
                  <a:lnTo>
                    <a:pt x="394" y="2105"/>
                  </a:lnTo>
                  <a:lnTo>
                    <a:pt x="318" y="2048"/>
                  </a:lnTo>
                  <a:lnTo>
                    <a:pt x="246" y="1986"/>
                  </a:lnTo>
                  <a:lnTo>
                    <a:pt x="177" y="1921"/>
                  </a:lnTo>
                  <a:lnTo>
                    <a:pt x="0" y="2098"/>
                  </a:lnTo>
                  <a:lnTo>
                    <a:pt x="0" y="1539"/>
                  </a:lnTo>
                  <a:lnTo>
                    <a:pt x="559" y="1539"/>
                  </a:lnTo>
                  <a:lnTo>
                    <a:pt x="316" y="1782"/>
                  </a:lnTo>
                  <a:lnTo>
                    <a:pt x="382" y="1844"/>
                  </a:lnTo>
                  <a:lnTo>
                    <a:pt x="451" y="1901"/>
                  </a:lnTo>
                  <a:lnTo>
                    <a:pt x="525" y="1956"/>
                  </a:lnTo>
                  <a:lnTo>
                    <a:pt x="600" y="2005"/>
                  </a:lnTo>
                  <a:lnTo>
                    <a:pt x="680" y="2051"/>
                  </a:lnTo>
                  <a:lnTo>
                    <a:pt x="761" y="2091"/>
                  </a:lnTo>
                  <a:lnTo>
                    <a:pt x="846" y="2127"/>
                  </a:lnTo>
                  <a:lnTo>
                    <a:pt x="932" y="2158"/>
                  </a:lnTo>
                  <a:lnTo>
                    <a:pt x="1022" y="2184"/>
                  </a:lnTo>
                  <a:lnTo>
                    <a:pt x="1113" y="2204"/>
                  </a:lnTo>
                  <a:lnTo>
                    <a:pt x="1206" y="2219"/>
                  </a:lnTo>
                  <a:lnTo>
                    <a:pt x="1302" y="2227"/>
                  </a:lnTo>
                  <a:lnTo>
                    <a:pt x="1398" y="2230"/>
                  </a:lnTo>
                  <a:lnTo>
                    <a:pt x="1499" y="2227"/>
                  </a:lnTo>
                  <a:lnTo>
                    <a:pt x="1597" y="2217"/>
                  </a:lnTo>
                  <a:lnTo>
                    <a:pt x="1694" y="2202"/>
                  </a:lnTo>
                  <a:lnTo>
                    <a:pt x="1789" y="2180"/>
                  </a:lnTo>
                  <a:lnTo>
                    <a:pt x="1881" y="2153"/>
                  </a:lnTo>
                  <a:lnTo>
                    <a:pt x="1971" y="2119"/>
                  </a:lnTo>
                  <a:lnTo>
                    <a:pt x="2058" y="2080"/>
                  </a:lnTo>
                  <a:lnTo>
                    <a:pt x="2143" y="2037"/>
                  </a:lnTo>
                  <a:lnTo>
                    <a:pt x="2223" y="1988"/>
                  </a:lnTo>
                  <a:lnTo>
                    <a:pt x="2301" y="1935"/>
                  </a:lnTo>
                  <a:lnTo>
                    <a:pt x="2375" y="1877"/>
                  </a:lnTo>
                  <a:lnTo>
                    <a:pt x="2446" y="1814"/>
                  </a:lnTo>
                  <a:lnTo>
                    <a:pt x="2512" y="1748"/>
                  </a:lnTo>
                  <a:lnTo>
                    <a:pt x="2575" y="1677"/>
                  </a:lnTo>
                  <a:lnTo>
                    <a:pt x="2633" y="1603"/>
                  </a:lnTo>
                  <a:lnTo>
                    <a:pt x="2686" y="1525"/>
                  </a:lnTo>
                  <a:lnTo>
                    <a:pt x="2734" y="1445"/>
                  </a:lnTo>
                  <a:lnTo>
                    <a:pt x="2778" y="1360"/>
                  </a:lnTo>
                  <a:lnTo>
                    <a:pt x="2817" y="1273"/>
                  </a:lnTo>
                  <a:lnTo>
                    <a:pt x="2851" y="1183"/>
                  </a:lnTo>
                  <a:lnTo>
                    <a:pt x="2878" y="1091"/>
                  </a:lnTo>
                  <a:lnTo>
                    <a:pt x="2900" y="996"/>
                  </a:lnTo>
                  <a:lnTo>
                    <a:pt x="2915" y="899"/>
                  </a:lnTo>
                  <a:lnTo>
                    <a:pt x="2925" y="801"/>
                  </a:lnTo>
                  <a:lnTo>
                    <a:pt x="2928" y="700"/>
                  </a:lnTo>
                  <a:lnTo>
                    <a:pt x="2926" y="607"/>
                  </a:lnTo>
                  <a:lnTo>
                    <a:pt x="2918" y="515"/>
                  </a:lnTo>
                  <a:lnTo>
                    <a:pt x="2903" y="425"/>
                  </a:lnTo>
                  <a:lnTo>
                    <a:pt x="2884" y="337"/>
                  </a:lnTo>
                  <a:lnTo>
                    <a:pt x="2860" y="250"/>
                  </a:lnTo>
                  <a:lnTo>
                    <a:pt x="2832" y="165"/>
                  </a:lnTo>
                  <a:lnTo>
                    <a:pt x="2798" y="83"/>
                  </a:lnTo>
                  <a:lnTo>
                    <a:pt x="2977" y="0"/>
                  </a:lnTo>
                  <a:close/>
                </a:path>
              </a:pathLst>
            </a:custGeom>
            <a:grpFill/>
            <a:ln w="0">
              <a:noFill/>
              <a:prstDash val="solid"/>
              <a:round/>
              <a:headEnd/>
              <a:tailEnd/>
            </a:ln>
          </p:spPr>
          <p:txBody>
            <a:bodyPr/>
            <a:lstStyle/>
            <a:p>
              <a:endParaRPr lang="en-ZA" dirty="0">
                <a:solidFill>
                  <a:srgbClr val="717171"/>
                </a:solidFill>
              </a:endParaRPr>
            </a:p>
          </p:txBody>
        </p:sp>
      </p:grpSp>
      <p:sp>
        <p:nvSpPr>
          <p:cNvPr id="52" name="Rectangle 51"/>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Rituals</a:t>
            </a:r>
            <a:endParaRPr lang="en-ZA" sz="1400" dirty="0">
              <a:solidFill>
                <a:srgbClr val="FFFFFF"/>
              </a:solidFill>
            </a:endParaRPr>
          </a:p>
        </p:txBody>
      </p:sp>
      <p:sp>
        <p:nvSpPr>
          <p:cNvPr id="53" name="TextBox 52"/>
          <p:cNvSpPr txBox="1"/>
          <p:nvPr/>
        </p:nvSpPr>
        <p:spPr>
          <a:xfrm>
            <a:off x="8602660" y="1081957"/>
            <a:ext cx="3437254" cy="1253261"/>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a:solidFill>
                  <a:srgbClr val="333333"/>
                </a:solidFill>
              </a:rPr>
              <a:t>No </a:t>
            </a:r>
            <a:r>
              <a:rPr lang="en-ZA" sz="1100" dirty="0" smtClean="0">
                <a:solidFill>
                  <a:srgbClr val="333333"/>
                </a:solidFill>
              </a:rPr>
              <a:t>sexual health fem care rituals</a:t>
            </a:r>
          </a:p>
          <a:p>
            <a:pPr marL="171450" indent="-171450">
              <a:buFont typeface="Arial" panose="020B0604020202020204" pitchFamily="34" charset="0"/>
              <a:buChar char="•"/>
            </a:pPr>
            <a:r>
              <a:rPr lang="en-ZA" sz="1100" dirty="0" smtClean="0">
                <a:solidFill>
                  <a:srgbClr val="333333"/>
                </a:solidFill>
              </a:rPr>
              <a:t>Believes in bathing twice a day to stay fresh and clean</a:t>
            </a:r>
          </a:p>
          <a:p>
            <a:pPr marL="171450" indent="-171450">
              <a:buFont typeface="Arial" panose="020B0604020202020204" pitchFamily="34" charset="0"/>
              <a:buChar char="•"/>
            </a:pPr>
            <a:r>
              <a:rPr lang="en-ZA" sz="1100" dirty="0" smtClean="0">
                <a:solidFill>
                  <a:srgbClr val="333333"/>
                </a:solidFill>
              </a:rPr>
              <a:t>Adopts basic ‘bathing’ rituals learnt from her mother/ aunt/ grandmother</a:t>
            </a:r>
          </a:p>
          <a:p>
            <a:endParaRPr lang="en-ZA" sz="1100" dirty="0">
              <a:solidFill>
                <a:srgbClr val="333333"/>
              </a:solidFill>
            </a:endParaRPr>
          </a:p>
        </p:txBody>
      </p:sp>
      <p:sp>
        <p:nvSpPr>
          <p:cNvPr id="54" name="Rectangle 53"/>
          <p:cNvSpPr/>
          <p:nvPr/>
        </p:nvSpPr>
        <p:spPr>
          <a:xfrm>
            <a:off x="9263060" y="2943207"/>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Meaning of Womanhood</a:t>
            </a:r>
            <a:endParaRPr lang="en-ZA" sz="1400" dirty="0">
              <a:solidFill>
                <a:srgbClr val="FFFFFF"/>
              </a:solidFill>
            </a:endParaRPr>
          </a:p>
        </p:txBody>
      </p:sp>
      <p:sp>
        <p:nvSpPr>
          <p:cNvPr id="55" name="TextBox 54"/>
          <p:cNvSpPr txBox="1"/>
          <p:nvPr/>
        </p:nvSpPr>
        <p:spPr>
          <a:xfrm>
            <a:off x="8602659" y="3349607"/>
            <a:ext cx="3437254" cy="233333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a:solidFill>
                  <a:srgbClr val="333333"/>
                </a:solidFill>
              </a:rPr>
              <a:t>Virginity and </a:t>
            </a:r>
            <a:r>
              <a:rPr lang="en-ZA" sz="1100" dirty="0" smtClean="0">
                <a:solidFill>
                  <a:srgbClr val="333333"/>
                </a:solidFill>
              </a:rPr>
              <a:t>abstinence gives her a right of passage as a young lady</a:t>
            </a:r>
          </a:p>
          <a:p>
            <a:pPr marL="171450" indent="-171450">
              <a:buFont typeface="Arial" panose="020B0604020202020204" pitchFamily="34" charset="0"/>
              <a:buChar char="•"/>
            </a:pPr>
            <a:r>
              <a:rPr lang="en-ZA" sz="1100" dirty="0" smtClean="0">
                <a:solidFill>
                  <a:srgbClr val="333333"/>
                </a:solidFill>
              </a:rPr>
              <a:t>Believes that she becomes a woman when she marries and leaves the care of her mother/ grandmother</a:t>
            </a:r>
            <a:endParaRPr lang="en-ZA" sz="1100" dirty="0">
              <a:solidFill>
                <a:srgbClr val="333333"/>
              </a:solidFill>
            </a:endParaRPr>
          </a:p>
          <a:p>
            <a:pPr marL="171450" indent="-171450">
              <a:buFont typeface="Arial" panose="020B0604020202020204" pitchFamily="34" charset="0"/>
              <a:buChar char="•"/>
            </a:pPr>
            <a:r>
              <a:rPr lang="en-ZA" sz="1100" dirty="0" smtClean="0">
                <a:solidFill>
                  <a:srgbClr val="333333"/>
                </a:solidFill>
              </a:rPr>
              <a:t>Looking and behaving like a young lady is important to her, and is a critical social indicator of her ‘purity’</a:t>
            </a:r>
          </a:p>
          <a:p>
            <a:pPr marL="628650" lvl="1" indent="-171450">
              <a:buFont typeface="Arial" panose="020B0604020202020204" pitchFamily="34" charset="0"/>
              <a:buChar char="•"/>
            </a:pPr>
            <a:r>
              <a:rPr lang="en-ZA" sz="1100" dirty="0" smtClean="0">
                <a:solidFill>
                  <a:srgbClr val="333333"/>
                </a:solidFill>
              </a:rPr>
              <a:t>Well groomed, neat and tidy</a:t>
            </a:r>
          </a:p>
          <a:p>
            <a:pPr marL="628650" lvl="1" indent="-171450">
              <a:buFont typeface="Arial" panose="020B0604020202020204" pitchFamily="34" charset="0"/>
              <a:buChar char="•"/>
            </a:pPr>
            <a:r>
              <a:rPr lang="en-ZA" sz="1100" dirty="0" smtClean="0">
                <a:solidFill>
                  <a:srgbClr val="333333"/>
                </a:solidFill>
              </a:rPr>
              <a:t>Dresses conservatively, mother/ grandmother checks before leave home</a:t>
            </a:r>
          </a:p>
          <a:p>
            <a:pPr marL="171450" indent="-171450">
              <a:buFont typeface="Arial" panose="020B0604020202020204" pitchFamily="34" charset="0"/>
              <a:buChar char="•"/>
            </a:pPr>
            <a:endParaRPr lang="en-ZA" sz="1100" dirty="0" smtClean="0">
              <a:solidFill>
                <a:srgbClr val="333333"/>
              </a:solidFill>
            </a:endParaRP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111</a:t>
            </a:fld>
            <a:endParaRPr lang="en-GB" dirty="0">
              <a:solidFill>
                <a:srgbClr val="717171"/>
              </a:solidFill>
            </a:endParaRPr>
          </a:p>
        </p:txBody>
      </p:sp>
      <p:sp>
        <p:nvSpPr>
          <p:cNvPr id="3"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The Good Girl</a:t>
            </a:r>
          </a:p>
        </p:txBody>
      </p:sp>
      <p:sp>
        <p:nvSpPr>
          <p:cNvPr id="4" name="noun_project_1085.eps"/>
          <p:cNvSpPr>
            <a:spLocks noEditPoints="1"/>
          </p:cNvSpPr>
          <p:nvPr/>
        </p:nvSpPr>
        <p:spPr bwMode="auto">
          <a:xfrm>
            <a:off x="395421" y="300117"/>
            <a:ext cx="517525" cy="427038"/>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chemeClr val="bg2">
              <a:lumMod val="60000"/>
              <a:lumOff val="40000"/>
            </a:schemeClr>
          </a:solidFill>
          <a:ln>
            <a:noFill/>
          </a:ln>
        </p:spPr>
        <p:txBody>
          <a:bodyPr/>
          <a:lstStyle/>
          <a:p>
            <a:endParaRPr lang="en-ZA" dirty="0">
              <a:solidFill>
                <a:srgbClr val="717171"/>
              </a:solidFill>
            </a:endParaRPr>
          </a:p>
        </p:txBody>
      </p:sp>
      <p:sp>
        <p:nvSpPr>
          <p:cNvPr id="5" name="TextBox 4"/>
          <p:cNvSpPr txBox="1"/>
          <p:nvPr/>
        </p:nvSpPr>
        <p:spPr>
          <a:xfrm>
            <a:off x="1045030" y="753064"/>
            <a:ext cx="3666446" cy="215444"/>
          </a:xfrm>
          <a:prstGeom prst="rect">
            <a:avLst/>
          </a:prstGeom>
          <a:noFill/>
        </p:spPr>
        <p:txBody>
          <a:bodyPr wrap="square" lIns="0" tIns="0" rIns="0" bIns="0" rtlCol="0">
            <a:spAutoFit/>
          </a:bodyPr>
          <a:lstStyle/>
          <a:p>
            <a:r>
              <a:rPr lang="en-ZA" sz="1400" b="1" i="1" dirty="0" smtClean="0">
                <a:solidFill>
                  <a:srgbClr val="E5007E">
                    <a:lumMod val="60000"/>
                    <a:lumOff val="40000"/>
                  </a:srgbClr>
                </a:solidFill>
              </a:rPr>
              <a:t>Her innocence limits her fem care rituals </a:t>
            </a:r>
          </a:p>
        </p:txBody>
      </p:sp>
      <p:grpSp>
        <p:nvGrpSpPr>
          <p:cNvPr id="6" name="noun_project_2332.svg.eps"/>
          <p:cNvGrpSpPr>
            <a:grpSpLocks/>
          </p:cNvGrpSpPr>
          <p:nvPr/>
        </p:nvGrpSpPr>
        <p:grpSpPr bwMode="auto">
          <a:xfrm flipH="1">
            <a:off x="169492" y="2150301"/>
            <a:ext cx="4161931" cy="3963856"/>
            <a:chOff x="4144" y="817"/>
            <a:chExt cx="384" cy="330"/>
          </a:xfrm>
          <a:solidFill>
            <a:schemeClr val="bg1">
              <a:lumMod val="85000"/>
            </a:schemeClr>
          </a:solidFill>
        </p:grpSpPr>
        <p:sp>
          <p:nvSpPr>
            <p:cNvPr id="7"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8"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12" name="noun_project_0285.eps"/>
          <p:cNvGrpSpPr>
            <a:grpSpLocks/>
          </p:cNvGrpSpPr>
          <p:nvPr/>
        </p:nvGrpSpPr>
        <p:grpSpPr bwMode="auto">
          <a:xfrm>
            <a:off x="236523" y="1580202"/>
            <a:ext cx="609600" cy="557213"/>
            <a:chOff x="3727" y="1940"/>
            <a:chExt cx="384" cy="351"/>
          </a:xfrm>
          <a:solidFill>
            <a:schemeClr val="tx1"/>
          </a:solidFill>
        </p:grpSpPr>
        <p:sp>
          <p:nvSpPr>
            <p:cNvPr id="13" name="Freeform 276"/>
            <p:cNvSpPr>
              <a:spLocks/>
            </p:cNvSpPr>
            <p:nvPr/>
          </p:nvSpPr>
          <p:spPr bwMode="auto">
            <a:xfrm>
              <a:off x="3935" y="2128"/>
              <a:ext cx="24" cy="44"/>
            </a:xfrm>
            <a:custGeom>
              <a:avLst/>
              <a:gdLst>
                <a:gd name="T0" fmla="*/ 0 w 210"/>
                <a:gd name="T1" fmla="*/ 0 h 393"/>
                <a:gd name="T2" fmla="*/ 1 w 210"/>
                <a:gd name="T3" fmla="*/ 0 h 393"/>
                <a:gd name="T4" fmla="*/ 1 w 210"/>
                <a:gd name="T5" fmla="*/ 0 h 393"/>
                <a:gd name="T6" fmla="*/ 1 w 210"/>
                <a:gd name="T7" fmla="*/ 0 h 393"/>
                <a:gd name="T8" fmla="*/ 2 w 210"/>
                <a:gd name="T9" fmla="*/ 1 h 393"/>
                <a:gd name="T10" fmla="*/ 2 w 210"/>
                <a:gd name="T11" fmla="*/ 1 h 393"/>
                <a:gd name="T12" fmla="*/ 2 w 210"/>
                <a:gd name="T13" fmla="*/ 1 h 393"/>
                <a:gd name="T14" fmla="*/ 3 w 210"/>
                <a:gd name="T15" fmla="*/ 1 h 393"/>
                <a:gd name="T16" fmla="*/ 3 w 210"/>
                <a:gd name="T17" fmla="*/ 2 h 393"/>
                <a:gd name="T18" fmla="*/ 3 w 210"/>
                <a:gd name="T19" fmla="*/ 2 h 393"/>
                <a:gd name="T20" fmla="*/ 3 w 210"/>
                <a:gd name="T21" fmla="*/ 2 h 393"/>
                <a:gd name="T22" fmla="*/ 3 w 210"/>
                <a:gd name="T23" fmla="*/ 3 h 393"/>
                <a:gd name="T24" fmla="*/ 3 w 210"/>
                <a:gd name="T25" fmla="*/ 3 h 393"/>
                <a:gd name="T26" fmla="*/ 3 w 210"/>
                <a:gd name="T27" fmla="*/ 3 h 393"/>
                <a:gd name="T28" fmla="*/ 2 w 210"/>
                <a:gd name="T29" fmla="*/ 4 h 393"/>
                <a:gd name="T30" fmla="*/ 2 w 210"/>
                <a:gd name="T31" fmla="*/ 4 h 393"/>
                <a:gd name="T32" fmla="*/ 2 w 210"/>
                <a:gd name="T33" fmla="*/ 4 h 393"/>
                <a:gd name="T34" fmla="*/ 1 w 210"/>
                <a:gd name="T35" fmla="*/ 5 h 393"/>
                <a:gd name="T36" fmla="*/ 1 w 210"/>
                <a:gd name="T37" fmla="*/ 5 h 393"/>
                <a:gd name="T38" fmla="*/ 0 w 210"/>
                <a:gd name="T39" fmla="*/ 5 h 393"/>
                <a:gd name="T40" fmla="*/ 0 w 210"/>
                <a:gd name="T41" fmla="*/ 5 h 393"/>
                <a:gd name="T42" fmla="*/ 0 w 210"/>
                <a:gd name="T43" fmla="*/ 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0"/>
                <a:gd name="T67" fmla="*/ 0 h 393"/>
                <a:gd name="T68" fmla="*/ 210 w 210"/>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0" h="393">
                  <a:moveTo>
                    <a:pt x="0" y="0"/>
                  </a:moveTo>
                  <a:lnTo>
                    <a:pt x="40" y="13"/>
                  </a:lnTo>
                  <a:lnTo>
                    <a:pt x="78" y="27"/>
                  </a:lnTo>
                  <a:lnTo>
                    <a:pt x="110" y="40"/>
                  </a:lnTo>
                  <a:lnTo>
                    <a:pt x="137" y="55"/>
                  </a:lnTo>
                  <a:lnTo>
                    <a:pt x="160" y="71"/>
                  </a:lnTo>
                  <a:lnTo>
                    <a:pt x="178" y="90"/>
                  </a:lnTo>
                  <a:lnTo>
                    <a:pt x="192" y="109"/>
                  </a:lnTo>
                  <a:lnTo>
                    <a:pt x="203" y="132"/>
                  </a:lnTo>
                  <a:lnTo>
                    <a:pt x="208" y="157"/>
                  </a:lnTo>
                  <a:lnTo>
                    <a:pt x="210" y="184"/>
                  </a:lnTo>
                  <a:lnTo>
                    <a:pt x="208" y="217"/>
                  </a:lnTo>
                  <a:lnTo>
                    <a:pt x="201" y="249"/>
                  </a:lnTo>
                  <a:lnTo>
                    <a:pt x="189" y="278"/>
                  </a:lnTo>
                  <a:lnTo>
                    <a:pt x="173" y="303"/>
                  </a:lnTo>
                  <a:lnTo>
                    <a:pt x="151" y="326"/>
                  </a:lnTo>
                  <a:lnTo>
                    <a:pt x="126" y="346"/>
                  </a:lnTo>
                  <a:lnTo>
                    <a:pt x="96" y="364"/>
                  </a:lnTo>
                  <a:lnTo>
                    <a:pt x="60" y="379"/>
                  </a:lnTo>
                  <a:lnTo>
                    <a:pt x="31" y="387"/>
                  </a:lnTo>
                  <a:lnTo>
                    <a:pt x="0" y="393"/>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4" name="Freeform 277"/>
            <p:cNvSpPr>
              <a:spLocks/>
            </p:cNvSpPr>
            <p:nvPr/>
          </p:nvSpPr>
          <p:spPr bwMode="auto">
            <a:xfrm>
              <a:off x="3881" y="2042"/>
              <a:ext cx="22" cy="41"/>
            </a:xfrm>
            <a:custGeom>
              <a:avLst/>
              <a:gdLst>
                <a:gd name="T0" fmla="*/ 2 w 203"/>
                <a:gd name="T1" fmla="*/ 0 h 376"/>
                <a:gd name="T2" fmla="*/ 2 w 203"/>
                <a:gd name="T3" fmla="*/ 4 h 376"/>
                <a:gd name="T4" fmla="*/ 2 w 203"/>
                <a:gd name="T5" fmla="*/ 4 h 376"/>
                <a:gd name="T6" fmla="*/ 2 w 203"/>
                <a:gd name="T7" fmla="*/ 4 h 376"/>
                <a:gd name="T8" fmla="*/ 1 w 203"/>
                <a:gd name="T9" fmla="*/ 4 h 376"/>
                <a:gd name="T10" fmla="*/ 1 w 203"/>
                <a:gd name="T11" fmla="*/ 4 h 376"/>
                <a:gd name="T12" fmla="*/ 1 w 203"/>
                <a:gd name="T13" fmla="*/ 4 h 376"/>
                <a:gd name="T14" fmla="*/ 0 w 203"/>
                <a:gd name="T15" fmla="*/ 3 h 376"/>
                <a:gd name="T16" fmla="*/ 0 w 203"/>
                <a:gd name="T17" fmla="*/ 3 h 376"/>
                <a:gd name="T18" fmla="*/ 0 w 203"/>
                <a:gd name="T19" fmla="*/ 3 h 376"/>
                <a:gd name="T20" fmla="*/ 0 w 203"/>
                <a:gd name="T21" fmla="*/ 3 h 376"/>
                <a:gd name="T22" fmla="*/ 0 w 203"/>
                <a:gd name="T23" fmla="*/ 2 h 376"/>
                <a:gd name="T24" fmla="*/ 0 w 203"/>
                <a:gd name="T25" fmla="*/ 2 h 376"/>
                <a:gd name="T26" fmla="*/ 0 w 203"/>
                <a:gd name="T27" fmla="*/ 2 h 376"/>
                <a:gd name="T28" fmla="*/ 0 w 203"/>
                <a:gd name="T29" fmla="*/ 1 h 376"/>
                <a:gd name="T30" fmla="*/ 0 w 203"/>
                <a:gd name="T31" fmla="*/ 1 h 376"/>
                <a:gd name="T32" fmla="*/ 1 w 203"/>
                <a:gd name="T33" fmla="*/ 1 h 376"/>
                <a:gd name="T34" fmla="*/ 1 w 203"/>
                <a:gd name="T35" fmla="*/ 1 h 376"/>
                <a:gd name="T36" fmla="*/ 1 w 203"/>
                <a:gd name="T37" fmla="*/ 0 h 376"/>
                <a:gd name="T38" fmla="*/ 2 w 203"/>
                <a:gd name="T39" fmla="*/ 0 h 376"/>
                <a:gd name="T40" fmla="*/ 2 w 203"/>
                <a:gd name="T41" fmla="*/ 0 h 376"/>
                <a:gd name="T42" fmla="*/ 2 w 203"/>
                <a:gd name="T43" fmla="*/ 0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376"/>
                <a:gd name="T68" fmla="*/ 203 w 203"/>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376">
                  <a:moveTo>
                    <a:pt x="203" y="0"/>
                  </a:moveTo>
                  <a:lnTo>
                    <a:pt x="203" y="376"/>
                  </a:lnTo>
                  <a:lnTo>
                    <a:pt x="164" y="364"/>
                  </a:lnTo>
                  <a:lnTo>
                    <a:pt x="130" y="353"/>
                  </a:lnTo>
                  <a:lnTo>
                    <a:pt x="103" y="343"/>
                  </a:lnTo>
                  <a:lnTo>
                    <a:pt x="82" y="332"/>
                  </a:lnTo>
                  <a:lnTo>
                    <a:pt x="57" y="316"/>
                  </a:lnTo>
                  <a:lnTo>
                    <a:pt x="37" y="298"/>
                  </a:lnTo>
                  <a:lnTo>
                    <a:pt x="21" y="277"/>
                  </a:lnTo>
                  <a:lnTo>
                    <a:pt x="10" y="253"/>
                  </a:lnTo>
                  <a:lnTo>
                    <a:pt x="4" y="226"/>
                  </a:lnTo>
                  <a:lnTo>
                    <a:pt x="0" y="198"/>
                  </a:lnTo>
                  <a:lnTo>
                    <a:pt x="4" y="167"/>
                  </a:lnTo>
                  <a:lnTo>
                    <a:pt x="10" y="137"/>
                  </a:lnTo>
                  <a:lnTo>
                    <a:pt x="21" y="111"/>
                  </a:lnTo>
                  <a:lnTo>
                    <a:pt x="38" y="86"/>
                  </a:lnTo>
                  <a:lnTo>
                    <a:pt x="58" y="65"/>
                  </a:lnTo>
                  <a:lnTo>
                    <a:pt x="84" y="45"/>
                  </a:lnTo>
                  <a:lnTo>
                    <a:pt x="109" y="30"/>
                  </a:lnTo>
                  <a:lnTo>
                    <a:pt x="139" y="18"/>
                  </a:lnTo>
                  <a:lnTo>
                    <a:pt x="169" y="7"/>
                  </a:lnTo>
                  <a:lnTo>
                    <a:pt x="20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5" name="Freeform 278"/>
            <p:cNvSpPr>
              <a:spLocks noEditPoints="1"/>
            </p:cNvSpPr>
            <p:nvPr/>
          </p:nvSpPr>
          <p:spPr bwMode="auto">
            <a:xfrm>
              <a:off x="3727" y="1940"/>
              <a:ext cx="384" cy="351"/>
            </a:xfrm>
            <a:custGeom>
              <a:avLst/>
              <a:gdLst>
                <a:gd name="T0" fmla="*/ 18 w 3456"/>
                <a:gd name="T1" fmla="*/ 8 h 3162"/>
                <a:gd name="T2" fmla="*/ 15 w 3456"/>
                <a:gd name="T3" fmla="*/ 9 h 3162"/>
                <a:gd name="T4" fmla="*/ 13 w 3456"/>
                <a:gd name="T5" fmla="*/ 12 h 3162"/>
                <a:gd name="T6" fmla="*/ 13 w 3456"/>
                <a:gd name="T7" fmla="*/ 15 h 3162"/>
                <a:gd name="T8" fmla="*/ 14 w 3456"/>
                <a:gd name="T9" fmla="*/ 18 h 3162"/>
                <a:gd name="T10" fmla="*/ 17 w 3456"/>
                <a:gd name="T11" fmla="*/ 19 h 3162"/>
                <a:gd name="T12" fmla="*/ 20 w 3456"/>
                <a:gd name="T13" fmla="*/ 26 h 3162"/>
                <a:gd name="T14" fmla="*/ 18 w 3456"/>
                <a:gd name="T15" fmla="*/ 25 h 3162"/>
                <a:gd name="T16" fmla="*/ 17 w 3456"/>
                <a:gd name="T17" fmla="*/ 22 h 3162"/>
                <a:gd name="T18" fmla="*/ 13 w 3456"/>
                <a:gd name="T19" fmla="*/ 25 h 3162"/>
                <a:gd name="T20" fmla="*/ 15 w 3456"/>
                <a:gd name="T21" fmla="*/ 28 h 3162"/>
                <a:gd name="T22" fmla="*/ 18 w 3456"/>
                <a:gd name="T23" fmla="*/ 29 h 3162"/>
                <a:gd name="T24" fmla="*/ 23 w 3456"/>
                <a:gd name="T25" fmla="*/ 29 h 3162"/>
                <a:gd name="T26" fmla="*/ 27 w 3456"/>
                <a:gd name="T27" fmla="*/ 28 h 3162"/>
                <a:gd name="T28" fmla="*/ 29 w 3456"/>
                <a:gd name="T29" fmla="*/ 26 h 3162"/>
                <a:gd name="T30" fmla="*/ 30 w 3456"/>
                <a:gd name="T31" fmla="*/ 23 h 3162"/>
                <a:gd name="T32" fmla="*/ 29 w 3456"/>
                <a:gd name="T33" fmla="*/ 20 h 3162"/>
                <a:gd name="T34" fmla="*/ 27 w 3456"/>
                <a:gd name="T35" fmla="*/ 18 h 3162"/>
                <a:gd name="T36" fmla="*/ 23 w 3456"/>
                <a:gd name="T37" fmla="*/ 17 h 3162"/>
                <a:gd name="T38" fmla="*/ 24 w 3456"/>
                <a:gd name="T39" fmla="*/ 12 h 3162"/>
                <a:gd name="T40" fmla="*/ 25 w 3456"/>
                <a:gd name="T41" fmla="*/ 14 h 3162"/>
                <a:gd name="T42" fmla="*/ 29 w 3456"/>
                <a:gd name="T43" fmla="*/ 12 h 3162"/>
                <a:gd name="T44" fmla="*/ 27 w 3456"/>
                <a:gd name="T45" fmla="*/ 10 h 3162"/>
                <a:gd name="T46" fmla="*/ 24 w 3456"/>
                <a:gd name="T47" fmla="*/ 8 h 3162"/>
                <a:gd name="T48" fmla="*/ 13 w 3456"/>
                <a:gd name="T49" fmla="*/ 0 h 3162"/>
                <a:gd name="T50" fmla="*/ 17 w 3456"/>
                <a:gd name="T51" fmla="*/ 1 h 3162"/>
                <a:gd name="T52" fmla="*/ 21 w 3456"/>
                <a:gd name="T53" fmla="*/ 3 h 3162"/>
                <a:gd name="T54" fmla="*/ 24 w 3456"/>
                <a:gd name="T55" fmla="*/ 1 h 3162"/>
                <a:gd name="T56" fmla="*/ 28 w 3456"/>
                <a:gd name="T57" fmla="*/ 0 h 3162"/>
                <a:gd name="T58" fmla="*/ 33 w 3456"/>
                <a:gd name="T59" fmla="*/ 0 h 3162"/>
                <a:gd name="T60" fmla="*/ 37 w 3456"/>
                <a:gd name="T61" fmla="*/ 2 h 3162"/>
                <a:gd name="T62" fmla="*/ 40 w 3456"/>
                <a:gd name="T63" fmla="*/ 5 h 3162"/>
                <a:gd name="T64" fmla="*/ 42 w 3456"/>
                <a:gd name="T65" fmla="*/ 9 h 3162"/>
                <a:gd name="T66" fmla="*/ 43 w 3456"/>
                <a:gd name="T67" fmla="*/ 13 h 3162"/>
                <a:gd name="T68" fmla="*/ 41 w 3456"/>
                <a:gd name="T69" fmla="*/ 18 h 3162"/>
                <a:gd name="T70" fmla="*/ 39 w 3456"/>
                <a:gd name="T71" fmla="*/ 22 h 3162"/>
                <a:gd name="T72" fmla="*/ 35 w 3456"/>
                <a:gd name="T73" fmla="*/ 25 h 3162"/>
                <a:gd name="T74" fmla="*/ 32 w 3456"/>
                <a:gd name="T75" fmla="*/ 28 h 3162"/>
                <a:gd name="T76" fmla="*/ 29 w 3456"/>
                <a:gd name="T77" fmla="*/ 32 h 3162"/>
                <a:gd name="T78" fmla="*/ 26 w 3456"/>
                <a:gd name="T79" fmla="*/ 35 h 3162"/>
                <a:gd name="T80" fmla="*/ 23 w 3456"/>
                <a:gd name="T81" fmla="*/ 37 h 3162"/>
                <a:gd name="T82" fmla="*/ 22 w 3456"/>
                <a:gd name="T83" fmla="*/ 39 h 3162"/>
                <a:gd name="T84" fmla="*/ 20 w 3456"/>
                <a:gd name="T85" fmla="*/ 38 h 3162"/>
                <a:gd name="T86" fmla="*/ 18 w 3456"/>
                <a:gd name="T87" fmla="*/ 36 h 3162"/>
                <a:gd name="T88" fmla="*/ 15 w 3456"/>
                <a:gd name="T89" fmla="*/ 33 h 3162"/>
                <a:gd name="T90" fmla="*/ 12 w 3456"/>
                <a:gd name="T91" fmla="*/ 30 h 3162"/>
                <a:gd name="T92" fmla="*/ 9 w 3456"/>
                <a:gd name="T93" fmla="*/ 26 h 3162"/>
                <a:gd name="T94" fmla="*/ 5 w 3456"/>
                <a:gd name="T95" fmla="*/ 23 h 3162"/>
                <a:gd name="T96" fmla="*/ 2 w 3456"/>
                <a:gd name="T97" fmla="*/ 19 h 3162"/>
                <a:gd name="T98" fmla="*/ 0 w 3456"/>
                <a:gd name="T99" fmla="*/ 15 h 3162"/>
                <a:gd name="T100" fmla="*/ 0 w 3456"/>
                <a:gd name="T101" fmla="*/ 11 h 3162"/>
                <a:gd name="T102" fmla="*/ 1 w 3456"/>
                <a:gd name="T103" fmla="*/ 7 h 3162"/>
                <a:gd name="T104" fmla="*/ 4 w 3456"/>
                <a:gd name="T105" fmla="*/ 3 h 3162"/>
                <a:gd name="T106" fmla="*/ 8 w 3456"/>
                <a:gd name="T107" fmla="*/ 1 h 3162"/>
                <a:gd name="T108" fmla="*/ 13 w 3456"/>
                <a:gd name="T109" fmla="*/ 0 h 3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56"/>
                <a:gd name="T166" fmla="*/ 0 h 3162"/>
                <a:gd name="T167" fmla="*/ 3456 w 3456"/>
                <a:gd name="T168" fmla="*/ 3162 h 3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56" h="3162">
                  <a:moveTo>
                    <a:pt x="1586" y="471"/>
                  </a:moveTo>
                  <a:lnTo>
                    <a:pt x="1586" y="471"/>
                  </a:lnTo>
                  <a:lnTo>
                    <a:pt x="1586" y="621"/>
                  </a:lnTo>
                  <a:lnTo>
                    <a:pt x="1523" y="630"/>
                  </a:lnTo>
                  <a:lnTo>
                    <a:pt x="1463" y="643"/>
                  </a:lnTo>
                  <a:lnTo>
                    <a:pt x="1408" y="658"/>
                  </a:lnTo>
                  <a:lnTo>
                    <a:pt x="1356" y="679"/>
                  </a:lnTo>
                  <a:lnTo>
                    <a:pt x="1308" y="704"/>
                  </a:lnTo>
                  <a:lnTo>
                    <a:pt x="1265" y="732"/>
                  </a:lnTo>
                  <a:lnTo>
                    <a:pt x="1225" y="763"/>
                  </a:lnTo>
                  <a:lnTo>
                    <a:pt x="1187" y="802"/>
                  </a:lnTo>
                  <a:lnTo>
                    <a:pt x="1153" y="843"/>
                  </a:lnTo>
                  <a:lnTo>
                    <a:pt x="1124" y="886"/>
                  </a:lnTo>
                  <a:lnTo>
                    <a:pt x="1101" y="932"/>
                  </a:lnTo>
                  <a:lnTo>
                    <a:pt x="1083" y="979"/>
                  </a:lnTo>
                  <a:lnTo>
                    <a:pt x="1069" y="1030"/>
                  </a:lnTo>
                  <a:lnTo>
                    <a:pt x="1062" y="1083"/>
                  </a:lnTo>
                  <a:lnTo>
                    <a:pt x="1059" y="1138"/>
                  </a:lnTo>
                  <a:lnTo>
                    <a:pt x="1061" y="1192"/>
                  </a:lnTo>
                  <a:lnTo>
                    <a:pt x="1067" y="1241"/>
                  </a:lnTo>
                  <a:lnTo>
                    <a:pt x="1078" y="1288"/>
                  </a:lnTo>
                  <a:lnTo>
                    <a:pt x="1092" y="1332"/>
                  </a:lnTo>
                  <a:lnTo>
                    <a:pt x="1111" y="1372"/>
                  </a:lnTo>
                  <a:lnTo>
                    <a:pt x="1134" y="1410"/>
                  </a:lnTo>
                  <a:lnTo>
                    <a:pt x="1161" y="1443"/>
                  </a:lnTo>
                  <a:lnTo>
                    <a:pt x="1193" y="1474"/>
                  </a:lnTo>
                  <a:lnTo>
                    <a:pt x="1228" y="1502"/>
                  </a:lnTo>
                  <a:lnTo>
                    <a:pt x="1260" y="1521"/>
                  </a:lnTo>
                  <a:lnTo>
                    <a:pt x="1299" y="1539"/>
                  </a:lnTo>
                  <a:lnTo>
                    <a:pt x="1343" y="1558"/>
                  </a:lnTo>
                  <a:lnTo>
                    <a:pt x="1394" y="1576"/>
                  </a:lnTo>
                  <a:lnTo>
                    <a:pt x="1452" y="1594"/>
                  </a:lnTo>
                  <a:lnTo>
                    <a:pt x="1515" y="1611"/>
                  </a:lnTo>
                  <a:lnTo>
                    <a:pt x="1586" y="1627"/>
                  </a:lnTo>
                  <a:lnTo>
                    <a:pt x="1586" y="2084"/>
                  </a:lnTo>
                  <a:lnTo>
                    <a:pt x="1548" y="2073"/>
                  </a:lnTo>
                  <a:lnTo>
                    <a:pt x="1512" y="2058"/>
                  </a:lnTo>
                  <a:lnTo>
                    <a:pt x="1482" y="2041"/>
                  </a:lnTo>
                  <a:lnTo>
                    <a:pt x="1454" y="2020"/>
                  </a:lnTo>
                  <a:lnTo>
                    <a:pt x="1431" y="1996"/>
                  </a:lnTo>
                  <a:lnTo>
                    <a:pt x="1413" y="1971"/>
                  </a:lnTo>
                  <a:lnTo>
                    <a:pt x="1397" y="1941"/>
                  </a:lnTo>
                  <a:lnTo>
                    <a:pt x="1384" y="1907"/>
                  </a:lnTo>
                  <a:lnTo>
                    <a:pt x="1374" y="1867"/>
                  </a:lnTo>
                  <a:lnTo>
                    <a:pt x="1367" y="1823"/>
                  </a:lnTo>
                  <a:lnTo>
                    <a:pt x="1032" y="1823"/>
                  </a:lnTo>
                  <a:lnTo>
                    <a:pt x="1035" y="1881"/>
                  </a:lnTo>
                  <a:lnTo>
                    <a:pt x="1041" y="1934"/>
                  </a:lnTo>
                  <a:lnTo>
                    <a:pt x="1053" y="1986"/>
                  </a:lnTo>
                  <a:lnTo>
                    <a:pt x="1069" y="2035"/>
                  </a:lnTo>
                  <a:lnTo>
                    <a:pt x="1090" y="2080"/>
                  </a:lnTo>
                  <a:lnTo>
                    <a:pt x="1116" y="2123"/>
                  </a:lnTo>
                  <a:lnTo>
                    <a:pt x="1147" y="2164"/>
                  </a:lnTo>
                  <a:lnTo>
                    <a:pt x="1182" y="2201"/>
                  </a:lnTo>
                  <a:lnTo>
                    <a:pt x="1222" y="2236"/>
                  </a:lnTo>
                  <a:lnTo>
                    <a:pt x="1264" y="2266"/>
                  </a:lnTo>
                  <a:lnTo>
                    <a:pt x="1310" y="2294"/>
                  </a:lnTo>
                  <a:lnTo>
                    <a:pt x="1358" y="2317"/>
                  </a:lnTo>
                  <a:lnTo>
                    <a:pt x="1411" y="2337"/>
                  </a:lnTo>
                  <a:lnTo>
                    <a:pt x="1466" y="2353"/>
                  </a:lnTo>
                  <a:lnTo>
                    <a:pt x="1525" y="2367"/>
                  </a:lnTo>
                  <a:lnTo>
                    <a:pt x="1586" y="2376"/>
                  </a:lnTo>
                  <a:lnTo>
                    <a:pt x="1586" y="2547"/>
                  </a:lnTo>
                  <a:lnTo>
                    <a:pt x="1875" y="2547"/>
                  </a:lnTo>
                  <a:lnTo>
                    <a:pt x="1875" y="2379"/>
                  </a:lnTo>
                  <a:lnTo>
                    <a:pt x="1939" y="2369"/>
                  </a:lnTo>
                  <a:lnTo>
                    <a:pt x="1999" y="2357"/>
                  </a:lnTo>
                  <a:lnTo>
                    <a:pt x="2056" y="2340"/>
                  </a:lnTo>
                  <a:lnTo>
                    <a:pt x="2109" y="2319"/>
                  </a:lnTo>
                  <a:lnTo>
                    <a:pt x="2158" y="2294"/>
                  </a:lnTo>
                  <a:lnTo>
                    <a:pt x="2205" y="2265"/>
                  </a:lnTo>
                  <a:lnTo>
                    <a:pt x="2246" y="2233"/>
                  </a:lnTo>
                  <a:lnTo>
                    <a:pt x="2288" y="2194"/>
                  </a:lnTo>
                  <a:lnTo>
                    <a:pt x="2324" y="2152"/>
                  </a:lnTo>
                  <a:lnTo>
                    <a:pt x="2354" y="2108"/>
                  </a:lnTo>
                  <a:lnTo>
                    <a:pt x="2379" y="2062"/>
                  </a:lnTo>
                  <a:lnTo>
                    <a:pt x="2399" y="2013"/>
                  </a:lnTo>
                  <a:lnTo>
                    <a:pt x="2413" y="1962"/>
                  </a:lnTo>
                  <a:lnTo>
                    <a:pt x="2421" y="1907"/>
                  </a:lnTo>
                  <a:lnTo>
                    <a:pt x="2424" y="1852"/>
                  </a:lnTo>
                  <a:lnTo>
                    <a:pt x="2421" y="1797"/>
                  </a:lnTo>
                  <a:lnTo>
                    <a:pt x="2415" y="1746"/>
                  </a:lnTo>
                  <a:lnTo>
                    <a:pt x="2402" y="1698"/>
                  </a:lnTo>
                  <a:lnTo>
                    <a:pt x="2387" y="1654"/>
                  </a:lnTo>
                  <a:lnTo>
                    <a:pt x="2366" y="1612"/>
                  </a:lnTo>
                  <a:lnTo>
                    <a:pt x="2340" y="1574"/>
                  </a:lnTo>
                  <a:lnTo>
                    <a:pt x="2309" y="1539"/>
                  </a:lnTo>
                  <a:lnTo>
                    <a:pt x="2274" y="1508"/>
                  </a:lnTo>
                  <a:lnTo>
                    <a:pt x="2239" y="1484"/>
                  </a:lnTo>
                  <a:lnTo>
                    <a:pt x="2198" y="1461"/>
                  </a:lnTo>
                  <a:lnTo>
                    <a:pt x="2153" y="1440"/>
                  </a:lnTo>
                  <a:lnTo>
                    <a:pt x="2102" y="1420"/>
                  </a:lnTo>
                  <a:lnTo>
                    <a:pt x="2045" y="1402"/>
                  </a:lnTo>
                  <a:lnTo>
                    <a:pt x="1984" y="1386"/>
                  </a:lnTo>
                  <a:lnTo>
                    <a:pt x="1875" y="1360"/>
                  </a:lnTo>
                  <a:lnTo>
                    <a:pt x="1875" y="938"/>
                  </a:lnTo>
                  <a:lnTo>
                    <a:pt x="1886" y="942"/>
                  </a:lnTo>
                  <a:lnTo>
                    <a:pt x="1898" y="948"/>
                  </a:lnTo>
                  <a:lnTo>
                    <a:pt x="1928" y="965"/>
                  </a:lnTo>
                  <a:lnTo>
                    <a:pt x="1953" y="985"/>
                  </a:lnTo>
                  <a:lnTo>
                    <a:pt x="1976" y="1008"/>
                  </a:lnTo>
                  <a:lnTo>
                    <a:pt x="1995" y="1033"/>
                  </a:lnTo>
                  <a:lnTo>
                    <a:pt x="2010" y="1062"/>
                  </a:lnTo>
                  <a:lnTo>
                    <a:pt x="2021" y="1093"/>
                  </a:lnTo>
                  <a:lnTo>
                    <a:pt x="2030" y="1127"/>
                  </a:lnTo>
                  <a:lnTo>
                    <a:pt x="2033" y="1163"/>
                  </a:lnTo>
                  <a:lnTo>
                    <a:pt x="2371" y="1163"/>
                  </a:lnTo>
                  <a:lnTo>
                    <a:pt x="2366" y="1105"/>
                  </a:lnTo>
                  <a:lnTo>
                    <a:pt x="2357" y="1050"/>
                  </a:lnTo>
                  <a:lnTo>
                    <a:pt x="2344" y="999"/>
                  </a:lnTo>
                  <a:lnTo>
                    <a:pt x="2327" y="950"/>
                  </a:lnTo>
                  <a:lnTo>
                    <a:pt x="2305" y="905"/>
                  </a:lnTo>
                  <a:lnTo>
                    <a:pt x="2278" y="863"/>
                  </a:lnTo>
                  <a:lnTo>
                    <a:pt x="2247" y="823"/>
                  </a:lnTo>
                  <a:lnTo>
                    <a:pt x="2212" y="787"/>
                  </a:lnTo>
                  <a:lnTo>
                    <a:pt x="2171" y="755"/>
                  </a:lnTo>
                  <a:lnTo>
                    <a:pt x="2127" y="724"/>
                  </a:lnTo>
                  <a:lnTo>
                    <a:pt x="2081" y="698"/>
                  </a:lnTo>
                  <a:lnTo>
                    <a:pt x="2032" y="675"/>
                  </a:lnTo>
                  <a:lnTo>
                    <a:pt x="1981" y="655"/>
                  </a:lnTo>
                  <a:lnTo>
                    <a:pt x="1929" y="641"/>
                  </a:lnTo>
                  <a:lnTo>
                    <a:pt x="1875" y="628"/>
                  </a:lnTo>
                  <a:lnTo>
                    <a:pt x="1875" y="471"/>
                  </a:lnTo>
                  <a:lnTo>
                    <a:pt x="1586" y="471"/>
                  </a:lnTo>
                  <a:close/>
                  <a:moveTo>
                    <a:pt x="1014" y="0"/>
                  </a:moveTo>
                  <a:lnTo>
                    <a:pt x="1084" y="3"/>
                  </a:lnTo>
                  <a:lnTo>
                    <a:pt x="1154" y="10"/>
                  </a:lnTo>
                  <a:lnTo>
                    <a:pt x="1224" y="23"/>
                  </a:lnTo>
                  <a:lnTo>
                    <a:pt x="1292" y="40"/>
                  </a:lnTo>
                  <a:lnTo>
                    <a:pt x="1360" y="62"/>
                  </a:lnTo>
                  <a:lnTo>
                    <a:pt x="1426" y="90"/>
                  </a:lnTo>
                  <a:lnTo>
                    <a:pt x="1491" y="121"/>
                  </a:lnTo>
                  <a:lnTo>
                    <a:pt x="1554" y="159"/>
                  </a:lnTo>
                  <a:lnTo>
                    <a:pt x="1615" y="200"/>
                  </a:lnTo>
                  <a:lnTo>
                    <a:pt x="1672" y="247"/>
                  </a:lnTo>
                  <a:lnTo>
                    <a:pt x="1728" y="298"/>
                  </a:lnTo>
                  <a:lnTo>
                    <a:pt x="1784" y="247"/>
                  </a:lnTo>
                  <a:lnTo>
                    <a:pt x="1841" y="200"/>
                  </a:lnTo>
                  <a:lnTo>
                    <a:pt x="1902" y="159"/>
                  </a:lnTo>
                  <a:lnTo>
                    <a:pt x="1965" y="121"/>
                  </a:lnTo>
                  <a:lnTo>
                    <a:pt x="2030" y="90"/>
                  </a:lnTo>
                  <a:lnTo>
                    <a:pt x="2096" y="62"/>
                  </a:lnTo>
                  <a:lnTo>
                    <a:pt x="2164" y="40"/>
                  </a:lnTo>
                  <a:lnTo>
                    <a:pt x="2232" y="23"/>
                  </a:lnTo>
                  <a:lnTo>
                    <a:pt x="2302" y="10"/>
                  </a:lnTo>
                  <a:lnTo>
                    <a:pt x="2372" y="3"/>
                  </a:lnTo>
                  <a:lnTo>
                    <a:pt x="2442" y="0"/>
                  </a:lnTo>
                  <a:lnTo>
                    <a:pt x="2513" y="3"/>
                  </a:lnTo>
                  <a:lnTo>
                    <a:pt x="2584" y="9"/>
                  </a:lnTo>
                  <a:lnTo>
                    <a:pt x="2654" y="22"/>
                  </a:lnTo>
                  <a:lnTo>
                    <a:pt x="2722" y="38"/>
                  </a:lnTo>
                  <a:lnTo>
                    <a:pt x="2790" y="60"/>
                  </a:lnTo>
                  <a:lnTo>
                    <a:pt x="2857" y="88"/>
                  </a:lnTo>
                  <a:lnTo>
                    <a:pt x="2922" y="119"/>
                  </a:lnTo>
                  <a:lnTo>
                    <a:pt x="2985" y="156"/>
                  </a:lnTo>
                  <a:lnTo>
                    <a:pt x="3045" y="197"/>
                  </a:lnTo>
                  <a:lnTo>
                    <a:pt x="3103" y="244"/>
                  </a:lnTo>
                  <a:lnTo>
                    <a:pt x="3159" y="295"/>
                  </a:lnTo>
                  <a:lnTo>
                    <a:pt x="3211" y="349"/>
                  </a:lnTo>
                  <a:lnTo>
                    <a:pt x="3257" y="408"/>
                  </a:lnTo>
                  <a:lnTo>
                    <a:pt x="3299" y="468"/>
                  </a:lnTo>
                  <a:lnTo>
                    <a:pt x="3337" y="531"/>
                  </a:lnTo>
                  <a:lnTo>
                    <a:pt x="3368" y="596"/>
                  </a:lnTo>
                  <a:lnTo>
                    <a:pt x="3395" y="662"/>
                  </a:lnTo>
                  <a:lnTo>
                    <a:pt x="3418" y="730"/>
                  </a:lnTo>
                  <a:lnTo>
                    <a:pt x="3435" y="799"/>
                  </a:lnTo>
                  <a:lnTo>
                    <a:pt x="3447" y="869"/>
                  </a:lnTo>
                  <a:lnTo>
                    <a:pt x="3454" y="940"/>
                  </a:lnTo>
                  <a:lnTo>
                    <a:pt x="3456" y="1011"/>
                  </a:lnTo>
                  <a:lnTo>
                    <a:pt x="3453" y="1084"/>
                  </a:lnTo>
                  <a:lnTo>
                    <a:pt x="3444" y="1155"/>
                  </a:lnTo>
                  <a:lnTo>
                    <a:pt x="3431" y="1226"/>
                  </a:lnTo>
                  <a:lnTo>
                    <a:pt x="3411" y="1297"/>
                  </a:lnTo>
                  <a:lnTo>
                    <a:pt x="3387" y="1368"/>
                  </a:lnTo>
                  <a:lnTo>
                    <a:pt x="3358" y="1437"/>
                  </a:lnTo>
                  <a:lnTo>
                    <a:pt x="3323" y="1505"/>
                  </a:lnTo>
                  <a:lnTo>
                    <a:pt x="3282" y="1572"/>
                  </a:lnTo>
                  <a:lnTo>
                    <a:pt x="3236" y="1637"/>
                  </a:lnTo>
                  <a:lnTo>
                    <a:pt x="3186" y="1700"/>
                  </a:lnTo>
                  <a:lnTo>
                    <a:pt x="3128" y="1760"/>
                  </a:lnTo>
                  <a:lnTo>
                    <a:pt x="3081" y="1809"/>
                  </a:lnTo>
                  <a:lnTo>
                    <a:pt x="3031" y="1858"/>
                  </a:lnTo>
                  <a:lnTo>
                    <a:pt x="2981" y="1909"/>
                  </a:lnTo>
                  <a:lnTo>
                    <a:pt x="2928" y="1962"/>
                  </a:lnTo>
                  <a:lnTo>
                    <a:pt x="2875" y="2014"/>
                  </a:lnTo>
                  <a:lnTo>
                    <a:pt x="2820" y="2068"/>
                  </a:lnTo>
                  <a:lnTo>
                    <a:pt x="2765" y="2124"/>
                  </a:lnTo>
                  <a:lnTo>
                    <a:pt x="2710" y="2179"/>
                  </a:lnTo>
                  <a:lnTo>
                    <a:pt x="2654" y="2235"/>
                  </a:lnTo>
                  <a:lnTo>
                    <a:pt x="2598" y="2291"/>
                  </a:lnTo>
                  <a:lnTo>
                    <a:pt x="2543" y="2347"/>
                  </a:lnTo>
                  <a:lnTo>
                    <a:pt x="2487" y="2403"/>
                  </a:lnTo>
                  <a:lnTo>
                    <a:pt x="2432" y="2457"/>
                  </a:lnTo>
                  <a:lnTo>
                    <a:pt x="2377" y="2512"/>
                  </a:lnTo>
                  <a:lnTo>
                    <a:pt x="2324" y="2566"/>
                  </a:lnTo>
                  <a:lnTo>
                    <a:pt x="2270" y="2618"/>
                  </a:lnTo>
                  <a:lnTo>
                    <a:pt x="2219" y="2670"/>
                  </a:lnTo>
                  <a:lnTo>
                    <a:pt x="2169" y="2720"/>
                  </a:lnTo>
                  <a:lnTo>
                    <a:pt x="2121" y="2769"/>
                  </a:lnTo>
                  <a:lnTo>
                    <a:pt x="2074" y="2815"/>
                  </a:lnTo>
                  <a:lnTo>
                    <a:pt x="2029" y="2860"/>
                  </a:lnTo>
                  <a:lnTo>
                    <a:pt x="1986" y="2903"/>
                  </a:lnTo>
                  <a:lnTo>
                    <a:pt x="1946" y="2944"/>
                  </a:lnTo>
                  <a:lnTo>
                    <a:pt x="1908" y="2982"/>
                  </a:lnTo>
                  <a:lnTo>
                    <a:pt x="1873" y="3017"/>
                  </a:lnTo>
                  <a:lnTo>
                    <a:pt x="1840" y="3050"/>
                  </a:lnTo>
                  <a:lnTo>
                    <a:pt x="1811" y="3079"/>
                  </a:lnTo>
                  <a:lnTo>
                    <a:pt x="1785" y="3104"/>
                  </a:lnTo>
                  <a:lnTo>
                    <a:pt x="1762" y="3127"/>
                  </a:lnTo>
                  <a:lnTo>
                    <a:pt x="1743" y="3146"/>
                  </a:lnTo>
                  <a:lnTo>
                    <a:pt x="1727" y="3162"/>
                  </a:lnTo>
                  <a:lnTo>
                    <a:pt x="1712" y="3146"/>
                  </a:lnTo>
                  <a:lnTo>
                    <a:pt x="1693" y="3127"/>
                  </a:lnTo>
                  <a:lnTo>
                    <a:pt x="1671" y="3104"/>
                  </a:lnTo>
                  <a:lnTo>
                    <a:pt x="1645" y="3079"/>
                  </a:lnTo>
                  <a:lnTo>
                    <a:pt x="1616" y="3050"/>
                  </a:lnTo>
                  <a:lnTo>
                    <a:pt x="1583" y="3017"/>
                  </a:lnTo>
                  <a:lnTo>
                    <a:pt x="1548" y="2982"/>
                  </a:lnTo>
                  <a:lnTo>
                    <a:pt x="1510" y="2944"/>
                  </a:lnTo>
                  <a:lnTo>
                    <a:pt x="1469" y="2903"/>
                  </a:lnTo>
                  <a:lnTo>
                    <a:pt x="1427" y="2860"/>
                  </a:lnTo>
                  <a:lnTo>
                    <a:pt x="1382" y="2815"/>
                  </a:lnTo>
                  <a:lnTo>
                    <a:pt x="1335" y="2769"/>
                  </a:lnTo>
                  <a:lnTo>
                    <a:pt x="1287" y="2720"/>
                  </a:lnTo>
                  <a:lnTo>
                    <a:pt x="1237" y="2670"/>
                  </a:lnTo>
                  <a:lnTo>
                    <a:pt x="1186" y="2618"/>
                  </a:lnTo>
                  <a:lnTo>
                    <a:pt x="1132" y="2566"/>
                  </a:lnTo>
                  <a:lnTo>
                    <a:pt x="1079" y="2512"/>
                  </a:lnTo>
                  <a:lnTo>
                    <a:pt x="1024" y="2457"/>
                  </a:lnTo>
                  <a:lnTo>
                    <a:pt x="969" y="2403"/>
                  </a:lnTo>
                  <a:lnTo>
                    <a:pt x="913" y="2347"/>
                  </a:lnTo>
                  <a:lnTo>
                    <a:pt x="858" y="2291"/>
                  </a:lnTo>
                  <a:lnTo>
                    <a:pt x="802" y="2235"/>
                  </a:lnTo>
                  <a:lnTo>
                    <a:pt x="746" y="2179"/>
                  </a:lnTo>
                  <a:lnTo>
                    <a:pt x="690" y="2124"/>
                  </a:lnTo>
                  <a:lnTo>
                    <a:pt x="636" y="2068"/>
                  </a:lnTo>
                  <a:lnTo>
                    <a:pt x="581" y="2014"/>
                  </a:lnTo>
                  <a:lnTo>
                    <a:pt x="528" y="1961"/>
                  </a:lnTo>
                  <a:lnTo>
                    <a:pt x="475" y="1909"/>
                  </a:lnTo>
                  <a:lnTo>
                    <a:pt x="425" y="1858"/>
                  </a:lnTo>
                  <a:lnTo>
                    <a:pt x="375" y="1808"/>
                  </a:lnTo>
                  <a:lnTo>
                    <a:pt x="327" y="1760"/>
                  </a:lnTo>
                  <a:lnTo>
                    <a:pt x="270" y="1700"/>
                  </a:lnTo>
                  <a:lnTo>
                    <a:pt x="219" y="1637"/>
                  </a:lnTo>
                  <a:lnTo>
                    <a:pt x="174" y="1572"/>
                  </a:lnTo>
                  <a:lnTo>
                    <a:pt x="133" y="1505"/>
                  </a:lnTo>
                  <a:lnTo>
                    <a:pt x="98" y="1437"/>
                  </a:lnTo>
                  <a:lnTo>
                    <a:pt x="69" y="1368"/>
                  </a:lnTo>
                  <a:lnTo>
                    <a:pt x="45" y="1297"/>
                  </a:lnTo>
                  <a:lnTo>
                    <a:pt x="25" y="1226"/>
                  </a:lnTo>
                  <a:lnTo>
                    <a:pt x="12" y="1155"/>
                  </a:lnTo>
                  <a:lnTo>
                    <a:pt x="3" y="1084"/>
                  </a:lnTo>
                  <a:lnTo>
                    <a:pt x="0" y="1011"/>
                  </a:lnTo>
                  <a:lnTo>
                    <a:pt x="2" y="940"/>
                  </a:lnTo>
                  <a:lnTo>
                    <a:pt x="8" y="869"/>
                  </a:lnTo>
                  <a:lnTo>
                    <a:pt x="21" y="799"/>
                  </a:lnTo>
                  <a:lnTo>
                    <a:pt x="38" y="730"/>
                  </a:lnTo>
                  <a:lnTo>
                    <a:pt x="60" y="662"/>
                  </a:lnTo>
                  <a:lnTo>
                    <a:pt x="87" y="596"/>
                  </a:lnTo>
                  <a:lnTo>
                    <a:pt x="119" y="531"/>
                  </a:lnTo>
                  <a:lnTo>
                    <a:pt x="156" y="468"/>
                  </a:lnTo>
                  <a:lnTo>
                    <a:pt x="198" y="408"/>
                  </a:lnTo>
                  <a:lnTo>
                    <a:pt x="245" y="349"/>
                  </a:lnTo>
                  <a:lnTo>
                    <a:pt x="296" y="295"/>
                  </a:lnTo>
                  <a:lnTo>
                    <a:pt x="352" y="244"/>
                  </a:lnTo>
                  <a:lnTo>
                    <a:pt x="411" y="197"/>
                  </a:lnTo>
                  <a:lnTo>
                    <a:pt x="471" y="156"/>
                  </a:lnTo>
                  <a:lnTo>
                    <a:pt x="534" y="119"/>
                  </a:lnTo>
                  <a:lnTo>
                    <a:pt x="599" y="88"/>
                  </a:lnTo>
                  <a:lnTo>
                    <a:pt x="666" y="60"/>
                  </a:lnTo>
                  <a:lnTo>
                    <a:pt x="733" y="38"/>
                  </a:lnTo>
                  <a:lnTo>
                    <a:pt x="802" y="22"/>
                  </a:lnTo>
                  <a:lnTo>
                    <a:pt x="872" y="9"/>
                  </a:lnTo>
                  <a:lnTo>
                    <a:pt x="943" y="3"/>
                  </a:lnTo>
                  <a:lnTo>
                    <a:pt x="101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16" name="TextBox 15"/>
          <p:cNvSpPr txBox="1"/>
          <p:nvPr/>
        </p:nvSpPr>
        <p:spPr>
          <a:xfrm>
            <a:off x="907915" y="1669462"/>
            <a:ext cx="1624906" cy="427906"/>
          </a:xfrm>
          <a:prstGeom prst="rect">
            <a:avLst/>
          </a:prstGeom>
          <a:noFill/>
        </p:spPr>
        <p:txBody>
          <a:bodyPr wrap="square" lIns="0" tIns="0" rIns="0" bIns="0" rtlCol="0">
            <a:noAutofit/>
          </a:bodyPr>
          <a:lstStyle/>
          <a:p>
            <a:r>
              <a:rPr lang="en-ZA" sz="1300" i="1" dirty="0" smtClean="0">
                <a:solidFill>
                  <a:srgbClr val="717171"/>
                </a:solidFill>
              </a:rPr>
              <a:t>High disposable income group</a:t>
            </a:r>
          </a:p>
        </p:txBody>
      </p:sp>
      <p:sp>
        <p:nvSpPr>
          <p:cNvPr id="21" name="noun_project_0117.eps"/>
          <p:cNvSpPr>
            <a:spLocks noEditPoints="1"/>
          </p:cNvSpPr>
          <p:nvPr/>
        </p:nvSpPr>
        <p:spPr bwMode="auto">
          <a:xfrm>
            <a:off x="8691851" y="2718577"/>
            <a:ext cx="508125" cy="631030"/>
          </a:xfrm>
          <a:custGeom>
            <a:avLst/>
            <a:gdLst>
              <a:gd name="T0" fmla="*/ 36075054 w 2641"/>
              <a:gd name="T1" fmla="*/ 11107385 h 3456"/>
              <a:gd name="T2" fmla="*/ 29219860 w 2641"/>
              <a:gd name="T3" fmla="*/ 13098639 h 3456"/>
              <a:gd name="T4" fmla="*/ 23109134 w 2641"/>
              <a:gd name="T5" fmla="*/ 16583201 h 3456"/>
              <a:gd name="T6" fmla="*/ 17991031 w 2641"/>
              <a:gd name="T7" fmla="*/ 21312364 h 3456"/>
              <a:gd name="T8" fmla="*/ 14082533 w 2641"/>
              <a:gd name="T9" fmla="*/ 27099507 h 3456"/>
              <a:gd name="T10" fmla="*/ 11569978 w 2641"/>
              <a:gd name="T11" fmla="*/ 33757658 h 3456"/>
              <a:gd name="T12" fmla="*/ 10701520 w 2641"/>
              <a:gd name="T13" fmla="*/ 41038110 h 3456"/>
              <a:gd name="T14" fmla="*/ 11569978 w 2641"/>
              <a:gd name="T15" fmla="*/ 48287517 h 3456"/>
              <a:gd name="T16" fmla="*/ 14082533 w 2641"/>
              <a:gd name="T17" fmla="*/ 54945668 h 3456"/>
              <a:gd name="T18" fmla="*/ 17991031 w 2641"/>
              <a:gd name="T19" fmla="*/ 60732635 h 3456"/>
              <a:gd name="T20" fmla="*/ 23109134 w 2641"/>
              <a:gd name="T21" fmla="*/ 65461797 h 3456"/>
              <a:gd name="T22" fmla="*/ 29219860 w 2641"/>
              <a:gd name="T23" fmla="*/ 68946536 h 3456"/>
              <a:gd name="T24" fmla="*/ 36075054 w 2641"/>
              <a:gd name="T25" fmla="*/ 70937790 h 3456"/>
              <a:gd name="T26" fmla="*/ 43426559 w 2641"/>
              <a:gd name="T27" fmla="*/ 71217719 h 3456"/>
              <a:gd name="T28" fmla="*/ 50529908 w 2641"/>
              <a:gd name="T29" fmla="*/ 69755456 h 3456"/>
              <a:gd name="T30" fmla="*/ 56888790 w 2641"/>
              <a:gd name="T31" fmla="*/ 66768663 h 3456"/>
              <a:gd name="T32" fmla="*/ 62379039 w 2641"/>
              <a:gd name="T33" fmla="*/ 62443960 h 3456"/>
              <a:gd name="T34" fmla="*/ 66690680 w 2641"/>
              <a:gd name="T35" fmla="*/ 56999011 h 3456"/>
              <a:gd name="T36" fmla="*/ 69699547 w 2641"/>
              <a:gd name="T37" fmla="*/ 50589744 h 3456"/>
              <a:gd name="T38" fmla="*/ 71126487 w 2641"/>
              <a:gd name="T39" fmla="*/ 43496089 h 3456"/>
              <a:gd name="T40" fmla="*/ 70816160 w 2641"/>
              <a:gd name="T41" fmla="*/ 36091107 h 3456"/>
              <a:gd name="T42" fmla="*/ 68831090 w 2641"/>
              <a:gd name="T43" fmla="*/ 29215115 h 3456"/>
              <a:gd name="T44" fmla="*/ 65387906 w 2641"/>
              <a:gd name="T45" fmla="*/ 23148043 h 3456"/>
              <a:gd name="T46" fmla="*/ 60641948 w 2641"/>
              <a:gd name="T47" fmla="*/ 18014421 h 3456"/>
              <a:gd name="T48" fmla="*/ 54841549 w 2641"/>
              <a:gd name="T49" fmla="*/ 14094178 h 3456"/>
              <a:gd name="T50" fmla="*/ 48234511 w 2641"/>
              <a:gd name="T51" fmla="*/ 11605154 h 3456"/>
              <a:gd name="T52" fmla="*/ 40945001 w 2641"/>
              <a:gd name="T53" fmla="*/ 10733969 h 3456"/>
              <a:gd name="T54" fmla="*/ 46745576 w 2641"/>
              <a:gd name="T55" fmla="*/ 435504 h 3456"/>
              <a:gd name="T56" fmla="*/ 54965539 w 2641"/>
              <a:gd name="T57" fmla="*/ 2489024 h 3456"/>
              <a:gd name="T58" fmla="*/ 62410036 w 2641"/>
              <a:gd name="T59" fmla="*/ 6098117 h 3456"/>
              <a:gd name="T60" fmla="*/ 68955079 w 2641"/>
              <a:gd name="T61" fmla="*/ 11076164 h 3456"/>
              <a:gd name="T62" fmla="*/ 74352336 w 2641"/>
              <a:gd name="T63" fmla="*/ 17267767 h 3456"/>
              <a:gd name="T64" fmla="*/ 78446818 w 2641"/>
              <a:gd name="T65" fmla="*/ 24423688 h 3456"/>
              <a:gd name="T66" fmla="*/ 81021368 w 2641"/>
              <a:gd name="T67" fmla="*/ 32419749 h 3456"/>
              <a:gd name="T68" fmla="*/ 81920999 w 2641"/>
              <a:gd name="T69" fmla="*/ 41038110 h 3456"/>
              <a:gd name="T70" fmla="*/ 81021368 w 2641"/>
              <a:gd name="T71" fmla="*/ 49687515 h 3456"/>
              <a:gd name="T72" fmla="*/ 78384823 w 2641"/>
              <a:gd name="T73" fmla="*/ 57714621 h 3456"/>
              <a:gd name="T74" fmla="*/ 74259343 w 2641"/>
              <a:gd name="T75" fmla="*/ 64932983 h 3456"/>
              <a:gd name="T76" fmla="*/ 68737921 w 2641"/>
              <a:gd name="T77" fmla="*/ 71124410 h 3456"/>
              <a:gd name="T78" fmla="*/ 62130883 w 2641"/>
              <a:gd name="T79" fmla="*/ 76102457 h 3456"/>
              <a:gd name="T80" fmla="*/ 54624391 w 2641"/>
              <a:gd name="T81" fmla="*/ 79711550 h 3456"/>
              <a:gd name="T82" fmla="*/ 46342257 w 2641"/>
              <a:gd name="T83" fmla="*/ 81702804 h 3456"/>
              <a:gd name="T84" fmla="*/ 54779378 w 2641"/>
              <a:gd name="T85" fmla="*/ 99686181 h 3456"/>
              <a:gd name="T86" fmla="*/ 35609739 w 2641"/>
              <a:gd name="T87" fmla="*/ 107526667 h 3456"/>
              <a:gd name="T88" fmla="*/ 26428151 w 2641"/>
              <a:gd name="T89" fmla="*/ 89325626 h 3456"/>
              <a:gd name="T90" fmla="*/ 32787033 w 2641"/>
              <a:gd name="T91" fmla="*/ 81205035 h 3456"/>
              <a:gd name="T92" fmla="*/ 24722058 w 2641"/>
              <a:gd name="T93" fmla="*/ 78653746 h 3456"/>
              <a:gd name="T94" fmla="*/ 17463722 w 2641"/>
              <a:gd name="T95" fmla="*/ 74577928 h 3456"/>
              <a:gd name="T96" fmla="*/ 11228829 w 2641"/>
              <a:gd name="T97" fmla="*/ 69164376 h 3456"/>
              <a:gd name="T98" fmla="*/ 6172721 w 2641"/>
              <a:gd name="T99" fmla="*/ 62630579 h 3456"/>
              <a:gd name="T100" fmla="*/ 2512555 w 2641"/>
              <a:gd name="T101" fmla="*/ 55132288 h 3456"/>
              <a:gd name="T102" fmla="*/ 434317 w 2641"/>
              <a:gd name="T103" fmla="*/ 46856297 h 3456"/>
              <a:gd name="T104" fmla="*/ 92992 w 2641"/>
              <a:gd name="T105" fmla="*/ 38082361 h 3456"/>
              <a:gd name="T106" fmla="*/ 1581927 w 2641"/>
              <a:gd name="T107" fmla="*/ 29681840 h 3456"/>
              <a:gd name="T108" fmla="*/ 4714960 w 2641"/>
              <a:gd name="T109" fmla="*/ 21934664 h 3456"/>
              <a:gd name="T110" fmla="*/ 9274580 w 2641"/>
              <a:gd name="T111" fmla="*/ 15089893 h 3456"/>
              <a:gd name="T112" fmla="*/ 15075156 w 2641"/>
              <a:gd name="T113" fmla="*/ 9271706 h 3456"/>
              <a:gd name="T114" fmla="*/ 21930350 w 2641"/>
              <a:gd name="T115" fmla="*/ 4729163 h 3456"/>
              <a:gd name="T116" fmla="*/ 29623003 w 2641"/>
              <a:gd name="T117" fmla="*/ 1586794 h 3456"/>
              <a:gd name="T118" fmla="*/ 38060300 w 2641"/>
              <a:gd name="T119" fmla="*/ 93310 h 34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41"/>
              <a:gd name="T181" fmla="*/ 0 h 3456"/>
              <a:gd name="T182" fmla="*/ 2641 w 2641"/>
              <a:gd name="T183" fmla="*/ 3456 h 34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41" h="3456">
                <a:moveTo>
                  <a:pt x="1320" y="345"/>
                </a:moveTo>
                <a:lnTo>
                  <a:pt x="1241" y="348"/>
                </a:lnTo>
                <a:lnTo>
                  <a:pt x="1163" y="357"/>
                </a:lnTo>
                <a:lnTo>
                  <a:pt x="1087" y="373"/>
                </a:lnTo>
                <a:lnTo>
                  <a:pt x="1013" y="395"/>
                </a:lnTo>
                <a:lnTo>
                  <a:pt x="942" y="421"/>
                </a:lnTo>
                <a:lnTo>
                  <a:pt x="873" y="453"/>
                </a:lnTo>
                <a:lnTo>
                  <a:pt x="808" y="491"/>
                </a:lnTo>
                <a:lnTo>
                  <a:pt x="745" y="533"/>
                </a:lnTo>
                <a:lnTo>
                  <a:pt x="686" y="579"/>
                </a:lnTo>
                <a:lnTo>
                  <a:pt x="631" y="630"/>
                </a:lnTo>
                <a:lnTo>
                  <a:pt x="580" y="685"/>
                </a:lnTo>
                <a:lnTo>
                  <a:pt x="534" y="744"/>
                </a:lnTo>
                <a:lnTo>
                  <a:pt x="492" y="806"/>
                </a:lnTo>
                <a:lnTo>
                  <a:pt x="454" y="871"/>
                </a:lnTo>
                <a:lnTo>
                  <a:pt x="423" y="939"/>
                </a:lnTo>
                <a:lnTo>
                  <a:pt x="395" y="1011"/>
                </a:lnTo>
                <a:lnTo>
                  <a:pt x="373" y="1085"/>
                </a:lnTo>
                <a:lnTo>
                  <a:pt x="359" y="1160"/>
                </a:lnTo>
                <a:lnTo>
                  <a:pt x="348" y="1239"/>
                </a:lnTo>
                <a:lnTo>
                  <a:pt x="345" y="1319"/>
                </a:lnTo>
                <a:lnTo>
                  <a:pt x="348" y="1398"/>
                </a:lnTo>
                <a:lnTo>
                  <a:pt x="359" y="1477"/>
                </a:lnTo>
                <a:lnTo>
                  <a:pt x="373" y="1552"/>
                </a:lnTo>
                <a:lnTo>
                  <a:pt x="395" y="1626"/>
                </a:lnTo>
                <a:lnTo>
                  <a:pt x="423" y="1698"/>
                </a:lnTo>
                <a:lnTo>
                  <a:pt x="454" y="1766"/>
                </a:lnTo>
                <a:lnTo>
                  <a:pt x="492" y="1832"/>
                </a:lnTo>
                <a:lnTo>
                  <a:pt x="534" y="1893"/>
                </a:lnTo>
                <a:lnTo>
                  <a:pt x="580" y="1952"/>
                </a:lnTo>
                <a:lnTo>
                  <a:pt x="631" y="2007"/>
                </a:lnTo>
                <a:lnTo>
                  <a:pt x="686" y="2058"/>
                </a:lnTo>
                <a:lnTo>
                  <a:pt x="745" y="2104"/>
                </a:lnTo>
                <a:lnTo>
                  <a:pt x="808" y="2146"/>
                </a:lnTo>
                <a:lnTo>
                  <a:pt x="873" y="2184"/>
                </a:lnTo>
                <a:lnTo>
                  <a:pt x="942" y="2216"/>
                </a:lnTo>
                <a:lnTo>
                  <a:pt x="1013" y="2242"/>
                </a:lnTo>
                <a:lnTo>
                  <a:pt x="1087" y="2264"/>
                </a:lnTo>
                <a:lnTo>
                  <a:pt x="1163" y="2280"/>
                </a:lnTo>
                <a:lnTo>
                  <a:pt x="1241" y="2289"/>
                </a:lnTo>
                <a:lnTo>
                  <a:pt x="1320" y="2292"/>
                </a:lnTo>
                <a:lnTo>
                  <a:pt x="1400" y="2289"/>
                </a:lnTo>
                <a:lnTo>
                  <a:pt x="1479" y="2280"/>
                </a:lnTo>
                <a:lnTo>
                  <a:pt x="1555" y="2264"/>
                </a:lnTo>
                <a:lnTo>
                  <a:pt x="1629" y="2242"/>
                </a:lnTo>
                <a:lnTo>
                  <a:pt x="1700" y="2216"/>
                </a:lnTo>
                <a:lnTo>
                  <a:pt x="1768" y="2184"/>
                </a:lnTo>
                <a:lnTo>
                  <a:pt x="1834" y="2146"/>
                </a:lnTo>
                <a:lnTo>
                  <a:pt x="1896" y="2104"/>
                </a:lnTo>
                <a:lnTo>
                  <a:pt x="1955" y="2058"/>
                </a:lnTo>
                <a:lnTo>
                  <a:pt x="2011" y="2007"/>
                </a:lnTo>
                <a:lnTo>
                  <a:pt x="2061" y="1952"/>
                </a:lnTo>
                <a:lnTo>
                  <a:pt x="2108" y="1893"/>
                </a:lnTo>
                <a:lnTo>
                  <a:pt x="2150" y="1832"/>
                </a:lnTo>
                <a:lnTo>
                  <a:pt x="2187" y="1766"/>
                </a:lnTo>
                <a:lnTo>
                  <a:pt x="2219" y="1698"/>
                </a:lnTo>
                <a:lnTo>
                  <a:pt x="2247" y="1626"/>
                </a:lnTo>
                <a:lnTo>
                  <a:pt x="2268" y="1552"/>
                </a:lnTo>
                <a:lnTo>
                  <a:pt x="2283" y="1477"/>
                </a:lnTo>
                <a:lnTo>
                  <a:pt x="2293" y="1398"/>
                </a:lnTo>
                <a:lnTo>
                  <a:pt x="2296" y="1319"/>
                </a:lnTo>
                <a:lnTo>
                  <a:pt x="2293" y="1239"/>
                </a:lnTo>
                <a:lnTo>
                  <a:pt x="2283" y="1160"/>
                </a:lnTo>
                <a:lnTo>
                  <a:pt x="2268" y="1085"/>
                </a:lnTo>
                <a:lnTo>
                  <a:pt x="2247" y="1011"/>
                </a:lnTo>
                <a:lnTo>
                  <a:pt x="2219" y="939"/>
                </a:lnTo>
                <a:lnTo>
                  <a:pt x="2187" y="871"/>
                </a:lnTo>
                <a:lnTo>
                  <a:pt x="2150" y="806"/>
                </a:lnTo>
                <a:lnTo>
                  <a:pt x="2108" y="744"/>
                </a:lnTo>
                <a:lnTo>
                  <a:pt x="2061" y="685"/>
                </a:lnTo>
                <a:lnTo>
                  <a:pt x="2011" y="630"/>
                </a:lnTo>
                <a:lnTo>
                  <a:pt x="1955" y="579"/>
                </a:lnTo>
                <a:lnTo>
                  <a:pt x="1896" y="533"/>
                </a:lnTo>
                <a:lnTo>
                  <a:pt x="1834" y="491"/>
                </a:lnTo>
                <a:lnTo>
                  <a:pt x="1768" y="453"/>
                </a:lnTo>
                <a:lnTo>
                  <a:pt x="1700" y="421"/>
                </a:lnTo>
                <a:lnTo>
                  <a:pt x="1629" y="395"/>
                </a:lnTo>
                <a:lnTo>
                  <a:pt x="1555" y="373"/>
                </a:lnTo>
                <a:lnTo>
                  <a:pt x="1479" y="357"/>
                </a:lnTo>
                <a:lnTo>
                  <a:pt x="1400" y="348"/>
                </a:lnTo>
                <a:lnTo>
                  <a:pt x="1320" y="345"/>
                </a:lnTo>
                <a:close/>
                <a:moveTo>
                  <a:pt x="1320" y="0"/>
                </a:moveTo>
                <a:lnTo>
                  <a:pt x="1415" y="3"/>
                </a:lnTo>
                <a:lnTo>
                  <a:pt x="1507" y="14"/>
                </a:lnTo>
                <a:lnTo>
                  <a:pt x="1597" y="29"/>
                </a:lnTo>
                <a:lnTo>
                  <a:pt x="1686" y="51"/>
                </a:lnTo>
                <a:lnTo>
                  <a:pt x="1772" y="80"/>
                </a:lnTo>
                <a:lnTo>
                  <a:pt x="1854" y="113"/>
                </a:lnTo>
                <a:lnTo>
                  <a:pt x="1935" y="152"/>
                </a:lnTo>
                <a:lnTo>
                  <a:pt x="2012" y="196"/>
                </a:lnTo>
                <a:lnTo>
                  <a:pt x="2086" y="244"/>
                </a:lnTo>
                <a:lnTo>
                  <a:pt x="2156" y="298"/>
                </a:lnTo>
                <a:lnTo>
                  <a:pt x="2223" y="356"/>
                </a:lnTo>
                <a:lnTo>
                  <a:pt x="2284" y="418"/>
                </a:lnTo>
                <a:lnTo>
                  <a:pt x="2343" y="485"/>
                </a:lnTo>
                <a:lnTo>
                  <a:pt x="2397" y="555"/>
                </a:lnTo>
                <a:lnTo>
                  <a:pt x="2446" y="628"/>
                </a:lnTo>
                <a:lnTo>
                  <a:pt x="2490" y="705"/>
                </a:lnTo>
                <a:lnTo>
                  <a:pt x="2529" y="785"/>
                </a:lnTo>
                <a:lnTo>
                  <a:pt x="2562" y="868"/>
                </a:lnTo>
                <a:lnTo>
                  <a:pt x="2590" y="954"/>
                </a:lnTo>
                <a:lnTo>
                  <a:pt x="2612" y="1042"/>
                </a:lnTo>
                <a:lnTo>
                  <a:pt x="2628" y="1132"/>
                </a:lnTo>
                <a:lnTo>
                  <a:pt x="2638" y="1224"/>
                </a:lnTo>
                <a:lnTo>
                  <a:pt x="2641" y="1319"/>
                </a:lnTo>
                <a:lnTo>
                  <a:pt x="2638" y="1413"/>
                </a:lnTo>
                <a:lnTo>
                  <a:pt x="2628" y="1506"/>
                </a:lnTo>
                <a:lnTo>
                  <a:pt x="2612" y="1597"/>
                </a:lnTo>
                <a:lnTo>
                  <a:pt x="2590" y="1686"/>
                </a:lnTo>
                <a:lnTo>
                  <a:pt x="2561" y="1772"/>
                </a:lnTo>
                <a:lnTo>
                  <a:pt x="2527" y="1855"/>
                </a:lnTo>
                <a:lnTo>
                  <a:pt x="2488" y="1935"/>
                </a:lnTo>
                <a:lnTo>
                  <a:pt x="2443" y="2013"/>
                </a:lnTo>
                <a:lnTo>
                  <a:pt x="2394" y="2087"/>
                </a:lnTo>
                <a:lnTo>
                  <a:pt x="2339" y="2157"/>
                </a:lnTo>
                <a:lnTo>
                  <a:pt x="2280" y="2223"/>
                </a:lnTo>
                <a:lnTo>
                  <a:pt x="2216" y="2286"/>
                </a:lnTo>
                <a:lnTo>
                  <a:pt x="2149" y="2344"/>
                </a:lnTo>
                <a:lnTo>
                  <a:pt x="2079" y="2397"/>
                </a:lnTo>
                <a:lnTo>
                  <a:pt x="2003" y="2446"/>
                </a:lnTo>
                <a:lnTo>
                  <a:pt x="1926" y="2490"/>
                </a:lnTo>
                <a:lnTo>
                  <a:pt x="1845" y="2528"/>
                </a:lnTo>
                <a:lnTo>
                  <a:pt x="1761" y="2562"/>
                </a:lnTo>
                <a:lnTo>
                  <a:pt x="1674" y="2589"/>
                </a:lnTo>
                <a:lnTo>
                  <a:pt x="1585" y="2610"/>
                </a:lnTo>
                <a:lnTo>
                  <a:pt x="1494" y="2626"/>
                </a:lnTo>
                <a:lnTo>
                  <a:pt x="1494" y="2871"/>
                </a:lnTo>
                <a:lnTo>
                  <a:pt x="1766" y="2871"/>
                </a:lnTo>
                <a:lnTo>
                  <a:pt x="1766" y="3204"/>
                </a:lnTo>
                <a:lnTo>
                  <a:pt x="1494" y="3204"/>
                </a:lnTo>
                <a:lnTo>
                  <a:pt x="1494" y="3456"/>
                </a:lnTo>
                <a:lnTo>
                  <a:pt x="1148" y="3456"/>
                </a:lnTo>
                <a:lnTo>
                  <a:pt x="1148" y="3204"/>
                </a:lnTo>
                <a:lnTo>
                  <a:pt x="852" y="3204"/>
                </a:lnTo>
                <a:lnTo>
                  <a:pt x="852" y="2871"/>
                </a:lnTo>
                <a:lnTo>
                  <a:pt x="1148" y="2871"/>
                </a:lnTo>
                <a:lnTo>
                  <a:pt x="1148" y="2626"/>
                </a:lnTo>
                <a:lnTo>
                  <a:pt x="1057" y="2610"/>
                </a:lnTo>
                <a:lnTo>
                  <a:pt x="968" y="2589"/>
                </a:lnTo>
                <a:lnTo>
                  <a:pt x="881" y="2562"/>
                </a:lnTo>
                <a:lnTo>
                  <a:pt x="797" y="2528"/>
                </a:lnTo>
                <a:lnTo>
                  <a:pt x="715" y="2490"/>
                </a:lnTo>
                <a:lnTo>
                  <a:pt x="638" y="2446"/>
                </a:lnTo>
                <a:lnTo>
                  <a:pt x="563" y="2397"/>
                </a:lnTo>
                <a:lnTo>
                  <a:pt x="492" y="2344"/>
                </a:lnTo>
                <a:lnTo>
                  <a:pt x="425" y="2286"/>
                </a:lnTo>
                <a:lnTo>
                  <a:pt x="362" y="2223"/>
                </a:lnTo>
                <a:lnTo>
                  <a:pt x="303" y="2157"/>
                </a:lnTo>
                <a:lnTo>
                  <a:pt x="249" y="2087"/>
                </a:lnTo>
                <a:lnTo>
                  <a:pt x="199" y="2013"/>
                </a:lnTo>
                <a:lnTo>
                  <a:pt x="154" y="1935"/>
                </a:lnTo>
                <a:lnTo>
                  <a:pt x="114" y="1855"/>
                </a:lnTo>
                <a:lnTo>
                  <a:pt x="81" y="1772"/>
                </a:lnTo>
                <a:lnTo>
                  <a:pt x="52" y="1686"/>
                </a:lnTo>
                <a:lnTo>
                  <a:pt x="30" y="1597"/>
                </a:lnTo>
                <a:lnTo>
                  <a:pt x="14" y="1506"/>
                </a:lnTo>
                <a:lnTo>
                  <a:pt x="3" y="1413"/>
                </a:lnTo>
                <a:lnTo>
                  <a:pt x="0" y="1319"/>
                </a:lnTo>
                <a:lnTo>
                  <a:pt x="3" y="1224"/>
                </a:lnTo>
                <a:lnTo>
                  <a:pt x="14" y="1132"/>
                </a:lnTo>
                <a:lnTo>
                  <a:pt x="29" y="1042"/>
                </a:lnTo>
                <a:lnTo>
                  <a:pt x="51" y="954"/>
                </a:lnTo>
                <a:lnTo>
                  <a:pt x="80" y="868"/>
                </a:lnTo>
                <a:lnTo>
                  <a:pt x="113" y="785"/>
                </a:lnTo>
                <a:lnTo>
                  <a:pt x="152" y="705"/>
                </a:lnTo>
                <a:lnTo>
                  <a:pt x="196" y="628"/>
                </a:lnTo>
                <a:lnTo>
                  <a:pt x="245" y="555"/>
                </a:lnTo>
                <a:lnTo>
                  <a:pt x="299" y="485"/>
                </a:lnTo>
                <a:lnTo>
                  <a:pt x="357" y="418"/>
                </a:lnTo>
                <a:lnTo>
                  <a:pt x="420" y="356"/>
                </a:lnTo>
                <a:lnTo>
                  <a:pt x="486" y="298"/>
                </a:lnTo>
                <a:lnTo>
                  <a:pt x="556" y="244"/>
                </a:lnTo>
                <a:lnTo>
                  <a:pt x="629" y="196"/>
                </a:lnTo>
                <a:lnTo>
                  <a:pt x="707" y="152"/>
                </a:lnTo>
                <a:lnTo>
                  <a:pt x="787" y="113"/>
                </a:lnTo>
                <a:lnTo>
                  <a:pt x="869" y="80"/>
                </a:lnTo>
                <a:lnTo>
                  <a:pt x="955" y="51"/>
                </a:lnTo>
                <a:lnTo>
                  <a:pt x="1044" y="29"/>
                </a:lnTo>
                <a:lnTo>
                  <a:pt x="1134" y="14"/>
                </a:lnTo>
                <a:lnTo>
                  <a:pt x="1227" y="3"/>
                </a:lnTo>
                <a:lnTo>
                  <a:pt x="1320" y="0"/>
                </a:lnTo>
                <a:close/>
              </a:path>
            </a:pathLst>
          </a:custGeom>
          <a:solidFill>
            <a:schemeClr val="bg2">
              <a:lumMod val="60000"/>
              <a:lumOff val="40000"/>
            </a:schemeClr>
          </a:solidFill>
          <a:ln>
            <a:noFill/>
          </a:ln>
        </p:spPr>
        <p:txBody>
          <a:bodyPr/>
          <a:lstStyle/>
          <a:p>
            <a:endParaRPr lang="en-ZA" dirty="0">
              <a:solidFill>
                <a:srgbClr val="717171"/>
              </a:solidFill>
            </a:endParaRPr>
          </a:p>
        </p:txBody>
      </p:sp>
      <p:grpSp>
        <p:nvGrpSpPr>
          <p:cNvPr id="63" name="noun_project_0964.eps"/>
          <p:cNvGrpSpPr>
            <a:grpSpLocks/>
          </p:cNvGrpSpPr>
          <p:nvPr/>
        </p:nvGrpSpPr>
        <p:grpSpPr bwMode="auto">
          <a:xfrm>
            <a:off x="5165765" y="448203"/>
            <a:ext cx="280485" cy="610394"/>
            <a:chOff x="3276" y="1379"/>
            <a:chExt cx="120" cy="309"/>
          </a:xfrm>
          <a:solidFill>
            <a:schemeClr val="bg2">
              <a:lumMod val="60000"/>
              <a:lumOff val="40000"/>
            </a:schemeClr>
          </a:solidFill>
        </p:grpSpPr>
        <p:sp>
          <p:nvSpPr>
            <p:cNvPr id="64"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5"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6"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7"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8"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9"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70" name="Rectangle 69"/>
          <p:cNvSpPr/>
          <p:nvPr/>
        </p:nvSpPr>
        <p:spPr>
          <a:xfrm>
            <a:off x="5590672" y="2950527"/>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Product Innovations &amp; Needs</a:t>
            </a:r>
            <a:endParaRPr lang="en-ZA" sz="1400" dirty="0">
              <a:solidFill>
                <a:srgbClr val="FFFFFF"/>
              </a:solidFill>
            </a:endParaRPr>
          </a:p>
        </p:txBody>
      </p:sp>
      <p:sp>
        <p:nvSpPr>
          <p:cNvPr id="71" name="TextBox 70"/>
          <p:cNvSpPr txBox="1"/>
          <p:nvPr/>
        </p:nvSpPr>
        <p:spPr>
          <a:xfrm>
            <a:off x="5165765" y="3331721"/>
            <a:ext cx="3437254" cy="2673609"/>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b="1" dirty="0" smtClean="0">
                <a:solidFill>
                  <a:srgbClr val="333333"/>
                </a:solidFill>
              </a:rPr>
              <a:t>FEM </a:t>
            </a:r>
            <a:r>
              <a:rPr lang="en-ZA" sz="1100" b="1" dirty="0">
                <a:solidFill>
                  <a:srgbClr val="333333"/>
                </a:solidFill>
              </a:rPr>
              <a:t>CARE PRODUCTS NEEDED: </a:t>
            </a:r>
          </a:p>
          <a:p>
            <a:pPr marL="806450" lvl="1" indent="-171450">
              <a:buFont typeface="Wingdings" panose="05000000000000000000" pitchFamily="2" charset="2"/>
              <a:buChar char="§"/>
            </a:pPr>
            <a:r>
              <a:rPr lang="en-ZA" sz="1100" dirty="0">
                <a:solidFill>
                  <a:srgbClr val="333333"/>
                </a:solidFill>
              </a:rPr>
              <a:t>Panty </a:t>
            </a:r>
            <a:r>
              <a:rPr lang="en-ZA" sz="1100" dirty="0" smtClean="0">
                <a:solidFill>
                  <a:srgbClr val="333333"/>
                </a:solidFill>
              </a:rPr>
              <a:t>liners</a:t>
            </a:r>
            <a:r>
              <a:rPr lang="en-ZA" sz="1100" dirty="0">
                <a:solidFill>
                  <a:srgbClr val="333333"/>
                </a:solidFill>
              </a:rPr>
              <a:t> </a:t>
            </a:r>
            <a:r>
              <a:rPr lang="en-ZA" sz="1100" dirty="0" smtClean="0">
                <a:solidFill>
                  <a:srgbClr val="333333"/>
                </a:solidFill>
              </a:rPr>
              <a:t>and pads</a:t>
            </a:r>
            <a:endParaRPr lang="en-ZA" sz="1100" dirty="0">
              <a:solidFill>
                <a:srgbClr val="333333"/>
              </a:solidFill>
            </a:endParaRPr>
          </a:p>
          <a:p>
            <a:pPr marL="806450" lvl="1" indent="-171450">
              <a:buFont typeface="Wingdings" panose="05000000000000000000" pitchFamily="2" charset="2"/>
              <a:buChar char="§"/>
            </a:pPr>
            <a:r>
              <a:rPr lang="en-ZA" sz="1100" dirty="0">
                <a:solidFill>
                  <a:srgbClr val="333333"/>
                </a:solidFill>
              </a:rPr>
              <a:t>Cleansing </a:t>
            </a:r>
            <a:r>
              <a:rPr lang="en-ZA" sz="1100" dirty="0" smtClean="0">
                <a:solidFill>
                  <a:srgbClr val="333333"/>
                </a:solidFill>
              </a:rPr>
              <a:t>wipes</a:t>
            </a:r>
            <a:endParaRPr lang="en-ZA" sz="1100" dirty="0">
              <a:solidFill>
                <a:srgbClr val="333333"/>
              </a:solidFill>
            </a:endParaRPr>
          </a:p>
          <a:p>
            <a:pPr marL="349250" indent="-171450">
              <a:buFont typeface="Wingdings" panose="05000000000000000000" pitchFamily="2" charset="2"/>
              <a:buChar char="§"/>
            </a:pPr>
            <a:r>
              <a:rPr lang="en-ZA" sz="1100" b="1" dirty="0">
                <a:solidFill>
                  <a:srgbClr val="333333"/>
                </a:solidFill>
              </a:rPr>
              <a:t>FEM CARE PRODUCT CHARACTERISTICS:</a:t>
            </a:r>
          </a:p>
          <a:p>
            <a:pPr marL="806450" lvl="1" indent="-171450">
              <a:buFont typeface="Wingdings" panose="05000000000000000000" pitchFamily="2" charset="2"/>
              <a:buChar char="§"/>
            </a:pPr>
            <a:r>
              <a:rPr lang="en-ZA" sz="1100" dirty="0">
                <a:solidFill>
                  <a:srgbClr val="333333"/>
                </a:solidFill>
              </a:rPr>
              <a:t>Gentle </a:t>
            </a:r>
          </a:p>
          <a:p>
            <a:pPr marL="806450" lvl="1" indent="-171450">
              <a:buFont typeface="Wingdings" panose="05000000000000000000" pitchFamily="2" charset="2"/>
              <a:buChar char="§"/>
            </a:pPr>
            <a:r>
              <a:rPr lang="en-ZA" sz="1100" dirty="0">
                <a:solidFill>
                  <a:srgbClr val="333333"/>
                </a:solidFill>
              </a:rPr>
              <a:t>Refreshing</a:t>
            </a:r>
          </a:p>
          <a:p>
            <a:pPr marL="806450" lvl="1" indent="-171450">
              <a:buFont typeface="Wingdings" panose="05000000000000000000" pitchFamily="2" charset="2"/>
              <a:buChar char="§"/>
            </a:pPr>
            <a:r>
              <a:rPr lang="en-ZA" sz="1100" dirty="0">
                <a:solidFill>
                  <a:srgbClr val="333333"/>
                </a:solidFill>
              </a:rPr>
              <a:t>Outer/ Topical cleansing</a:t>
            </a:r>
          </a:p>
          <a:p>
            <a:pPr marL="806450" lvl="1" indent="-171450">
              <a:buFont typeface="Wingdings" panose="05000000000000000000" pitchFamily="2" charset="2"/>
              <a:buChar char="§"/>
            </a:pPr>
            <a:r>
              <a:rPr lang="en-ZA" sz="1100" dirty="0">
                <a:solidFill>
                  <a:srgbClr val="333333"/>
                </a:solidFill>
              </a:rPr>
              <a:t>Lightly fragranced</a:t>
            </a:r>
          </a:p>
          <a:p>
            <a:pPr marL="806450" lvl="1" indent="-171450">
              <a:buFont typeface="Wingdings" panose="05000000000000000000" pitchFamily="2" charset="2"/>
              <a:buChar char="§"/>
            </a:pPr>
            <a:r>
              <a:rPr lang="en-ZA" sz="1100" dirty="0">
                <a:solidFill>
                  <a:srgbClr val="333333"/>
                </a:solidFill>
              </a:rPr>
              <a:t>Feminine, floral, colourful, youthful design</a:t>
            </a:r>
          </a:p>
          <a:p>
            <a:pPr marL="806450" lvl="1" indent="-171450">
              <a:buFont typeface="Wingdings" panose="05000000000000000000" pitchFamily="2" charset="2"/>
              <a:buChar char="§"/>
            </a:pPr>
            <a:r>
              <a:rPr lang="en-ZA" sz="1100" dirty="0">
                <a:solidFill>
                  <a:srgbClr val="333333"/>
                </a:solidFill>
              </a:rPr>
              <a:t>Handbag friendly</a:t>
            </a:r>
          </a:p>
          <a:p>
            <a:pPr marL="349250" indent="-171450">
              <a:buFont typeface="Wingdings" panose="05000000000000000000" pitchFamily="2" charset="2"/>
              <a:buChar char="§"/>
            </a:pPr>
            <a:r>
              <a:rPr lang="en-ZA" sz="1100" b="1" dirty="0" smtClean="0">
                <a:solidFill>
                  <a:srgbClr val="717171">
                    <a:lumMod val="50000"/>
                  </a:srgbClr>
                </a:solidFill>
              </a:rPr>
              <a:t>POTENTIAL FEM </a:t>
            </a:r>
            <a:r>
              <a:rPr lang="en-ZA" sz="1100" b="1" dirty="0">
                <a:solidFill>
                  <a:srgbClr val="717171">
                    <a:lumMod val="50000"/>
                  </a:srgbClr>
                </a:solidFill>
              </a:rPr>
              <a:t>CARE PRODUCT INNOVATIONS: </a:t>
            </a:r>
          </a:p>
          <a:p>
            <a:pPr marL="806450" lvl="1" indent="-171450">
              <a:buFont typeface="Wingdings" panose="05000000000000000000" pitchFamily="2" charset="2"/>
              <a:buChar char="§"/>
            </a:pPr>
            <a:r>
              <a:rPr lang="en-ZA" sz="1100" dirty="0" smtClean="0">
                <a:solidFill>
                  <a:srgbClr val="717171">
                    <a:lumMod val="50000"/>
                  </a:srgbClr>
                </a:solidFill>
              </a:rPr>
              <a:t>Education takes precedence over a specific product need</a:t>
            </a:r>
          </a:p>
          <a:p>
            <a:pPr marL="806450" lvl="1" indent="-171450">
              <a:buFont typeface="Wingdings" panose="05000000000000000000" pitchFamily="2" charset="2"/>
              <a:buChar char="§"/>
            </a:pPr>
            <a:r>
              <a:rPr lang="en-ZA" sz="1100" dirty="0" smtClean="0">
                <a:solidFill>
                  <a:srgbClr val="717171">
                    <a:lumMod val="50000"/>
                  </a:srgbClr>
                </a:solidFill>
              </a:rPr>
              <a:t>Multipurpose contraception and STI protection product</a:t>
            </a:r>
            <a:endParaRPr lang="en-ZA" sz="1100" dirty="0">
              <a:solidFill>
                <a:srgbClr val="717171">
                  <a:lumMod val="50000"/>
                </a:srgbClr>
              </a:solidFill>
            </a:endParaRPr>
          </a:p>
          <a:p>
            <a:pPr marL="806450" lvl="1" indent="-171450">
              <a:buFont typeface="Wingdings" panose="05000000000000000000" pitchFamily="2" charset="2"/>
              <a:buChar char="§"/>
            </a:pPr>
            <a:endParaRPr lang="en-ZA" sz="1100" dirty="0">
              <a:solidFill>
                <a:srgbClr val="333333"/>
              </a:solidFill>
            </a:endParaRPr>
          </a:p>
        </p:txBody>
      </p:sp>
      <p:grpSp>
        <p:nvGrpSpPr>
          <p:cNvPr id="72" name="noun_project_0337.eps"/>
          <p:cNvGrpSpPr>
            <a:grpSpLocks/>
          </p:cNvGrpSpPr>
          <p:nvPr/>
        </p:nvGrpSpPr>
        <p:grpSpPr bwMode="auto">
          <a:xfrm>
            <a:off x="5141813" y="2711042"/>
            <a:ext cx="317500" cy="609600"/>
            <a:chOff x="2637" y="1936"/>
            <a:chExt cx="200" cy="384"/>
          </a:xfrm>
          <a:solidFill>
            <a:schemeClr val="bg2">
              <a:lumMod val="60000"/>
              <a:lumOff val="40000"/>
            </a:schemeClr>
          </a:solidFill>
        </p:grpSpPr>
        <p:sp>
          <p:nvSpPr>
            <p:cNvPr id="73"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4"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5"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6"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7"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8"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9"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1024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49423" y="2711042"/>
            <a:ext cx="301942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5411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6404179" y="405721"/>
            <a:ext cx="2771775" cy="2705100"/>
            <a:chOff x="6410105" y="400143"/>
            <a:chExt cx="2771775" cy="2705100"/>
          </a:xfrm>
        </p:grpSpPr>
        <p:pic>
          <p:nvPicPr>
            <p:cNvPr id="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20843184">
              <a:off x="6548266" y="865549"/>
              <a:ext cx="2551756" cy="1802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reeform 5"/>
            <p:cNvSpPr>
              <a:spLocks noEditPoints="1"/>
            </p:cNvSpPr>
            <p:nvPr/>
          </p:nvSpPr>
          <p:spPr bwMode="auto">
            <a:xfrm rot="20829600">
              <a:off x="6410105" y="400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pic>
        <p:nvPicPr>
          <p:cNvPr id="38"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5400000">
            <a:off x="2796147" y="3909926"/>
            <a:ext cx="1333224" cy="2510370"/>
          </a:xfrm>
          <a:prstGeom prst="rect">
            <a:avLst/>
          </a:prstGeom>
          <a:noFill/>
          <a:ln w="28575">
            <a:no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r="-276"/>
          <a:stretch/>
        </p:blipFill>
        <p:spPr bwMode="auto">
          <a:xfrm>
            <a:off x="1" y="4498499"/>
            <a:ext cx="2127408" cy="1249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a:ext>
            </a:extLst>
          </a:blip>
          <a:srcRect/>
          <a:stretch/>
        </p:blipFill>
        <p:spPr bwMode="auto">
          <a:xfrm>
            <a:off x="4776000" y="4440158"/>
            <a:ext cx="2561056" cy="1326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330348" y="4440158"/>
            <a:ext cx="2620372" cy="1307499"/>
          </a:xfrm>
          <a:prstGeom prst="rect">
            <a:avLst/>
          </a:prstGeom>
          <a:noFill/>
          <a:ln w="28575">
            <a:no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2" descr="F:\Pr Sasha Fierce- Footage\E5_Zola\Day 3\20170811_173410.jp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2446" r="-2349"/>
          <a:stretch/>
        </p:blipFill>
        <p:spPr bwMode="auto">
          <a:xfrm>
            <a:off x="10086844" y="4440158"/>
            <a:ext cx="2499524" cy="1326317"/>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550902" y="4164499"/>
            <a:ext cx="13273396" cy="1891246"/>
            <a:chOff x="-550902" y="4164499"/>
            <a:chExt cx="13273396" cy="1891246"/>
          </a:xfrm>
        </p:grpSpPr>
        <p:sp>
          <p:nvSpPr>
            <p:cNvPr id="32" name="Freeform 5"/>
            <p:cNvSpPr>
              <a:spLocks noEditPoints="1"/>
            </p:cNvSpPr>
            <p:nvPr/>
          </p:nvSpPr>
          <p:spPr bwMode="auto">
            <a:xfrm>
              <a:off x="-550902" y="4164502"/>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3" name="Freeform 5"/>
            <p:cNvSpPr>
              <a:spLocks noEditPoints="1"/>
            </p:cNvSpPr>
            <p:nvPr/>
          </p:nvSpPr>
          <p:spPr bwMode="auto">
            <a:xfrm>
              <a:off x="2082533" y="4164503"/>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4" name="Freeform 5"/>
            <p:cNvSpPr>
              <a:spLocks noEditPoints="1"/>
            </p:cNvSpPr>
            <p:nvPr/>
          </p:nvSpPr>
          <p:spPr bwMode="auto">
            <a:xfrm>
              <a:off x="4712981" y="4164501"/>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5" name="Freeform 5"/>
            <p:cNvSpPr>
              <a:spLocks noEditPoints="1"/>
            </p:cNvSpPr>
            <p:nvPr/>
          </p:nvSpPr>
          <p:spPr bwMode="auto">
            <a:xfrm>
              <a:off x="7330347" y="4164499"/>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6" name="Freeform 5"/>
            <p:cNvSpPr>
              <a:spLocks noEditPoints="1"/>
            </p:cNvSpPr>
            <p:nvPr/>
          </p:nvSpPr>
          <p:spPr bwMode="auto">
            <a:xfrm>
              <a:off x="9950719" y="4164500"/>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112</a:t>
            </a:fld>
            <a:endParaRPr lang="en-GB" dirty="0">
              <a:solidFill>
                <a:srgbClr val="717171"/>
              </a:solidFill>
            </a:endParaRPr>
          </a:p>
        </p:txBody>
      </p:sp>
      <p:sp>
        <p:nvSpPr>
          <p:cNvPr id="3" name="TextBox 2"/>
          <p:cNvSpPr txBox="1"/>
          <p:nvPr/>
        </p:nvSpPr>
        <p:spPr>
          <a:xfrm>
            <a:off x="313902" y="1207409"/>
            <a:ext cx="5830281" cy="2655413"/>
          </a:xfrm>
          <a:prstGeom prst="rect">
            <a:avLst/>
          </a:prstGeom>
          <a:noFill/>
        </p:spPr>
        <p:txBody>
          <a:bodyPr wrap="square" lIns="0" tIns="0" rIns="0" bIns="0" rtlCol="0">
            <a:noAutofit/>
          </a:bodyPr>
          <a:lstStyle/>
          <a:p>
            <a:r>
              <a:rPr lang="en-ZA" sz="1400" i="1" dirty="0" smtClean="0">
                <a:solidFill>
                  <a:srgbClr val="717171">
                    <a:lumMod val="75000"/>
                    <a:lumOff val="25000"/>
                  </a:srgbClr>
                </a:solidFill>
              </a:rPr>
              <a:t>“I’m not allowed to date. There </a:t>
            </a:r>
            <a:r>
              <a:rPr lang="en-ZA" sz="1400" i="1" dirty="0">
                <a:solidFill>
                  <a:srgbClr val="717171">
                    <a:lumMod val="75000"/>
                    <a:lumOff val="25000"/>
                  </a:srgbClr>
                </a:solidFill>
              </a:rPr>
              <a:t>are certain things I can’t do when it comes to </a:t>
            </a:r>
            <a:r>
              <a:rPr lang="en-ZA" sz="1400" i="1" dirty="0" smtClean="0">
                <a:solidFill>
                  <a:srgbClr val="717171">
                    <a:lumMod val="75000"/>
                    <a:lumOff val="25000"/>
                  </a:srgbClr>
                </a:solidFill>
              </a:rPr>
              <a:t>dating</a:t>
            </a:r>
            <a:r>
              <a:rPr lang="en-ZA" sz="1400" i="1" dirty="0">
                <a:solidFill>
                  <a:srgbClr val="717171">
                    <a:lumMod val="75000"/>
                    <a:lumOff val="25000"/>
                  </a:srgbClr>
                </a:solidFill>
              </a:rPr>
              <a:t> </a:t>
            </a:r>
            <a:r>
              <a:rPr lang="en-ZA" sz="1400" i="1" dirty="0" smtClean="0">
                <a:solidFill>
                  <a:srgbClr val="717171">
                    <a:lumMod val="75000"/>
                    <a:lumOff val="25000"/>
                  </a:srgbClr>
                </a:solidFill>
              </a:rPr>
              <a:t>(i.e. not </a:t>
            </a:r>
            <a:r>
              <a:rPr lang="en-ZA" sz="1400" i="1" dirty="0">
                <a:solidFill>
                  <a:srgbClr val="717171">
                    <a:lumMod val="75000"/>
                    <a:lumOff val="25000"/>
                  </a:srgbClr>
                </a:solidFill>
              </a:rPr>
              <a:t>having </a:t>
            </a:r>
            <a:r>
              <a:rPr lang="en-ZA" sz="1400" i="1" dirty="0" smtClean="0">
                <a:solidFill>
                  <a:srgbClr val="717171">
                    <a:lumMod val="75000"/>
                    <a:lumOff val="25000"/>
                  </a:srgbClr>
                </a:solidFill>
              </a:rPr>
              <a:t>sex). I </a:t>
            </a:r>
            <a:r>
              <a:rPr lang="en-ZA" sz="1400" i="1" dirty="0">
                <a:solidFill>
                  <a:srgbClr val="717171">
                    <a:lumMod val="75000"/>
                    <a:lumOff val="25000"/>
                  </a:srgbClr>
                </a:solidFill>
              </a:rPr>
              <a:t>actually find myself thinking- you know what I don’t want to do this whole thing of umhlangeni, I actually want to stop… but I cant. My mother would die. She will snap my head off first then she will die. It’s just not happening. She is very strict when it comes to that. </a:t>
            </a:r>
            <a:r>
              <a:rPr lang="en-ZA" sz="1400" i="1" dirty="0" smtClean="0">
                <a:solidFill>
                  <a:srgbClr val="717171">
                    <a:lumMod val="75000"/>
                    <a:lumOff val="25000"/>
                  </a:srgbClr>
                </a:solidFill>
              </a:rPr>
              <a:t>I’m </a:t>
            </a:r>
            <a:r>
              <a:rPr lang="en-ZA" sz="1400" i="1" dirty="0">
                <a:solidFill>
                  <a:srgbClr val="717171">
                    <a:lumMod val="75000"/>
                    <a:lumOff val="25000"/>
                  </a:srgbClr>
                </a:solidFill>
              </a:rPr>
              <a:t>just doing it to please her and whoever needs to be pleased. It’s not an ideal life that I’d want to live</a:t>
            </a:r>
            <a:r>
              <a:rPr lang="en-ZA" sz="1400" i="1" dirty="0" smtClean="0">
                <a:solidFill>
                  <a:srgbClr val="717171">
                    <a:lumMod val="75000"/>
                    <a:lumOff val="25000"/>
                  </a:srgbClr>
                </a:solidFill>
              </a:rPr>
              <a:t>.”</a:t>
            </a:r>
          </a:p>
          <a:p>
            <a:endParaRPr lang="en-ZA" sz="1400" i="1" dirty="0" smtClean="0">
              <a:solidFill>
                <a:srgbClr val="717171">
                  <a:lumMod val="75000"/>
                  <a:lumOff val="25000"/>
                </a:srgbClr>
              </a:solidFill>
            </a:endParaRPr>
          </a:p>
          <a:p>
            <a:r>
              <a:rPr lang="en-ZA" sz="1400" i="1" dirty="0">
                <a:solidFill>
                  <a:srgbClr val="717171">
                    <a:lumMod val="75000"/>
                    <a:lumOff val="25000"/>
                  </a:srgbClr>
                </a:solidFill>
              </a:rPr>
              <a:t>“At church we are told don’t you dare come in contact (i.e. sex) with a </a:t>
            </a:r>
            <a:r>
              <a:rPr lang="en-ZA" sz="1400" i="1" dirty="0" smtClean="0">
                <a:solidFill>
                  <a:srgbClr val="717171">
                    <a:lumMod val="75000"/>
                    <a:lumOff val="25000"/>
                  </a:srgbClr>
                </a:solidFill>
              </a:rPr>
              <a:t>boy!”</a:t>
            </a:r>
          </a:p>
          <a:p>
            <a:endParaRPr lang="en-ZA" sz="1400" i="1" dirty="0" smtClean="0">
              <a:solidFill>
                <a:srgbClr val="717171">
                  <a:lumMod val="75000"/>
                  <a:lumOff val="25000"/>
                </a:srgbClr>
              </a:solidFill>
            </a:endParaRPr>
          </a:p>
          <a:p>
            <a:r>
              <a:rPr lang="en-ZA" sz="1400" i="1" dirty="0">
                <a:solidFill>
                  <a:srgbClr val="717171">
                    <a:lumMod val="75000"/>
                    <a:lumOff val="25000"/>
                  </a:srgbClr>
                </a:solidFill>
              </a:rPr>
              <a:t>“Because everything in our life is based on the fact that you need to abstain, everything else (i.e. sexual health rituals) is irrelevant.” </a:t>
            </a:r>
          </a:p>
          <a:p>
            <a:endParaRPr lang="en-ZA" sz="1400" i="1" dirty="0">
              <a:solidFill>
                <a:srgbClr val="717171">
                  <a:lumMod val="75000"/>
                  <a:lumOff val="25000"/>
                </a:srgbClr>
              </a:solidFill>
            </a:endParaRPr>
          </a:p>
          <a:p>
            <a:endParaRPr lang="en-ZA" sz="1400" i="1" dirty="0" smtClean="0">
              <a:solidFill>
                <a:srgbClr val="717171">
                  <a:lumMod val="75000"/>
                  <a:lumOff val="25000"/>
                </a:srgbClr>
              </a:solidFill>
            </a:endParaRPr>
          </a:p>
        </p:txBody>
      </p:sp>
      <p:sp>
        <p:nvSpPr>
          <p:cNvPr id="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Phindi</a:t>
            </a:r>
          </a:p>
        </p:txBody>
      </p:sp>
      <p:sp>
        <p:nvSpPr>
          <p:cNvPr id="5" name="noun_project_1085.eps"/>
          <p:cNvSpPr>
            <a:spLocks noEditPoints="1"/>
          </p:cNvSpPr>
          <p:nvPr/>
        </p:nvSpPr>
        <p:spPr bwMode="auto">
          <a:xfrm>
            <a:off x="395421" y="300117"/>
            <a:ext cx="517525" cy="427038"/>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chemeClr val="bg2"/>
          </a:solidFill>
          <a:ln>
            <a:noFill/>
          </a:ln>
        </p:spPr>
        <p:txBody>
          <a:bodyPr/>
          <a:lstStyle/>
          <a:p>
            <a:endParaRPr lang="en-ZA" dirty="0">
              <a:solidFill>
                <a:srgbClr val="717171"/>
              </a:solidFill>
            </a:endParaRPr>
          </a:p>
        </p:txBody>
      </p:sp>
      <p:grpSp>
        <p:nvGrpSpPr>
          <p:cNvPr id="8" name="Group 7"/>
          <p:cNvGrpSpPr/>
          <p:nvPr/>
        </p:nvGrpSpPr>
        <p:grpSpPr>
          <a:xfrm>
            <a:off x="9300447" y="640347"/>
            <a:ext cx="2771775" cy="2705100"/>
            <a:chOff x="8792017" y="908143"/>
            <a:chExt cx="2771775" cy="2705100"/>
          </a:xfrm>
        </p:grpSpPr>
        <p:pic>
          <p:nvPicPr>
            <p:cNvPr id="6147" name="Picture 3"/>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rot="1154736">
              <a:off x="8911974" y="1307555"/>
              <a:ext cx="2551511" cy="185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Freeform 27"/>
            <p:cNvSpPr>
              <a:spLocks noEditPoints="1"/>
            </p:cNvSpPr>
            <p:nvPr/>
          </p:nvSpPr>
          <p:spPr bwMode="auto">
            <a:xfrm rot="1177271">
              <a:off x="8792017" y="908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Tree>
    <p:extLst>
      <p:ext uri="{BB962C8B-B14F-4D97-AF65-F5344CB8AC3E}">
        <p14:creationId xmlns:p14="http://schemas.microsoft.com/office/powerpoint/2010/main" val="170843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extBox 49"/>
          <p:cNvSpPr txBox="1"/>
          <p:nvPr/>
        </p:nvSpPr>
        <p:spPr>
          <a:xfrm>
            <a:off x="4930271" y="1086259"/>
            <a:ext cx="3437254" cy="1336804"/>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dirty="0" smtClean="0">
                <a:solidFill>
                  <a:srgbClr val="333333"/>
                </a:solidFill>
              </a:rPr>
              <a:t>Uses </a:t>
            </a:r>
            <a:r>
              <a:rPr lang="en-ZA" sz="1100" dirty="0">
                <a:solidFill>
                  <a:srgbClr val="333333"/>
                </a:solidFill>
              </a:rPr>
              <a:t>the pill/ injection to manage menstrual cycle and prevent </a:t>
            </a:r>
            <a:r>
              <a:rPr lang="en-ZA" sz="1100" dirty="0" smtClean="0">
                <a:solidFill>
                  <a:srgbClr val="333333"/>
                </a:solidFill>
              </a:rPr>
              <a:t>pregnancy. </a:t>
            </a:r>
            <a:endParaRPr lang="en-ZA" sz="1100" dirty="0">
              <a:solidFill>
                <a:srgbClr val="333333"/>
              </a:solidFill>
            </a:endParaRPr>
          </a:p>
          <a:p>
            <a:pPr marL="349250" indent="-171450">
              <a:buFont typeface="Wingdings" panose="05000000000000000000" pitchFamily="2" charset="2"/>
              <a:buChar char="§"/>
            </a:pPr>
            <a:r>
              <a:rPr lang="en-ZA" sz="1100" dirty="0" smtClean="0">
                <a:solidFill>
                  <a:srgbClr val="333333"/>
                </a:solidFill>
              </a:rPr>
              <a:t>She insists on using </a:t>
            </a:r>
            <a:r>
              <a:rPr lang="en-ZA" sz="1100" dirty="0">
                <a:solidFill>
                  <a:srgbClr val="333333"/>
                </a:solidFill>
              </a:rPr>
              <a:t>condoms </a:t>
            </a:r>
            <a:r>
              <a:rPr lang="en-ZA" sz="1100" dirty="0" smtClean="0">
                <a:solidFill>
                  <a:srgbClr val="333333"/>
                </a:solidFill>
              </a:rPr>
              <a:t>to protect against STIs. </a:t>
            </a:r>
          </a:p>
          <a:p>
            <a:pPr marL="349250" indent="-171450">
              <a:buFont typeface="Wingdings" panose="05000000000000000000" pitchFamily="2" charset="2"/>
              <a:buChar char="§"/>
            </a:pPr>
            <a:r>
              <a:rPr lang="en-ZA" sz="1100" dirty="0" smtClean="0">
                <a:solidFill>
                  <a:srgbClr val="333333"/>
                </a:solidFill>
              </a:rPr>
              <a:t>Wide range of pre- and post-sex cleaning ritual, both topical and internal. </a:t>
            </a:r>
          </a:p>
          <a:p>
            <a:pPr marL="349250" indent="-171450">
              <a:buFont typeface="Wingdings" panose="05000000000000000000" pitchFamily="2" charset="2"/>
              <a:buChar char="§"/>
            </a:pPr>
            <a:endParaRPr lang="en-ZA" sz="1100" dirty="0">
              <a:solidFill>
                <a:srgbClr val="333333"/>
              </a:solidFill>
            </a:endParaRPr>
          </a:p>
        </p:txBody>
      </p:sp>
      <p:sp>
        <p:nvSpPr>
          <p:cNvPr id="35" name="Rectangle 3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Product Use</a:t>
            </a:r>
            <a:endParaRPr lang="en-ZA" sz="1400" dirty="0">
              <a:solidFill>
                <a:srgbClr val="FFFFFF"/>
              </a:solidFill>
            </a:endParaRPr>
          </a:p>
        </p:txBody>
      </p:sp>
      <p:grpSp>
        <p:nvGrpSpPr>
          <p:cNvPr id="37" name="noun_project_0722.eps"/>
          <p:cNvGrpSpPr>
            <a:grpSpLocks/>
          </p:cNvGrpSpPr>
          <p:nvPr/>
        </p:nvGrpSpPr>
        <p:grpSpPr bwMode="auto">
          <a:xfrm>
            <a:off x="8600931" y="458979"/>
            <a:ext cx="609600" cy="609600"/>
            <a:chOff x="3014" y="3056"/>
            <a:chExt cx="384" cy="384"/>
          </a:xfrm>
          <a:solidFill>
            <a:schemeClr val="accent1">
              <a:lumMod val="60000"/>
              <a:lumOff val="40000"/>
            </a:schemeClr>
          </a:solidFill>
        </p:grpSpPr>
        <p:sp>
          <p:nvSpPr>
            <p:cNvPr id="38" name="Freeform 350"/>
            <p:cNvSpPr>
              <a:spLocks/>
            </p:cNvSpPr>
            <p:nvPr/>
          </p:nvSpPr>
          <p:spPr bwMode="auto">
            <a:xfrm>
              <a:off x="3216" y="3202"/>
              <a:ext cx="87" cy="88"/>
            </a:xfrm>
            <a:custGeom>
              <a:avLst/>
              <a:gdLst>
                <a:gd name="T0" fmla="*/ 5 w 788"/>
                <a:gd name="T1" fmla="*/ 0 h 788"/>
                <a:gd name="T2" fmla="*/ 5 w 788"/>
                <a:gd name="T3" fmla="*/ 0 h 788"/>
                <a:gd name="T4" fmla="*/ 6 w 788"/>
                <a:gd name="T5" fmla="*/ 0 h 788"/>
                <a:gd name="T6" fmla="*/ 7 w 788"/>
                <a:gd name="T7" fmla="*/ 0 h 788"/>
                <a:gd name="T8" fmla="*/ 7 w 788"/>
                <a:gd name="T9" fmla="*/ 1 h 788"/>
                <a:gd name="T10" fmla="*/ 8 w 788"/>
                <a:gd name="T11" fmla="*/ 1 h 788"/>
                <a:gd name="T12" fmla="*/ 8 w 788"/>
                <a:gd name="T13" fmla="*/ 1 h 788"/>
                <a:gd name="T14" fmla="*/ 8 w 788"/>
                <a:gd name="T15" fmla="*/ 2 h 788"/>
                <a:gd name="T16" fmla="*/ 9 w 788"/>
                <a:gd name="T17" fmla="*/ 2 h 788"/>
                <a:gd name="T18" fmla="*/ 9 w 788"/>
                <a:gd name="T19" fmla="*/ 3 h 788"/>
                <a:gd name="T20" fmla="*/ 9 w 788"/>
                <a:gd name="T21" fmla="*/ 3 h 788"/>
                <a:gd name="T22" fmla="*/ 9 w 788"/>
                <a:gd name="T23" fmla="*/ 4 h 788"/>
                <a:gd name="T24" fmla="*/ 10 w 788"/>
                <a:gd name="T25" fmla="*/ 4 h 788"/>
                <a:gd name="T26" fmla="*/ 10 w 788"/>
                <a:gd name="T27" fmla="*/ 5 h 788"/>
                <a:gd name="T28" fmla="*/ 10 w 788"/>
                <a:gd name="T29" fmla="*/ 5 h 788"/>
                <a:gd name="T30" fmla="*/ 9 w 788"/>
                <a:gd name="T31" fmla="*/ 6 h 788"/>
                <a:gd name="T32" fmla="*/ 9 w 788"/>
                <a:gd name="T33" fmla="*/ 7 h 788"/>
                <a:gd name="T34" fmla="*/ 9 w 788"/>
                <a:gd name="T35" fmla="*/ 7 h 788"/>
                <a:gd name="T36" fmla="*/ 9 w 788"/>
                <a:gd name="T37" fmla="*/ 8 h 788"/>
                <a:gd name="T38" fmla="*/ 8 w 788"/>
                <a:gd name="T39" fmla="*/ 8 h 788"/>
                <a:gd name="T40" fmla="*/ 8 w 788"/>
                <a:gd name="T41" fmla="*/ 9 h 788"/>
                <a:gd name="T42" fmla="*/ 8 w 788"/>
                <a:gd name="T43" fmla="*/ 9 h 788"/>
                <a:gd name="T44" fmla="*/ 7 w 788"/>
                <a:gd name="T45" fmla="*/ 9 h 788"/>
                <a:gd name="T46" fmla="*/ 7 w 788"/>
                <a:gd name="T47" fmla="*/ 9 h 788"/>
                <a:gd name="T48" fmla="*/ 6 w 788"/>
                <a:gd name="T49" fmla="*/ 10 h 788"/>
                <a:gd name="T50" fmla="*/ 5 w 788"/>
                <a:gd name="T51" fmla="*/ 10 h 788"/>
                <a:gd name="T52" fmla="*/ 5 w 788"/>
                <a:gd name="T53" fmla="*/ 10 h 788"/>
                <a:gd name="T54" fmla="*/ 4 w 788"/>
                <a:gd name="T55" fmla="*/ 10 h 788"/>
                <a:gd name="T56" fmla="*/ 4 w 788"/>
                <a:gd name="T57" fmla="*/ 10 h 788"/>
                <a:gd name="T58" fmla="*/ 3 w 788"/>
                <a:gd name="T59" fmla="*/ 9 h 788"/>
                <a:gd name="T60" fmla="*/ 3 w 788"/>
                <a:gd name="T61" fmla="*/ 9 h 788"/>
                <a:gd name="T62" fmla="*/ 2 w 788"/>
                <a:gd name="T63" fmla="*/ 9 h 788"/>
                <a:gd name="T64" fmla="*/ 2 w 788"/>
                <a:gd name="T65" fmla="*/ 9 h 788"/>
                <a:gd name="T66" fmla="*/ 1 w 788"/>
                <a:gd name="T67" fmla="*/ 8 h 788"/>
                <a:gd name="T68" fmla="*/ 1 w 788"/>
                <a:gd name="T69" fmla="*/ 8 h 788"/>
                <a:gd name="T70" fmla="*/ 1 w 788"/>
                <a:gd name="T71" fmla="*/ 7 h 788"/>
                <a:gd name="T72" fmla="*/ 0 w 788"/>
                <a:gd name="T73" fmla="*/ 7 h 788"/>
                <a:gd name="T74" fmla="*/ 0 w 788"/>
                <a:gd name="T75" fmla="*/ 6 h 788"/>
                <a:gd name="T76" fmla="*/ 0 w 788"/>
                <a:gd name="T77" fmla="*/ 5 h 788"/>
                <a:gd name="T78" fmla="*/ 0 w 788"/>
                <a:gd name="T79" fmla="*/ 5 h 788"/>
                <a:gd name="T80" fmla="*/ 0 w 788"/>
                <a:gd name="T81" fmla="*/ 4 h 788"/>
                <a:gd name="T82" fmla="*/ 0 w 788"/>
                <a:gd name="T83" fmla="*/ 4 h 788"/>
                <a:gd name="T84" fmla="*/ 0 w 788"/>
                <a:gd name="T85" fmla="*/ 3 h 788"/>
                <a:gd name="T86" fmla="*/ 1 w 788"/>
                <a:gd name="T87" fmla="*/ 3 h 788"/>
                <a:gd name="T88" fmla="*/ 1 w 788"/>
                <a:gd name="T89" fmla="*/ 2 h 788"/>
                <a:gd name="T90" fmla="*/ 1 w 788"/>
                <a:gd name="T91" fmla="*/ 2 h 788"/>
                <a:gd name="T92" fmla="*/ 2 w 788"/>
                <a:gd name="T93" fmla="*/ 1 h 788"/>
                <a:gd name="T94" fmla="*/ 2 w 788"/>
                <a:gd name="T95" fmla="*/ 1 h 788"/>
                <a:gd name="T96" fmla="*/ 3 w 788"/>
                <a:gd name="T97" fmla="*/ 1 h 788"/>
                <a:gd name="T98" fmla="*/ 3 w 788"/>
                <a:gd name="T99" fmla="*/ 0 h 788"/>
                <a:gd name="T100" fmla="*/ 4 w 788"/>
                <a:gd name="T101" fmla="*/ 0 h 788"/>
                <a:gd name="T102" fmla="*/ 4 w 788"/>
                <a:gd name="T103" fmla="*/ 0 h 788"/>
                <a:gd name="T104" fmla="*/ 5 w 788"/>
                <a:gd name="T105" fmla="*/ 0 h 7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8"/>
                <a:gd name="T160" fmla="*/ 0 h 788"/>
                <a:gd name="T161" fmla="*/ 788 w 788"/>
                <a:gd name="T162" fmla="*/ 788 h 7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8" h="788">
                  <a:moveTo>
                    <a:pt x="394" y="0"/>
                  </a:moveTo>
                  <a:lnTo>
                    <a:pt x="443" y="4"/>
                  </a:lnTo>
                  <a:lnTo>
                    <a:pt x="490" y="12"/>
                  </a:lnTo>
                  <a:lnTo>
                    <a:pt x="536" y="27"/>
                  </a:lnTo>
                  <a:lnTo>
                    <a:pt x="578" y="47"/>
                  </a:lnTo>
                  <a:lnTo>
                    <a:pt x="618" y="71"/>
                  </a:lnTo>
                  <a:lnTo>
                    <a:pt x="655" y="100"/>
                  </a:lnTo>
                  <a:lnTo>
                    <a:pt x="688" y="132"/>
                  </a:lnTo>
                  <a:lnTo>
                    <a:pt x="716" y="169"/>
                  </a:lnTo>
                  <a:lnTo>
                    <a:pt x="741" y="209"/>
                  </a:lnTo>
                  <a:lnTo>
                    <a:pt x="760" y="252"/>
                  </a:lnTo>
                  <a:lnTo>
                    <a:pt x="775" y="297"/>
                  </a:lnTo>
                  <a:lnTo>
                    <a:pt x="784" y="345"/>
                  </a:lnTo>
                  <a:lnTo>
                    <a:pt x="788" y="394"/>
                  </a:lnTo>
                  <a:lnTo>
                    <a:pt x="784" y="443"/>
                  </a:lnTo>
                  <a:lnTo>
                    <a:pt x="775" y="491"/>
                  </a:lnTo>
                  <a:lnTo>
                    <a:pt x="760" y="537"/>
                  </a:lnTo>
                  <a:lnTo>
                    <a:pt x="741" y="579"/>
                  </a:lnTo>
                  <a:lnTo>
                    <a:pt x="716" y="618"/>
                  </a:lnTo>
                  <a:lnTo>
                    <a:pt x="688" y="655"/>
                  </a:lnTo>
                  <a:lnTo>
                    <a:pt x="655" y="688"/>
                  </a:lnTo>
                  <a:lnTo>
                    <a:pt x="618" y="717"/>
                  </a:lnTo>
                  <a:lnTo>
                    <a:pt x="578" y="742"/>
                  </a:lnTo>
                  <a:lnTo>
                    <a:pt x="536" y="761"/>
                  </a:lnTo>
                  <a:lnTo>
                    <a:pt x="490" y="775"/>
                  </a:lnTo>
                  <a:lnTo>
                    <a:pt x="443" y="785"/>
                  </a:lnTo>
                  <a:lnTo>
                    <a:pt x="394" y="788"/>
                  </a:lnTo>
                  <a:lnTo>
                    <a:pt x="345" y="785"/>
                  </a:lnTo>
                  <a:lnTo>
                    <a:pt x="296" y="775"/>
                  </a:lnTo>
                  <a:lnTo>
                    <a:pt x="251" y="761"/>
                  </a:lnTo>
                  <a:lnTo>
                    <a:pt x="208" y="742"/>
                  </a:lnTo>
                  <a:lnTo>
                    <a:pt x="169" y="717"/>
                  </a:lnTo>
                  <a:lnTo>
                    <a:pt x="132" y="688"/>
                  </a:lnTo>
                  <a:lnTo>
                    <a:pt x="99" y="655"/>
                  </a:lnTo>
                  <a:lnTo>
                    <a:pt x="70" y="618"/>
                  </a:lnTo>
                  <a:lnTo>
                    <a:pt x="46" y="579"/>
                  </a:lnTo>
                  <a:lnTo>
                    <a:pt x="26" y="537"/>
                  </a:lnTo>
                  <a:lnTo>
                    <a:pt x="11" y="491"/>
                  </a:lnTo>
                  <a:lnTo>
                    <a:pt x="3" y="443"/>
                  </a:lnTo>
                  <a:lnTo>
                    <a:pt x="0" y="394"/>
                  </a:lnTo>
                  <a:lnTo>
                    <a:pt x="3" y="345"/>
                  </a:lnTo>
                  <a:lnTo>
                    <a:pt x="11" y="297"/>
                  </a:lnTo>
                  <a:lnTo>
                    <a:pt x="26" y="252"/>
                  </a:lnTo>
                  <a:lnTo>
                    <a:pt x="46" y="209"/>
                  </a:lnTo>
                  <a:lnTo>
                    <a:pt x="70" y="169"/>
                  </a:lnTo>
                  <a:lnTo>
                    <a:pt x="99" y="132"/>
                  </a:lnTo>
                  <a:lnTo>
                    <a:pt x="132" y="100"/>
                  </a:lnTo>
                  <a:lnTo>
                    <a:pt x="169" y="71"/>
                  </a:lnTo>
                  <a:lnTo>
                    <a:pt x="208" y="47"/>
                  </a:lnTo>
                  <a:lnTo>
                    <a:pt x="251" y="27"/>
                  </a:lnTo>
                  <a:lnTo>
                    <a:pt x="296" y="12"/>
                  </a:lnTo>
                  <a:lnTo>
                    <a:pt x="345" y="4"/>
                  </a:lnTo>
                  <a:lnTo>
                    <a:pt x="394" y="0"/>
                  </a:lnTo>
                  <a:close/>
                </a:path>
              </a:pathLst>
            </a:custGeom>
            <a:grpFill/>
            <a:ln w="0">
              <a:noFill/>
              <a:prstDash val="solid"/>
              <a:round/>
              <a:headEnd/>
              <a:tailEnd/>
            </a:ln>
          </p:spPr>
          <p:txBody>
            <a:bodyPr/>
            <a:lstStyle/>
            <a:p>
              <a:endParaRPr lang="en-ZA" dirty="0">
                <a:solidFill>
                  <a:srgbClr val="717171"/>
                </a:solidFill>
              </a:endParaRPr>
            </a:p>
          </p:txBody>
        </p:sp>
        <p:sp>
          <p:nvSpPr>
            <p:cNvPr id="39" name="Freeform 351"/>
            <p:cNvSpPr>
              <a:spLocks/>
            </p:cNvSpPr>
            <p:nvPr/>
          </p:nvSpPr>
          <p:spPr bwMode="auto">
            <a:xfrm>
              <a:off x="3201" y="3186"/>
              <a:ext cx="28" cy="29"/>
            </a:xfrm>
            <a:custGeom>
              <a:avLst/>
              <a:gdLst>
                <a:gd name="T0" fmla="*/ 0 w 253"/>
                <a:gd name="T1" fmla="*/ 0 h 256"/>
                <a:gd name="T2" fmla="*/ 3 w 253"/>
                <a:gd name="T3" fmla="*/ 2 h 256"/>
                <a:gd name="T4" fmla="*/ 3 w 253"/>
                <a:gd name="T5" fmla="*/ 2 h 256"/>
                <a:gd name="T6" fmla="*/ 2 w 253"/>
                <a:gd name="T7" fmla="*/ 2 h 256"/>
                <a:gd name="T8" fmla="*/ 2 w 253"/>
                <a:gd name="T9" fmla="*/ 3 h 256"/>
                <a:gd name="T10" fmla="*/ 1 w 253"/>
                <a:gd name="T11" fmla="*/ 3 h 256"/>
                <a:gd name="T12" fmla="*/ 0 w 253"/>
                <a:gd name="T13" fmla="*/ 0 h 256"/>
                <a:gd name="T14" fmla="*/ 0 w 253"/>
                <a:gd name="T15" fmla="*/ 0 h 25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6"/>
                <a:gd name="T26" fmla="*/ 253 w 253"/>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6">
                  <a:moveTo>
                    <a:pt x="0" y="0"/>
                  </a:moveTo>
                  <a:lnTo>
                    <a:pt x="253" y="122"/>
                  </a:lnTo>
                  <a:lnTo>
                    <a:pt x="216" y="151"/>
                  </a:lnTo>
                  <a:lnTo>
                    <a:pt x="180" y="183"/>
                  </a:lnTo>
                  <a:lnTo>
                    <a:pt x="147" y="218"/>
                  </a:lnTo>
                  <a:lnTo>
                    <a:pt x="119" y="256"/>
                  </a:lnTo>
                  <a:lnTo>
                    <a:pt x="14" y="3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0" name="Freeform 352"/>
            <p:cNvSpPr>
              <a:spLocks/>
            </p:cNvSpPr>
            <p:nvPr/>
          </p:nvSpPr>
          <p:spPr bwMode="auto">
            <a:xfrm>
              <a:off x="3176" y="3235"/>
              <a:ext cx="29" cy="21"/>
            </a:xfrm>
            <a:custGeom>
              <a:avLst/>
              <a:gdLst>
                <a:gd name="T0" fmla="*/ 3 w 262"/>
                <a:gd name="T1" fmla="*/ 0 h 187"/>
                <a:gd name="T2" fmla="*/ 3 w 262"/>
                <a:gd name="T3" fmla="*/ 1 h 187"/>
                <a:gd name="T4" fmla="*/ 3 w 262"/>
                <a:gd name="T5" fmla="*/ 1 h 187"/>
                <a:gd name="T6" fmla="*/ 3 w 262"/>
                <a:gd name="T7" fmla="*/ 2 h 187"/>
                <a:gd name="T8" fmla="*/ 3 w 262"/>
                <a:gd name="T9" fmla="*/ 2 h 187"/>
                <a:gd name="T10" fmla="*/ 0 w 262"/>
                <a:gd name="T11" fmla="*/ 1 h 187"/>
                <a:gd name="T12" fmla="*/ 3 w 262"/>
                <a:gd name="T13" fmla="*/ 0 h 187"/>
                <a:gd name="T14" fmla="*/ 3 w 262"/>
                <a:gd name="T15" fmla="*/ 0 h 187"/>
                <a:gd name="T16" fmla="*/ 0 60000 65536"/>
                <a:gd name="T17" fmla="*/ 0 60000 65536"/>
                <a:gd name="T18" fmla="*/ 0 60000 65536"/>
                <a:gd name="T19" fmla="*/ 0 60000 65536"/>
                <a:gd name="T20" fmla="*/ 0 60000 65536"/>
                <a:gd name="T21" fmla="*/ 0 60000 65536"/>
                <a:gd name="T22" fmla="*/ 0 60000 65536"/>
                <a:gd name="T23" fmla="*/ 0 60000 65536"/>
                <a:gd name="T24" fmla="*/ 0 w 262"/>
                <a:gd name="T25" fmla="*/ 0 h 187"/>
                <a:gd name="T26" fmla="*/ 262 w 262"/>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2" h="187">
                  <a:moveTo>
                    <a:pt x="262" y="0"/>
                  </a:moveTo>
                  <a:lnTo>
                    <a:pt x="254" y="47"/>
                  </a:lnTo>
                  <a:lnTo>
                    <a:pt x="252" y="95"/>
                  </a:lnTo>
                  <a:lnTo>
                    <a:pt x="254" y="142"/>
                  </a:lnTo>
                  <a:lnTo>
                    <a:pt x="262" y="187"/>
                  </a:lnTo>
                  <a:lnTo>
                    <a:pt x="0" y="94"/>
                  </a:lnTo>
                  <a:lnTo>
                    <a:pt x="255" y="2"/>
                  </a:lnTo>
                  <a:lnTo>
                    <a:pt x="262" y="0"/>
                  </a:lnTo>
                  <a:close/>
                </a:path>
              </a:pathLst>
            </a:custGeom>
            <a:grpFill/>
            <a:ln w="0">
              <a:noFill/>
              <a:prstDash val="solid"/>
              <a:round/>
              <a:headEnd/>
              <a:tailEnd/>
            </a:ln>
          </p:spPr>
          <p:txBody>
            <a:bodyPr/>
            <a:lstStyle/>
            <a:p>
              <a:endParaRPr lang="en-ZA" dirty="0">
                <a:solidFill>
                  <a:srgbClr val="717171"/>
                </a:solidFill>
              </a:endParaRPr>
            </a:p>
          </p:txBody>
        </p:sp>
        <p:sp>
          <p:nvSpPr>
            <p:cNvPr id="41" name="Freeform 353"/>
            <p:cNvSpPr>
              <a:spLocks/>
            </p:cNvSpPr>
            <p:nvPr/>
          </p:nvSpPr>
          <p:spPr bwMode="auto">
            <a:xfrm>
              <a:off x="3249" y="3162"/>
              <a:ext cx="21" cy="30"/>
            </a:xfrm>
            <a:custGeom>
              <a:avLst/>
              <a:gdLst>
                <a:gd name="T0" fmla="*/ 1 w 190"/>
                <a:gd name="T1" fmla="*/ 0 h 269"/>
                <a:gd name="T2" fmla="*/ 2 w 190"/>
                <a:gd name="T3" fmla="*/ 3 h 269"/>
                <a:gd name="T4" fmla="*/ 2 w 190"/>
                <a:gd name="T5" fmla="*/ 3 h 269"/>
                <a:gd name="T6" fmla="*/ 1 w 190"/>
                <a:gd name="T7" fmla="*/ 3 h 269"/>
                <a:gd name="T8" fmla="*/ 1 w 190"/>
                <a:gd name="T9" fmla="*/ 3 h 269"/>
                <a:gd name="T10" fmla="*/ 0 w 190"/>
                <a:gd name="T11" fmla="*/ 3 h 269"/>
                <a:gd name="T12" fmla="*/ 1 w 190"/>
                <a:gd name="T13" fmla="*/ 0 h 269"/>
                <a:gd name="T14" fmla="*/ 1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96" y="0"/>
                  </a:moveTo>
                  <a:lnTo>
                    <a:pt x="190" y="269"/>
                  </a:lnTo>
                  <a:lnTo>
                    <a:pt x="144" y="263"/>
                  </a:lnTo>
                  <a:lnTo>
                    <a:pt x="96" y="260"/>
                  </a:lnTo>
                  <a:lnTo>
                    <a:pt x="48" y="263"/>
                  </a:lnTo>
                  <a:lnTo>
                    <a:pt x="0" y="269"/>
                  </a:lnTo>
                  <a:lnTo>
                    <a:pt x="84" y="32"/>
                  </a:lnTo>
                  <a:lnTo>
                    <a:pt x="96" y="0"/>
                  </a:lnTo>
                  <a:close/>
                </a:path>
              </a:pathLst>
            </a:custGeom>
            <a:grpFill/>
            <a:ln w="0">
              <a:noFill/>
              <a:prstDash val="solid"/>
              <a:round/>
              <a:headEnd/>
              <a:tailEnd/>
            </a:ln>
          </p:spPr>
          <p:txBody>
            <a:bodyPr/>
            <a:lstStyle/>
            <a:p>
              <a:endParaRPr lang="en-ZA" dirty="0">
                <a:solidFill>
                  <a:srgbClr val="717171"/>
                </a:solidFill>
              </a:endParaRPr>
            </a:p>
          </p:txBody>
        </p:sp>
        <p:sp>
          <p:nvSpPr>
            <p:cNvPr id="42" name="Freeform 354"/>
            <p:cNvSpPr>
              <a:spLocks/>
            </p:cNvSpPr>
            <p:nvPr/>
          </p:nvSpPr>
          <p:spPr bwMode="auto">
            <a:xfrm>
              <a:off x="3290" y="3186"/>
              <a:ext cx="29" cy="29"/>
            </a:xfrm>
            <a:custGeom>
              <a:avLst/>
              <a:gdLst>
                <a:gd name="T0" fmla="*/ 3 w 256"/>
                <a:gd name="T1" fmla="*/ 0 h 255"/>
                <a:gd name="T2" fmla="*/ 2 w 256"/>
                <a:gd name="T3" fmla="*/ 3 h 255"/>
                <a:gd name="T4" fmla="*/ 1 w 256"/>
                <a:gd name="T5" fmla="*/ 3 h 255"/>
                <a:gd name="T6" fmla="*/ 1 w 256"/>
                <a:gd name="T7" fmla="*/ 2 h 255"/>
                <a:gd name="T8" fmla="*/ 0 w 256"/>
                <a:gd name="T9" fmla="*/ 2 h 255"/>
                <a:gd name="T10" fmla="*/ 0 w 256"/>
                <a:gd name="T11" fmla="*/ 2 h 255"/>
                <a:gd name="T12" fmla="*/ 3 w 256"/>
                <a:gd name="T13" fmla="*/ 0 h 255"/>
                <a:gd name="T14" fmla="*/ 3 w 256"/>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255"/>
                <a:gd name="T26" fmla="*/ 256 w 256"/>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255">
                  <a:moveTo>
                    <a:pt x="256" y="0"/>
                  </a:moveTo>
                  <a:lnTo>
                    <a:pt x="135" y="255"/>
                  </a:lnTo>
                  <a:lnTo>
                    <a:pt x="106" y="218"/>
                  </a:lnTo>
                  <a:lnTo>
                    <a:pt x="74" y="183"/>
                  </a:lnTo>
                  <a:lnTo>
                    <a:pt x="39" y="152"/>
                  </a:lnTo>
                  <a:lnTo>
                    <a:pt x="0" y="123"/>
                  </a:lnTo>
                  <a:lnTo>
                    <a:pt x="224" y="16"/>
                  </a:lnTo>
                  <a:lnTo>
                    <a:pt x="256" y="0"/>
                  </a:lnTo>
                  <a:close/>
                </a:path>
              </a:pathLst>
            </a:custGeom>
            <a:grpFill/>
            <a:ln w="0">
              <a:noFill/>
              <a:prstDash val="solid"/>
              <a:round/>
              <a:headEnd/>
              <a:tailEnd/>
            </a:ln>
          </p:spPr>
          <p:txBody>
            <a:bodyPr/>
            <a:lstStyle/>
            <a:p>
              <a:endParaRPr lang="en-ZA" dirty="0">
                <a:solidFill>
                  <a:srgbClr val="717171"/>
                </a:solidFill>
              </a:endParaRPr>
            </a:p>
          </p:txBody>
        </p:sp>
        <p:sp>
          <p:nvSpPr>
            <p:cNvPr id="43" name="Freeform 355"/>
            <p:cNvSpPr>
              <a:spLocks/>
            </p:cNvSpPr>
            <p:nvPr/>
          </p:nvSpPr>
          <p:spPr bwMode="auto">
            <a:xfrm>
              <a:off x="3314" y="3236"/>
              <a:ext cx="29" cy="20"/>
            </a:xfrm>
            <a:custGeom>
              <a:avLst/>
              <a:gdLst>
                <a:gd name="T0" fmla="*/ 0 w 261"/>
                <a:gd name="T1" fmla="*/ 0 h 187"/>
                <a:gd name="T2" fmla="*/ 3 w 261"/>
                <a:gd name="T3" fmla="*/ 1 h 187"/>
                <a:gd name="T4" fmla="*/ 0 w 261"/>
                <a:gd name="T5" fmla="*/ 2 h 187"/>
                <a:gd name="T6" fmla="*/ 0 w 261"/>
                <a:gd name="T7" fmla="*/ 2 h 187"/>
                <a:gd name="T8" fmla="*/ 0 w 261"/>
                <a:gd name="T9" fmla="*/ 1 h 187"/>
                <a:gd name="T10" fmla="*/ 0 w 261"/>
                <a:gd name="T11" fmla="*/ 1 h 187"/>
                <a:gd name="T12" fmla="*/ 0 w 261"/>
                <a:gd name="T13" fmla="*/ 0 h 187"/>
                <a:gd name="T14" fmla="*/ 0 60000 65536"/>
                <a:gd name="T15" fmla="*/ 0 60000 65536"/>
                <a:gd name="T16" fmla="*/ 0 60000 65536"/>
                <a:gd name="T17" fmla="*/ 0 60000 65536"/>
                <a:gd name="T18" fmla="*/ 0 60000 65536"/>
                <a:gd name="T19" fmla="*/ 0 60000 65536"/>
                <a:gd name="T20" fmla="*/ 0 60000 65536"/>
                <a:gd name="T21" fmla="*/ 0 w 261"/>
                <a:gd name="T22" fmla="*/ 0 h 187"/>
                <a:gd name="T23" fmla="*/ 261 w 261"/>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87">
                  <a:moveTo>
                    <a:pt x="0" y="0"/>
                  </a:moveTo>
                  <a:lnTo>
                    <a:pt x="261" y="94"/>
                  </a:lnTo>
                  <a:lnTo>
                    <a:pt x="0" y="187"/>
                  </a:lnTo>
                  <a:lnTo>
                    <a:pt x="6" y="141"/>
                  </a:lnTo>
                  <a:lnTo>
                    <a:pt x="8" y="94"/>
                  </a:lnTo>
                  <a:lnTo>
                    <a:pt x="6" y="46"/>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4" name="Freeform 356"/>
            <p:cNvSpPr>
              <a:spLocks/>
            </p:cNvSpPr>
            <p:nvPr/>
          </p:nvSpPr>
          <p:spPr bwMode="auto">
            <a:xfrm>
              <a:off x="3249" y="3300"/>
              <a:ext cx="21" cy="30"/>
            </a:xfrm>
            <a:custGeom>
              <a:avLst/>
              <a:gdLst>
                <a:gd name="T0" fmla="*/ 0 w 190"/>
                <a:gd name="T1" fmla="*/ 0 h 269"/>
                <a:gd name="T2" fmla="*/ 1 w 190"/>
                <a:gd name="T3" fmla="*/ 0 h 269"/>
                <a:gd name="T4" fmla="*/ 1 w 190"/>
                <a:gd name="T5" fmla="*/ 0 h 269"/>
                <a:gd name="T6" fmla="*/ 2 w 190"/>
                <a:gd name="T7" fmla="*/ 0 h 269"/>
                <a:gd name="T8" fmla="*/ 2 w 190"/>
                <a:gd name="T9" fmla="*/ 0 h 269"/>
                <a:gd name="T10" fmla="*/ 1 w 190"/>
                <a:gd name="T11" fmla="*/ 3 h 269"/>
                <a:gd name="T12" fmla="*/ 0 w 190"/>
                <a:gd name="T13" fmla="*/ 0 h 269"/>
                <a:gd name="T14" fmla="*/ 0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0" y="0"/>
                  </a:moveTo>
                  <a:lnTo>
                    <a:pt x="48" y="7"/>
                  </a:lnTo>
                  <a:lnTo>
                    <a:pt x="96" y="9"/>
                  </a:lnTo>
                  <a:lnTo>
                    <a:pt x="144" y="7"/>
                  </a:lnTo>
                  <a:lnTo>
                    <a:pt x="190" y="0"/>
                  </a:lnTo>
                  <a:lnTo>
                    <a:pt x="96" y="269"/>
                  </a:lnTo>
                  <a:lnTo>
                    <a:pt x="5" y="1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5" name="Freeform 357"/>
            <p:cNvSpPr>
              <a:spLocks/>
            </p:cNvSpPr>
            <p:nvPr/>
          </p:nvSpPr>
          <p:spPr bwMode="auto">
            <a:xfrm>
              <a:off x="3290" y="3277"/>
              <a:ext cx="29" cy="29"/>
            </a:xfrm>
            <a:custGeom>
              <a:avLst/>
              <a:gdLst>
                <a:gd name="T0" fmla="*/ 2 w 254"/>
                <a:gd name="T1" fmla="*/ 0 h 254"/>
                <a:gd name="T2" fmla="*/ 3 w 254"/>
                <a:gd name="T3" fmla="*/ 3 h 254"/>
                <a:gd name="T4" fmla="*/ 0 w 254"/>
                <a:gd name="T5" fmla="*/ 2 h 254"/>
                <a:gd name="T6" fmla="*/ 0 w 254"/>
                <a:gd name="T7" fmla="*/ 1 h 254"/>
                <a:gd name="T8" fmla="*/ 1 w 254"/>
                <a:gd name="T9" fmla="*/ 1 h 254"/>
                <a:gd name="T10" fmla="*/ 1 w 254"/>
                <a:gd name="T11" fmla="*/ 0 h 254"/>
                <a:gd name="T12" fmla="*/ 2 w 254"/>
                <a:gd name="T13" fmla="*/ 0 h 254"/>
                <a:gd name="T14" fmla="*/ 0 60000 65536"/>
                <a:gd name="T15" fmla="*/ 0 60000 65536"/>
                <a:gd name="T16" fmla="*/ 0 60000 65536"/>
                <a:gd name="T17" fmla="*/ 0 60000 65536"/>
                <a:gd name="T18" fmla="*/ 0 60000 65536"/>
                <a:gd name="T19" fmla="*/ 0 60000 65536"/>
                <a:gd name="T20" fmla="*/ 0 60000 65536"/>
                <a:gd name="T21" fmla="*/ 0 w 254"/>
                <a:gd name="T22" fmla="*/ 0 h 254"/>
                <a:gd name="T23" fmla="*/ 254 w 25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254">
                  <a:moveTo>
                    <a:pt x="133" y="0"/>
                  </a:moveTo>
                  <a:lnTo>
                    <a:pt x="254" y="254"/>
                  </a:lnTo>
                  <a:lnTo>
                    <a:pt x="0" y="132"/>
                  </a:lnTo>
                  <a:lnTo>
                    <a:pt x="38" y="104"/>
                  </a:lnTo>
                  <a:lnTo>
                    <a:pt x="73" y="72"/>
                  </a:lnTo>
                  <a:lnTo>
                    <a:pt x="104" y="38"/>
                  </a:lnTo>
                  <a:lnTo>
                    <a:pt x="133" y="0"/>
                  </a:lnTo>
                  <a:close/>
                </a:path>
              </a:pathLst>
            </a:custGeom>
            <a:grpFill/>
            <a:ln w="0">
              <a:noFill/>
              <a:prstDash val="solid"/>
              <a:round/>
              <a:headEnd/>
              <a:tailEnd/>
            </a:ln>
          </p:spPr>
          <p:txBody>
            <a:bodyPr/>
            <a:lstStyle/>
            <a:p>
              <a:endParaRPr lang="en-ZA" dirty="0">
                <a:solidFill>
                  <a:srgbClr val="717171"/>
                </a:solidFill>
              </a:endParaRPr>
            </a:p>
          </p:txBody>
        </p:sp>
        <p:sp>
          <p:nvSpPr>
            <p:cNvPr id="46" name="Freeform 358"/>
            <p:cNvSpPr>
              <a:spLocks/>
            </p:cNvSpPr>
            <p:nvPr/>
          </p:nvSpPr>
          <p:spPr bwMode="auto">
            <a:xfrm>
              <a:off x="3201" y="3277"/>
              <a:ext cx="28" cy="29"/>
            </a:xfrm>
            <a:custGeom>
              <a:avLst/>
              <a:gdLst>
                <a:gd name="T0" fmla="*/ 1 w 253"/>
                <a:gd name="T1" fmla="*/ 0 h 254"/>
                <a:gd name="T2" fmla="*/ 2 w 253"/>
                <a:gd name="T3" fmla="*/ 0 h 254"/>
                <a:gd name="T4" fmla="*/ 2 w 253"/>
                <a:gd name="T5" fmla="*/ 1 h 254"/>
                <a:gd name="T6" fmla="*/ 3 w 253"/>
                <a:gd name="T7" fmla="*/ 1 h 254"/>
                <a:gd name="T8" fmla="*/ 3 w 253"/>
                <a:gd name="T9" fmla="*/ 2 h 254"/>
                <a:gd name="T10" fmla="*/ 0 w 253"/>
                <a:gd name="T11" fmla="*/ 3 h 254"/>
                <a:gd name="T12" fmla="*/ 1 w 253"/>
                <a:gd name="T13" fmla="*/ 0 h 254"/>
                <a:gd name="T14" fmla="*/ 1 w 253"/>
                <a:gd name="T15" fmla="*/ 0 h 254"/>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4"/>
                <a:gd name="T26" fmla="*/ 253 w 253"/>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4">
                  <a:moveTo>
                    <a:pt x="119" y="0"/>
                  </a:moveTo>
                  <a:lnTo>
                    <a:pt x="147" y="38"/>
                  </a:lnTo>
                  <a:lnTo>
                    <a:pt x="180" y="73"/>
                  </a:lnTo>
                  <a:lnTo>
                    <a:pt x="216" y="105"/>
                  </a:lnTo>
                  <a:lnTo>
                    <a:pt x="253" y="133"/>
                  </a:lnTo>
                  <a:lnTo>
                    <a:pt x="0" y="254"/>
                  </a:lnTo>
                  <a:lnTo>
                    <a:pt x="115" y="7"/>
                  </a:lnTo>
                  <a:lnTo>
                    <a:pt x="119" y="0"/>
                  </a:lnTo>
                  <a:close/>
                </a:path>
              </a:pathLst>
            </a:custGeom>
            <a:grpFill/>
            <a:ln w="0">
              <a:noFill/>
              <a:prstDash val="solid"/>
              <a:round/>
              <a:headEnd/>
              <a:tailEnd/>
            </a:ln>
          </p:spPr>
          <p:txBody>
            <a:bodyPr/>
            <a:lstStyle/>
            <a:p>
              <a:endParaRPr lang="en-ZA" dirty="0">
                <a:solidFill>
                  <a:srgbClr val="717171"/>
                </a:solidFill>
              </a:endParaRPr>
            </a:p>
          </p:txBody>
        </p:sp>
        <p:sp>
          <p:nvSpPr>
            <p:cNvPr id="47" name="Freeform 359"/>
            <p:cNvSpPr>
              <a:spLocks/>
            </p:cNvSpPr>
            <p:nvPr/>
          </p:nvSpPr>
          <p:spPr bwMode="auto">
            <a:xfrm>
              <a:off x="3067" y="3179"/>
              <a:ext cx="96" cy="135"/>
            </a:xfrm>
            <a:custGeom>
              <a:avLst/>
              <a:gdLst>
                <a:gd name="T0" fmla="*/ 8 w 863"/>
                <a:gd name="T1" fmla="*/ 0 h 1215"/>
                <a:gd name="T2" fmla="*/ 9 w 863"/>
                <a:gd name="T3" fmla="*/ 0 h 1215"/>
                <a:gd name="T4" fmla="*/ 11 w 863"/>
                <a:gd name="T5" fmla="*/ 1 h 1215"/>
                <a:gd name="T6" fmla="*/ 9 w 863"/>
                <a:gd name="T7" fmla="*/ 1 h 1215"/>
                <a:gd name="T8" fmla="*/ 8 w 863"/>
                <a:gd name="T9" fmla="*/ 1 h 1215"/>
                <a:gd name="T10" fmla="*/ 7 w 863"/>
                <a:gd name="T11" fmla="*/ 2 h 1215"/>
                <a:gd name="T12" fmla="*/ 6 w 863"/>
                <a:gd name="T13" fmla="*/ 3 h 1215"/>
                <a:gd name="T14" fmla="*/ 5 w 863"/>
                <a:gd name="T15" fmla="*/ 4 h 1215"/>
                <a:gd name="T16" fmla="*/ 5 w 863"/>
                <a:gd name="T17" fmla="*/ 5 h 1215"/>
                <a:gd name="T18" fmla="*/ 4 w 863"/>
                <a:gd name="T19" fmla="*/ 7 h 1215"/>
                <a:gd name="T20" fmla="*/ 4 w 863"/>
                <a:gd name="T21" fmla="*/ 8 h 1215"/>
                <a:gd name="T22" fmla="*/ 5 w 863"/>
                <a:gd name="T23" fmla="*/ 10 h 1215"/>
                <a:gd name="T24" fmla="*/ 5 w 863"/>
                <a:gd name="T25" fmla="*/ 11 h 1215"/>
                <a:gd name="T26" fmla="*/ 6 w 863"/>
                <a:gd name="T27" fmla="*/ 12 h 1215"/>
                <a:gd name="T28" fmla="*/ 7 w 863"/>
                <a:gd name="T29" fmla="*/ 13 h 1215"/>
                <a:gd name="T30" fmla="*/ 8 w 863"/>
                <a:gd name="T31" fmla="*/ 14 h 1215"/>
                <a:gd name="T32" fmla="*/ 9 w 863"/>
                <a:gd name="T33" fmla="*/ 14 h 1215"/>
                <a:gd name="T34" fmla="*/ 11 w 863"/>
                <a:gd name="T35" fmla="*/ 14 h 1215"/>
                <a:gd name="T36" fmla="*/ 9 w 863"/>
                <a:gd name="T37" fmla="*/ 15 h 1215"/>
                <a:gd name="T38" fmla="*/ 8 w 863"/>
                <a:gd name="T39" fmla="*/ 15 h 1215"/>
                <a:gd name="T40" fmla="*/ 7 w 863"/>
                <a:gd name="T41" fmla="*/ 15 h 1215"/>
                <a:gd name="T42" fmla="*/ 5 w 863"/>
                <a:gd name="T43" fmla="*/ 15 h 1215"/>
                <a:gd name="T44" fmla="*/ 4 w 863"/>
                <a:gd name="T45" fmla="*/ 14 h 1215"/>
                <a:gd name="T46" fmla="*/ 3 w 863"/>
                <a:gd name="T47" fmla="*/ 13 h 1215"/>
                <a:gd name="T48" fmla="*/ 2 w 863"/>
                <a:gd name="T49" fmla="*/ 12 h 1215"/>
                <a:gd name="T50" fmla="*/ 1 w 863"/>
                <a:gd name="T51" fmla="*/ 11 h 1215"/>
                <a:gd name="T52" fmla="*/ 0 w 863"/>
                <a:gd name="T53" fmla="*/ 10 h 1215"/>
                <a:gd name="T54" fmla="*/ 0 w 863"/>
                <a:gd name="T55" fmla="*/ 8 h 1215"/>
                <a:gd name="T56" fmla="*/ 0 w 863"/>
                <a:gd name="T57" fmla="*/ 7 h 1215"/>
                <a:gd name="T58" fmla="*/ 0 w 863"/>
                <a:gd name="T59" fmla="*/ 5 h 1215"/>
                <a:gd name="T60" fmla="*/ 1 w 863"/>
                <a:gd name="T61" fmla="*/ 4 h 1215"/>
                <a:gd name="T62" fmla="*/ 2 w 863"/>
                <a:gd name="T63" fmla="*/ 3 h 1215"/>
                <a:gd name="T64" fmla="*/ 3 w 863"/>
                <a:gd name="T65" fmla="*/ 2 h 1215"/>
                <a:gd name="T66" fmla="*/ 4 w 863"/>
                <a:gd name="T67" fmla="*/ 1 h 1215"/>
                <a:gd name="T68" fmla="*/ 5 w 863"/>
                <a:gd name="T69" fmla="*/ 0 h 1215"/>
                <a:gd name="T70" fmla="*/ 7 w 863"/>
                <a:gd name="T71" fmla="*/ 0 h 12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63"/>
                <a:gd name="T109" fmla="*/ 0 h 1215"/>
                <a:gd name="T110" fmla="*/ 863 w 863"/>
                <a:gd name="T111" fmla="*/ 1215 h 12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63" h="1215">
                  <a:moveTo>
                    <a:pt x="607" y="0"/>
                  </a:moveTo>
                  <a:lnTo>
                    <a:pt x="661" y="2"/>
                  </a:lnTo>
                  <a:lnTo>
                    <a:pt x="714" y="9"/>
                  </a:lnTo>
                  <a:lnTo>
                    <a:pt x="765" y="21"/>
                  </a:lnTo>
                  <a:lnTo>
                    <a:pt x="815" y="36"/>
                  </a:lnTo>
                  <a:lnTo>
                    <a:pt x="863" y="56"/>
                  </a:lnTo>
                  <a:lnTo>
                    <a:pt x="806" y="63"/>
                  </a:lnTo>
                  <a:lnTo>
                    <a:pt x="750" y="75"/>
                  </a:lnTo>
                  <a:lnTo>
                    <a:pt x="698" y="92"/>
                  </a:lnTo>
                  <a:lnTo>
                    <a:pt x="648" y="115"/>
                  </a:lnTo>
                  <a:lnTo>
                    <a:pt x="600" y="142"/>
                  </a:lnTo>
                  <a:lnTo>
                    <a:pt x="556" y="174"/>
                  </a:lnTo>
                  <a:lnTo>
                    <a:pt x="515" y="209"/>
                  </a:lnTo>
                  <a:lnTo>
                    <a:pt x="477" y="248"/>
                  </a:lnTo>
                  <a:lnTo>
                    <a:pt x="444" y="292"/>
                  </a:lnTo>
                  <a:lnTo>
                    <a:pt x="414" y="338"/>
                  </a:lnTo>
                  <a:lnTo>
                    <a:pt x="390" y="387"/>
                  </a:lnTo>
                  <a:lnTo>
                    <a:pt x="370" y="439"/>
                  </a:lnTo>
                  <a:lnTo>
                    <a:pt x="357" y="493"/>
                  </a:lnTo>
                  <a:lnTo>
                    <a:pt x="347" y="549"/>
                  </a:lnTo>
                  <a:lnTo>
                    <a:pt x="344" y="607"/>
                  </a:lnTo>
                  <a:lnTo>
                    <a:pt x="347" y="665"/>
                  </a:lnTo>
                  <a:lnTo>
                    <a:pt x="357" y="721"/>
                  </a:lnTo>
                  <a:lnTo>
                    <a:pt x="370" y="775"/>
                  </a:lnTo>
                  <a:lnTo>
                    <a:pt x="390" y="827"/>
                  </a:lnTo>
                  <a:lnTo>
                    <a:pt x="414" y="876"/>
                  </a:lnTo>
                  <a:lnTo>
                    <a:pt x="444" y="922"/>
                  </a:lnTo>
                  <a:lnTo>
                    <a:pt x="477" y="965"/>
                  </a:lnTo>
                  <a:lnTo>
                    <a:pt x="515" y="1005"/>
                  </a:lnTo>
                  <a:lnTo>
                    <a:pt x="556" y="1041"/>
                  </a:lnTo>
                  <a:lnTo>
                    <a:pt x="600" y="1072"/>
                  </a:lnTo>
                  <a:lnTo>
                    <a:pt x="648" y="1099"/>
                  </a:lnTo>
                  <a:lnTo>
                    <a:pt x="698" y="1121"/>
                  </a:lnTo>
                  <a:lnTo>
                    <a:pt x="750" y="1139"/>
                  </a:lnTo>
                  <a:lnTo>
                    <a:pt x="806" y="1151"/>
                  </a:lnTo>
                  <a:lnTo>
                    <a:pt x="863" y="1158"/>
                  </a:lnTo>
                  <a:lnTo>
                    <a:pt x="815" y="1177"/>
                  </a:lnTo>
                  <a:lnTo>
                    <a:pt x="765" y="1194"/>
                  </a:lnTo>
                  <a:lnTo>
                    <a:pt x="714" y="1205"/>
                  </a:lnTo>
                  <a:lnTo>
                    <a:pt x="661" y="1213"/>
                  </a:lnTo>
                  <a:lnTo>
                    <a:pt x="607" y="1215"/>
                  </a:lnTo>
                  <a:lnTo>
                    <a:pt x="545" y="1211"/>
                  </a:lnTo>
                  <a:lnTo>
                    <a:pt x="484" y="1202"/>
                  </a:lnTo>
                  <a:lnTo>
                    <a:pt x="426" y="1187"/>
                  </a:lnTo>
                  <a:lnTo>
                    <a:pt x="370" y="1166"/>
                  </a:lnTo>
                  <a:lnTo>
                    <a:pt x="317" y="1141"/>
                  </a:lnTo>
                  <a:lnTo>
                    <a:pt x="268" y="1111"/>
                  </a:lnTo>
                  <a:lnTo>
                    <a:pt x="221" y="1075"/>
                  </a:lnTo>
                  <a:lnTo>
                    <a:pt x="178" y="1037"/>
                  </a:lnTo>
                  <a:lnTo>
                    <a:pt x="138" y="994"/>
                  </a:lnTo>
                  <a:lnTo>
                    <a:pt x="103" y="947"/>
                  </a:lnTo>
                  <a:lnTo>
                    <a:pt x="73" y="896"/>
                  </a:lnTo>
                  <a:lnTo>
                    <a:pt x="47" y="844"/>
                  </a:lnTo>
                  <a:lnTo>
                    <a:pt x="27" y="787"/>
                  </a:lnTo>
                  <a:lnTo>
                    <a:pt x="12" y="730"/>
                  </a:lnTo>
                  <a:lnTo>
                    <a:pt x="3" y="669"/>
                  </a:lnTo>
                  <a:lnTo>
                    <a:pt x="0" y="607"/>
                  </a:lnTo>
                  <a:lnTo>
                    <a:pt x="3" y="544"/>
                  </a:lnTo>
                  <a:lnTo>
                    <a:pt x="12" y="485"/>
                  </a:lnTo>
                  <a:lnTo>
                    <a:pt x="27" y="426"/>
                  </a:lnTo>
                  <a:lnTo>
                    <a:pt x="47" y="371"/>
                  </a:lnTo>
                  <a:lnTo>
                    <a:pt x="73" y="317"/>
                  </a:lnTo>
                  <a:lnTo>
                    <a:pt x="103" y="267"/>
                  </a:lnTo>
                  <a:lnTo>
                    <a:pt x="138" y="221"/>
                  </a:lnTo>
                  <a:lnTo>
                    <a:pt x="178" y="178"/>
                  </a:lnTo>
                  <a:lnTo>
                    <a:pt x="221" y="138"/>
                  </a:lnTo>
                  <a:lnTo>
                    <a:pt x="268" y="103"/>
                  </a:lnTo>
                  <a:lnTo>
                    <a:pt x="317" y="73"/>
                  </a:lnTo>
                  <a:lnTo>
                    <a:pt x="370" y="47"/>
                  </a:lnTo>
                  <a:lnTo>
                    <a:pt x="426" y="27"/>
                  </a:lnTo>
                  <a:lnTo>
                    <a:pt x="484" y="11"/>
                  </a:lnTo>
                  <a:lnTo>
                    <a:pt x="545" y="3"/>
                  </a:lnTo>
                  <a:lnTo>
                    <a:pt x="607" y="0"/>
                  </a:lnTo>
                  <a:close/>
                </a:path>
              </a:pathLst>
            </a:custGeom>
            <a:grpFill/>
            <a:ln w="0">
              <a:noFill/>
              <a:prstDash val="solid"/>
              <a:round/>
              <a:headEnd/>
              <a:tailEnd/>
            </a:ln>
          </p:spPr>
          <p:txBody>
            <a:bodyPr/>
            <a:lstStyle/>
            <a:p>
              <a:endParaRPr lang="en-ZA" dirty="0">
                <a:solidFill>
                  <a:srgbClr val="717171"/>
                </a:solidFill>
              </a:endParaRPr>
            </a:p>
          </p:txBody>
        </p:sp>
        <p:sp>
          <p:nvSpPr>
            <p:cNvPr id="48" name="Freeform 360"/>
            <p:cNvSpPr>
              <a:spLocks/>
            </p:cNvSpPr>
            <p:nvPr/>
          </p:nvSpPr>
          <p:spPr bwMode="auto">
            <a:xfrm>
              <a:off x="3014" y="3056"/>
              <a:ext cx="348" cy="269"/>
            </a:xfrm>
            <a:custGeom>
              <a:avLst/>
              <a:gdLst>
                <a:gd name="T0" fmla="*/ 23 w 3129"/>
                <a:gd name="T1" fmla="*/ 0 h 2425"/>
                <a:gd name="T2" fmla="*/ 25 w 3129"/>
                <a:gd name="T3" fmla="*/ 0 h 2425"/>
                <a:gd name="T4" fmla="*/ 27 w 3129"/>
                <a:gd name="T5" fmla="*/ 1 h 2425"/>
                <a:gd name="T6" fmla="*/ 30 w 3129"/>
                <a:gd name="T7" fmla="*/ 2 h 2425"/>
                <a:gd name="T8" fmla="*/ 32 w 3129"/>
                <a:gd name="T9" fmla="*/ 3 h 2425"/>
                <a:gd name="T10" fmla="*/ 34 w 3129"/>
                <a:gd name="T11" fmla="*/ 4 h 2425"/>
                <a:gd name="T12" fmla="*/ 36 w 3129"/>
                <a:gd name="T13" fmla="*/ 5 h 2425"/>
                <a:gd name="T14" fmla="*/ 39 w 3129"/>
                <a:gd name="T15" fmla="*/ 4 h 2425"/>
                <a:gd name="T16" fmla="*/ 32 w 3129"/>
                <a:gd name="T17" fmla="*/ 11 h 2425"/>
                <a:gd name="T18" fmla="*/ 34 w 3129"/>
                <a:gd name="T19" fmla="*/ 7 h 2425"/>
                <a:gd name="T20" fmla="*/ 32 w 3129"/>
                <a:gd name="T21" fmla="*/ 6 h 2425"/>
                <a:gd name="T22" fmla="*/ 30 w 3129"/>
                <a:gd name="T23" fmla="*/ 5 h 2425"/>
                <a:gd name="T24" fmla="*/ 28 w 3129"/>
                <a:gd name="T25" fmla="*/ 4 h 2425"/>
                <a:gd name="T26" fmla="*/ 26 w 3129"/>
                <a:gd name="T27" fmla="*/ 3 h 2425"/>
                <a:gd name="T28" fmla="*/ 24 w 3129"/>
                <a:gd name="T29" fmla="*/ 3 h 2425"/>
                <a:gd name="T30" fmla="*/ 21 w 3129"/>
                <a:gd name="T31" fmla="*/ 2 h 2425"/>
                <a:gd name="T32" fmla="*/ 19 w 3129"/>
                <a:gd name="T33" fmla="*/ 3 h 2425"/>
                <a:gd name="T34" fmla="*/ 17 w 3129"/>
                <a:gd name="T35" fmla="*/ 3 h 2425"/>
                <a:gd name="T36" fmla="*/ 14 w 3129"/>
                <a:gd name="T37" fmla="*/ 4 h 2425"/>
                <a:gd name="T38" fmla="*/ 12 w 3129"/>
                <a:gd name="T39" fmla="*/ 5 h 2425"/>
                <a:gd name="T40" fmla="*/ 10 w 3129"/>
                <a:gd name="T41" fmla="*/ 6 h 2425"/>
                <a:gd name="T42" fmla="*/ 8 w 3129"/>
                <a:gd name="T43" fmla="*/ 8 h 2425"/>
                <a:gd name="T44" fmla="*/ 7 w 3129"/>
                <a:gd name="T45" fmla="*/ 9 h 2425"/>
                <a:gd name="T46" fmla="*/ 5 w 3129"/>
                <a:gd name="T47" fmla="*/ 11 h 2425"/>
                <a:gd name="T48" fmla="*/ 4 w 3129"/>
                <a:gd name="T49" fmla="*/ 13 h 2425"/>
                <a:gd name="T50" fmla="*/ 3 w 3129"/>
                <a:gd name="T51" fmla="*/ 15 h 2425"/>
                <a:gd name="T52" fmla="*/ 3 w 3129"/>
                <a:gd name="T53" fmla="*/ 18 h 2425"/>
                <a:gd name="T54" fmla="*/ 2 w 3129"/>
                <a:gd name="T55" fmla="*/ 20 h 2425"/>
                <a:gd name="T56" fmla="*/ 2 w 3129"/>
                <a:gd name="T57" fmla="*/ 22 h 2425"/>
                <a:gd name="T58" fmla="*/ 3 w 3129"/>
                <a:gd name="T59" fmla="*/ 25 h 2425"/>
                <a:gd name="T60" fmla="*/ 3 w 3129"/>
                <a:gd name="T61" fmla="*/ 27 h 2425"/>
                <a:gd name="T62" fmla="*/ 4 w 3129"/>
                <a:gd name="T63" fmla="*/ 29 h 2425"/>
                <a:gd name="T64" fmla="*/ 1 w 3129"/>
                <a:gd name="T65" fmla="*/ 29 h 2425"/>
                <a:gd name="T66" fmla="*/ 1 w 3129"/>
                <a:gd name="T67" fmla="*/ 26 h 2425"/>
                <a:gd name="T68" fmla="*/ 0 w 3129"/>
                <a:gd name="T69" fmla="*/ 24 h 2425"/>
                <a:gd name="T70" fmla="*/ 0 w 3129"/>
                <a:gd name="T71" fmla="*/ 21 h 2425"/>
                <a:gd name="T72" fmla="*/ 0 w 3129"/>
                <a:gd name="T73" fmla="*/ 19 h 2425"/>
                <a:gd name="T74" fmla="*/ 1 w 3129"/>
                <a:gd name="T75" fmla="*/ 16 h 2425"/>
                <a:gd name="T76" fmla="*/ 1 w 3129"/>
                <a:gd name="T77" fmla="*/ 14 h 2425"/>
                <a:gd name="T78" fmla="*/ 2 w 3129"/>
                <a:gd name="T79" fmla="*/ 12 h 2425"/>
                <a:gd name="T80" fmla="*/ 4 w 3129"/>
                <a:gd name="T81" fmla="*/ 10 h 2425"/>
                <a:gd name="T82" fmla="*/ 5 w 3129"/>
                <a:gd name="T83" fmla="*/ 8 h 2425"/>
                <a:gd name="T84" fmla="*/ 7 w 3129"/>
                <a:gd name="T85" fmla="*/ 6 h 2425"/>
                <a:gd name="T86" fmla="*/ 9 w 3129"/>
                <a:gd name="T87" fmla="*/ 4 h 2425"/>
                <a:gd name="T88" fmla="*/ 11 w 3129"/>
                <a:gd name="T89" fmla="*/ 3 h 2425"/>
                <a:gd name="T90" fmla="*/ 13 w 3129"/>
                <a:gd name="T91" fmla="*/ 2 h 2425"/>
                <a:gd name="T92" fmla="*/ 15 w 3129"/>
                <a:gd name="T93" fmla="*/ 1 h 2425"/>
                <a:gd name="T94" fmla="*/ 18 w 3129"/>
                <a:gd name="T95" fmla="*/ 0 h 2425"/>
                <a:gd name="T96" fmla="*/ 20 w 3129"/>
                <a:gd name="T97" fmla="*/ 0 h 2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9"/>
                <a:gd name="T148" fmla="*/ 0 h 2425"/>
                <a:gd name="T149" fmla="*/ 3129 w 3129"/>
                <a:gd name="T150" fmla="*/ 2425 h 2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9" h="2425">
                  <a:moveTo>
                    <a:pt x="1728" y="0"/>
                  </a:moveTo>
                  <a:lnTo>
                    <a:pt x="1830" y="3"/>
                  </a:lnTo>
                  <a:lnTo>
                    <a:pt x="1929" y="12"/>
                  </a:lnTo>
                  <a:lnTo>
                    <a:pt x="2028" y="26"/>
                  </a:lnTo>
                  <a:lnTo>
                    <a:pt x="2124" y="46"/>
                  </a:lnTo>
                  <a:lnTo>
                    <a:pt x="2218" y="71"/>
                  </a:lnTo>
                  <a:lnTo>
                    <a:pt x="2310" y="101"/>
                  </a:lnTo>
                  <a:lnTo>
                    <a:pt x="2399" y="136"/>
                  </a:lnTo>
                  <a:lnTo>
                    <a:pt x="2487" y="176"/>
                  </a:lnTo>
                  <a:lnTo>
                    <a:pt x="2572" y="221"/>
                  </a:lnTo>
                  <a:lnTo>
                    <a:pt x="2654" y="269"/>
                  </a:lnTo>
                  <a:lnTo>
                    <a:pt x="2732" y="323"/>
                  </a:lnTo>
                  <a:lnTo>
                    <a:pt x="2808" y="380"/>
                  </a:lnTo>
                  <a:lnTo>
                    <a:pt x="2880" y="442"/>
                  </a:lnTo>
                  <a:lnTo>
                    <a:pt x="2949" y="507"/>
                  </a:lnTo>
                  <a:lnTo>
                    <a:pt x="3129" y="327"/>
                  </a:lnTo>
                  <a:lnTo>
                    <a:pt x="3129" y="886"/>
                  </a:lnTo>
                  <a:lnTo>
                    <a:pt x="2570" y="886"/>
                  </a:lnTo>
                  <a:lnTo>
                    <a:pt x="2810" y="646"/>
                  </a:lnTo>
                  <a:lnTo>
                    <a:pt x="2744" y="584"/>
                  </a:lnTo>
                  <a:lnTo>
                    <a:pt x="2675" y="527"/>
                  </a:lnTo>
                  <a:lnTo>
                    <a:pt x="2601" y="472"/>
                  </a:lnTo>
                  <a:lnTo>
                    <a:pt x="2526" y="423"/>
                  </a:lnTo>
                  <a:lnTo>
                    <a:pt x="2446" y="377"/>
                  </a:lnTo>
                  <a:lnTo>
                    <a:pt x="2365" y="337"/>
                  </a:lnTo>
                  <a:lnTo>
                    <a:pt x="2280" y="301"/>
                  </a:lnTo>
                  <a:lnTo>
                    <a:pt x="2194" y="270"/>
                  </a:lnTo>
                  <a:lnTo>
                    <a:pt x="2104" y="244"/>
                  </a:lnTo>
                  <a:lnTo>
                    <a:pt x="2013" y="224"/>
                  </a:lnTo>
                  <a:lnTo>
                    <a:pt x="1920" y="209"/>
                  </a:lnTo>
                  <a:lnTo>
                    <a:pt x="1824" y="201"/>
                  </a:lnTo>
                  <a:lnTo>
                    <a:pt x="1728" y="198"/>
                  </a:lnTo>
                  <a:lnTo>
                    <a:pt x="1627" y="201"/>
                  </a:lnTo>
                  <a:lnTo>
                    <a:pt x="1529" y="211"/>
                  </a:lnTo>
                  <a:lnTo>
                    <a:pt x="1432" y="226"/>
                  </a:lnTo>
                  <a:lnTo>
                    <a:pt x="1337" y="248"/>
                  </a:lnTo>
                  <a:lnTo>
                    <a:pt x="1245" y="275"/>
                  </a:lnTo>
                  <a:lnTo>
                    <a:pt x="1155" y="309"/>
                  </a:lnTo>
                  <a:lnTo>
                    <a:pt x="1068" y="348"/>
                  </a:lnTo>
                  <a:lnTo>
                    <a:pt x="983" y="392"/>
                  </a:lnTo>
                  <a:lnTo>
                    <a:pt x="903" y="440"/>
                  </a:lnTo>
                  <a:lnTo>
                    <a:pt x="825" y="493"/>
                  </a:lnTo>
                  <a:lnTo>
                    <a:pt x="751" y="551"/>
                  </a:lnTo>
                  <a:lnTo>
                    <a:pt x="680" y="614"/>
                  </a:lnTo>
                  <a:lnTo>
                    <a:pt x="614" y="680"/>
                  </a:lnTo>
                  <a:lnTo>
                    <a:pt x="551" y="751"/>
                  </a:lnTo>
                  <a:lnTo>
                    <a:pt x="493" y="825"/>
                  </a:lnTo>
                  <a:lnTo>
                    <a:pt x="440" y="903"/>
                  </a:lnTo>
                  <a:lnTo>
                    <a:pt x="392" y="983"/>
                  </a:lnTo>
                  <a:lnTo>
                    <a:pt x="348" y="1068"/>
                  </a:lnTo>
                  <a:lnTo>
                    <a:pt x="309" y="1155"/>
                  </a:lnTo>
                  <a:lnTo>
                    <a:pt x="275" y="1245"/>
                  </a:lnTo>
                  <a:lnTo>
                    <a:pt x="248" y="1337"/>
                  </a:lnTo>
                  <a:lnTo>
                    <a:pt x="226" y="1432"/>
                  </a:lnTo>
                  <a:lnTo>
                    <a:pt x="211" y="1529"/>
                  </a:lnTo>
                  <a:lnTo>
                    <a:pt x="201" y="1627"/>
                  </a:lnTo>
                  <a:lnTo>
                    <a:pt x="198" y="1728"/>
                  </a:lnTo>
                  <a:lnTo>
                    <a:pt x="200" y="1821"/>
                  </a:lnTo>
                  <a:lnTo>
                    <a:pt x="208" y="1913"/>
                  </a:lnTo>
                  <a:lnTo>
                    <a:pt x="222" y="2002"/>
                  </a:lnTo>
                  <a:lnTo>
                    <a:pt x="241" y="2091"/>
                  </a:lnTo>
                  <a:lnTo>
                    <a:pt x="265" y="2177"/>
                  </a:lnTo>
                  <a:lnTo>
                    <a:pt x="294" y="2262"/>
                  </a:lnTo>
                  <a:lnTo>
                    <a:pt x="328" y="2344"/>
                  </a:lnTo>
                  <a:lnTo>
                    <a:pt x="148" y="2425"/>
                  </a:lnTo>
                  <a:lnTo>
                    <a:pt x="110" y="2333"/>
                  </a:lnTo>
                  <a:lnTo>
                    <a:pt x="77" y="2238"/>
                  </a:lnTo>
                  <a:lnTo>
                    <a:pt x="50" y="2140"/>
                  </a:lnTo>
                  <a:lnTo>
                    <a:pt x="28" y="2040"/>
                  </a:lnTo>
                  <a:lnTo>
                    <a:pt x="13" y="1937"/>
                  </a:lnTo>
                  <a:lnTo>
                    <a:pt x="3" y="1834"/>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a:lstStyle/>
            <a:p>
              <a:endParaRPr lang="en-ZA" dirty="0">
                <a:solidFill>
                  <a:srgbClr val="717171"/>
                </a:solidFill>
              </a:endParaRPr>
            </a:p>
          </p:txBody>
        </p:sp>
        <p:sp>
          <p:nvSpPr>
            <p:cNvPr id="49" name="Freeform 361"/>
            <p:cNvSpPr>
              <a:spLocks/>
            </p:cNvSpPr>
            <p:nvPr/>
          </p:nvSpPr>
          <p:spPr bwMode="auto">
            <a:xfrm>
              <a:off x="3051" y="3170"/>
              <a:ext cx="347" cy="270"/>
            </a:xfrm>
            <a:custGeom>
              <a:avLst/>
              <a:gdLst>
                <a:gd name="T0" fmla="*/ 37 w 3126"/>
                <a:gd name="T1" fmla="*/ 1 h 2428"/>
                <a:gd name="T2" fmla="*/ 38 w 3126"/>
                <a:gd name="T3" fmla="*/ 4 h 2428"/>
                <a:gd name="T4" fmla="*/ 38 w 3126"/>
                <a:gd name="T5" fmla="*/ 6 h 2428"/>
                <a:gd name="T6" fmla="*/ 39 w 3126"/>
                <a:gd name="T7" fmla="*/ 9 h 2428"/>
                <a:gd name="T8" fmla="*/ 38 w 3126"/>
                <a:gd name="T9" fmla="*/ 11 h 2428"/>
                <a:gd name="T10" fmla="*/ 38 w 3126"/>
                <a:gd name="T11" fmla="*/ 14 h 2428"/>
                <a:gd name="T12" fmla="*/ 37 w 3126"/>
                <a:gd name="T13" fmla="*/ 16 h 2428"/>
                <a:gd name="T14" fmla="*/ 36 w 3126"/>
                <a:gd name="T15" fmla="*/ 18 h 2428"/>
                <a:gd name="T16" fmla="*/ 35 w 3126"/>
                <a:gd name="T17" fmla="*/ 20 h 2428"/>
                <a:gd name="T18" fmla="*/ 34 w 3126"/>
                <a:gd name="T19" fmla="*/ 22 h 2428"/>
                <a:gd name="T20" fmla="*/ 32 w 3126"/>
                <a:gd name="T21" fmla="*/ 24 h 2428"/>
                <a:gd name="T22" fmla="*/ 30 w 3126"/>
                <a:gd name="T23" fmla="*/ 26 h 2428"/>
                <a:gd name="T24" fmla="*/ 28 w 3126"/>
                <a:gd name="T25" fmla="*/ 27 h 2428"/>
                <a:gd name="T26" fmla="*/ 26 w 3126"/>
                <a:gd name="T27" fmla="*/ 28 h 2428"/>
                <a:gd name="T28" fmla="*/ 23 w 3126"/>
                <a:gd name="T29" fmla="*/ 29 h 2428"/>
                <a:gd name="T30" fmla="*/ 21 w 3126"/>
                <a:gd name="T31" fmla="*/ 30 h 2428"/>
                <a:gd name="T32" fmla="*/ 19 w 3126"/>
                <a:gd name="T33" fmla="*/ 30 h 2428"/>
                <a:gd name="T34" fmla="*/ 16 w 3126"/>
                <a:gd name="T35" fmla="*/ 30 h 2428"/>
                <a:gd name="T36" fmla="*/ 14 w 3126"/>
                <a:gd name="T37" fmla="*/ 30 h 2428"/>
                <a:gd name="T38" fmla="*/ 11 w 3126"/>
                <a:gd name="T39" fmla="*/ 29 h 2428"/>
                <a:gd name="T40" fmla="*/ 9 w 3126"/>
                <a:gd name="T41" fmla="*/ 28 h 2428"/>
                <a:gd name="T42" fmla="*/ 7 w 3126"/>
                <a:gd name="T43" fmla="*/ 27 h 2428"/>
                <a:gd name="T44" fmla="*/ 5 w 3126"/>
                <a:gd name="T45" fmla="*/ 26 h 2428"/>
                <a:gd name="T46" fmla="*/ 3 w 3126"/>
                <a:gd name="T47" fmla="*/ 25 h 2428"/>
                <a:gd name="T48" fmla="*/ 0 w 3126"/>
                <a:gd name="T49" fmla="*/ 26 h 2428"/>
                <a:gd name="T50" fmla="*/ 7 w 3126"/>
                <a:gd name="T51" fmla="*/ 19 h 2428"/>
                <a:gd name="T52" fmla="*/ 5 w 3126"/>
                <a:gd name="T53" fmla="*/ 23 h 2428"/>
                <a:gd name="T54" fmla="*/ 6 w 3126"/>
                <a:gd name="T55" fmla="*/ 24 h 2428"/>
                <a:gd name="T56" fmla="*/ 8 w 3126"/>
                <a:gd name="T57" fmla="*/ 25 h 2428"/>
                <a:gd name="T58" fmla="*/ 10 w 3126"/>
                <a:gd name="T59" fmla="*/ 26 h 2428"/>
                <a:gd name="T60" fmla="*/ 13 w 3126"/>
                <a:gd name="T61" fmla="*/ 27 h 2428"/>
                <a:gd name="T62" fmla="*/ 15 w 3126"/>
                <a:gd name="T63" fmla="*/ 27 h 2428"/>
                <a:gd name="T64" fmla="*/ 17 w 3126"/>
                <a:gd name="T65" fmla="*/ 28 h 2428"/>
                <a:gd name="T66" fmla="*/ 20 w 3126"/>
                <a:gd name="T67" fmla="*/ 27 h 2428"/>
                <a:gd name="T68" fmla="*/ 22 w 3126"/>
                <a:gd name="T69" fmla="*/ 27 h 2428"/>
                <a:gd name="T70" fmla="*/ 24 w 3126"/>
                <a:gd name="T71" fmla="*/ 26 h 2428"/>
                <a:gd name="T72" fmla="*/ 26 w 3126"/>
                <a:gd name="T73" fmla="*/ 25 h 2428"/>
                <a:gd name="T74" fmla="*/ 28 w 3126"/>
                <a:gd name="T75" fmla="*/ 24 h 2428"/>
                <a:gd name="T76" fmla="*/ 30 w 3126"/>
                <a:gd name="T77" fmla="*/ 22 h 2428"/>
                <a:gd name="T78" fmla="*/ 32 w 3126"/>
                <a:gd name="T79" fmla="*/ 21 h 2428"/>
                <a:gd name="T80" fmla="*/ 33 w 3126"/>
                <a:gd name="T81" fmla="*/ 19 h 2428"/>
                <a:gd name="T82" fmla="*/ 34 w 3126"/>
                <a:gd name="T83" fmla="*/ 17 h 2428"/>
                <a:gd name="T84" fmla="*/ 35 w 3126"/>
                <a:gd name="T85" fmla="*/ 15 h 2428"/>
                <a:gd name="T86" fmla="*/ 36 w 3126"/>
                <a:gd name="T87" fmla="*/ 12 h 2428"/>
                <a:gd name="T88" fmla="*/ 36 w 3126"/>
                <a:gd name="T89" fmla="*/ 10 h 2428"/>
                <a:gd name="T90" fmla="*/ 36 w 3126"/>
                <a:gd name="T91" fmla="*/ 8 h 2428"/>
                <a:gd name="T92" fmla="*/ 36 w 3126"/>
                <a:gd name="T93" fmla="*/ 5 h 2428"/>
                <a:gd name="T94" fmla="*/ 35 w 3126"/>
                <a:gd name="T95" fmla="*/ 3 h 2428"/>
                <a:gd name="T96" fmla="*/ 35 w 3126"/>
                <a:gd name="T97" fmla="*/ 1 h 24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6"/>
                <a:gd name="T148" fmla="*/ 0 h 2428"/>
                <a:gd name="T149" fmla="*/ 3126 w 3126"/>
                <a:gd name="T150" fmla="*/ 2428 h 24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6" h="2428">
                  <a:moveTo>
                    <a:pt x="2977" y="0"/>
                  </a:moveTo>
                  <a:lnTo>
                    <a:pt x="3016" y="94"/>
                  </a:lnTo>
                  <a:lnTo>
                    <a:pt x="3049" y="189"/>
                  </a:lnTo>
                  <a:lnTo>
                    <a:pt x="3076" y="287"/>
                  </a:lnTo>
                  <a:lnTo>
                    <a:pt x="3098" y="388"/>
                  </a:lnTo>
                  <a:lnTo>
                    <a:pt x="3113" y="489"/>
                  </a:lnTo>
                  <a:lnTo>
                    <a:pt x="3123" y="594"/>
                  </a:lnTo>
                  <a:lnTo>
                    <a:pt x="3126" y="700"/>
                  </a:lnTo>
                  <a:lnTo>
                    <a:pt x="3123" y="805"/>
                  </a:lnTo>
                  <a:lnTo>
                    <a:pt x="3113" y="908"/>
                  </a:lnTo>
                  <a:lnTo>
                    <a:pt x="3098" y="1010"/>
                  </a:lnTo>
                  <a:lnTo>
                    <a:pt x="3077" y="1109"/>
                  </a:lnTo>
                  <a:lnTo>
                    <a:pt x="3050" y="1207"/>
                  </a:lnTo>
                  <a:lnTo>
                    <a:pt x="3018" y="1302"/>
                  </a:lnTo>
                  <a:lnTo>
                    <a:pt x="2980" y="1395"/>
                  </a:lnTo>
                  <a:lnTo>
                    <a:pt x="2937" y="1484"/>
                  </a:lnTo>
                  <a:lnTo>
                    <a:pt x="2889" y="1571"/>
                  </a:lnTo>
                  <a:lnTo>
                    <a:pt x="2837" y="1655"/>
                  </a:lnTo>
                  <a:lnTo>
                    <a:pt x="2780" y="1736"/>
                  </a:lnTo>
                  <a:lnTo>
                    <a:pt x="2719" y="1813"/>
                  </a:lnTo>
                  <a:lnTo>
                    <a:pt x="2654" y="1887"/>
                  </a:lnTo>
                  <a:lnTo>
                    <a:pt x="2585" y="1956"/>
                  </a:lnTo>
                  <a:lnTo>
                    <a:pt x="2510" y="2022"/>
                  </a:lnTo>
                  <a:lnTo>
                    <a:pt x="2434" y="2082"/>
                  </a:lnTo>
                  <a:lnTo>
                    <a:pt x="2353" y="2139"/>
                  </a:lnTo>
                  <a:lnTo>
                    <a:pt x="2269" y="2191"/>
                  </a:lnTo>
                  <a:lnTo>
                    <a:pt x="2182" y="2239"/>
                  </a:lnTo>
                  <a:lnTo>
                    <a:pt x="2092" y="2282"/>
                  </a:lnTo>
                  <a:lnTo>
                    <a:pt x="2000" y="2320"/>
                  </a:lnTo>
                  <a:lnTo>
                    <a:pt x="1905" y="2352"/>
                  </a:lnTo>
                  <a:lnTo>
                    <a:pt x="1807" y="2379"/>
                  </a:lnTo>
                  <a:lnTo>
                    <a:pt x="1708" y="2400"/>
                  </a:lnTo>
                  <a:lnTo>
                    <a:pt x="1606" y="2415"/>
                  </a:lnTo>
                  <a:lnTo>
                    <a:pt x="1503" y="2425"/>
                  </a:lnTo>
                  <a:lnTo>
                    <a:pt x="1398" y="2428"/>
                  </a:lnTo>
                  <a:lnTo>
                    <a:pt x="1296" y="2425"/>
                  </a:lnTo>
                  <a:lnTo>
                    <a:pt x="1197" y="2416"/>
                  </a:lnTo>
                  <a:lnTo>
                    <a:pt x="1098" y="2402"/>
                  </a:lnTo>
                  <a:lnTo>
                    <a:pt x="1002" y="2382"/>
                  </a:lnTo>
                  <a:lnTo>
                    <a:pt x="908" y="2357"/>
                  </a:lnTo>
                  <a:lnTo>
                    <a:pt x="816" y="2327"/>
                  </a:lnTo>
                  <a:lnTo>
                    <a:pt x="726" y="2292"/>
                  </a:lnTo>
                  <a:lnTo>
                    <a:pt x="639" y="2252"/>
                  </a:lnTo>
                  <a:lnTo>
                    <a:pt x="554" y="2207"/>
                  </a:lnTo>
                  <a:lnTo>
                    <a:pt x="472" y="2159"/>
                  </a:lnTo>
                  <a:lnTo>
                    <a:pt x="394" y="2105"/>
                  </a:lnTo>
                  <a:lnTo>
                    <a:pt x="318" y="2048"/>
                  </a:lnTo>
                  <a:lnTo>
                    <a:pt x="246" y="1986"/>
                  </a:lnTo>
                  <a:lnTo>
                    <a:pt x="177" y="1921"/>
                  </a:lnTo>
                  <a:lnTo>
                    <a:pt x="0" y="2098"/>
                  </a:lnTo>
                  <a:lnTo>
                    <a:pt x="0" y="1539"/>
                  </a:lnTo>
                  <a:lnTo>
                    <a:pt x="559" y="1539"/>
                  </a:lnTo>
                  <a:lnTo>
                    <a:pt x="316" y="1782"/>
                  </a:lnTo>
                  <a:lnTo>
                    <a:pt x="382" y="1844"/>
                  </a:lnTo>
                  <a:lnTo>
                    <a:pt x="451" y="1901"/>
                  </a:lnTo>
                  <a:lnTo>
                    <a:pt x="525" y="1956"/>
                  </a:lnTo>
                  <a:lnTo>
                    <a:pt x="600" y="2005"/>
                  </a:lnTo>
                  <a:lnTo>
                    <a:pt x="680" y="2051"/>
                  </a:lnTo>
                  <a:lnTo>
                    <a:pt x="761" y="2091"/>
                  </a:lnTo>
                  <a:lnTo>
                    <a:pt x="846" y="2127"/>
                  </a:lnTo>
                  <a:lnTo>
                    <a:pt x="932" y="2158"/>
                  </a:lnTo>
                  <a:lnTo>
                    <a:pt x="1022" y="2184"/>
                  </a:lnTo>
                  <a:lnTo>
                    <a:pt x="1113" y="2204"/>
                  </a:lnTo>
                  <a:lnTo>
                    <a:pt x="1206" y="2219"/>
                  </a:lnTo>
                  <a:lnTo>
                    <a:pt x="1302" y="2227"/>
                  </a:lnTo>
                  <a:lnTo>
                    <a:pt x="1398" y="2230"/>
                  </a:lnTo>
                  <a:lnTo>
                    <a:pt x="1499" y="2227"/>
                  </a:lnTo>
                  <a:lnTo>
                    <a:pt x="1597" y="2217"/>
                  </a:lnTo>
                  <a:lnTo>
                    <a:pt x="1694" y="2202"/>
                  </a:lnTo>
                  <a:lnTo>
                    <a:pt x="1789" y="2180"/>
                  </a:lnTo>
                  <a:lnTo>
                    <a:pt x="1881" y="2153"/>
                  </a:lnTo>
                  <a:lnTo>
                    <a:pt x="1971" y="2119"/>
                  </a:lnTo>
                  <a:lnTo>
                    <a:pt x="2058" y="2080"/>
                  </a:lnTo>
                  <a:lnTo>
                    <a:pt x="2143" y="2037"/>
                  </a:lnTo>
                  <a:lnTo>
                    <a:pt x="2223" y="1988"/>
                  </a:lnTo>
                  <a:lnTo>
                    <a:pt x="2301" y="1935"/>
                  </a:lnTo>
                  <a:lnTo>
                    <a:pt x="2375" y="1877"/>
                  </a:lnTo>
                  <a:lnTo>
                    <a:pt x="2446" y="1814"/>
                  </a:lnTo>
                  <a:lnTo>
                    <a:pt x="2512" y="1748"/>
                  </a:lnTo>
                  <a:lnTo>
                    <a:pt x="2575" y="1677"/>
                  </a:lnTo>
                  <a:lnTo>
                    <a:pt x="2633" y="1603"/>
                  </a:lnTo>
                  <a:lnTo>
                    <a:pt x="2686" y="1525"/>
                  </a:lnTo>
                  <a:lnTo>
                    <a:pt x="2734" y="1445"/>
                  </a:lnTo>
                  <a:lnTo>
                    <a:pt x="2778" y="1360"/>
                  </a:lnTo>
                  <a:lnTo>
                    <a:pt x="2817" y="1273"/>
                  </a:lnTo>
                  <a:lnTo>
                    <a:pt x="2851" y="1183"/>
                  </a:lnTo>
                  <a:lnTo>
                    <a:pt x="2878" y="1091"/>
                  </a:lnTo>
                  <a:lnTo>
                    <a:pt x="2900" y="996"/>
                  </a:lnTo>
                  <a:lnTo>
                    <a:pt x="2915" y="899"/>
                  </a:lnTo>
                  <a:lnTo>
                    <a:pt x="2925" y="801"/>
                  </a:lnTo>
                  <a:lnTo>
                    <a:pt x="2928" y="700"/>
                  </a:lnTo>
                  <a:lnTo>
                    <a:pt x="2926" y="607"/>
                  </a:lnTo>
                  <a:lnTo>
                    <a:pt x="2918" y="515"/>
                  </a:lnTo>
                  <a:lnTo>
                    <a:pt x="2903" y="425"/>
                  </a:lnTo>
                  <a:lnTo>
                    <a:pt x="2884" y="337"/>
                  </a:lnTo>
                  <a:lnTo>
                    <a:pt x="2860" y="250"/>
                  </a:lnTo>
                  <a:lnTo>
                    <a:pt x="2832" y="165"/>
                  </a:lnTo>
                  <a:lnTo>
                    <a:pt x="2798" y="83"/>
                  </a:lnTo>
                  <a:lnTo>
                    <a:pt x="2977" y="0"/>
                  </a:lnTo>
                  <a:close/>
                </a:path>
              </a:pathLst>
            </a:custGeom>
            <a:grpFill/>
            <a:ln w="0">
              <a:noFill/>
              <a:prstDash val="solid"/>
              <a:round/>
              <a:headEnd/>
              <a:tailEnd/>
            </a:ln>
          </p:spPr>
          <p:txBody>
            <a:bodyPr/>
            <a:lstStyle/>
            <a:p>
              <a:endParaRPr lang="en-ZA" dirty="0">
                <a:solidFill>
                  <a:srgbClr val="717171"/>
                </a:solidFill>
              </a:endParaRPr>
            </a:p>
          </p:txBody>
        </p:sp>
      </p:grpSp>
      <p:sp>
        <p:nvSpPr>
          <p:cNvPr id="52" name="Rectangle 51"/>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Rituals</a:t>
            </a:r>
            <a:endParaRPr lang="en-ZA" sz="1400" dirty="0">
              <a:solidFill>
                <a:srgbClr val="FFFFFF"/>
              </a:solidFill>
            </a:endParaRPr>
          </a:p>
        </p:txBody>
      </p:sp>
      <p:sp>
        <p:nvSpPr>
          <p:cNvPr id="53" name="TextBox 52"/>
          <p:cNvSpPr txBox="1"/>
          <p:nvPr/>
        </p:nvSpPr>
        <p:spPr>
          <a:xfrm>
            <a:off x="8602660" y="1081957"/>
            <a:ext cx="3437254" cy="1253261"/>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Extensive pre- and post sex rituals, with the primary objective to ensure she is protecting herself from STIs and unwanted pregnancy. </a:t>
            </a:r>
          </a:p>
          <a:p>
            <a:pPr marL="171450" indent="-171450">
              <a:buFont typeface="Arial" panose="020B0604020202020204" pitchFamily="34" charset="0"/>
              <a:buChar char="•"/>
            </a:pPr>
            <a:r>
              <a:rPr lang="en-ZA" sz="1100" dirty="0" smtClean="0">
                <a:solidFill>
                  <a:srgbClr val="333333"/>
                </a:solidFill>
              </a:rPr>
              <a:t>Adopted a thorough cleaning ritual from her mother, but has customised it for her particular needs. </a:t>
            </a:r>
          </a:p>
          <a:p>
            <a:pPr marL="171450" indent="-171450">
              <a:buFont typeface="Arial" panose="020B0604020202020204" pitchFamily="34" charset="0"/>
              <a:buChar char="•"/>
            </a:pPr>
            <a:r>
              <a:rPr lang="en-ZA" sz="1100" dirty="0">
                <a:solidFill>
                  <a:srgbClr val="333333"/>
                </a:solidFill>
              </a:rPr>
              <a:t>Responsibly takes her birth control pills/ visits clinics for her contraception injections </a:t>
            </a:r>
            <a:r>
              <a:rPr lang="en-ZA" sz="1100" dirty="0" smtClean="0">
                <a:solidFill>
                  <a:srgbClr val="333333"/>
                </a:solidFill>
              </a:rPr>
              <a:t>timeously. </a:t>
            </a:r>
            <a:endParaRPr lang="en-ZA" sz="1100" dirty="0">
              <a:solidFill>
                <a:srgbClr val="333333"/>
              </a:solidFill>
            </a:endParaRPr>
          </a:p>
          <a:p>
            <a:endParaRPr lang="en-ZA" sz="1100" dirty="0" smtClean="0">
              <a:solidFill>
                <a:srgbClr val="333333"/>
              </a:solidFill>
            </a:endParaRPr>
          </a:p>
          <a:p>
            <a:pPr marL="171450" indent="-171450">
              <a:buFont typeface="Arial" panose="020B0604020202020204" pitchFamily="34" charset="0"/>
              <a:buChar char="•"/>
            </a:pPr>
            <a:endParaRPr lang="en-ZA" sz="1100" dirty="0">
              <a:solidFill>
                <a:srgbClr val="333333"/>
              </a:solidFill>
            </a:endParaRPr>
          </a:p>
        </p:txBody>
      </p:sp>
      <p:sp>
        <p:nvSpPr>
          <p:cNvPr id="54" name="Rectangle 53"/>
          <p:cNvSpPr/>
          <p:nvPr/>
        </p:nvSpPr>
        <p:spPr>
          <a:xfrm>
            <a:off x="9263060" y="2847671"/>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Meaning of Womanhood</a:t>
            </a:r>
            <a:endParaRPr lang="en-ZA" sz="1400" dirty="0">
              <a:solidFill>
                <a:srgbClr val="FFFFFF"/>
              </a:solidFill>
            </a:endParaRPr>
          </a:p>
        </p:txBody>
      </p:sp>
      <p:sp>
        <p:nvSpPr>
          <p:cNvPr id="55" name="TextBox 54"/>
          <p:cNvSpPr txBox="1"/>
          <p:nvPr/>
        </p:nvSpPr>
        <p:spPr>
          <a:xfrm>
            <a:off x="8602659" y="3254071"/>
            <a:ext cx="3437254" cy="233333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Her concept of womanhood is rooted in developing her identity as an independent and strong woman, once she has achieved this then she has the right to call herself a woman. </a:t>
            </a:r>
          </a:p>
          <a:p>
            <a:pPr marL="171450" indent="-171450">
              <a:buFont typeface="Arial" panose="020B0604020202020204" pitchFamily="34" charset="0"/>
              <a:buChar char="•"/>
            </a:pPr>
            <a:r>
              <a:rPr lang="en-ZA" sz="1100" dirty="0" smtClean="0">
                <a:solidFill>
                  <a:srgbClr val="333333"/>
                </a:solidFill>
              </a:rPr>
              <a:t>Her drive to succeed in life makes her risk averse, so she does not succumb to social pressure </a:t>
            </a:r>
          </a:p>
          <a:p>
            <a:pPr marL="171450" indent="-171450">
              <a:buFont typeface="Arial" panose="020B0604020202020204" pitchFamily="34" charset="0"/>
              <a:buChar char="•"/>
            </a:pPr>
            <a:r>
              <a:rPr lang="en-ZA" sz="1100" dirty="0" smtClean="0">
                <a:solidFill>
                  <a:srgbClr val="333333"/>
                </a:solidFill>
              </a:rPr>
              <a:t>She doesn’t conform to patriarchy, and is a gender stereotype challenger. </a:t>
            </a:r>
          </a:p>
          <a:p>
            <a:pPr marL="171450" indent="-171450">
              <a:buFont typeface="Arial" panose="020B0604020202020204" pitchFamily="34" charset="0"/>
              <a:buChar char="•"/>
            </a:pPr>
            <a:endParaRPr lang="en-ZA" sz="1100" dirty="0">
              <a:solidFill>
                <a:srgbClr val="333333"/>
              </a:solidFill>
            </a:endParaRPr>
          </a:p>
          <a:p>
            <a:pPr marL="171450" indent="-171450">
              <a:buFont typeface="Arial" panose="020B0604020202020204" pitchFamily="34" charset="0"/>
              <a:buChar char="•"/>
            </a:pPr>
            <a:endParaRPr lang="en-ZA" sz="1100" dirty="0" smtClean="0">
              <a:solidFill>
                <a:srgbClr val="333333"/>
              </a:solidFill>
            </a:endParaRP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113</a:t>
            </a:fld>
            <a:endParaRPr lang="en-GB" dirty="0">
              <a:solidFill>
                <a:srgbClr val="717171"/>
              </a:solidFill>
            </a:endParaRPr>
          </a:p>
        </p:txBody>
      </p:sp>
      <p:sp>
        <p:nvSpPr>
          <p:cNvPr id="5" name="TextBox 4"/>
          <p:cNvSpPr txBox="1"/>
          <p:nvPr/>
        </p:nvSpPr>
        <p:spPr>
          <a:xfrm>
            <a:off x="1045030" y="753064"/>
            <a:ext cx="3666446" cy="215444"/>
          </a:xfrm>
          <a:prstGeom prst="rect">
            <a:avLst/>
          </a:prstGeom>
          <a:noFill/>
        </p:spPr>
        <p:txBody>
          <a:bodyPr wrap="square" lIns="0" tIns="0" rIns="0" bIns="0" rtlCol="0">
            <a:spAutoFit/>
          </a:bodyPr>
          <a:lstStyle/>
          <a:p>
            <a:r>
              <a:rPr lang="en-ZA" sz="1400" b="1" i="1" dirty="0" smtClean="0">
                <a:solidFill>
                  <a:srgbClr val="C50017">
                    <a:lumMod val="60000"/>
                    <a:lumOff val="40000"/>
                  </a:srgbClr>
                </a:solidFill>
              </a:rPr>
              <a:t>Fem care is her self-confidence booster</a:t>
            </a:r>
          </a:p>
        </p:txBody>
      </p:sp>
      <p:grpSp>
        <p:nvGrpSpPr>
          <p:cNvPr id="6" name="noun_project_2332.svg.eps"/>
          <p:cNvGrpSpPr>
            <a:grpSpLocks/>
          </p:cNvGrpSpPr>
          <p:nvPr/>
        </p:nvGrpSpPr>
        <p:grpSpPr bwMode="auto">
          <a:xfrm flipH="1">
            <a:off x="169492" y="2150301"/>
            <a:ext cx="4161931" cy="3963856"/>
            <a:chOff x="4144" y="817"/>
            <a:chExt cx="384" cy="330"/>
          </a:xfrm>
          <a:solidFill>
            <a:schemeClr val="bg1">
              <a:lumMod val="85000"/>
            </a:schemeClr>
          </a:solidFill>
        </p:grpSpPr>
        <p:sp>
          <p:nvSpPr>
            <p:cNvPr id="7"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8"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12" name="noun_project_0285.eps"/>
          <p:cNvGrpSpPr>
            <a:grpSpLocks/>
          </p:cNvGrpSpPr>
          <p:nvPr/>
        </p:nvGrpSpPr>
        <p:grpSpPr bwMode="auto">
          <a:xfrm>
            <a:off x="236523" y="1580202"/>
            <a:ext cx="609600" cy="557213"/>
            <a:chOff x="3727" y="1940"/>
            <a:chExt cx="384" cy="351"/>
          </a:xfrm>
          <a:solidFill>
            <a:schemeClr val="tx1"/>
          </a:solidFill>
        </p:grpSpPr>
        <p:sp>
          <p:nvSpPr>
            <p:cNvPr id="13" name="Freeform 276"/>
            <p:cNvSpPr>
              <a:spLocks/>
            </p:cNvSpPr>
            <p:nvPr/>
          </p:nvSpPr>
          <p:spPr bwMode="auto">
            <a:xfrm>
              <a:off x="3935" y="2128"/>
              <a:ext cx="24" cy="44"/>
            </a:xfrm>
            <a:custGeom>
              <a:avLst/>
              <a:gdLst>
                <a:gd name="T0" fmla="*/ 0 w 210"/>
                <a:gd name="T1" fmla="*/ 0 h 393"/>
                <a:gd name="T2" fmla="*/ 1 w 210"/>
                <a:gd name="T3" fmla="*/ 0 h 393"/>
                <a:gd name="T4" fmla="*/ 1 w 210"/>
                <a:gd name="T5" fmla="*/ 0 h 393"/>
                <a:gd name="T6" fmla="*/ 1 w 210"/>
                <a:gd name="T7" fmla="*/ 0 h 393"/>
                <a:gd name="T8" fmla="*/ 2 w 210"/>
                <a:gd name="T9" fmla="*/ 1 h 393"/>
                <a:gd name="T10" fmla="*/ 2 w 210"/>
                <a:gd name="T11" fmla="*/ 1 h 393"/>
                <a:gd name="T12" fmla="*/ 2 w 210"/>
                <a:gd name="T13" fmla="*/ 1 h 393"/>
                <a:gd name="T14" fmla="*/ 3 w 210"/>
                <a:gd name="T15" fmla="*/ 1 h 393"/>
                <a:gd name="T16" fmla="*/ 3 w 210"/>
                <a:gd name="T17" fmla="*/ 2 h 393"/>
                <a:gd name="T18" fmla="*/ 3 w 210"/>
                <a:gd name="T19" fmla="*/ 2 h 393"/>
                <a:gd name="T20" fmla="*/ 3 w 210"/>
                <a:gd name="T21" fmla="*/ 2 h 393"/>
                <a:gd name="T22" fmla="*/ 3 w 210"/>
                <a:gd name="T23" fmla="*/ 3 h 393"/>
                <a:gd name="T24" fmla="*/ 3 w 210"/>
                <a:gd name="T25" fmla="*/ 3 h 393"/>
                <a:gd name="T26" fmla="*/ 3 w 210"/>
                <a:gd name="T27" fmla="*/ 3 h 393"/>
                <a:gd name="T28" fmla="*/ 2 w 210"/>
                <a:gd name="T29" fmla="*/ 4 h 393"/>
                <a:gd name="T30" fmla="*/ 2 w 210"/>
                <a:gd name="T31" fmla="*/ 4 h 393"/>
                <a:gd name="T32" fmla="*/ 2 w 210"/>
                <a:gd name="T33" fmla="*/ 4 h 393"/>
                <a:gd name="T34" fmla="*/ 1 w 210"/>
                <a:gd name="T35" fmla="*/ 5 h 393"/>
                <a:gd name="T36" fmla="*/ 1 w 210"/>
                <a:gd name="T37" fmla="*/ 5 h 393"/>
                <a:gd name="T38" fmla="*/ 0 w 210"/>
                <a:gd name="T39" fmla="*/ 5 h 393"/>
                <a:gd name="T40" fmla="*/ 0 w 210"/>
                <a:gd name="T41" fmla="*/ 5 h 393"/>
                <a:gd name="T42" fmla="*/ 0 w 210"/>
                <a:gd name="T43" fmla="*/ 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0"/>
                <a:gd name="T67" fmla="*/ 0 h 393"/>
                <a:gd name="T68" fmla="*/ 210 w 210"/>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0" h="393">
                  <a:moveTo>
                    <a:pt x="0" y="0"/>
                  </a:moveTo>
                  <a:lnTo>
                    <a:pt x="40" y="13"/>
                  </a:lnTo>
                  <a:lnTo>
                    <a:pt x="78" y="27"/>
                  </a:lnTo>
                  <a:lnTo>
                    <a:pt x="110" y="40"/>
                  </a:lnTo>
                  <a:lnTo>
                    <a:pt x="137" y="55"/>
                  </a:lnTo>
                  <a:lnTo>
                    <a:pt x="160" y="71"/>
                  </a:lnTo>
                  <a:lnTo>
                    <a:pt x="178" y="90"/>
                  </a:lnTo>
                  <a:lnTo>
                    <a:pt x="192" y="109"/>
                  </a:lnTo>
                  <a:lnTo>
                    <a:pt x="203" y="132"/>
                  </a:lnTo>
                  <a:lnTo>
                    <a:pt x="208" y="157"/>
                  </a:lnTo>
                  <a:lnTo>
                    <a:pt x="210" y="184"/>
                  </a:lnTo>
                  <a:lnTo>
                    <a:pt x="208" y="217"/>
                  </a:lnTo>
                  <a:lnTo>
                    <a:pt x="201" y="249"/>
                  </a:lnTo>
                  <a:lnTo>
                    <a:pt x="189" y="278"/>
                  </a:lnTo>
                  <a:lnTo>
                    <a:pt x="173" y="303"/>
                  </a:lnTo>
                  <a:lnTo>
                    <a:pt x="151" y="326"/>
                  </a:lnTo>
                  <a:lnTo>
                    <a:pt x="126" y="346"/>
                  </a:lnTo>
                  <a:lnTo>
                    <a:pt x="96" y="364"/>
                  </a:lnTo>
                  <a:lnTo>
                    <a:pt x="60" y="379"/>
                  </a:lnTo>
                  <a:lnTo>
                    <a:pt x="31" y="387"/>
                  </a:lnTo>
                  <a:lnTo>
                    <a:pt x="0" y="393"/>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4" name="Freeform 277"/>
            <p:cNvSpPr>
              <a:spLocks/>
            </p:cNvSpPr>
            <p:nvPr/>
          </p:nvSpPr>
          <p:spPr bwMode="auto">
            <a:xfrm>
              <a:off x="3881" y="2042"/>
              <a:ext cx="22" cy="41"/>
            </a:xfrm>
            <a:custGeom>
              <a:avLst/>
              <a:gdLst>
                <a:gd name="T0" fmla="*/ 2 w 203"/>
                <a:gd name="T1" fmla="*/ 0 h 376"/>
                <a:gd name="T2" fmla="*/ 2 w 203"/>
                <a:gd name="T3" fmla="*/ 4 h 376"/>
                <a:gd name="T4" fmla="*/ 2 w 203"/>
                <a:gd name="T5" fmla="*/ 4 h 376"/>
                <a:gd name="T6" fmla="*/ 2 w 203"/>
                <a:gd name="T7" fmla="*/ 4 h 376"/>
                <a:gd name="T8" fmla="*/ 1 w 203"/>
                <a:gd name="T9" fmla="*/ 4 h 376"/>
                <a:gd name="T10" fmla="*/ 1 w 203"/>
                <a:gd name="T11" fmla="*/ 4 h 376"/>
                <a:gd name="T12" fmla="*/ 1 w 203"/>
                <a:gd name="T13" fmla="*/ 4 h 376"/>
                <a:gd name="T14" fmla="*/ 0 w 203"/>
                <a:gd name="T15" fmla="*/ 3 h 376"/>
                <a:gd name="T16" fmla="*/ 0 w 203"/>
                <a:gd name="T17" fmla="*/ 3 h 376"/>
                <a:gd name="T18" fmla="*/ 0 w 203"/>
                <a:gd name="T19" fmla="*/ 3 h 376"/>
                <a:gd name="T20" fmla="*/ 0 w 203"/>
                <a:gd name="T21" fmla="*/ 3 h 376"/>
                <a:gd name="T22" fmla="*/ 0 w 203"/>
                <a:gd name="T23" fmla="*/ 2 h 376"/>
                <a:gd name="T24" fmla="*/ 0 w 203"/>
                <a:gd name="T25" fmla="*/ 2 h 376"/>
                <a:gd name="T26" fmla="*/ 0 w 203"/>
                <a:gd name="T27" fmla="*/ 2 h 376"/>
                <a:gd name="T28" fmla="*/ 0 w 203"/>
                <a:gd name="T29" fmla="*/ 1 h 376"/>
                <a:gd name="T30" fmla="*/ 0 w 203"/>
                <a:gd name="T31" fmla="*/ 1 h 376"/>
                <a:gd name="T32" fmla="*/ 1 w 203"/>
                <a:gd name="T33" fmla="*/ 1 h 376"/>
                <a:gd name="T34" fmla="*/ 1 w 203"/>
                <a:gd name="T35" fmla="*/ 1 h 376"/>
                <a:gd name="T36" fmla="*/ 1 w 203"/>
                <a:gd name="T37" fmla="*/ 0 h 376"/>
                <a:gd name="T38" fmla="*/ 2 w 203"/>
                <a:gd name="T39" fmla="*/ 0 h 376"/>
                <a:gd name="T40" fmla="*/ 2 w 203"/>
                <a:gd name="T41" fmla="*/ 0 h 376"/>
                <a:gd name="T42" fmla="*/ 2 w 203"/>
                <a:gd name="T43" fmla="*/ 0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376"/>
                <a:gd name="T68" fmla="*/ 203 w 203"/>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376">
                  <a:moveTo>
                    <a:pt x="203" y="0"/>
                  </a:moveTo>
                  <a:lnTo>
                    <a:pt x="203" y="376"/>
                  </a:lnTo>
                  <a:lnTo>
                    <a:pt x="164" y="364"/>
                  </a:lnTo>
                  <a:lnTo>
                    <a:pt x="130" y="353"/>
                  </a:lnTo>
                  <a:lnTo>
                    <a:pt x="103" y="343"/>
                  </a:lnTo>
                  <a:lnTo>
                    <a:pt x="82" y="332"/>
                  </a:lnTo>
                  <a:lnTo>
                    <a:pt x="57" y="316"/>
                  </a:lnTo>
                  <a:lnTo>
                    <a:pt x="37" y="298"/>
                  </a:lnTo>
                  <a:lnTo>
                    <a:pt x="21" y="277"/>
                  </a:lnTo>
                  <a:lnTo>
                    <a:pt x="10" y="253"/>
                  </a:lnTo>
                  <a:lnTo>
                    <a:pt x="4" y="226"/>
                  </a:lnTo>
                  <a:lnTo>
                    <a:pt x="0" y="198"/>
                  </a:lnTo>
                  <a:lnTo>
                    <a:pt x="4" y="167"/>
                  </a:lnTo>
                  <a:lnTo>
                    <a:pt x="10" y="137"/>
                  </a:lnTo>
                  <a:lnTo>
                    <a:pt x="21" y="111"/>
                  </a:lnTo>
                  <a:lnTo>
                    <a:pt x="38" y="86"/>
                  </a:lnTo>
                  <a:lnTo>
                    <a:pt x="58" y="65"/>
                  </a:lnTo>
                  <a:lnTo>
                    <a:pt x="84" y="45"/>
                  </a:lnTo>
                  <a:lnTo>
                    <a:pt x="109" y="30"/>
                  </a:lnTo>
                  <a:lnTo>
                    <a:pt x="139" y="18"/>
                  </a:lnTo>
                  <a:lnTo>
                    <a:pt x="169" y="7"/>
                  </a:lnTo>
                  <a:lnTo>
                    <a:pt x="20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5" name="Freeform 278"/>
            <p:cNvSpPr>
              <a:spLocks noEditPoints="1"/>
            </p:cNvSpPr>
            <p:nvPr/>
          </p:nvSpPr>
          <p:spPr bwMode="auto">
            <a:xfrm>
              <a:off x="3727" y="1940"/>
              <a:ext cx="384" cy="351"/>
            </a:xfrm>
            <a:custGeom>
              <a:avLst/>
              <a:gdLst>
                <a:gd name="T0" fmla="*/ 18 w 3456"/>
                <a:gd name="T1" fmla="*/ 8 h 3162"/>
                <a:gd name="T2" fmla="*/ 15 w 3456"/>
                <a:gd name="T3" fmla="*/ 9 h 3162"/>
                <a:gd name="T4" fmla="*/ 13 w 3456"/>
                <a:gd name="T5" fmla="*/ 12 h 3162"/>
                <a:gd name="T6" fmla="*/ 13 w 3456"/>
                <a:gd name="T7" fmla="*/ 15 h 3162"/>
                <a:gd name="T8" fmla="*/ 14 w 3456"/>
                <a:gd name="T9" fmla="*/ 18 h 3162"/>
                <a:gd name="T10" fmla="*/ 17 w 3456"/>
                <a:gd name="T11" fmla="*/ 19 h 3162"/>
                <a:gd name="T12" fmla="*/ 20 w 3456"/>
                <a:gd name="T13" fmla="*/ 26 h 3162"/>
                <a:gd name="T14" fmla="*/ 18 w 3456"/>
                <a:gd name="T15" fmla="*/ 25 h 3162"/>
                <a:gd name="T16" fmla="*/ 17 w 3456"/>
                <a:gd name="T17" fmla="*/ 22 h 3162"/>
                <a:gd name="T18" fmla="*/ 13 w 3456"/>
                <a:gd name="T19" fmla="*/ 25 h 3162"/>
                <a:gd name="T20" fmla="*/ 15 w 3456"/>
                <a:gd name="T21" fmla="*/ 28 h 3162"/>
                <a:gd name="T22" fmla="*/ 18 w 3456"/>
                <a:gd name="T23" fmla="*/ 29 h 3162"/>
                <a:gd name="T24" fmla="*/ 23 w 3456"/>
                <a:gd name="T25" fmla="*/ 29 h 3162"/>
                <a:gd name="T26" fmla="*/ 27 w 3456"/>
                <a:gd name="T27" fmla="*/ 28 h 3162"/>
                <a:gd name="T28" fmla="*/ 29 w 3456"/>
                <a:gd name="T29" fmla="*/ 26 h 3162"/>
                <a:gd name="T30" fmla="*/ 30 w 3456"/>
                <a:gd name="T31" fmla="*/ 23 h 3162"/>
                <a:gd name="T32" fmla="*/ 29 w 3456"/>
                <a:gd name="T33" fmla="*/ 20 h 3162"/>
                <a:gd name="T34" fmla="*/ 27 w 3456"/>
                <a:gd name="T35" fmla="*/ 18 h 3162"/>
                <a:gd name="T36" fmla="*/ 23 w 3456"/>
                <a:gd name="T37" fmla="*/ 17 h 3162"/>
                <a:gd name="T38" fmla="*/ 24 w 3456"/>
                <a:gd name="T39" fmla="*/ 12 h 3162"/>
                <a:gd name="T40" fmla="*/ 25 w 3456"/>
                <a:gd name="T41" fmla="*/ 14 h 3162"/>
                <a:gd name="T42" fmla="*/ 29 w 3456"/>
                <a:gd name="T43" fmla="*/ 12 h 3162"/>
                <a:gd name="T44" fmla="*/ 27 w 3456"/>
                <a:gd name="T45" fmla="*/ 10 h 3162"/>
                <a:gd name="T46" fmla="*/ 24 w 3456"/>
                <a:gd name="T47" fmla="*/ 8 h 3162"/>
                <a:gd name="T48" fmla="*/ 13 w 3456"/>
                <a:gd name="T49" fmla="*/ 0 h 3162"/>
                <a:gd name="T50" fmla="*/ 17 w 3456"/>
                <a:gd name="T51" fmla="*/ 1 h 3162"/>
                <a:gd name="T52" fmla="*/ 21 w 3456"/>
                <a:gd name="T53" fmla="*/ 3 h 3162"/>
                <a:gd name="T54" fmla="*/ 24 w 3456"/>
                <a:gd name="T55" fmla="*/ 1 h 3162"/>
                <a:gd name="T56" fmla="*/ 28 w 3456"/>
                <a:gd name="T57" fmla="*/ 0 h 3162"/>
                <a:gd name="T58" fmla="*/ 33 w 3456"/>
                <a:gd name="T59" fmla="*/ 0 h 3162"/>
                <a:gd name="T60" fmla="*/ 37 w 3456"/>
                <a:gd name="T61" fmla="*/ 2 h 3162"/>
                <a:gd name="T62" fmla="*/ 40 w 3456"/>
                <a:gd name="T63" fmla="*/ 5 h 3162"/>
                <a:gd name="T64" fmla="*/ 42 w 3456"/>
                <a:gd name="T65" fmla="*/ 9 h 3162"/>
                <a:gd name="T66" fmla="*/ 43 w 3456"/>
                <a:gd name="T67" fmla="*/ 13 h 3162"/>
                <a:gd name="T68" fmla="*/ 41 w 3456"/>
                <a:gd name="T69" fmla="*/ 18 h 3162"/>
                <a:gd name="T70" fmla="*/ 39 w 3456"/>
                <a:gd name="T71" fmla="*/ 22 h 3162"/>
                <a:gd name="T72" fmla="*/ 35 w 3456"/>
                <a:gd name="T73" fmla="*/ 25 h 3162"/>
                <a:gd name="T74" fmla="*/ 32 w 3456"/>
                <a:gd name="T75" fmla="*/ 28 h 3162"/>
                <a:gd name="T76" fmla="*/ 29 w 3456"/>
                <a:gd name="T77" fmla="*/ 32 h 3162"/>
                <a:gd name="T78" fmla="*/ 26 w 3456"/>
                <a:gd name="T79" fmla="*/ 35 h 3162"/>
                <a:gd name="T80" fmla="*/ 23 w 3456"/>
                <a:gd name="T81" fmla="*/ 37 h 3162"/>
                <a:gd name="T82" fmla="*/ 22 w 3456"/>
                <a:gd name="T83" fmla="*/ 39 h 3162"/>
                <a:gd name="T84" fmla="*/ 20 w 3456"/>
                <a:gd name="T85" fmla="*/ 38 h 3162"/>
                <a:gd name="T86" fmla="*/ 18 w 3456"/>
                <a:gd name="T87" fmla="*/ 36 h 3162"/>
                <a:gd name="T88" fmla="*/ 15 w 3456"/>
                <a:gd name="T89" fmla="*/ 33 h 3162"/>
                <a:gd name="T90" fmla="*/ 12 w 3456"/>
                <a:gd name="T91" fmla="*/ 30 h 3162"/>
                <a:gd name="T92" fmla="*/ 9 w 3456"/>
                <a:gd name="T93" fmla="*/ 26 h 3162"/>
                <a:gd name="T94" fmla="*/ 5 w 3456"/>
                <a:gd name="T95" fmla="*/ 23 h 3162"/>
                <a:gd name="T96" fmla="*/ 2 w 3456"/>
                <a:gd name="T97" fmla="*/ 19 h 3162"/>
                <a:gd name="T98" fmla="*/ 0 w 3456"/>
                <a:gd name="T99" fmla="*/ 15 h 3162"/>
                <a:gd name="T100" fmla="*/ 0 w 3456"/>
                <a:gd name="T101" fmla="*/ 11 h 3162"/>
                <a:gd name="T102" fmla="*/ 1 w 3456"/>
                <a:gd name="T103" fmla="*/ 7 h 3162"/>
                <a:gd name="T104" fmla="*/ 4 w 3456"/>
                <a:gd name="T105" fmla="*/ 3 h 3162"/>
                <a:gd name="T106" fmla="*/ 8 w 3456"/>
                <a:gd name="T107" fmla="*/ 1 h 3162"/>
                <a:gd name="T108" fmla="*/ 13 w 3456"/>
                <a:gd name="T109" fmla="*/ 0 h 3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56"/>
                <a:gd name="T166" fmla="*/ 0 h 3162"/>
                <a:gd name="T167" fmla="*/ 3456 w 3456"/>
                <a:gd name="T168" fmla="*/ 3162 h 3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56" h="3162">
                  <a:moveTo>
                    <a:pt x="1586" y="471"/>
                  </a:moveTo>
                  <a:lnTo>
                    <a:pt x="1586" y="471"/>
                  </a:lnTo>
                  <a:lnTo>
                    <a:pt x="1586" y="621"/>
                  </a:lnTo>
                  <a:lnTo>
                    <a:pt x="1523" y="630"/>
                  </a:lnTo>
                  <a:lnTo>
                    <a:pt x="1463" y="643"/>
                  </a:lnTo>
                  <a:lnTo>
                    <a:pt x="1408" y="658"/>
                  </a:lnTo>
                  <a:lnTo>
                    <a:pt x="1356" y="679"/>
                  </a:lnTo>
                  <a:lnTo>
                    <a:pt x="1308" y="704"/>
                  </a:lnTo>
                  <a:lnTo>
                    <a:pt x="1265" y="732"/>
                  </a:lnTo>
                  <a:lnTo>
                    <a:pt x="1225" y="763"/>
                  </a:lnTo>
                  <a:lnTo>
                    <a:pt x="1187" y="802"/>
                  </a:lnTo>
                  <a:lnTo>
                    <a:pt x="1153" y="843"/>
                  </a:lnTo>
                  <a:lnTo>
                    <a:pt x="1124" y="886"/>
                  </a:lnTo>
                  <a:lnTo>
                    <a:pt x="1101" y="932"/>
                  </a:lnTo>
                  <a:lnTo>
                    <a:pt x="1083" y="979"/>
                  </a:lnTo>
                  <a:lnTo>
                    <a:pt x="1069" y="1030"/>
                  </a:lnTo>
                  <a:lnTo>
                    <a:pt x="1062" y="1083"/>
                  </a:lnTo>
                  <a:lnTo>
                    <a:pt x="1059" y="1138"/>
                  </a:lnTo>
                  <a:lnTo>
                    <a:pt x="1061" y="1192"/>
                  </a:lnTo>
                  <a:lnTo>
                    <a:pt x="1067" y="1241"/>
                  </a:lnTo>
                  <a:lnTo>
                    <a:pt x="1078" y="1288"/>
                  </a:lnTo>
                  <a:lnTo>
                    <a:pt x="1092" y="1332"/>
                  </a:lnTo>
                  <a:lnTo>
                    <a:pt x="1111" y="1372"/>
                  </a:lnTo>
                  <a:lnTo>
                    <a:pt x="1134" y="1410"/>
                  </a:lnTo>
                  <a:lnTo>
                    <a:pt x="1161" y="1443"/>
                  </a:lnTo>
                  <a:lnTo>
                    <a:pt x="1193" y="1474"/>
                  </a:lnTo>
                  <a:lnTo>
                    <a:pt x="1228" y="1502"/>
                  </a:lnTo>
                  <a:lnTo>
                    <a:pt x="1260" y="1521"/>
                  </a:lnTo>
                  <a:lnTo>
                    <a:pt x="1299" y="1539"/>
                  </a:lnTo>
                  <a:lnTo>
                    <a:pt x="1343" y="1558"/>
                  </a:lnTo>
                  <a:lnTo>
                    <a:pt x="1394" y="1576"/>
                  </a:lnTo>
                  <a:lnTo>
                    <a:pt x="1452" y="1594"/>
                  </a:lnTo>
                  <a:lnTo>
                    <a:pt x="1515" y="1611"/>
                  </a:lnTo>
                  <a:lnTo>
                    <a:pt x="1586" y="1627"/>
                  </a:lnTo>
                  <a:lnTo>
                    <a:pt x="1586" y="2084"/>
                  </a:lnTo>
                  <a:lnTo>
                    <a:pt x="1548" y="2073"/>
                  </a:lnTo>
                  <a:lnTo>
                    <a:pt x="1512" y="2058"/>
                  </a:lnTo>
                  <a:lnTo>
                    <a:pt x="1482" y="2041"/>
                  </a:lnTo>
                  <a:lnTo>
                    <a:pt x="1454" y="2020"/>
                  </a:lnTo>
                  <a:lnTo>
                    <a:pt x="1431" y="1996"/>
                  </a:lnTo>
                  <a:lnTo>
                    <a:pt x="1413" y="1971"/>
                  </a:lnTo>
                  <a:lnTo>
                    <a:pt x="1397" y="1941"/>
                  </a:lnTo>
                  <a:lnTo>
                    <a:pt x="1384" y="1907"/>
                  </a:lnTo>
                  <a:lnTo>
                    <a:pt x="1374" y="1867"/>
                  </a:lnTo>
                  <a:lnTo>
                    <a:pt x="1367" y="1823"/>
                  </a:lnTo>
                  <a:lnTo>
                    <a:pt x="1032" y="1823"/>
                  </a:lnTo>
                  <a:lnTo>
                    <a:pt x="1035" y="1881"/>
                  </a:lnTo>
                  <a:lnTo>
                    <a:pt x="1041" y="1934"/>
                  </a:lnTo>
                  <a:lnTo>
                    <a:pt x="1053" y="1986"/>
                  </a:lnTo>
                  <a:lnTo>
                    <a:pt x="1069" y="2035"/>
                  </a:lnTo>
                  <a:lnTo>
                    <a:pt x="1090" y="2080"/>
                  </a:lnTo>
                  <a:lnTo>
                    <a:pt x="1116" y="2123"/>
                  </a:lnTo>
                  <a:lnTo>
                    <a:pt x="1147" y="2164"/>
                  </a:lnTo>
                  <a:lnTo>
                    <a:pt x="1182" y="2201"/>
                  </a:lnTo>
                  <a:lnTo>
                    <a:pt x="1222" y="2236"/>
                  </a:lnTo>
                  <a:lnTo>
                    <a:pt x="1264" y="2266"/>
                  </a:lnTo>
                  <a:lnTo>
                    <a:pt x="1310" y="2294"/>
                  </a:lnTo>
                  <a:lnTo>
                    <a:pt x="1358" y="2317"/>
                  </a:lnTo>
                  <a:lnTo>
                    <a:pt x="1411" y="2337"/>
                  </a:lnTo>
                  <a:lnTo>
                    <a:pt x="1466" y="2353"/>
                  </a:lnTo>
                  <a:lnTo>
                    <a:pt x="1525" y="2367"/>
                  </a:lnTo>
                  <a:lnTo>
                    <a:pt x="1586" y="2376"/>
                  </a:lnTo>
                  <a:lnTo>
                    <a:pt x="1586" y="2547"/>
                  </a:lnTo>
                  <a:lnTo>
                    <a:pt x="1875" y="2547"/>
                  </a:lnTo>
                  <a:lnTo>
                    <a:pt x="1875" y="2379"/>
                  </a:lnTo>
                  <a:lnTo>
                    <a:pt x="1939" y="2369"/>
                  </a:lnTo>
                  <a:lnTo>
                    <a:pt x="1999" y="2357"/>
                  </a:lnTo>
                  <a:lnTo>
                    <a:pt x="2056" y="2340"/>
                  </a:lnTo>
                  <a:lnTo>
                    <a:pt x="2109" y="2319"/>
                  </a:lnTo>
                  <a:lnTo>
                    <a:pt x="2158" y="2294"/>
                  </a:lnTo>
                  <a:lnTo>
                    <a:pt x="2205" y="2265"/>
                  </a:lnTo>
                  <a:lnTo>
                    <a:pt x="2246" y="2233"/>
                  </a:lnTo>
                  <a:lnTo>
                    <a:pt x="2288" y="2194"/>
                  </a:lnTo>
                  <a:lnTo>
                    <a:pt x="2324" y="2152"/>
                  </a:lnTo>
                  <a:lnTo>
                    <a:pt x="2354" y="2108"/>
                  </a:lnTo>
                  <a:lnTo>
                    <a:pt x="2379" y="2062"/>
                  </a:lnTo>
                  <a:lnTo>
                    <a:pt x="2399" y="2013"/>
                  </a:lnTo>
                  <a:lnTo>
                    <a:pt x="2413" y="1962"/>
                  </a:lnTo>
                  <a:lnTo>
                    <a:pt x="2421" y="1907"/>
                  </a:lnTo>
                  <a:lnTo>
                    <a:pt x="2424" y="1852"/>
                  </a:lnTo>
                  <a:lnTo>
                    <a:pt x="2421" y="1797"/>
                  </a:lnTo>
                  <a:lnTo>
                    <a:pt x="2415" y="1746"/>
                  </a:lnTo>
                  <a:lnTo>
                    <a:pt x="2402" y="1698"/>
                  </a:lnTo>
                  <a:lnTo>
                    <a:pt x="2387" y="1654"/>
                  </a:lnTo>
                  <a:lnTo>
                    <a:pt x="2366" y="1612"/>
                  </a:lnTo>
                  <a:lnTo>
                    <a:pt x="2340" y="1574"/>
                  </a:lnTo>
                  <a:lnTo>
                    <a:pt x="2309" y="1539"/>
                  </a:lnTo>
                  <a:lnTo>
                    <a:pt x="2274" y="1508"/>
                  </a:lnTo>
                  <a:lnTo>
                    <a:pt x="2239" y="1484"/>
                  </a:lnTo>
                  <a:lnTo>
                    <a:pt x="2198" y="1461"/>
                  </a:lnTo>
                  <a:lnTo>
                    <a:pt x="2153" y="1440"/>
                  </a:lnTo>
                  <a:lnTo>
                    <a:pt x="2102" y="1420"/>
                  </a:lnTo>
                  <a:lnTo>
                    <a:pt x="2045" y="1402"/>
                  </a:lnTo>
                  <a:lnTo>
                    <a:pt x="1984" y="1386"/>
                  </a:lnTo>
                  <a:lnTo>
                    <a:pt x="1875" y="1360"/>
                  </a:lnTo>
                  <a:lnTo>
                    <a:pt x="1875" y="938"/>
                  </a:lnTo>
                  <a:lnTo>
                    <a:pt x="1886" y="942"/>
                  </a:lnTo>
                  <a:lnTo>
                    <a:pt x="1898" y="948"/>
                  </a:lnTo>
                  <a:lnTo>
                    <a:pt x="1928" y="965"/>
                  </a:lnTo>
                  <a:lnTo>
                    <a:pt x="1953" y="985"/>
                  </a:lnTo>
                  <a:lnTo>
                    <a:pt x="1976" y="1008"/>
                  </a:lnTo>
                  <a:lnTo>
                    <a:pt x="1995" y="1033"/>
                  </a:lnTo>
                  <a:lnTo>
                    <a:pt x="2010" y="1062"/>
                  </a:lnTo>
                  <a:lnTo>
                    <a:pt x="2021" y="1093"/>
                  </a:lnTo>
                  <a:lnTo>
                    <a:pt x="2030" y="1127"/>
                  </a:lnTo>
                  <a:lnTo>
                    <a:pt x="2033" y="1163"/>
                  </a:lnTo>
                  <a:lnTo>
                    <a:pt x="2371" y="1163"/>
                  </a:lnTo>
                  <a:lnTo>
                    <a:pt x="2366" y="1105"/>
                  </a:lnTo>
                  <a:lnTo>
                    <a:pt x="2357" y="1050"/>
                  </a:lnTo>
                  <a:lnTo>
                    <a:pt x="2344" y="999"/>
                  </a:lnTo>
                  <a:lnTo>
                    <a:pt x="2327" y="950"/>
                  </a:lnTo>
                  <a:lnTo>
                    <a:pt x="2305" y="905"/>
                  </a:lnTo>
                  <a:lnTo>
                    <a:pt x="2278" y="863"/>
                  </a:lnTo>
                  <a:lnTo>
                    <a:pt x="2247" y="823"/>
                  </a:lnTo>
                  <a:lnTo>
                    <a:pt x="2212" y="787"/>
                  </a:lnTo>
                  <a:lnTo>
                    <a:pt x="2171" y="755"/>
                  </a:lnTo>
                  <a:lnTo>
                    <a:pt x="2127" y="724"/>
                  </a:lnTo>
                  <a:lnTo>
                    <a:pt x="2081" y="698"/>
                  </a:lnTo>
                  <a:lnTo>
                    <a:pt x="2032" y="675"/>
                  </a:lnTo>
                  <a:lnTo>
                    <a:pt x="1981" y="655"/>
                  </a:lnTo>
                  <a:lnTo>
                    <a:pt x="1929" y="641"/>
                  </a:lnTo>
                  <a:lnTo>
                    <a:pt x="1875" y="628"/>
                  </a:lnTo>
                  <a:lnTo>
                    <a:pt x="1875" y="471"/>
                  </a:lnTo>
                  <a:lnTo>
                    <a:pt x="1586" y="471"/>
                  </a:lnTo>
                  <a:close/>
                  <a:moveTo>
                    <a:pt x="1014" y="0"/>
                  </a:moveTo>
                  <a:lnTo>
                    <a:pt x="1084" y="3"/>
                  </a:lnTo>
                  <a:lnTo>
                    <a:pt x="1154" y="10"/>
                  </a:lnTo>
                  <a:lnTo>
                    <a:pt x="1224" y="23"/>
                  </a:lnTo>
                  <a:lnTo>
                    <a:pt x="1292" y="40"/>
                  </a:lnTo>
                  <a:lnTo>
                    <a:pt x="1360" y="62"/>
                  </a:lnTo>
                  <a:lnTo>
                    <a:pt x="1426" y="90"/>
                  </a:lnTo>
                  <a:lnTo>
                    <a:pt x="1491" y="121"/>
                  </a:lnTo>
                  <a:lnTo>
                    <a:pt x="1554" y="159"/>
                  </a:lnTo>
                  <a:lnTo>
                    <a:pt x="1615" y="200"/>
                  </a:lnTo>
                  <a:lnTo>
                    <a:pt x="1672" y="247"/>
                  </a:lnTo>
                  <a:lnTo>
                    <a:pt x="1728" y="298"/>
                  </a:lnTo>
                  <a:lnTo>
                    <a:pt x="1784" y="247"/>
                  </a:lnTo>
                  <a:lnTo>
                    <a:pt x="1841" y="200"/>
                  </a:lnTo>
                  <a:lnTo>
                    <a:pt x="1902" y="159"/>
                  </a:lnTo>
                  <a:lnTo>
                    <a:pt x="1965" y="121"/>
                  </a:lnTo>
                  <a:lnTo>
                    <a:pt x="2030" y="90"/>
                  </a:lnTo>
                  <a:lnTo>
                    <a:pt x="2096" y="62"/>
                  </a:lnTo>
                  <a:lnTo>
                    <a:pt x="2164" y="40"/>
                  </a:lnTo>
                  <a:lnTo>
                    <a:pt x="2232" y="23"/>
                  </a:lnTo>
                  <a:lnTo>
                    <a:pt x="2302" y="10"/>
                  </a:lnTo>
                  <a:lnTo>
                    <a:pt x="2372" y="3"/>
                  </a:lnTo>
                  <a:lnTo>
                    <a:pt x="2442" y="0"/>
                  </a:lnTo>
                  <a:lnTo>
                    <a:pt x="2513" y="3"/>
                  </a:lnTo>
                  <a:lnTo>
                    <a:pt x="2584" y="9"/>
                  </a:lnTo>
                  <a:lnTo>
                    <a:pt x="2654" y="22"/>
                  </a:lnTo>
                  <a:lnTo>
                    <a:pt x="2722" y="38"/>
                  </a:lnTo>
                  <a:lnTo>
                    <a:pt x="2790" y="60"/>
                  </a:lnTo>
                  <a:lnTo>
                    <a:pt x="2857" y="88"/>
                  </a:lnTo>
                  <a:lnTo>
                    <a:pt x="2922" y="119"/>
                  </a:lnTo>
                  <a:lnTo>
                    <a:pt x="2985" y="156"/>
                  </a:lnTo>
                  <a:lnTo>
                    <a:pt x="3045" y="197"/>
                  </a:lnTo>
                  <a:lnTo>
                    <a:pt x="3103" y="244"/>
                  </a:lnTo>
                  <a:lnTo>
                    <a:pt x="3159" y="295"/>
                  </a:lnTo>
                  <a:lnTo>
                    <a:pt x="3211" y="349"/>
                  </a:lnTo>
                  <a:lnTo>
                    <a:pt x="3257" y="408"/>
                  </a:lnTo>
                  <a:lnTo>
                    <a:pt x="3299" y="468"/>
                  </a:lnTo>
                  <a:lnTo>
                    <a:pt x="3337" y="531"/>
                  </a:lnTo>
                  <a:lnTo>
                    <a:pt x="3368" y="596"/>
                  </a:lnTo>
                  <a:lnTo>
                    <a:pt x="3395" y="662"/>
                  </a:lnTo>
                  <a:lnTo>
                    <a:pt x="3418" y="730"/>
                  </a:lnTo>
                  <a:lnTo>
                    <a:pt x="3435" y="799"/>
                  </a:lnTo>
                  <a:lnTo>
                    <a:pt x="3447" y="869"/>
                  </a:lnTo>
                  <a:lnTo>
                    <a:pt x="3454" y="940"/>
                  </a:lnTo>
                  <a:lnTo>
                    <a:pt x="3456" y="1011"/>
                  </a:lnTo>
                  <a:lnTo>
                    <a:pt x="3453" y="1084"/>
                  </a:lnTo>
                  <a:lnTo>
                    <a:pt x="3444" y="1155"/>
                  </a:lnTo>
                  <a:lnTo>
                    <a:pt x="3431" y="1226"/>
                  </a:lnTo>
                  <a:lnTo>
                    <a:pt x="3411" y="1297"/>
                  </a:lnTo>
                  <a:lnTo>
                    <a:pt x="3387" y="1368"/>
                  </a:lnTo>
                  <a:lnTo>
                    <a:pt x="3358" y="1437"/>
                  </a:lnTo>
                  <a:lnTo>
                    <a:pt x="3323" y="1505"/>
                  </a:lnTo>
                  <a:lnTo>
                    <a:pt x="3282" y="1572"/>
                  </a:lnTo>
                  <a:lnTo>
                    <a:pt x="3236" y="1637"/>
                  </a:lnTo>
                  <a:lnTo>
                    <a:pt x="3186" y="1700"/>
                  </a:lnTo>
                  <a:lnTo>
                    <a:pt x="3128" y="1760"/>
                  </a:lnTo>
                  <a:lnTo>
                    <a:pt x="3081" y="1809"/>
                  </a:lnTo>
                  <a:lnTo>
                    <a:pt x="3031" y="1858"/>
                  </a:lnTo>
                  <a:lnTo>
                    <a:pt x="2981" y="1909"/>
                  </a:lnTo>
                  <a:lnTo>
                    <a:pt x="2928" y="1962"/>
                  </a:lnTo>
                  <a:lnTo>
                    <a:pt x="2875" y="2014"/>
                  </a:lnTo>
                  <a:lnTo>
                    <a:pt x="2820" y="2068"/>
                  </a:lnTo>
                  <a:lnTo>
                    <a:pt x="2765" y="2124"/>
                  </a:lnTo>
                  <a:lnTo>
                    <a:pt x="2710" y="2179"/>
                  </a:lnTo>
                  <a:lnTo>
                    <a:pt x="2654" y="2235"/>
                  </a:lnTo>
                  <a:lnTo>
                    <a:pt x="2598" y="2291"/>
                  </a:lnTo>
                  <a:lnTo>
                    <a:pt x="2543" y="2347"/>
                  </a:lnTo>
                  <a:lnTo>
                    <a:pt x="2487" y="2403"/>
                  </a:lnTo>
                  <a:lnTo>
                    <a:pt x="2432" y="2457"/>
                  </a:lnTo>
                  <a:lnTo>
                    <a:pt x="2377" y="2512"/>
                  </a:lnTo>
                  <a:lnTo>
                    <a:pt x="2324" y="2566"/>
                  </a:lnTo>
                  <a:lnTo>
                    <a:pt x="2270" y="2618"/>
                  </a:lnTo>
                  <a:lnTo>
                    <a:pt x="2219" y="2670"/>
                  </a:lnTo>
                  <a:lnTo>
                    <a:pt x="2169" y="2720"/>
                  </a:lnTo>
                  <a:lnTo>
                    <a:pt x="2121" y="2769"/>
                  </a:lnTo>
                  <a:lnTo>
                    <a:pt x="2074" y="2815"/>
                  </a:lnTo>
                  <a:lnTo>
                    <a:pt x="2029" y="2860"/>
                  </a:lnTo>
                  <a:lnTo>
                    <a:pt x="1986" y="2903"/>
                  </a:lnTo>
                  <a:lnTo>
                    <a:pt x="1946" y="2944"/>
                  </a:lnTo>
                  <a:lnTo>
                    <a:pt x="1908" y="2982"/>
                  </a:lnTo>
                  <a:lnTo>
                    <a:pt x="1873" y="3017"/>
                  </a:lnTo>
                  <a:lnTo>
                    <a:pt x="1840" y="3050"/>
                  </a:lnTo>
                  <a:lnTo>
                    <a:pt x="1811" y="3079"/>
                  </a:lnTo>
                  <a:lnTo>
                    <a:pt x="1785" y="3104"/>
                  </a:lnTo>
                  <a:lnTo>
                    <a:pt x="1762" y="3127"/>
                  </a:lnTo>
                  <a:lnTo>
                    <a:pt x="1743" y="3146"/>
                  </a:lnTo>
                  <a:lnTo>
                    <a:pt x="1727" y="3162"/>
                  </a:lnTo>
                  <a:lnTo>
                    <a:pt x="1712" y="3146"/>
                  </a:lnTo>
                  <a:lnTo>
                    <a:pt x="1693" y="3127"/>
                  </a:lnTo>
                  <a:lnTo>
                    <a:pt x="1671" y="3104"/>
                  </a:lnTo>
                  <a:lnTo>
                    <a:pt x="1645" y="3079"/>
                  </a:lnTo>
                  <a:lnTo>
                    <a:pt x="1616" y="3050"/>
                  </a:lnTo>
                  <a:lnTo>
                    <a:pt x="1583" y="3017"/>
                  </a:lnTo>
                  <a:lnTo>
                    <a:pt x="1548" y="2982"/>
                  </a:lnTo>
                  <a:lnTo>
                    <a:pt x="1510" y="2944"/>
                  </a:lnTo>
                  <a:lnTo>
                    <a:pt x="1469" y="2903"/>
                  </a:lnTo>
                  <a:lnTo>
                    <a:pt x="1427" y="2860"/>
                  </a:lnTo>
                  <a:lnTo>
                    <a:pt x="1382" y="2815"/>
                  </a:lnTo>
                  <a:lnTo>
                    <a:pt x="1335" y="2769"/>
                  </a:lnTo>
                  <a:lnTo>
                    <a:pt x="1287" y="2720"/>
                  </a:lnTo>
                  <a:lnTo>
                    <a:pt x="1237" y="2670"/>
                  </a:lnTo>
                  <a:lnTo>
                    <a:pt x="1186" y="2618"/>
                  </a:lnTo>
                  <a:lnTo>
                    <a:pt x="1132" y="2566"/>
                  </a:lnTo>
                  <a:lnTo>
                    <a:pt x="1079" y="2512"/>
                  </a:lnTo>
                  <a:lnTo>
                    <a:pt x="1024" y="2457"/>
                  </a:lnTo>
                  <a:lnTo>
                    <a:pt x="969" y="2403"/>
                  </a:lnTo>
                  <a:lnTo>
                    <a:pt x="913" y="2347"/>
                  </a:lnTo>
                  <a:lnTo>
                    <a:pt x="858" y="2291"/>
                  </a:lnTo>
                  <a:lnTo>
                    <a:pt x="802" y="2235"/>
                  </a:lnTo>
                  <a:lnTo>
                    <a:pt x="746" y="2179"/>
                  </a:lnTo>
                  <a:lnTo>
                    <a:pt x="690" y="2124"/>
                  </a:lnTo>
                  <a:lnTo>
                    <a:pt x="636" y="2068"/>
                  </a:lnTo>
                  <a:lnTo>
                    <a:pt x="581" y="2014"/>
                  </a:lnTo>
                  <a:lnTo>
                    <a:pt x="528" y="1961"/>
                  </a:lnTo>
                  <a:lnTo>
                    <a:pt x="475" y="1909"/>
                  </a:lnTo>
                  <a:lnTo>
                    <a:pt x="425" y="1858"/>
                  </a:lnTo>
                  <a:lnTo>
                    <a:pt x="375" y="1808"/>
                  </a:lnTo>
                  <a:lnTo>
                    <a:pt x="327" y="1760"/>
                  </a:lnTo>
                  <a:lnTo>
                    <a:pt x="270" y="1700"/>
                  </a:lnTo>
                  <a:lnTo>
                    <a:pt x="219" y="1637"/>
                  </a:lnTo>
                  <a:lnTo>
                    <a:pt x="174" y="1572"/>
                  </a:lnTo>
                  <a:lnTo>
                    <a:pt x="133" y="1505"/>
                  </a:lnTo>
                  <a:lnTo>
                    <a:pt x="98" y="1437"/>
                  </a:lnTo>
                  <a:lnTo>
                    <a:pt x="69" y="1368"/>
                  </a:lnTo>
                  <a:lnTo>
                    <a:pt x="45" y="1297"/>
                  </a:lnTo>
                  <a:lnTo>
                    <a:pt x="25" y="1226"/>
                  </a:lnTo>
                  <a:lnTo>
                    <a:pt x="12" y="1155"/>
                  </a:lnTo>
                  <a:lnTo>
                    <a:pt x="3" y="1084"/>
                  </a:lnTo>
                  <a:lnTo>
                    <a:pt x="0" y="1011"/>
                  </a:lnTo>
                  <a:lnTo>
                    <a:pt x="2" y="940"/>
                  </a:lnTo>
                  <a:lnTo>
                    <a:pt x="8" y="869"/>
                  </a:lnTo>
                  <a:lnTo>
                    <a:pt x="21" y="799"/>
                  </a:lnTo>
                  <a:lnTo>
                    <a:pt x="38" y="730"/>
                  </a:lnTo>
                  <a:lnTo>
                    <a:pt x="60" y="662"/>
                  </a:lnTo>
                  <a:lnTo>
                    <a:pt x="87" y="596"/>
                  </a:lnTo>
                  <a:lnTo>
                    <a:pt x="119" y="531"/>
                  </a:lnTo>
                  <a:lnTo>
                    <a:pt x="156" y="468"/>
                  </a:lnTo>
                  <a:lnTo>
                    <a:pt x="198" y="408"/>
                  </a:lnTo>
                  <a:lnTo>
                    <a:pt x="245" y="349"/>
                  </a:lnTo>
                  <a:lnTo>
                    <a:pt x="296" y="295"/>
                  </a:lnTo>
                  <a:lnTo>
                    <a:pt x="352" y="244"/>
                  </a:lnTo>
                  <a:lnTo>
                    <a:pt x="411" y="197"/>
                  </a:lnTo>
                  <a:lnTo>
                    <a:pt x="471" y="156"/>
                  </a:lnTo>
                  <a:lnTo>
                    <a:pt x="534" y="119"/>
                  </a:lnTo>
                  <a:lnTo>
                    <a:pt x="599" y="88"/>
                  </a:lnTo>
                  <a:lnTo>
                    <a:pt x="666" y="60"/>
                  </a:lnTo>
                  <a:lnTo>
                    <a:pt x="733" y="38"/>
                  </a:lnTo>
                  <a:lnTo>
                    <a:pt x="802" y="22"/>
                  </a:lnTo>
                  <a:lnTo>
                    <a:pt x="872" y="9"/>
                  </a:lnTo>
                  <a:lnTo>
                    <a:pt x="943" y="3"/>
                  </a:lnTo>
                  <a:lnTo>
                    <a:pt x="101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16" name="TextBox 15"/>
          <p:cNvSpPr txBox="1"/>
          <p:nvPr/>
        </p:nvSpPr>
        <p:spPr>
          <a:xfrm>
            <a:off x="907915" y="1669462"/>
            <a:ext cx="2467054" cy="427906"/>
          </a:xfrm>
          <a:prstGeom prst="rect">
            <a:avLst/>
          </a:prstGeom>
          <a:noFill/>
        </p:spPr>
        <p:txBody>
          <a:bodyPr wrap="square" lIns="0" tIns="0" rIns="0" bIns="0" rtlCol="0">
            <a:noAutofit/>
          </a:bodyPr>
          <a:lstStyle/>
          <a:p>
            <a:r>
              <a:rPr lang="en-ZA" sz="1300" i="1" dirty="0" smtClean="0">
                <a:solidFill>
                  <a:srgbClr val="717171"/>
                </a:solidFill>
              </a:rPr>
              <a:t>High- medium disposable income group</a:t>
            </a:r>
          </a:p>
        </p:txBody>
      </p:sp>
      <p:sp>
        <p:nvSpPr>
          <p:cNvPr id="21" name="noun_project_0117.eps"/>
          <p:cNvSpPr>
            <a:spLocks noEditPoints="1"/>
          </p:cNvSpPr>
          <p:nvPr/>
        </p:nvSpPr>
        <p:spPr bwMode="auto">
          <a:xfrm>
            <a:off x="8691851" y="2623041"/>
            <a:ext cx="508125" cy="631030"/>
          </a:xfrm>
          <a:custGeom>
            <a:avLst/>
            <a:gdLst>
              <a:gd name="T0" fmla="*/ 36075054 w 2641"/>
              <a:gd name="T1" fmla="*/ 11107385 h 3456"/>
              <a:gd name="T2" fmla="*/ 29219860 w 2641"/>
              <a:gd name="T3" fmla="*/ 13098639 h 3456"/>
              <a:gd name="T4" fmla="*/ 23109134 w 2641"/>
              <a:gd name="T5" fmla="*/ 16583201 h 3456"/>
              <a:gd name="T6" fmla="*/ 17991031 w 2641"/>
              <a:gd name="T7" fmla="*/ 21312364 h 3456"/>
              <a:gd name="T8" fmla="*/ 14082533 w 2641"/>
              <a:gd name="T9" fmla="*/ 27099507 h 3456"/>
              <a:gd name="T10" fmla="*/ 11569978 w 2641"/>
              <a:gd name="T11" fmla="*/ 33757658 h 3456"/>
              <a:gd name="T12" fmla="*/ 10701520 w 2641"/>
              <a:gd name="T13" fmla="*/ 41038110 h 3456"/>
              <a:gd name="T14" fmla="*/ 11569978 w 2641"/>
              <a:gd name="T15" fmla="*/ 48287517 h 3456"/>
              <a:gd name="T16" fmla="*/ 14082533 w 2641"/>
              <a:gd name="T17" fmla="*/ 54945668 h 3456"/>
              <a:gd name="T18" fmla="*/ 17991031 w 2641"/>
              <a:gd name="T19" fmla="*/ 60732635 h 3456"/>
              <a:gd name="T20" fmla="*/ 23109134 w 2641"/>
              <a:gd name="T21" fmla="*/ 65461797 h 3456"/>
              <a:gd name="T22" fmla="*/ 29219860 w 2641"/>
              <a:gd name="T23" fmla="*/ 68946536 h 3456"/>
              <a:gd name="T24" fmla="*/ 36075054 w 2641"/>
              <a:gd name="T25" fmla="*/ 70937790 h 3456"/>
              <a:gd name="T26" fmla="*/ 43426559 w 2641"/>
              <a:gd name="T27" fmla="*/ 71217719 h 3456"/>
              <a:gd name="T28" fmla="*/ 50529908 w 2641"/>
              <a:gd name="T29" fmla="*/ 69755456 h 3456"/>
              <a:gd name="T30" fmla="*/ 56888790 w 2641"/>
              <a:gd name="T31" fmla="*/ 66768663 h 3456"/>
              <a:gd name="T32" fmla="*/ 62379039 w 2641"/>
              <a:gd name="T33" fmla="*/ 62443960 h 3456"/>
              <a:gd name="T34" fmla="*/ 66690680 w 2641"/>
              <a:gd name="T35" fmla="*/ 56999011 h 3456"/>
              <a:gd name="T36" fmla="*/ 69699547 w 2641"/>
              <a:gd name="T37" fmla="*/ 50589744 h 3456"/>
              <a:gd name="T38" fmla="*/ 71126487 w 2641"/>
              <a:gd name="T39" fmla="*/ 43496089 h 3456"/>
              <a:gd name="T40" fmla="*/ 70816160 w 2641"/>
              <a:gd name="T41" fmla="*/ 36091107 h 3456"/>
              <a:gd name="T42" fmla="*/ 68831090 w 2641"/>
              <a:gd name="T43" fmla="*/ 29215115 h 3456"/>
              <a:gd name="T44" fmla="*/ 65387906 w 2641"/>
              <a:gd name="T45" fmla="*/ 23148043 h 3456"/>
              <a:gd name="T46" fmla="*/ 60641948 w 2641"/>
              <a:gd name="T47" fmla="*/ 18014421 h 3456"/>
              <a:gd name="T48" fmla="*/ 54841549 w 2641"/>
              <a:gd name="T49" fmla="*/ 14094178 h 3456"/>
              <a:gd name="T50" fmla="*/ 48234511 w 2641"/>
              <a:gd name="T51" fmla="*/ 11605154 h 3456"/>
              <a:gd name="T52" fmla="*/ 40945001 w 2641"/>
              <a:gd name="T53" fmla="*/ 10733969 h 3456"/>
              <a:gd name="T54" fmla="*/ 46745576 w 2641"/>
              <a:gd name="T55" fmla="*/ 435504 h 3456"/>
              <a:gd name="T56" fmla="*/ 54965539 w 2641"/>
              <a:gd name="T57" fmla="*/ 2489024 h 3456"/>
              <a:gd name="T58" fmla="*/ 62410036 w 2641"/>
              <a:gd name="T59" fmla="*/ 6098117 h 3456"/>
              <a:gd name="T60" fmla="*/ 68955079 w 2641"/>
              <a:gd name="T61" fmla="*/ 11076164 h 3456"/>
              <a:gd name="T62" fmla="*/ 74352336 w 2641"/>
              <a:gd name="T63" fmla="*/ 17267767 h 3456"/>
              <a:gd name="T64" fmla="*/ 78446818 w 2641"/>
              <a:gd name="T65" fmla="*/ 24423688 h 3456"/>
              <a:gd name="T66" fmla="*/ 81021368 w 2641"/>
              <a:gd name="T67" fmla="*/ 32419749 h 3456"/>
              <a:gd name="T68" fmla="*/ 81920999 w 2641"/>
              <a:gd name="T69" fmla="*/ 41038110 h 3456"/>
              <a:gd name="T70" fmla="*/ 81021368 w 2641"/>
              <a:gd name="T71" fmla="*/ 49687515 h 3456"/>
              <a:gd name="T72" fmla="*/ 78384823 w 2641"/>
              <a:gd name="T73" fmla="*/ 57714621 h 3456"/>
              <a:gd name="T74" fmla="*/ 74259343 w 2641"/>
              <a:gd name="T75" fmla="*/ 64932983 h 3456"/>
              <a:gd name="T76" fmla="*/ 68737921 w 2641"/>
              <a:gd name="T77" fmla="*/ 71124410 h 3456"/>
              <a:gd name="T78" fmla="*/ 62130883 w 2641"/>
              <a:gd name="T79" fmla="*/ 76102457 h 3456"/>
              <a:gd name="T80" fmla="*/ 54624391 w 2641"/>
              <a:gd name="T81" fmla="*/ 79711550 h 3456"/>
              <a:gd name="T82" fmla="*/ 46342257 w 2641"/>
              <a:gd name="T83" fmla="*/ 81702804 h 3456"/>
              <a:gd name="T84" fmla="*/ 54779378 w 2641"/>
              <a:gd name="T85" fmla="*/ 99686181 h 3456"/>
              <a:gd name="T86" fmla="*/ 35609739 w 2641"/>
              <a:gd name="T87" fmla="*/ 107526667 h 3456"/>
              <a:gd name="T88" fmla="*/ 26428151 w 2641"/>
              <a:gd name="T89" fmla="*/ 89325626 h 3456"/>
              <a:gd name="T90" fmla="*/ 32787033 w 2641"/>
              <a:gd name="T91" fmla="*/ 81205035 h 3456"/>
              <a:gd name="T92" fmla="*/ 24722058 w 2641"/>
              <a:gd name="T93" fmla="*/ 78653746 h 3456"/>
              <a:gd name="T94" fmla="*/ 17463722 w 2641"/>
              <a:gd name="T95" fmla="*/ 74577928 h 3456"/>
              <a:gd name="T96" fmla="*/ 11228829 w 2641"/>
              <a:gd name="T97" fmla="*/ 69164376 h 3456"/>
              <a:gd name="T98" fmla="*/ 6172721 w 2641"/>
              <a:gd name="T99" fmla="*/ 62630579 h 3456"/>
              <a:gd name="T100" fmla="*/ 2512555 w 2641"/>
              <a:gd name="T101" fmla="*/ 55132288 h 3456"/>
              <a:gd name="T102" fmla="*/ 434317 w 2641"/>
              <a:gd name="T103" fmla="*/ 46856297 h 3456"/>
              <a:gd name="T104" fmla="*/ 92992 w 2641"/>
              <a:gd name="T105" fmla="*/ 38082361 h 3456"/>
              <a:gd name="T106" fmla="*/ 1581927 w 2641"/>
              <a:gd name="T107" fmla="*/ 29681840 h 3456"/>
              <a:gd name="T108" fmla="*/ 4714960 w 2641"/>
              <a:gd name="T109" fmla="*/ 21934664 h 3456"/>
              <a:gd name="T110" fmla="*/ 9274580 w 2641"/>
              <a:gd name="T111" fmla="*/ 15089893 h 3456"/>
              <a:gd name="T112" fmla="*/ 15075156 w 2641"/>
              <a:gd name="T113" fmla="*/ 9271706 h 3456"/>
              <a:gd name="T114" fmla="*/ 21930350 w 2641"/>
              <a:gd name="T115" fmla="*/ 4729163 h 3456"/>
              <a:gd name="T116" fmla="*/ 29623003 w 2641"/>
              <a:gd name="T117" fmla="*/ 1586794 h 3456"/>
              <a:gd name="T118" fmla="*/ 38060300 w 2641"/>
              <a:gd name="T119" fmla="*/ 93310 h 34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41"/>
              <a:gd name="T181" fmla="*/ 0 h 3456"/>
              <a:gd name="T182" fmla="*/ 2641 w 2641"/>
              <a:gd name="T183" fmla="*/ 3456 h 34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41" h="3456">
                <a:moveTo>
                  <a:pt x="1320" y="345"/>
                </a:moveTo>
                <a:lnTo>
                  <a:pt x="1241" y="348"/>
                </a:lnTo>
                <a:lnTo>
                  <a:pt x="1163" y="357"/>
                </a:lnTo>
                <a:lnTo>
                  <a:pt x="1087" y="373"/>
                </a:lnTo>
                <a:lnTo>
                  <a:pt x="1013" y="395"/>
                </a:lnTo>
                <a:lnTo>
                  <a:pt x="942" y="421"/>
                </a:lnTo>
                <a:lnTo>
                  <a:pt x="873" y="453"/>
                </a:lnTo>
                <a:lnTo>
                  <a:pt x="808" y="491"/>
                </a:lnTo>
                <a:lnTo>
                  <a:pt x="745" y="533"/>
                </a:lnTo>
                <a:lnTo>
                  <a:pt x="686" y="579"/>
                </a:lnTo>
                <a:lnTo>
                  <a:pt x="631" y="630"/>
                </a:lnTo>
                <a:lnTo>
                  <a:pt x="580" y="685"/>
                </a:lnTo>
                <a:lnTo>
                  <a:pt x="534" y="744"/>
                </a:lnTo>
                <a:lnTo>
                  <a:pt x="492" y="806"/>
                </a:lnTo>
                <a:lnTo>
                  <a:pt x="454" y="871"/>
                </a:lnTo>
                <a:lnTo>
                  <a:pt x="423" y="939"/>
                </a:lnTo>
                <a:lnTo>
                  <a:pt x="395" y="1011"/>
                </a:lnTo>
                <a:lnTo>
                  <a:pt x="373" y="1085"/>
                </a:lnTo>
                <a:lnTo>
                  <a:pt x="359" y="1160"/>
                </a:lnTo>
                <a:lnTo>
                  <a:pt x="348" y="1239"/>
                </a:lnTo>
                <a:lnTo>
                  <a:pt x="345" y="1319"/>
                </a:lnTo>
                <a:lnTo>
                  <a:pt x="348" y="1398"/>
                </a:lnTo>
                <a:lnTo>
                  <a:pt x="359" y="1477"/>
                </a:lnTo>
                <a:lnTo>
                  <a:pt x="373" y="1552"/>
                </a:lnTo>
                <a:lnTo>
                  <a:pt x="395" y="1626"/>
                </a:lnTo>
                <a:lnTo>
                  <a:pt x="423" y="1698"/>
                </a:lnTo>
                <a:lnTo>
                  <a:pt x="454" y="1766"/>
                </a:lnTo>
                <a:lnTo>
                  <a:pt x="492" y="1832"/>
                </a:lnTo>
                <a:lnTo>
                  <a:pt x="534" y="1893"/>
                </a:lnTo>
                <a:lnTo>
                  <a:pt x="580" y="1952"/>
                </a:lnTo>
                <a:lnTo>
                  <a:pt x="631" y="2007"/>
                </a:lnTo>
                <a:lnTo>
                  <a:pt x="686" y="2058"/>
                </a:lnTo>
                <a:lnTo>
                  <a:pt x="745" y="2104"/>
                </a:lnTo>
                <a:lnTo>
                  <a:pt x="808" y="2146"/>
                </a:lnTo>
                <a:lnTo>
                  <a:pt x="873" y="2184"/>
                </a:lnTo>
                <a:lnTo>
                  <a:pt x="942" y="2216"/>
                </a:lnTo>
                <a:lnTo>
                  <a:pt x="1013" y="2242"/>
                </a:lnTo>
                <a:lnTo>
                  <a:pt x="1087" y="2264"/>
                </a:lnTo>
                <a:lnTo>
                  <a:pt x="1163" y="2280"/>
                </a:lnTo>
                <a:lnTo>
                  <a:pt x="1241" y="2289"/>
                </a:lnTo>
                <a:lnTo>
                  <a:pt x="1320" y="2292"/>
                </a:lnTo>
                <a:lnTo>
                  <a:pt x="1400" y="2289"/>
                </a:lnTo>
                <a:lnTo>
                  <a:pt x="1479" y="2280"/>
                </a:lnTo>
                <a:lnTo>
                  <a:pt x="1555" y="2264"/>
                </a:lnTo>
                <a:lnTo>
                  <a:pt x="1629" y="2242"/>
                </a:lnTo>
                <a:lnTo>
                  <a:pt x="1700" y="2216"/>
                </a:lnTo>
                <a:lnTo>
                  <a:pt x="1768" y="2184"/>
                </a:lnTo>
                <a:lnTo>
                  <a:pt x="1834" y="2146"/>
                </a:lnTo>
                <a:lnTo>
                  <a:pt x="1896" y="2104"/>
                </a:lnTo>
                <a:lnTo>
                  <a:pt x="1955" y="2058"/>
                </a:lnTo>
                <a:lnTo>
                  <a:pt x="2011" y="2007"/>
                </a:lnTo>
                <a:lnTo>
                  <a:pt x="2061" y="1952"/>
                </a:lnTo>
                <a:lnTo>
                  <a:pt x="2108" y="1893"/>
                </a:lnTo>
                <a:lnTo>
                  <a:pt x="2150" y="1832"/>
                </a:lnTo>
                <a:lnTo>
                  <a:pt x="2187" y="1766"/>
                </a:lnTo>
                <a:lnTo>
                  <a:pt x="2219" y="1698"/>
                </a:lnTo>
                <a:lnTo>
                  <a:pt x="2247" y="1626"/>
                </a:lnTo>
                <a:lnTo>
                  <a:pt x="2268" y="1552"/>
                </a:lnTo>
                <a:lnTo>
                  <a:pt x="2283" y="1477"/>
                </a:lnTo>
                <a:lnTo>
                  <a:pt x="2293" y="1398"/>
                </a:lnTo>
                <a:lnTo>
                  <a:pt x="2296" y="1319"/>
                </a:lnTo>
                <a:lnTo>
                  <a:pt x="2293" y="1239"/>
                </a:lnTo>
                <a:lnTo>
                  <a:pt x="2283" y="1160"/>
                </a:lnTo>
                <a:lnTo>
                  <a:pt x="2268" y="1085"/>
                </a:lnTo>
                <a:lnTo>
                  <a:pt x="2247" y="1011"/>
                </a:lnTo>
                <a:lnTo>
                  <a:pt x="2219" y="939"/>
                </a:lnTo>
                <a:lnTo>
                  <a:pt x="2187" y="871"/>
                </a:lnTo>
                <a:lnTo>
                  <a:pt x="2150" y="806"/>
                </a:lnTo>
                <a:lnTo>
                  <a:pt x="2108" y="744"/>
                </a:lnTo>
                <a:lnTo>
                  <a:pt x="2061" y="685"/>
                </a:lnTo>
                <a:lnTo>
                  <a:pt x="2011" y="630"/>
                </a:lnTo>
                <a:lnTo>
                  <a:pt x="1955" y="579"/>
                </a:lnTo>
                <a:lnTo>
                  <a:pt x="1896" y="533"/>
                </a:lnTo>
                <a:lnTo>
                  <a:pt x="1834" y="491"/>
                </a:lnTo>
                <a:lnTo>
                  <a:pt x="1768" y="453"/>
                </a:lnTo>
                <a:lnTo>
                  <a:pt x="1700" y="421"/>
                </a:lnTo>
                <a:lnTo>
                  <a:pt x="1629" y="395"/>
                </a:lnTo>
                <a:lnTo>
                  <a:pt x="1555" y="373"/>
                </a:lnTo>
                <a:lnTo>
                  <a:pt x="1479" y="357"/>
                </a:lnTo>
                <a:lnTo>
                  <a:pt x="1400" y="348"/>
                </a:lnTo>
                <a:lnTo>
                  <a:pt x="1320" y="345"/>
                </a:lnTo>
                <a:close/>
                <a:moveTo>
                  <a:pt x="1320" y="0"/>
                </a:moveTo>
                <a:lnTo>
                  <a:pt x="1415" y="3"/>
                </a:lnTo>
                <a:lnTo>
                  <a:pt x="1507" y="14"/>
                </a:lnTo>
                <a:lnTo>
                  <a:pt x="1597" y="29"/>
                </a:lnTo>
                <a:lnTo>
                  <a:pt x="1686" y="51"/>
                </a:lnTo>
                <a:lnTo>
                  <a:pt x="1772" y="80"/>
                </a:lnTo>
                <a:lnTo>
                  <a:pt x="1854" y="113"/>
                </a:lnTo>
                <a:lnTo>
                  <a:pt x="1935" y="152"/>
                </a:lnTo>
                <a:lnTo>
                  <a:pt x="2012" y="196"/>
                </a:lnTo>
                <a:lnTo>
                  <a:pt x="2086" y="244"/>
                </a:lnTo>
                <a:lnTo>
                  <a:pt x="2156" y="298"/>
                </a:lnTo>
                <a:lnTo>
                  <a:pt x="2223" y="356"/>
                </a:lnTo>
                <a:lnTo>
                  <a:pt x="2284" y="418"/>
                </a:lnTo>
                <a:lnTo>
                  <a:pt x="2343" y="485"/>
                </a:lnTo>
                <a:lnTo>
                  <a:pt x="2397" y="555"/>
                </a:lnTo>
                <a:lnTo>
                  <a:pt x="2446" y="628"/>
                </a:lnTo>
                <a:lnTo>
                  <a:pt x="2490" y="705"/>
                </a:lnTo>
                <a:lnTo>
                  <a:pt x="2529" y="785"/>
                </a:lnTo>
                <a:lnTo>
                  <a:pt x="2562" y="868"/>
                </a:lnTo>
                <a:lnTo>
                  <a:pt x="2590" y="954"/>
                </a:lnTo>
                <a:lnTo>
                  <a:pt x="2612" y="1042"/>
                </a:lnTo>
                <a:lnTo>
                  <a:pt x="2628" y="1132"/>
                </a:lnTo>
                <a:lnTo>
                  <a:pt x="2638" y="1224"/>
                </a:lnTo>
                <a:lnTo>
                  <a:pt x="2641" y="1319"/>
                </a:lnTo>
                <a:lnTo>
                  <a:pt x="2638" y="1413"/>
                </a:lnTo>
                <a:lnTo>
                  <a:pt x="2628" y="1506"/>
                </a:lnTo>
                <a:lnTo>
                  <a:pt x="2612" y="1597"/>
                </a:lnTo>
                <a:lnTo>
                  <a:pt x="2590" y="1686"/>
                </a:lnTo>
                <a:lnTo>
                  <a:pt x="2561" y="1772"/>
                </a:lnTo>
                <a:lnTo>
                  <a:pt x="2527" y="1855"/>
                </a:lnTo>
                <a:lnTo>
                  <a:pt x="2488" y="1935"/>
                </a:lnTo>
                <a:lnTo>
                  <a:pt x="2443" y="2013"/>
                </a:lnTo>
                <a:lnTo>
                  <a:pt x="2394" y="2087"/>
                </a:lnTo>
                <a:lnTo>
                  <a:pt x="2339" y="2157"/>
                </a:lnTo>
                <a:lnTo>
                  <a:pt x="2280" y="2223"/>
                </a:lnTo>
                <a:lnTo>
                  <a:pt x="2216" y="2286"/>
                </a:lnTo>
                <a:lnTo>
                  <a:pt x="2149" y="2344"/>
                </a:lnTo>
                <a:lnTo>
                  <a:pt x="2079" y="2397"/>
                </a:lnTo>
                <a:lnTo>
                  <a:pt x="2003" y="2446"/>
                </a:lnTo>
                <a:lnTo>
                  <a:pt x="1926" y="2490"/>
                </a:lnTo>
                <a:lnTo>
                  <a:pt x="1845" y="2528"/>
                </a:lnTo>
                <a:lnTo>
                  <a:pt x="1761" y="2562"/>
                </a:lnTo>
                <a:lnTo>
                  <a:pt x="1674" y="2589"/>
                </a:lnTo>
                <a:lnTo>
                  <a:pt x="1585" y="2610"/>
                </a:lnTo>
                <a:lnTo>
                  <a:pt x="1494" y="2626"/>
                </a:lnTo>
                <a:lnTo>
                  <a:pt x="1494" y="2871"/>
                </a:lnTo>
                <a:lnTo>
                  <a:pt x="1766" y="2871"/>
                </a:lnTo>
                <a:lnTo>
                  <a:pt x="1766" y="3204"/>
                </a:lnTo>
                <a:lnTo>
                  <a:pt x="1494" y="3204"/>
                </a:lnTo>
                <a:lnTo>
                  <a:pt x="1494" y="3456"/>
                </a:lnTo>
                <a:lnTo>
                  <a:pt x="1148" y="3456"/>
                </a:lnTo>
                <a:lnTo>
                  <a:pt x="1148" y="3204"/>
                </a:lnTo>
                <a:lnTo>
                  <a:pt x="852" y="3204"/>
                </a:lnTo>
                <a:lnTo>
                  <a:pt x="852" y="2871"/>
                </a:lnTo>
                <a:lnTo>
                  <a:pt x="1148" y="2871"/>
                </a:lnTo>
                <a:lnTo>
                  <a:pt x="1148" y="2626"/>
                </a:lnTo>
                <a:lnTo>
                  <a:pt x="1057" y="2610"/>
                </a:lnTo>
                <a:lnTo>
                  <a:pt x="968" y="2589"/>
                </a:lnTo>
                <a:lnTo>
                  <a:pt x="881" y="2562"/>
                </a:lnTo>
                <a:lnTo>
                  <a:pt x="797" y="2528"/>
                </a:lnTo>
                <a:lnTo>
                  <a:pt x="715" y="2490"/>
                </a:lnTo>
                <a:lnTo>
                  <a:pt x="638" y="2446"/>
                </a:lnTo>
                <a:lnTo>
                  <a:pt x="563" y="2397"/>
                </a:lnTo>
                <a:lnTo>
                  <a:pt x="492" y="2344"/>
                </a:lnTo>
                <a:lnTo>
                  <a:pt x="425" y="2286"/>
                </a:lnTo>
                <a:lnTo>
                  <a:pt x="362" y="2223"/>
                </a:lnTo>
                <a:lnTo>
                  <a:pt x="303" y="2157"/>
                </a:lnTo>
                <a:lnTo>
                  <a:pt x="249" y="2087"/>
                </a:lnTo>
                <a:lnTo>
                  <a:pt x="199" y="2013"/>
                </a:lnTo>
                <a:lnTo>
                  <a:pt x="154" y="1935"/>
                </a:lnTo>
                <a:lnTo>
                  <a:pt x="114" y="1855"/>
                </a:lnTo>
                <a:lnTo>
                  <a:pt x="81" y="1772"/>
                </a:lnTo>
                <a:lnTo>
                  <a:pt x="52" y="1686"/>
                </a:lnTo>
                <a:lnTo>
                  <a:pt x="30" y="1597"/>
                </a:lnTo>
                <a:lnTo>
                  <a:pt x="14" y="1506"/>
                </a:lnTo>
                <a:lnTo>
                  <a:pt x="3" y="1413"/>
                </a:lnTo>
                <a:lnTo>
                  <a:pt x="0" y="1319"/>
                </a:lnTo>
                <a:lnTo>
                  <a:pt x="3" y="1224"/>
                </a:lnTo>
                <a:lnTo>
                  <a:pt x="14" y="1132"/>
                </a:lnTo>
                <a:lnTo>
                  <a:pt x="29" y="1042"/>
                </a:lnTo>
                <a:lnTo>
                  <a:pt x="51" y="954"/>
                </a:lnTo>
                <a:lnTo>
                  <a:pt x="80" y="868"/>
                </a:lnTo>
                <a:lnTo>
                  <a:pt x="113" y="785"/>
                </a:lnTo>
                <a:lnTo>
                  <a:pt x="152" y="705"/>
                </a:lnTo>
                <a:lnTo>
                  <a:pt x="196" y="628"/>
                </a:lnTo>
                <a:lnTo>
                  <a:pt x="245" y="555"/>
                </a:lnTo>
                <a:lnTo>
                  <a:pt x="299" y="485"/>
                </a:lnTo>
                <a:lnTo>
                  <a:pt x="357" y="418"/>
                </a:lnTo>
                <a:lnTo>
                  <a:pt x="420" y="356"/>
                </a:lnTo>
                <a:lnTo>
                  <a:pt x="486" y="298"/>
                </a:lnTo>
                <a:lnTo>
                  <a:pt x="556" y="244"/>
                </a:lnTo>
                <a:lnTo>
                  <a:pt x="629" y="196"/>
                </a:lnTo>
                <a:lnTo>
                  <a:pt x="707" y="152"/>
                </a:lnTo>
                <a:lnTo>
                  <a:pt x="787" y="113"/>
                </a:lnTo>
                <a:lnTo>
                  <a:pt x="869" y="80"/>
                </a:lnTo>
                <a:lnTo>
                  <a:pt x="955" y="51"/>
                </a:lnTo>
                <a:lnTo>
                  <a:pt x="1044" y="29"/>
                </a:lnTo>
                <a:lnTo>
                  <a:pt x="1134" y="14"/>
                </a:lnTo>
                <a:lnTo>
                  <a:pt x="1227" y="3"/>
                </a:lnTo>
                <a:lnTo>
                  <a:pt x="1320" y="0"/>
                </a:lnTo>
                <a:close/>
              </a:path>
            </a:pathLst>
          </a:custGeom>
          <a:solidFill>
            <a:schemeClr val="accent1">
              <a:lumMod val="60000"/>
              <a:lumOff val="40000"/>
            </a:schemeClr>
          </a:solidFill>
          <a:ln>
            <a:noFill/>
          </a:ln>
        </p:spPr>
        <p:txBody>
          <a:bodyPr/>
          <a:lstStyle/>
          <a:p>
            <a:endParaRPr lang="en-ZA" dirty="0">
              <a:solidFill>
                <a:srgbClr val="717171"/>
              </a:solidFill>
            </a:endParaRPr>
          </a:p>
        </p:txBody>
      </p:sp>
      <p:grpSp>
        <p:nvGrpSpPr>
          <p:cNvPr id="63" name="noun_project_0964.eps"/>
          <p:cNvGrpSpPr>
            <a:grpSpLocks/>
          </p:cNvGrpSpPr>
          <p:nvPr/>
        </p:nvGrpSpPr>
        <p:grpSpPr bwMode="auto">
          <a:xfrm>
            <a:off x="5165765" y="448203"/>
            <a:ext cx="280485" cy="610394"/>
            <a:chOff x="3276" y="1379"/>
            <a:chExt cx="120" cy="309"/>
          </a:xfrm>
          <a:solidFill>
            <a:schemeClr val="accent1">
              <a:lumMod val="60000"/>
              <a:lumOff val="40000"/>
            </a:schemeClr>
          </a:solidFill>
        </p:grpSpPr>
        <p:sp>
          <p:nvSpPr>
            <p:cNvPr id="64"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5"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6"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7"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8"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9"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70" name="Rectangle 69"/>
          <p:cNvSpPr/>
          <p:nvPr/>
        </p:nvSpPr>
        <p:spPr>
          <a:xfrm>
            <a:off x="5590672" y="2854991"/>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Product Innovations &amp; Needs</a:t>
            </a:r>
            <a:endParaRPr lang="en-ZA" sz="1400" dirty="0">
              <a:solidFill>
                <a:srgbClr val="FFFFFF"/>
              </a:solidFill>
            </a:endParaRPr>
          </a:p>
        </p:txBody>
      </p:sp>
      <p:sp>
        <p:nvSpPr>
          <p:cNvPr id="71" name="TextBox 70"/>
          <p:cNvSpPr txBox="1"/>
          <p:nvPr/>
        </p:nvSpPr>
        <p:spPr>
          <a:xfrm>
            <a:off x="5165765" y="3236185"/>
            <a:ext cx="3671704" cy="2973545"/>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b="1" dirty="0" smtClean="0">
                <a:solidFill>
                  <a:srgbClr val="333333"/>
                </a:solidFill>
              </a:rPr>
              <a:t>FEM </a:t>
            </a:r>
            <a:r>
              <a:rPr lang="en-ZA" sz="1100" b="1" dirty="0">
                <a:solidFill>
                  <a:srgbClr val="333333"/>
                </a:solidFill>
              </a:rPr>
              <a:t>CARE PRODUCTS NEEDED: </a:t>
            </a:r>
          </a:p>
          <a:p>
            <a:pPr marL="806450" lvl="1" indent="-171450">
              <a:buFont typeface="Wingdings" panose="05000000000000000000" pitchFamily="2" charset="2"/>
              <a:buChar char="§"/>
            </a:pPr>
            <a:r>
              <a:rPr lang="en-ZA" sz="1100" dirty="0">
                <a:solidFill>
                  <a:srgbClr val="333333"/>
                </a:solidFill>
              </a:rPr>
              <a:t>Panty liners, pads and tampons</a:t>
            </a:r>
          </a:p>
          <a:p>
            <a:pPr marL="806450" lvl="1" indent="-171450">
              <a:buFont typeface="Wingdings" panose="05000000000000000000" pitchFamily="2" charset="2"/>
              <a:buChar char="§"/>
            </a:pPr>
            <a:r>
              <a:rPr lang="en-ZA" sz="1100" dirty="0">
                <a:solidFill>
                  <a:srgbClr val="333333"/>
                </a:solidFill>
              </a:rPr>
              <a:t>Cleansing wipes</a:t>
            </a:r>
          </a:p>
          <a:p>
            <a:pPr marL="806450" lvl="1" indent="-171450">
              <a:buFont typeface="Wingdings" panose="05000000000000000000" pitchFamily="2" charset="2"/>
              <a:buChar char="§"/>
            </a:pPr>
            <a:r>
              <a:rPr lang="en-ZA" sz="1100" dirty="0">
                <a:solidFill>
                  <a:srgbClr val="333333"/>
                </a:solidFill>
              </a:rPr>
              <a:t>Contraception- pill/ injection</a:t>
            </a:r>
          </a:p>
          <a:p>
            <a:pPr marL="806450" lvl="1" indent="-171450">
              <a:buFont typeface="Wingdings" panose="05000000000000000000" pitchFamily="2" charset="2"/>
              <a:buChar char="§"/>
            </a:pPr>
            <a:r>
              <a:rPr lang="en-ZA" sz="1100" dirty="0">
                <a:solidFill>
                  <a:srgbClr val="333333"/>
                </a:solidFill>
              </a:rPr>
              <a:t>Condoms (reliable brands)</a:t>
            </a:r>
          </a:p>
          <a:p>
            <a:pPr marL="806450" lvl="1" indent="-171450">
              <a:buFont typeface="Wingdings" panose="05000000000000000000" pitchFamily="2" charset="2"/>
              <a:buChar char="§"/>
            </a:pPr>
            <a:r>
              <a:rPr lang="en-ZA" sz="1100" dirty="0" smtClean="0">
                <a:solidFill>
                  <a:srgbClr val="333333"/>
                </a:solidFill>
              </a:rPr>
              <a:t>Lubricants &amp; vaginal ‘warming’ products</a:t>
            </a:r>
          </a:p>
          <a:p>
            <a:pPr marL="806450" lvl="1" indent="-171450">
              <a:buFont typeface="Wingdings" panose="05000000000000000000" pitchFamily="2" charset="2"/>
              <a:buChar char="§"/>
            </a:pPr>
            <a:r>
              <a:rPr lang="en-ZA" sz="1100" dirty="0" smtClean="0">
                <a:solidFill>
                  <a:srgbClr val="333333"/>
                </a:solidFill>
              </a:rPr>
              <a:t>Vaginal cleaning &amp; pH   balancing</a:t>
            </a:r>
          </a:p>
          <a:p>
            <a:pPr marL="806450" lvl="1" indent="-171450">
              <a:buFont typeface="Wingdings" panose="05000000000000000000" pitchFamily="2" charset="2"/>
              <a:buChar char="§"/>
            </a:pPr>
            <a:r>
              <a:rPr lang="en-ZA" sz="1100" dirty="0" smtClean="0">
                <a:solidFill>
                  <a:srgbClr val="333333"/>
                </a:solidFill>
              </a:rPr>
              <a:t>Urinary/ uterus cleansing post-sex</a:t>
            </a:r>
            <a:endParaRPr lang="en-ZA" sz="1100" dirty="0">
              <a:solidFill>
                <a:srgbClr val="333333"/>
              </a:solidFill>
            </a:endParaRPr>
          </a:p>
          <a:p>
            <a:pPr marL="349250" indent="-171450">
              <a:buFont typeface="Wingdings" panose="05000000000000000000" pitchFamily="2" charset="2"/>
              <a:buChar char="§"/>
            </a:pPr>
            <a:r>
              <a:rPr lang="en-ZA" sz="1100" b="1" dirty="0">
                <a:solidFill>
                  <a:srgbClr val="333333"/>
                </a:solidFill>
              </a:rPr>
              <a:t>FEM CARE PRODUCT CHARACTERISTICS:</a:t>
            </a:r>
          </a:p>
          <a:p>
            <a:pPr marL="806450" lvl="1" indent="-171450">
              <a:buFont typeface="Wingdings" panose="05000000000000000000" pitchFamily="2" charset="2"/>
              <a:buChar char="§"/>
            </a:pPr>
            <a:r>
              <a:rPr lang="en-ZA" sz="1100" dirty="0" smtClean="0">
                <a:solidFill>
                  <a:srgbClr val="333333"/>
                </a:solidFill>
              </a:rPr>
              <a:t>Internal and topical cleansing</a:t>
            </a:r>
          </a:p>
          <a:p>
            <a:pPr marL="806450" lvl="1" indent="-171450">
              <a:buFont typeface="Wingdings" panose="05000000000000000000" pitchFamily="2" charset="2"/>
              <a:buChar char="§"/>
            </a:pPr>
            <a:r>
              <a:rPr lang="en-ZA" sz="1100" dirty="0" smtClean="0">
                <a:solidFill>
                  <a:srgbClr val="333333"/>
                </a:solidFill>
              </a:rPr>
              <a:t>Reliability of effectiveness and consistency</a:t>
            </a:r>
          </a:p>
          <a:p>
            <a:pPr marL="349250" indent="-171450">
              <a:buFont typeface="Wingdings" panose="05000000000000000000" pitchFamily="2" charset="2"/>
              <a:buChar char="§"/>
            </a:pPr>
            <a:r>
              <a:rPr lang="en-ZA" sz="1100" b="1" dirty="0" smtClean="0">
                <a:solidFill>
                  <a:srgbClr val="333333"/>
                </a:solidFill>
              </a:rPr>
              <a:t>POTENTIAL FEM </a:t>
            </a:r>
            <a:r>
              <a:rPr lang="en-ZA" sz="1100" b="1" dirty="0">
                <a:solidFill>
                  <a:srgbClr val="333333"/>
                </a:solidFill>
              </a:rPr>
              <a:t>CARE PRODUCT INNOVATIONS: </a:t>
            </a:r>
          </a:p>
          <a:p>
            <a:pPr marL="806450" lvl="1" indent="-171450">
              <a:buFont typeface="Wingdings" panose="05000000000000000000" pitchFamily="2" charset="2"/>
              <a:buChar char="§"/>
            </a:pPr>
            <a:r>
              <a:rPr lang="en-ZA" sz="1100" dirty="0">
                <a:solidFill>
                  <a:srgbClr val="333333"/>
                </a:solidFill>
              </a:rPr>
              <a:t>Vaginal cleaning &amp; pH   </a:t>
            </a:r>
            <a:r>
              <a:rPr lang="en-ZA" sz="1100" dirty="0" smtClean="0">
                <a:solidFill>
                  <a:srgbClr val="333333"/>
                </a:solidFill>
              </a:rPr>
              <a:t>balancing products [pre-sex]</a:t>
            </a:r>
          </a:p>
          <a:p>
            <a:pPr marL="806450" lvl="1" indent="-171450">
              <a:buFont typeface="Wingdings" panose="05000000000000000000" pitchFamily="2" charset="2"/>
              <a:buChar char="§"/>
            </a:pPr>
            <a:r>
              <a:rPr lang="en-ZA" sz="1100" dirty="0" smtClean="0">
                <a:solidFill>
                  <a:srgbClr val="333333"/>
                </a:solidFill>
              </a:rPr>
              <a:t>Urinary/ uterus cleansing post-sex</a:t>
            </a:r>
          </a:p>
          <a:p>
            <a:pPr marL="806450" lvl="1" indent="-171450">
              <a:buFont typeface="Wingdings" panose="05000000000000000000" pitchFamily="2" charset="2"/>
              <a:buChar char="§"/>
            </a:pPr>
            <a:r>
              <a:rPr lang="en-ZA" sz="1100" dirty="0" smtClean="0">
                <a:solidFill>
                  <a:srgbClr val="333333"/>
                </a:solidFill>
              </a:rPr>
              <a:t>Pre-sex multipurpose STI protection</a:t>
            </a:r>
            <a:endParaRPr lang="en-ZA" sz="1100" dirty="0">
              <a:solidFill>
                <a:srgbClr val="333333"/>
              </a:solidFill>
            </a:endParaRPr>
          </a:p>
          <a:p>
            <a:pPr marL="806450" lvl="1" indent="-171450">
              <a:buFont typeface="Wingdings" panose="05000000000000000000" pitchFamily="2" charset="2"/>
              <a:buChar char="§"/>
            </a:pPr>
            <a:endParaRPr lang="en-ZA" sz="1100" dirty="0">
              <a:solidFill>
                <a:srgbClr val="333333"/>
              </a:solidFill>
            </a:endParaRPr>
          </a:p>
          <a:p>
            <a:pPr marL="806450" lvl="1" indent="-171450">
              <a:buFont typeface="Wingdings" panose="05000000000000000000" pitchFamily="2" charset="2"/>
              <a:buChar char="§"/>
            </a:pPr>
            <a:endParaRPr lang="en-ZA" sz="1100" dirty="0">
              <a:solidFill>
                <a:srgbClr val="333333"/>
              </a:solidFill>
            </a:endParaRPr>
          </a:p>
        </p:txBody>
      </p:sp>
      <p:grpSp>
        <p:nvGrpSpPr>
          <p:cNvPr id="72" name="noun_project_0337.eps"/>
          <p:cNvGrpSpPr>
            <a:grpSpLocks/>
          </p:cNvGrpSpPr>
          <p:nvPr/>
        </p:nvGrpSpPr>
        <p:grpSpPr bwMode="auto">
          <a:xfrm>
            <a:off x="5141813" y="2615506"/>
            <a:ext cx="317500" cy="609600"/>
            <a:chOff x="2637" y="1936"/>
            <a:chExt cx="200" cy="384"/>
          </a:xfrm>
          <a:solidFill>
            <a:schemeClr val="accent1">
              <a:lumMod val="60000"/>
              <a:lumOff val="40000"/>
            </a:schemeClr>
          </a:solidFill>
        </p:grpSpPr>
        <p:sp>
          <p:nvSpPr>
            <p:cNvPr id="73"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4"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5"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6"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7"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8"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9"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60" name="noun_project_1381.eps"/>
          <p:cNvSpPr>
            <a:spLocks noEditPoints="1"/>
          </p:cNvSpPr>
          <p:nvPr/>
        </p:nvSpPr>
        <p:spPr bwMode="auto">
          <a:xfrm>
            <a:off x="411444" y="267831"/>
            <a:ext cx="462585" cy="495234"/>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chemeClr val="accent1">
              <a:lumMod val="60000"/>
              <a:lumOff val="40000"/>
            </a:schemeClr>
          </a:solidFill>
          <a:ln>
            <a:noFill/>
          </a:ln>
        </p:spPr>
        <p:txBody>
          <a:bodyPr/>
          <a:lstStyle/>
          <a:p>
            <a:endParaRPr lang="en-ZA" dirty="0">
              <a:solidFill>
                <a:srgbClr val="717171"/>
              </a:solidFill>
            </a:endParaRPr>
          </a:p>
        </p:txBody>
      </p:sp>
      <p:sp>
        <p:nvSpPr>
          <p:cNvPr id="61"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Protection Savvy</a:t>
            </a:r>
          </a:p>
        </p:txBody>
      </p:sp>
      <p:pic>
        <p:nvPicPr>
          <p:cNvPr id="12290"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0710806">
            <a:off x="980641" y="2096608"/>
            <a:ext cx="3467177" cy="333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70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8"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102122" y="4468761"/>
            <a:ext cx="2207879" cy="133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756" y="4475752"/>
            <a:ext cx="2099912" cy="1268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220873" y="4468761"/>
            <a:ext cx="2492108" cy="136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rot="1226257">
            <a:off x="8860689" y="1350715"/>
            <a:ext cx="2555190" cy="184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854308" y="4468761"/>
            <a:ext cx="2476039" cy="136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420859" y="4468761"/>
            <a:ext cx="2529860" cy="133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rot="20896292">
            <a:off x="6532620" y="897846"/>
            <a:ext cx="2541627" cy="1752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7" name="Group 36"/>
          <p:cNvGrpSpPr/>
          <p:nvPr/>
        </p:nvGrpSpPr>
        <p:grpSpPr>
          <a:xfrm>
            <a:off x="-550902" y="4164499"/>
            <a:ext cx="13273396" cy="1891246"/>
            <a:chOff x="-550902" y="4164499"/>
            <a:chExt cx="13273396" cy="1891246"/>
          </a:xfrm>
        </p:grpSpPr>
        <p:sp>
          <p:nvSpPr>
            <p:cNvPr id="32" name="Freeform 5"/>
            <p:cNvSpPr>
              <a:spLocks noEditPoints="1"/>
            </p:cNvSpPr>
            <p:nvPr/>
          </p:nvSpPr>
          <p:spPr bwMode="auto">
            <a:xfrm>
              <a:off x="-550902" y="4164502"/>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3" name="Freeform 5"/>
            <p:cNvSpPr>
              <a:spLocks noEditPoints="1"/>
            </p:cNvSpPr>
            <p:nvPr/>
          </p:nvSpPr>
          <p:spPr bwMode="auto">
            <a:xfrm>
              <a:off x="2082533" y="4164503"/>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4" name="Freeform 5"/>
            <p:cNvSpPr>
              <a:spLocks noEditPoints="1"/>
            </p:cNvSpPr>
            <p:nvPr/>
          </p:nvSpPr>
          <p:spPr bwMode="auto">
            <a:xfrm>
              <a:off x="4712981" y="4164501"/>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5" name="Freeform 5"/>
            <p:cNvSpPr>
              <a:spLocks noEditPoints="1"/>
            </p:cNvSpPr>
            <p:nvPr/>
          </p:nvSpPr>
          <p:spPr bwMode="auto">
            <a:xfrm>
              <a:off x="7330347" y="4164499"/>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6" name="Freeform 5"/>
            <p:cNvSpPr>
              <a:spLocks noEditPoints="1"/>
            </p:cNvSpPr>
            <p:nvPr/>
          </p:nvSpPr>
          <p:spPr bwMode="auto">
            <a:xfrm>
              <a:off x="9950719" y="4164500"/>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114</a:t>
            </a:fld>
            <a:endParaRPr lang="en-GB" dirty="0">
              <a:solidFill>
                <a:srgbClr val="717171"/>
              </a:solidFill>
            </a:endParaRPr>
          </a:p>
        </p:txBody>
      </p:sp>
      <p:sp>
        <p:nvSpPr>
          <p:cNvPr id="3" name="TextBox 2"/>
          <p:cNvSpPr txBox="1"/>
          <p:nvPr/>
        </p:nvSpPr>
        <p:spPr>
          <a:xfrm>
            <a:off x="313902" y="1207409"/>
            <a:ext cx="5830281" cy="2655413"/>
          </a:xfrm>
          <a:prstGeom prst="rect">
            <a:avLst/>
          </a:prstGeom>
          <a:noFill/>
        </p:spPr>
        <p:txBody>
          <a:bodyPr wrap="square" lIns="0" tIns="0" rIns="0" bIns="0" rtlCol="0">
            <a:noAutofit/>
          </a:bodyPr>
          <a:lstStyle/>
          <a:p>
            <a:r>
              <a:rPr lang="en-ZA" sz="1400" i="1" dirty="0" smtClean="0">
                <a:solidFill>
                  <a:srgbClr val="717171">
                    <a:lumMod val="75000"/>
                    <a:lumOff val="25000"/>
                  </a:srgbClr>
                </a:solidFill>
              </a:rPr>
              <a:t>“</a:t>
            </a:r>
            <a:r>
              <a:rPr lang="en-US" sz="1400" i="1" dirty="0">
                <a:solidFill>
                  <a:srgbClr val="717171"/>
                </a:solidFill>
              </a:rPr>
              <a:t>I am not a person with a keen interest in relationships. </a:t>
            </a:r>
            <a:r>
              <a:rPr lang="en-US" sz="1400" i="1" dirty="0" smtClean="0">
                <a:solidFill>
                  <a:srgbClr val="717171"/>
                </a:solidFill>
              </a:rPr>
              <a:t>I </a:t>
            </a:r>
            <a:r>
              <a:rPr lang="en-US" sz="1400" i="1" dirty="0">
                <a:solidFill>
                  <a:srgbClr val="717171"/>
                </a:solidFill>
              </a:rPr>
              <a:t>take time to trust </a:t>
            </a:r>
            <a:r>
              <a:rPr lang="en-US" sz="1400" i="1" dirty="0" smtClean="0">
                <a:solidFill>
                  <a:srgbClr val="717171"/>
                </a:solidFill>
              </a:rPr>
              <a:t>someone. So </a:t>
            </a:r>
            <a:r>
              <a:rPr lang="en-US" sz="1400" i="1" dirty="0">
                <a:solidFill>
                  <a:srgbClr val="717171"/>
                </a:solidFill>
              </a:rPr>
              <a:t>with me, like I know this guy would come and tells me he loves me and all that and few months it’s over and I move on. I am not a person who is excited about dating. my first boyfriend was in varsity, imagine</a:t>
            </a:r>
            <a:r>
              <a:rPr lang="en-US" sz="1400" i="1" dirty="0" smtClean="0">
                <a:solidFill>
                  <a:srgbClr val="717171"/>
                </a:solidFill>
              </a:rPr>
              <a:t>! </a:t>
            </a:r>
            <a:r>
              <a:rPr lang="en-US" sz="1400" i="1" dirty="0">
                <a:solidFill>
                  <a:srgbClr val="717171"/>
                </a:solidFill>
              </a:rPr>
              <a:t>It was actually a good one because we dated for like </a:t>
            </a:r>
            <a:r>
              <a:rPr lang="en-US" sz="1400" i="1" dirty="0" smtClean="0">
                <a:solidFill>
                  <a:srgbClr val="717171"/>
                </a:solidFill>
              </a:rPr>
              <a:t>three years</a:t>
            </a:r>
            <a:r>
              <a:rPr lang="en-US" sz="1400" i="1" dirty="0">
                <a:solidFill>
                  <a:srgbClr val="717171"/>
                </a:solidFill>
              </a:rPr>
              <a:t>. A</a:t>
            </a:r>
            <a:r>
              <a:rPr lang="en-US" sz="1400" i="1" dirty="0" smtClean="0">
                <a:solidFill>
                  <a:srgbClr val="717171"/>
                </a:solidFill>
              </a:rPr>
              <a:t>fter </a:t>
            </a:r>
            <a:r>
              <a:rPr lang="en-US" sz="1400" i="1" dirty="0">
                <a:solidFill>
                  <a:srgbClr val="717171"/>
                </a:solidFill>
              </a:rPr>
              <a:t>him it has just </a:t>
            </a:r>
            <a:r>
              <a:rPr lang="en-US" sz="1400" i="1" dirty="0" smtClean="0">
                <a:solidFill>
                  <a:srgbClr val="717171"/>
                </a:solidFill>
              </a:rPr>
              <a:t>been </a:t>
            </a:r>
            <a:r>
              <a:rPr lang="en-US" sz="1400" i="1" dirty="0">
                <a:solidFill>
                  <a:srgbClr val="717171"/>
                </a:solidFill>
              </a:rPr>
              <a:t>flings, flings </a:t>
            </a:r>
            <a:r>
              <a:rPr lang="en-US" sz="1400" i="1" dirty="0" smtClean="0">
                <a:solidFill>
                  <a:srgbClr val="717171"/>
                </a:solidFill>
              </a:rPr>
              <a:t>argh, </a:t>
            </a:r>
            <a:r>
              <a:rPr lang="en-US" sz="1400" i="1" dirty="0">
                <a:solidFill>
                  <a:srgbClr val="717171"/>
                </a:solidFill>
              </a:rPr>
              <a:t>that’s why I’m saying that I am not a person who likes dating</a:t>
            </a:r>
            <a:r>
              <a:rPr lang="en-US" sz="1400" i="1" dirty="0" smtClean="0">
                <a:solidFill>
                  <a:srgbClr val="717171"/>
                </a:solidFill>
              </a:rPr>
              <a:t>.” </a:t>
            </a:r>
          </a:p>
          <a:p>
            <a:endParaRPr lang="en-US" sz="1400" i="1" dirty="0">
              <a:solidFill>
                <a:srgbClr val="717171"/>
              </a:solidFill>
            </a:endParaRPr>
          </a:p>
          <a:p>
            <a:r>
              <a:rPr lang="en-US" sz="1400" i="1" dirty="0" smtClean="0">
                <a:solidFill>
                  <a:srgbClr val="717171"/>
                </a:solidFill>
              </a:rPr>
              <a:t>“I </a:t>
            </a:r>
            <a:r>
              <a:rPr lang="en-US" sz="1400" i="1" dirty="0">
                <a:solidFill>
                  <a:srgbClr val="717171"/>
                </a:solidFill>
              </a:rPr>
              <a:t>would be like I am going to visit my friend to go to a party because now you’re old no matter what she says you’re </a:t>
            </a:r>
            <a:r>
              <a:rPr lang="en-US" sz="1400" i="1" dirty="0" smtClean="0">
                <a:solidFill>
                  <a:srgbClr val="717171"/>
                </a:solidFill>
              </a:rPr>
              <a:t>old. So </a:t>
            </a:r>
            <a:r>
              <a:rPr lang="en-US" sz="1400" i="1" dirty="0">
                <a:solidFill>
                  <a:srgbClr val="717171"/>
                </a:solidFill>
              </a:rPr>
              <a:t>if I tell her I am going to a party she will freak</a:t>
            </a:r>
            <a:r>
              <a:rPr lang="en-US" sz="1400" i="1" dirty="0" smtClean="0">
                <a:solidFill>
                  <a:srgbClr val="717171"/>
                </a:solidFill>
              </a:rPr>
              <a:t>. </a:t>
            </a:r>
            <a:r>
              <a:rPr lang="en-US" sz="1400" i="1" dirty="0">
                <a:solidFill>
                  <a:srgbClr val="717171"/>
                </a:solidFill>
              </a:rPr>
              <a:t>I wouldn’t say like “I am going to a nightclub” but I would be like “Ma I’m going to a </a:t>
            </a:r>
            <a:r>
              <a:rPr lang="en-US" sz="1400" i="1" dirty="0" smtClean="0">
                <a:solidFill>
                  <a:srgbClr val="717171"/>
                </a:solidFill>
              </a:rPr>
              <a:t>friend’s, we’re </a:t>
            </a:r>
            <a:r>
              <a:rPr lang="en-US" sz="1400" i="1" dirty="0">
                <a:solidFill>
                  <a:srgbClr val="717171"/>
                </a:solidFill>
              </a:rPr>
              <a:t>going out.” </a:t>
            </a:r>
            <a:endParaRPr lang="en-ZA" sz="1400" i="1" dirty="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smtClean="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a:solidFill>
                <a:srgbClr val="717171">
                  <a:lumMod val="75000"/>
                  <a:lumOff val="25000"/>
                </a:srgbClr>
              </a:solidFill>
            </a:endParaRPr>
          </a:p>
          <a:p>
            <a:endParaRPr lang="en-ZA" sz="1400" i="1" dirty="0">
              <a:solidFill>
                <a:srgbClr val="717171">
                  <a:lumMod val="75000"/>
                  <a:lumOff val="25000"/>
                </a:srgbClr>
              </a:solidFill>
            </a:endParaRPr>
          </a:p>
          <a:p>
            <a:endParaRPr lang="en-ZA" sz="1400" i="1" dirty="0" smtClean="0">
              <a:solidFill>
                <a:srgbClr val="717171">
                  <a:lumMod val="75000"/>
                  <a:lumOff val="25000"/>
                </a:srgbClr>
              </a:solidFill>
            </a:endParaRPr>
          </a:p>
        </p:txBody>
      </p:sp>
      <p:sp>
        <p:nvSpPr>
          <p:cNvPr id="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Busi</a:t>
            </a:r>
          </a:p>
        </p:txBody>
      </p:sp>
      <p:sp>
        <p:nvSpPr>
          <p:cNvPr id="10" name="Freeform 5"/>
          <p:cNvSpPr>
            <a:spLocks noEditPoints="1"/>
          </p:cNvSpPr>
          <p:nvPr/>
        </p:nvSpPr>
        <p:spPr bwMode="auto">
          <a:xfrm rot="20829600">
            <a:off x="6410105" y="400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8" name="Freeform 27"/>
          <p:cNvSpPr>
            <a:spLocks noEditPoints="1"/>
          </p:cNvSpPr>
          <p:nvPr/>
        </p:nvSpPr>
        <p:spPr bwMode="auto">
          <a:xfrm rot="1177271">
            <a:off x="8792017" y="908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5" name="noun_project_1381.eps"/>
          <p:cNvSpPr>
            <a:spLocks noEditPoints="1"/>
          </p:cNvSpPr>
          <p:nvPr/>
        </p:nvSpPr>
        <p:spPr bwMode="auto">
          <a:xfrm>
            <a:off x="372026" y="319091"/>
            <a:ext cx="541337" cy="603250"/>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chemeClr val="accent1">
              <a:lumMod val="60000"/>
              <a:lumOff val="40000"/>
            </a:schemeClr>
          </a:solidFill>
          <a:ln>
            <a:noFill/>
          </a:ln>
        </p:spPr>
        <p:txBody>
          <a:bodyPr/>
          <a:lstStyle/>
          <a:p>
            <a:endParaRPr lang="en-ZA" dirty="0">
              <a:solidFill>
                <a:srgbClr val="717171"/>
              </a:solidFill>
            </a:endParaRPr>
          </a:p>
        </p:txBody>
      </p:sp>
    </p:spTree>
    <p:extLst>
      <p:ext uri="{BB962C8B-B14F-4D97-AF65-F5344CB8AC3E}">
        <p14:creationId xmlns:p14="http://schemas.microsoft.com/office/powerpoint/2010/main" val="2635684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extBox 49"/>
          <p:cNvSpPr txBox="1"/>
          <p:nvPr/>
        </p:nvSpPr>
        <p:spPr>
          <a:xfrm>
            <a:off x="4930271" y="1086259"/>
            <a:ext cx="3437254" cy="1336804"/>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dirty="0">
                <a:solidFill>
                  <a:srgbClr val="333333"/>
                </a:solidFill>
              </a:rPr>
              <a:t>Uses the pill/ injection to manage menstrual cycle and prevent pregnancy. </a:t>
            </a:r>
          </a:p>
          <a:p>
            <a:pPr marL="349250" indent="-171450">
              <a:buFont typeface="Wingdings" panose="05000000000000000000" pitchFamily="2" charset="2"/>
              <a:buChar char="§"/>
            </a:pPr>
            <a:r>
              <a:rPr lang="en-ZA" sz="1100" dirty="0">
                <a:solidFill>
                  <a:srgbClr val="333333"/>
                </a:solidFill>
              </a:rPr>
              <a:t>She </a:t>
            </a:r>
            <a:r>
              <a:rPr lang="en-ZA" sz="1100" dirty="0" smtClean="0">
                <a:solidFill>
                  <a:srgbClr val="333333"/>
                </a:solidFill>
              </a:rPr>
              <a:t>is more concerned about falling pregnant than contracting an STI, so sometimes does consent to unprotected sex. </a:t>
            </a:r>
            <a:endParaRPr lang="en-ZA" sz="1100" dirty="0">
              <a:solidFill>
                <a:srgbClr val="333333"/>
              </a:solidFill>
            </a:endParaRPr>
          </a:p>
          <a:p>
            <a:pPr marL="349250" indent="-171450">
              <a:buFont typeface="Wingdings" panose="05000000000000000000" pitchFamily="2" charset="2"/>
              <a:buChar char="§"/>
            </a:pPr>
            <a:r>
              <a:rPr lang="en-ZA" sz="1100" dirty="0">
                <a:solidFill>
                  <a:srgbClr val="333333"/>
                </a:solidFill>
              </a:rPr>
              <a:t>Wide range of pre- and post-sex cleaning ritual, both topical and internal. </a:t>
            </a:r>
          </a:p>
          <a:p>
            <a:pPr marL="349250" indent="-171450">
              <a:buFont typeface="Wingdings" panose="05000000000000000000" pitchFamily="2" charset="2"/>
              <a:buChar char="§"/>
            </a:pPr>
            <a:endParaRPr lang="en-ZA" sz="1100" dirty="0">
              <a:solidFill>
                <a:srgbClr val="333333"/>
              </a:solidFill>
            </a:endParaRPr>
          </a:p>
        </p:txBody>
      </p:sp>
      <p:sp>
        <p:nvSpPr>
          <p:cNvPr id="35" name="Rectangle 3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Product Use</a:t>
            </a:r>
            <a:endParaRPr lang="en-ZA" sz="1400" dirty="0">
              <a:solidFill>
                <a:srgbClr val="FFFFFF"/>
              </a:solidFill>
            </a:endParaRPr>
          </a:p>
        </p:txBody>
      </p:sp>
      <p:grpSp>
        <p:nvGrpSpPr>
          <p:cNvPr id="37" name="noun_project_0722.eps"/>
          <p:cNvGrpSpPr>
            <a:grpSpLocks/>
          </p:cNvGrpSpPr>
          <p:nvPr/>
        </p:nvGrpSpPr>
        <p:grpSpPr bwMode="auto">
          <a:xfrm>
            <a:off x="8600931" y="458979"/>
            <a:ext cx="609600" cy="609600"/>
            <a:chOff x="3014" y="3056"/>
            <a:chExt cx="384" cy="384"/>
          </a:xfrm>
          <a:solidFill>
            <a:schemeClr val="bg2">
              <a:lumMod val="50000"/>
            </a:schemeClr>
          </a:solidFill>
        </p:grpSpPr>
        <p:sp>
          <p:nvSpPr>
            <p:cNvPr id="38" name="Freeform 350"/>
            <p:cNvSpPr>
              <a:spLocks/>
            </p:cNvSpPr>
            <p:nvPr/>
          </p:nvSpPr>
          <p:spPr bwMode="auto">
            <a:xfrm>
              <a:off x="3216" y="3202"/>
              <a:ext cx="87" cy="88"/>
            </a:xfrm>
            <a:custGeom>
              <a:avLst/>
              <a:gdLst>
                <a:gd name="T0" fmla="*/ 5 w 788"/>
                <a:gd name="T1" fmla="*/ 0 h 788"/>
                <a:gd name="T2" fmla="*/ 5 w 788"/>
                <a:gd name="T3" fmla="*/ 0 h 788"/>
                <a:gd name="T4" fmla="*/ 6 w 788"/>
                <a:gd name="T5" fmla="*/ 0 h 788"/>
                <a:gd name="T6" fmla="*/ 7 w 788"/>
                <a:gd name="T7" fmla="*/ 0 h 788"/>
                <a:gd name="T8" fmla="*/ 7 w 788"/>
                <a:gd name="T9" fmla="*/ 1 h 788"/>
                <a:gd name="T10" fmla="*/ 8 w 788"/>
                <a:gd name="T11" fmla="*/ 1 h 788"/>
                <a:gd name="T12" fmla="*/ 8 w 788"/>
                <a:gd name="T13" fmla="*/ 1 h 788"/>
                <a:gd name="T14" fmla="*/ 8 w 788"/>
                <a:gd name="T15" fmla="*/ 2 h 788"/>
                <a:gd name="T16" fmla="*/ 9 w 788"/>
                <a:gd name="T17" fmla="*/ 2 h 788"/>
                <a:gd name="T18" fmla="*/ 9 w 788"/>
                <a:gd name="T19" fmla="*/ 3 h 788"/>
                <a:gd name="T20" fmla="*/ 9 w 788"/>
                <a:gd name="T21" fmla="*/ 3 h 788"/>
                <a:gd name="T22" fmla="*/ 9 w 788"/>
                <a:gd name="T23" fmla="*/ 4 h 788"/>
                <a:gd name="T24" fmla="*/ 10 w 788"/>
                <a:gd name="T25" fmla="*/ 4 h 788"/>
                <a:gd name="T26" fmla="*/ 10 w 788"/>
                <a:gd name="T27" fmla="*/ 5 h 788"/>
                <a:gd name="T28" fmla="*/ 10 w 788"/>
                <a:gd name="T29" fmla="*/ 5 h 788"/>
                <a:gd name="T30" fmla="*/ 9 w 788"/>
                <a:gd name="T31" fmla="*/ 6 h 788"/>
                <a:gd name="T32" fmla="*/ 9 w 788"/>
                <a:gd name="T33" fmla="*/ 7 h 788"/>
                <a:gd name="T34" fmla="*/ 9 w 788"/>
                <a:gd name="T35" fmla="*/ 7 h 788"/>
                <a:gd name="T36" fmla="*/ 9 w 788"/>
                <a:gd name="T37" fmla="*/ 8 h 788"/>
                <a:gd name="T38" fmla="*/ 8 w 788"/>
                <a:gd name="T39" fmla="*/ 8 h 788"/>
                <a:gd name="T40" fmla="*/ 8 w 788"/>
                <a:gd name="T41" fmla="*/ 9 h 788"/>
                <a:gd name="T42" fmla="*/ 8 w 788"/>
                <a:gd name="T43" fmla="*/ 9 h 788"/>
                <a:gd name="T44" fmla="*/ 7 w 788"/>
                <a:gd name="T45" fmla="*/ 9 h 788"/>
                <a:gd name="T46" fmla="*/ 7 w 788"/>
                <a:gd name="T47" fmla="*/ 9 h 788"/>
                <a:gd name="T48" fmla="*/ 6 w 788"/>
                <a:gd name="T49" fmla="*/ 10 h 788"/>
                <a:gd name="T50" fmla="*/ 5 w 788"/>
                <a:gd name="T51" fmla="*/ 10 h 788"/>
                <a:gd name="T52" fmla="*/ 5 w 788"/>
                <a:gd name="T53" fmla="*/ 10 h 788"/>
                <a:gd name="T54" fmla="*/ 4 w 788"/>
                <a:gd name="T55" fmla="*/ 10 h 788"/>
                <a:gd name="T56" fmla="*/ 4 w 788"/>
                <a:gd name="T57" fmla="*/ 10 h 788"/>
                <a:gd name="T58" fmla="*/ 3 w 788"/>
                <a:gd name="T59" fmla="*/ 9 h 788"/>
                <a:gd name="T60" fmla="*/ 3 w 788"/>
                <a:gd name="T61" fmla="*/ 9 h 788"/>
                <a:gd name="T62" fmla="*/ 2 w 788"/>
                <a:gd name="T63" fmla="*/ 9 h 788"/>
                <a:gd name="T64" fmla="*/ 2 w 788"/>
                <a:gd name="T65" fmla="*/ 9 h 788"/>
                <a:gd name="T66" fmla="*/ 1 w 788"/>
                <a:gd name="T67" fmla="*/ 8 h 788"/>
                <a:gd name="T68" fmla="*/ 1 w 788"/>
                <a:gd name="T69" fmla="*/ 8 h 788"/>
                <a:gd name="T70" fmla="*/ 1 w 788"/>
                <a:gd name="T71" fmla="*/ 7 h 788"/>
                <a:gd name="T72" fmla="*/ 0 w 788"/>
                <a:gd name="T73" fmla="*/ 7 h 788"/>
                <a:gd name="T74" fmla="*/ 0 w 788"/>
                <a:gd name="T75" fmla="*/ 6 h 788"/>
                <a:gd name="T76" fmla="*/ 0 w 788"/>
                <a:gd name="T77" fmla="*/ 5 h 788"/>
                <a:gd name="T78" fmla="*/ 0 w 788"/>
                <a:gd name="T79" fmla="*/ 5 h 788"/>
                <a:gd name="T80" fmla="*/ 0 w 788"/>
                <a:gd name="T81" fmla="*/ 4 h 788"/>
                <a:gd name="T82" fmla="*/ 0 w 788"/>
                <a:gd name="T83" fmla="*/ 4 h 788"/>
                <a:gd name="T84" fmla="*/ 0 w 788"/>
                <a:gd name="T85" fmla="*/ 3 h 788"/>
                <a:gd name="T86" fmla="*/ 1 w 788"/>
                <a:gd name="T87" fmla="*/ 3 h 788"/>
                <a:gd name="T88" fmla="*/ 1 w 788"/>
                <a:gd name="T89" fmla="*/ 2 h 788"/>
                <a:gd name="T90" fmla="*/ 1 w 788"/>
                <a:gd name="T91" fmla="*/ 2 h 788"/>
                <a:gd name="T92" fmla="*/ 2 w 788"/>
                <a:gd name="T93" fmla="*/ 1 h 788"/>
                <a:gd name="T94" fmla="*/ 2 w 788"/>
                <a:gd name="T95" fmla="*/ 1 h 788"/>
                <a:gd name="T96" fmla="*/ 3 w 788"/>
                <a:gd name="T97" fmla="*/ 1 h 788"/>
                <a:gd name="T98" fmla="*/ 3 w 788"/>
                <a:gd name="T99" fmla="*/ 0 h 788"/>
                <a:gd name="T100" fmla="*/ 4 w 788"/>
                <a:gd name="T101" fmla="*/ 0 h 788"/>
                <a:gd name="T102" fmla="*/ 4 w 788"/>
                <a:gd name="T103" fmla="*/ 0 h 788"/>
                <a:gd name="T104" fmla="*/ 5 w 788"/>
                <a:gd name="T105" fmla="*/ 0 h 7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8"/>
                <a:gd name="T160" fmla="*/ 0 h 788"/>
                <a:gd name="T161" fmla="*/ 788 w 788"/>
                <a:gd name="T162" fmla="*/ 788 h 7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8" h="788">
                  <a:moveTo>
                    <a:pt x="394" y="0"/>
                  </a:moveTo>
                  <a:lnTo>
                    <a:pt x="443" y="4"/>
                  </a:lnTo>
                  <a:lnTo>
                    <a:pt x="490" y="12"/>
                  </a:lnTo>
                  <a:lnTo>
                    <a:pt x="536" y="27"/>
                  </a:lnTo>
                  <a:lnTo>
                    <a:pt x="578" y="47"/>
                  </a:lnTo>
                  <a:lnTo>
                    <a:pt x="618" y="71"/>
                  </a:lnTo>
                  <a:lnTo>
                    <a:pt x="655" y="100"/>
                  </a:lnTo>
                  <a:lnTo>
                    <a:pt x="688" y="132"/>
                  </a:lnTo>
                  <a:lnTo>
                    <a:pt x="716" y="169"/>
                  </a:lnTo>
                  <a:lnTo>
                    <a:pt x="741" y="209"/>
                  </a:lnTo>
                  <a:lnTo>
                    <a:pt x="760" y="252"/>
                  </a:lnTo>
                  <a:lnTo>
                    <a:pt x="775" y="297"/>
                  </a:lnTo>
                  <a:lnTo>
                    <a:pt x="784" y="345"/>
                  </a:lnTo>
                  <a:lnTo>
                    <a:pt x="788" y="394"/>
                  </a:lnTo>
                  <a:lnTo>
                    <a:pt x="784" y="443"/>
                  </a:lnTo>
                  <a:lnTo>
                    <a:pt x="775" y="491"/>
                  </a:lnTo>
                  <a:lnTo>
                    <a:pt x="760" y="537"/>
                  </a:lnTo>
                  <a:lnTo>
                    <a:pt x="741" y="579"/>
                  </a:lnTo>
                  <a:lnTo>
                    <a:pt x="716" y="618"/>
                  </a:lnTo>
                  <a:lnTo>
                    <a:pt x="688" y="655"/>
                  </a:lnTo>
                  <a:lnTo>
                    <a:pt x="655" y="688"/>
                  </a:lnTo>
                  <a:lnTo>
                    <a:pt x="618" y="717"/>
                  </a:lnTo>
                  <a:lnTo>
                    <a:pt x="578" y="742"/>
                  </a:lnTo>
                  <a:lnTo>
                    <a:pt x="536" y="761"/>
                  </a:lnTo>
                  <a:lnTo>
                    <a:pt x="490" y="775"/>
                  </a:lnTo>
                  <a:lnTo>
                    <a:pt x="443" y="785"/>
                  </a:lnTo>
                  <a:lnTo>
                    <a:pt x="394" y="788"/>
                  </a:lnTo>
                  <a:lnTo>
                    <a:pt x="345" y="785"/>
                  </a:lnTo>
                  <a:lnTo>
                    <a:pt x="296" y="775"/>
                  </a:lnTo>
                  <a:lnTo>
                    <a:pt x="251" y="761"/>
                  </a:lnTo>
                  <a:lnTo>
                    <a:pt x="208" y="742"/>
                  </a:lnTo>
                  <a:lnTo>
                    <a:pt x="169" y="717"/>
                  </a:lnTo>
                  <a:lnTo>
                    <a:pt x="132" y="688"/>
                  </a:lnTo>
                  <a:lnTo>
                    <a:pt x="99" y="655"/>
                  </a:lnTo>
                  <a:lnTo>
                    <a:pt x="70" y="618"/>
                  </a:lnTo>
                  <a:lnTo>
                    <a:pt x="46" y="579"/>
                  </a:lnTo>
                  <a:lnTo>
                    <a:pt x="26" y="537"/>
                  </a:lnTo>
                  <a:lnTo>
                    <a:pt x="11" y="491"/>
                  </a:lnTo>
                  <a:lnTo>
                    <a:pt x="3" y="443"/>
                  </a:lnTo>
                  <a:lnTo>
                    <a:pt x="0" y="394"/>
                  </a:lnTo>
                  <a:lnTo>
                    <a:pt x="3" y="345"/>
                  </a:lnTo>
                  <a:lnTo>
                    <a:pt x="11" y="297"/>
                  </a:lnTo>
                  <a:lnTo>
                    <a:pt x="26" y="252"/>
                  </a:lnTo>
                  <a:lnTo>
                    <a:pt x="46" y="209"/>
                  </a:lnTo>
                  <a:lnTo>
                    <a:pt x="70" y="169"/>
                  </a:lnTo>
                  <a:lnTo>
                    <a:pt x="99" y="132"/>
                  </a:lnTo>
                  <a:lnTo>
                    <a:pt x="132" y="100"/>
                  </a:lnTo>
                  <a:lnTo>
                    <a:pt x="169" y="71"/>
                  </a:lnTo>
                  <a:lnTo>
                    <a:pt x="208" y="47"/>
                  </a:lnTo>
                  <a:lnTo>
                    <a:pt x="251" y="27"/>
                  </a:lnTo>
                  <a:lnTo>
                    <a:pt x="296" y="12"/>
                  </a:lnTo>
                  <a:lnTo>
                    <a:pt x="345" y="4"/>
                  </a:lnTo>
                  <a:lnTo>
                    <a:pt x="394" y="0"/>
                  </a:lnTo>
                  <a:close/>
                </a:path>
              </a:pathLst>
            </a:custGeom>
            <a:grpFill/>
            <a:ln w="0">
              <a:noFill/>
              <a:prstDash val="solid"/>
              <a:round/>
              <a:headEnd/>
              <a:tailEnd/>
            </a:ln>
          </p:spPr>
          <p:txBody>
            <a:bodyPr/>
            <a:lstStyle/>
            <a:p>
              <a:endParaRPr lang="en-ZA" dirty="0">
                <a:solidFill>
                  <a:srgbClr val="717171"/>
                </a:solidFill>
              </a:endParaRPr>
            </a:p>
          </p:txBody>
        </p:sp>
        <p:sp>
          <p:nvSpPr>
            <p:cNvPr id="39" name="Freeform 351"/>
            <p:cNvSpPr>
              <a:spLocks/>
            </p:cNvSpPr>
            <p:nvPr/>
          </p:nvSpPr>
          <p:spPr bwMode="auto">
            <a:xfrm>
              <a:off x="3201" y="3186"/>
              <a:ext cx="28" cy="29"/>
            </a:xfrm>
            <a:custGeom>
              <a:avLst/>
              <a:gdLst>
                <a:gd name="T0" fmla="*/ 0 w 253"/>
                <a:gd name="T1" fmla="*/ 0 h 256"/>
                <a:gd name="T2" fmla="*/ 3 w 253"/>
                <a:gd name="T3" fmla="*/ 2 h 256"/>
                <a:gd name="T4" fmla="*/ 3 w 253"/>
                <a:gd name="T5" fmla="*/ 2 h 256"/>
                <a:gd name="T6" fmla="*/ 2 w 253"/>
                <a:gd name="T7" fmla="*/ 2 h 256"/>
                <a:gd name="T8" fmla="*/ 2 w 253"/>
                <a:gd name="T9" fmla="*/ 3 h 256"/>
                <a:gd name="T10" fmla="*/ 1 w 253"/>
                <a:gd name="T11" fmla="*/ 3 h 256"/>
                <a:gd name="T12" fmla="*/ 0 w 253"/>
                <a:gd name="T13" fmla="*/ 0 h 256"/>
                <a:gd name="T14" fmla="*/ 0 w 253"/>
                <a:gd name="T15" fmla="*/ 0 h 25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6"/>
                <a:gd name="T26" fmla="*/ 253 w 253"/>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6">
                  <a:moveTo>
                    <a:pt x="0" y="0"/>
                  </a:moveTo>
                  <a:lnTo>
                    <a:pt x="253" y="122"/>
                  </a:lnTo>
                  <a:lnTo>
                    <a:pt x="216" y="151"/>
                  </a:lnTo>
                  <a:lnTo>
                    <a:pt x="180" y="183"/>
                  </a:lnTo>
                  <a:lnTo>
                    <a:pt x="147" y="218"/>
                  </a:lnTo>
                  <a:lnTo>
                    <a:pt x="119" y="256"/>
                  </a:lnTo>
                  <a:lnTo>
                    <a:pt x="14" y="3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0" name="Freeform 352"/>
            <p:cNvSpPr>
              <a:spLocks/>
            </p:cNvSpPr>
            <p:nvPr/>
          </p:nvSpPr>
          <p:spPr bwMode="auto">
            <a:xfrm>
              <a:off x="3176" y="3235"/>
              <a:ext cx="29" cy="21"/>
            </a:xfrm>
            <a:custGeom>
              <a:avLst/>
              <a:gdLst>
                <a:gd name="T0" fmla="*/ 3 w 262"/>
                <a:gd name="T1" fmla="*/ 0 h 187"/>
                <a:gd name="T2" fmla="*/ 3 w 262"/>
                <a:gd name="T3" fmla="*/ 1 h 187"/>
                <a:gd name="T4" fmla="*/ 3 w 262"/>
                <a:gd name="T5" fmla="*/ 1 h 187"/>
                <a:gd name="T6" fmla="*/ 3 w 262"/>
                <a:gd name="T7" fmla="*/ 2 h 187"/>
                <a:gd name="T8" fmla="*/ 3 w 262"/>
                <a:gd name="T9" fmla="*/ 2 h 187"/>
                <a:gd name="T10" fmla="*/ 0 w 262"/>
                <a:gd name="T11" fmla="*/ 1 h 187"/>
                <a:gd name="T12" fmla="*/ 3 w 262"/>
                <a:gd name="T13" fmla="*/ 0 h 187"/>
                <a:gd name="T14" fmla="*/ 3 w 262"/>
                <a:gd name="T15" fmla="*/ 0 h 187"/>
                <a:gd name="T16" fmla="*/ 0 60000 65536"/>
                <a:gd name="T17" fmla="*/ 0 60000 65536"/>
                <a:gd name="T18" fmla="*/ 0 60000 65536"/>
                <a:gd name="T19" fmla="*/ 0 60000 65536"/>
                <a:gd name="T20" fmla="*/ 0 60000 65536"/>
                <a:gd name="T21" fmla="*/ 0 60000 65536"/>
                <a:gd name="T22" fmla="*/ 0 60000 65536"/>
                <a:gd name="T23" fmla="*/ 0 60000 65536"/>
                <a:gd name="T24" fmla="*/ 0 w 262"/>
                <a:gd name="T25" fmla="*/ 0 h 187"/>
                <a:gd name="T26" fmla="*/ 262 w 262"/>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2" h="187">
                  <a:moveTo>
                    <a:pt x="262" y="0"/>
                  </a:moveTo>
                  <a:lnTo>
                    <a:pt x="254" y="47"/>
                  </a:lnTo>
                  <a:lnTo>
                    <a:pt x="252" y="95"/>
                  </a:lnTo>
                  <a:lnTo>
                    <a:pt x="254" y="142"/>
                  </a:lnTo>
                  <a:lnTo>
                    <a:pt x="262" y="187"/>
                  </a:lnTo>
                  <a:lnTo>
                    <a:pt x="0" y="94"/>
                  </a:lnTo>
                  <a:lnTo>
                    <a:pt x="255" y="2"/>
                  </a:lnTo>
                  <a:lnTo>
                    <a:pt x="262" y="0"/>
                  </a:lnTo>
                  <a:close/>
                </a:path>
              </a:pathLst>
            </a:custGeom>
            <a:grpFill/>
            <a:ln w="0">
              <a:noFill/>
              <a:prstDash val="solid"/>
              <a:round/>
              <a:headEnd/>
              <a:tailEnd/>
            </a:ln>
          </p:spPr>
          <p:txBody>
            <a:bodyPr/>
            <a:lstStyle/>
            <a:p>
              <a:endParaRPr lang="en-ZA" dirty="0">
                <a:solidFill>
                  <a:srgbClr val="717171"/>
                </a:solidFill>
              </a:endParaRPr>
            </a:p>
          </p:txBody>
        </p:sp>
        <p:sp>
          <p:nvSpPr>
            <p:cNvPr id="41" name="Freeform 353"/>
            <p:cNvSpPr>
              <a:spLocks/>
            </p:cNvSpPr>
            <p:nvPr/>
          </p:nvSpPr>
          <p:spPr bwMode="auto">
            <a:xfrm>
              <a:off x="3249" y="3162"/>
              <a:ext cx="21" cy="30"/>
            </a:xfrm>
            <a:custGeom>
              <a:avLst/>
              <a:gdLst>
                <a:gd name="T0" fmla="*/ 1 w 190"/>
                <a:gd name="T1" fmla="*/ 0 h 269"/>
                <a:gd name="T2" fmla="*/ 2 w 190"/>
                <a:gd name="T3" fmla="*/ 3 h 269"/>
                <a:gd name="T4" fmla="*/ 2 w 190"/>
                <a:gd name="T5" fmla="*/ 3 h 269"/>
                <a:gd name="T6" fmla="*/ 1 w 190"/>
                <a:gd name="T7" fmla="*/ 3 h 269"/>
                <a:gd name="T8" fmla="*/ 1 w 190"/>
                <a:gd name="T9" fmla="*/ 3 h 269"/>
                <a:gd name="T10" fmla="*/ 0 w 190"/>
                <a:gd name="T11" fmla="*/ 3 h 269"/>
                <a:gd name="T12" fmla="*/ 1 w 190"/>
                <a:gd name="T13" fmla="*/ 0 h 269"/>
                <a:gd name="T14" fmla="*/ 1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96" y="0"/>
                  </a:moveTo>
                  <a:lnTo>
                    <a:pt x="190" y="269"/>
                  </a:lnTo>
                  <a:lnTo>
                    <a:pt x="144" y="263"/>
                  </a:lnTo>
                  <a:lnTo>
                    <a:pt x="96" y="260"/>
                  </a:lnTo>
                  <a:lnTo>
                    <a:pt x="48" y="263"/>
                  </a:lnTo>
                  <a:lnTo>
                    <a:pt x="0" y="269"/>
                  </a:lnTo>
                  <a:lnTo>
                    <a:pt x="84" y="32"/>
                  </a:lnTo>
                  <a:lnTo>
                    <a:pt x="96" y="0"/>
                  </a:lnTo>
                  <a:close/>
                </a:path>
              </a:pathLst>
            </a:custGeom>
            <a:grpFill/>
            <a:ln w="0">
              <a:noFill/>
              <a:prstDash val="solid"/>
              <a:round/>
              <a:headEnd/>
              <a:tailEnd/>
            </a:ln>
          </p:spPr>
          <p:txBody>
            <a:bodyPr/>
            <a:lstStyle/>
            <a:p>
              <a:endParaRPr lang="en-ZA" dirty="0">
                <a:solidFill>
                  <a:srgbClr val="717171"/>
                </a:solidFill>
              </a:endParaRPr>
            </a:p>
          </p:txBody>
        </p:sp>
        <p:sp>
          <p:nvSpPr>
            <p:cNvPr id="42" name="Freeform 354"/>
            <p:cNvSpPr>
              <a:spLocks/>
            </p:cNvSpPr>
            <p:nvPr/>
          </p:nvSpPr>
          <p:spPr bwMode="auto">
            <a:xfrm>
              <a:off x="3290" y="3186"/>
              <a:ext cx="29" cy="29"/>
            </a:xfrm>
            <a:custGeom>
              <a:avLst/>
              <a:gdLst>
                <a:gd name="T0" fmla="*/ 3 w 256"/>
                <a:gd name="T1" fmla="*/ 0 h 255"/>
                <a:gd name="T2" fmla="*/ 2 w 256"/>
                <a:gd name="T3" fmla="*/ 3 h 255"/>
                <a:gd name="T4" fmla="*/ 1 w 256"/>
                <a:gd name="T5" fmla="*/ 3 h 255"/>
                <a:gd name="T6" fmla="*/ 1 w 256"/>
                <a:gd name="T7" fmla="*/ 2 h 255"/>
                <a:gd name="T8" fmla="*/ 0 w 256"/>
                <a:gd name="T9" fmla="*/ 2 h 255"/>
                <a:gd name="T10" fmla="*/ 0 w 256"/>
                <a:gd name="T11" fmla="*/ 2 h 255"/>
                <a:gd name="T12" fmla="*/ 3 w 256"/>
                <a:gd name="T13" fmla="*/ 0 h 255"/>
                <a:gd name="T14" fmla="*/ 3 w 256"/>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255"/>
                <a:gd name="T26" fmla="*/ 256 w 256"/>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255">
                  <a:moveTo>
                    <a:pt x="256" y="0"/>
                  </a:moveTo>
                  <a:lnTo>
                    <a:pt x="135" y="255"/>
                  </a:lnTo>
                  <a:lnTo>
                    <a:pt x="106" y="218"/>
                  </a:lnTo>
                  <a:lnTo>
                    <a:pt x="74" y="183"/>
                  </a:lnTo>
                  <a:lnTo>
                    <a:pt x="39" y="152"/>
                  </a:lnTo>
                  <a:lnTo>
                    <a:pt x="0" y="123"/>
                  </a:lnTo>
                  <a:lnTo>
                    <a:pt x="224" y="16"/>
                  </a:lnTo>
                  <a:lnTo>
                    <a:pt x="256" y="0"/>
                  </a:lnTo>
                  <a:close/>
                </a:path>
              </a:pathLst>
            </a:custGeom>
            <a:grpFill/>
            <a:ln w="0">
              <a:noFill/>
              <a:prstDash val="solid"/>
              <a:round/>
              <a:headEnd/>
              <a:tailEnd/>
            </a:ln>
          </p:spPr>
          <p:txBody>
            <a:bodyPr/>
            <a:lstStyle/>
            <a:p>
              <a:endParaRPr lang="en-ZA" dirty="0">
                <a:solidFill>
                  <a:srgbClr val="717171"/>
                </a:solidFill>
              </a:endParaRPr>
            </a:p>
          </p:txBody>
        </p:sp>
        <p:sp>
          <p:nvSpPr>
            <p:cNvPr id="43" name="Freeform 355"/>
            <p:cNvSpPr>
              <a:spLocks/>
            </p:cNvSpPr>
            <p:nvPr/>
          </p:nvSpPr>
          <p:spPr bwMode="auto">
            <a:xfrm>
              <a:off x="3314" y="3236"/>
              <a:ext cx="29" cy="20"/>
            </a:xfrm>
            <a:custGeom>
              <a:avLst/>
              <a:gdLst>
                <a:gd name="T0" fmla="*/ 0 w 261"/>
                <a:gd name="T1" fmla="*/ 0 h 187"/>
                <a:gd name="T2" fmla="*/ 3 w 261"/>
                <a:gd name="T3" fmla="*/ 1 h 187"/>
                <a:gd name="T4" fmla="*/ 0 w 261"/>
                <a:gd name="T5" fmla="*/ 2 h 187"/>
                <a:gd name="T6" fmla="*/ 0 w 261"/>
                <a:gd name="T7" fmla="*/ 2 h 187"/>
                <a:gd name="T8" fmla="*/ 0 w 261"/>
                <a:gd name="T9" fmla="*/ 1 h 187"/>
                <a:gd name="T10" fmla="*/ 0 w 261"/>
                <a:gd name="T11" fmla="*/ 1 h 187"/>
                <a:gd name="T12" fmla="*/ 0 w 261"/>
                <a:gd name="T13" fmla="*/ 0 h 187"/>
                <a:gd name="T14" fmla="*/ 0 60000 65536"/>
                <a:gd name="T15" fmla="*/ 0 60000 65536"/>
                <a:gd name="T16" fmla="*/ 0 60000 65536"/>
                <a:gd name="T17" fmla="*/ 0 60000 65536"/>
                <a:gd name="T18" fmla="*/ 0 60000 65536"/>
                <a:gd name="T19" fmla="*/ 0 60000 65536"/>
                <a:gd name="T20" fmla="*/ 0 60000 65536"/>
                <a:gd name="T21" fmla="*/ 0 w 261"/>
                <a:gd name="T22" fmla="*/ 0 h 187"/>
                <a:gd name="T23" fmla="*/ 261 w 261"/>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87">
                  <a:moveTo>
                    <a:pt x="0" y="0"/>
                  </a:moveTo>
                  <a:lnTo>
                    <a:pt x="261" y="94"/>
                  </a:lnTo>
                  <a:lnTo>
                    <a:pt x="0" y="187"/>
                  </a:lnTo>
                  <a:lnTo>
                    <a:pt x="6" y="141"/>
                  </a:lnTo>
                  <a:lnTo>
                    <a:pt x="8" y="94"/>
                  </a:lnTo>
                  <a:lnTo>
                    <a:pt x="6" y="46"/>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4" name="Freeform 356"/>
            <p:cNvSpPr>
              <a:spLocks/>
            </p:cNvSpPr>
            <p:nvPr/>
          </p:nvSpPr>
          <p:spPr bwMode="auto">
            <a:xfrm>
              <a:off x="3249" y="3300"/>
              <a:ext cx="21" cy="30"/>
            </a:xfrm>
            <a:custGeom>
              <a:avLst/>
              <a:gdLst>
                <a:gd name="T0" fmla="*/ 0 w 190"/>
                <a:gd name="T1" fmla="*/ 0 h 269"/>
                <a:gd name="T2" fmla="*/ 1 w 190"/>
                <a:gd name="T3" fmla="*/ 0 h 269"/>
                <a:gd name="T4" fmla="*/ 1 w 190"/>
                <a:gd name="T5" fmla="*/ 0 h 269"/>
                <a:gd name="T6" fmla="*/ 2 w 190"/>
                <a:gd name="T7" fmla="*/ 0 h 269"/>
                <a:gd name="T8" fmla="*/ 2 w 190"/>
                <a:gd name="T9" fmla="*/ 0 h 269"/>
                <a:gd name="T10" fmla="*/ 1 w 190"/>
                <a:gd name="T11" fmla="*/ 3 h 269"/>
                <a:gd name="T12" fmla="*/ 0 w 190"/>
                <a:gd name="T13" fmla="*/ 0 h 269"/>
                <a:gd name="T14" fmla="*/ 0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0" y="0"/>
                  </a:moveTo>
                  <a:lnTo>
                    <a:pt x="48" y="7"/>
                  </a:lnTo>
                  <a:lnTo>
                    <a:pt x="96" y="9"/>
                  </a:lnTo>
                  <a:lnTo>
                    <a:pt x="144" y="7"/>
                  </a:lnTo>
                  <a:lnTo>
                    <a:pt x="190" y="0"/>
                  </a:lnTo>
                  <a:lnTo>
                    <a:pt x="96" y="269"/>
                  </a:lnTo>
                  <a:lnTo>
                    <a:pt x="5" y="1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5" name="Freeform 357"/>
            <p:cNvSpPr>
              <a:spLocks/>
            </p:cNvSpPr>
            <p:nvPr/>
          </p:nvSpPr>
          <p:spPr bwMode="auto">
            <a:xfrm>
              <a:off x="3290" y="3277"/>
              <a:ext cx="29" cy="29"/>
            </a:xfrm>
            <a:custGeom>
              <a:avLst/>
              <a:gdLst>
                <a:gd name="T0" fmla="*/ 2 w 254"/>
                <a:gd name="T1" fmla="*/ 0 h 254"/>
                <a:gd name="T2" fmla="*/ 3 w 254"/>
                <a:gd name="T3" fmla="*/ 3 h 254"/>
                <a:gd name="T4" fmla="*/ 0 w 254"/>
                <a:gd name="T5" fmla="*/ 2 h 254"/>
                <a:gd name="T6" fmla="*/ 0 w 254"/>
                <a:gd name="T7" fmla="*/ 1 h 254"/>
                <a:gd name="T8" fmla="*/ 1 w 254"/>
                <a:gd name="T9" fmla="*/ 1 h 254"/>
                <a:gd name="T10" fmla="*/ 1 w 254"/>
                <a:gd name="T11" fmla="*/ 0 h 254"/>
                <a:gd name="T12" fmla="*/ 2 w 254"/>
                <a:gd name="T13" fmla="*/ 0 h 254"/>
                <a:gd name="T14" fmla="*/ 0 60000 65536"/>
                <a:gd name="T15" fmla="*/ 0 60000 65536"/>
                <a:gd name="T16" fmla="*/ 0 60000 65536"/>
                <a:gd name="T17" fmla="*/ 0 60000 65536"/>
                <a:gd name="T18" fmla="*/ 0 60000 65536"/>
                <a:gd name="T19" fmla="*/ 0 60000 65536"/>
                <a:gd name="T20" fmla="*/ 0 60000 65536"/>
                <a:gd name="T21" fmla="*/ 0 w 254"/>
                <a:gd name="T22" fmla="*/ 0 h 254"/>
                <a:gd name="T23" fmla="*/ 254 w 25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254">
                  <a:moveTo>
                    <a:pt x="133" y="0"/>
                  </a:moveTo>
                  <a:lnTo>
                    <a:pt x="254" y="254"/>
                  </a:lnTo>
                  <a:lnTo>
                    <a:pt x="0" y="132"/>
                  </a:lnTo>
                  <a:lnTo>
                    <a:pt x="38" y="104"/>
                  </a:lnTo>
                  <a:lnTo>
                    <a:pt x="73" y="72"/>
                  </a:lnTo>
                  <a:lnTo>
                    <a:pt x="104" y="38"/>
                  </a:lnTo>
                  <a:lnTo>
                    <a:pt x="133" y="0"/>
                  </a:lnTo>
                  <a:close/>
                </a:path>
              </a:pathLst>
            </a:custGeom>
            <a:grpFill/>
            <a:ln w="0">
              <a:noFill/>
              <a:prstDash val="solid"/>
              <a:round/>
              <a:headEnd/>
              <a:tailEnd/>
            </a:ln>
          </p:spPr>
          <p:txBody>
            <a:bodyPr/>
            <a:lstStyle/>
            <a:p>
              <a:endParaRPr lang="en-ZA" dirty="0">
                <a:solidFill>
                  <a:srgbClr val="717171"/>
                </a:solidFill>
              </a:endParaRPr>
            </a:p>
          </p:txBody>
        </p:sp>
        <p:sp>
          <p:nvSpPr>
            <p:cNvPr id="46" name="Freeform 358"/>
            <p:cNvSpPr>
              <a:spLocks/>
            </p:cNvSpPr>
            <p:nvPr/>
          </p:nvSpPr>
          <p:spPr bwMode="auto">
            <a:xfrm>
              <a:off x="3201" y="3277"/>
              <a:ext cx="28" cy="29"/>
            </a:xfrm>
            <a:custGeom>
              <a:avLst/>
              <a:gdLst>
                <a:gd name="T0" fmla="*/ 1 w 253"/>
                <a:gd name="T1" fmla="*/ 0 h 254"/>
                <a:gd name="T2" fmla="*/ 2 w 253"/>
                <a:gd name="T3" fmla="*/ 0 h 254"/>
                <a:gd name="T4" fmla="*/ 2 w 253"/>
                <a:gd name="T5" fmla="*/ 1 h 254"/>
                <a:gd name="T6" fmla="*/ 3 w 253"/>
                <a:gd name="T7" fmla="*/ 1 h 254"/>
                <a:gd name="T8" fmla="*/ 3 w 253"/>
                <a:gd name="T9" fmla="*/ 2 h 254"/>
                <a:gd name="T10" fmla="*/ 0 w 253"/>
                <a:gd name="T11" fmla="*/ 3 h 254"/>
                <a:gd name="T12" fmla="*/ 1 w 253"/>
                <a:gd name="T13" fmla="*/ 0 h 254"/>
                <a:gd name="T14" fmla="*/ 1 w 253"/>
                <a:gd name="T15" fmla="*/ 0 h 254"/>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4"/>
                <a:gd name="T26" fmla="*/ 253 w 253"/>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4">
                  <a:moveTo>
                    <a:pt x="119" y="0"/>
                  </a:moveTo>
                  <a:lnTo>
                    <a:pt x="147" y="38"/>
                  </a:lnTo>
                  <a:lnTo>
                    <a:pt x="180" y="73"/>
                  </a:lnTo>
                  <a:lnTo>
                    <a:pt x="216" y="105"/>
                  </a:lnTo>
                  <a:lnTo>
                    <a:pt x="253" y="133"/>
                  </a:lnTo>
                  <a:lnTo>
                    <a:pt x="0" y="254"/>
                  </a:lnTo>
                  <a:lnTo>
                    <a:pt x="115" y="7"/>
                  </a:lnTo>
                  <a:lnTo>
                    <a:pt x="119" y="0"/>
                  </a:lnTo>
                  <a:close/>
                </a:path>
              </a:pathLst>
            </a:custGeom>
            <a:grpFill/>
            <a:ln w="0">
              <a:noFill/>
              <a:prstDash val="solid"/>
              <a:round/>
              <a:headEnd/>
              <a:tailEnd/>
            </a:ln>
          </p:spPr>
          <p:txBody>
            <a:bodyPr/>
            <a:lstStyle/>
            <a:p>
              <a:endParaRPr lang="en-ZA" dirty="0">
                <a:solidFill>
                  <a:srgbClr val="717171"/>
                </a:solidFill>
              </a:endParaRPr>
            </a:p>
          </p:txBody>
        </p:sp>
        <p:sp>
          <p:nvSpPr>
            <p:cNvPr id="47" name="Freeform 359"/>
            <p:cNvSpPr>
              <a:spLocks/>
            </p:cNvSpPr>
            <p:nvPr/>
          </p:nvSpPr>
          <p:spPr bwMode="auto">
            <a:xfrm>
              <a:off x="3067" y="3179"/>
              <a:ext cx="96" cy="135"/>
            </a:xfrm>
            <a:custGeom>
              <a:avLst/>
              <a:gdLst>
                <a:gd name="T0" fmla="*/ 8 w 863"/>
                <a:gd name="T1" fmla="*/ 0 h 1215"/>
                <a:gd name="T2" fmla="*/ 9 w 863"/>
                <a:gd name="T3" fmla="*/ 0 h 1215"/>
                <a:gd name="T4" fmla="*/ 11 w 863"/>
                <a:gd name="T5" fmla="*/ 1 h 1215"/>
                <a:gd name="T6" fmla="*/ 9 w 863"/>
                <a:gd name="T7" fmla="*/ 1 h 1215"/>
                <a:gd name="T8" fmla="*/ 8 w 863"/>
                <a:gd name="T9" fmla="*/ 1 h 1215"/>
                <a:gd name="T10" fmla="*/ 7 w 863"/>
                <a:gd name="T11" fmla="*/ 2 h 1215"/>
                <a:gd name="T12" fmla="*/ 6 w 863"/>
                <a:gd name="T13" fmla="*/ 3 h 1215"/>
                <a:gd name="T14" fmla="*/ 5 w 863"/>
                <a:gd name="T15" fmla="*/ 4 h 1215"/>
                <a:gd name="T16" fmla="*/ 5 w 863"/>
                <a:gd name="T17" fmla="*/ 5 h 1215"/>
                <a:gd name="T18" fmla="*/ 4 w 863"/>
                <a:gd name="T19" fmla="*/ 7 h 1215"/>
                <a:gd name="T20" fmla="*/ 4 w 863"/>
                <a:gd name="T21" fmla="*/ 8 h 1215"/>
                <a:gd name="T22" fmla="*/ 5 w 863"/>
                <a:gd name="T23" fmla="*/ 10 h 1215"/>
                <a:gd name="T24" fmla="*/ 5 w 863"/>
                <a:gd name="T25" fmla="*/ 11 h 1215"/>
                <a:gd name="T26" fmla="*/ 6 w 863"/>
                <a:gd name="T27" fmla="*/ 12 h 1215"/>
                <a:gd name="T28" fmla="*/ 7 w 863"/>
                <a:gd name="T29" fmla="*/ 13 h 1215"/>
                <a:gd name="T30" fmla="*/ 8 w 863"/>
                <a:gd name="T31" fmla="*/ 14 h 1215"/>
                <a:gd name="T32" fmla="*/ 9 w 863"/>
                <a:gd name="T33" fmla="*/ 14 h 1215"/>
                <a:gd name="T34" fmla="*/ 11 w 863"/>
                <a:gd name="T35" fmla="*/ 14 h 1215"/>
                <a:gd name="T36" fmla="*/ 9 w 863"/>
                <a:gd name="T37" fmla="*/ 15 h 1215"/>
                <a:gd name="T38" fmla="*/ 8 w 863"/>
                <a:gd name="T39" fmla="*/ 15 h 1215"/>
                <a:gd name="T40" fmla="*/ 7 w 863"/>
                <a:gd name="T41" fmla="*/ 15 h 1215"/>
                <a:gd name="T42" fmla="*/ 5 w 863"/>
                <a:gd name="T43" fmla="*/ 15 h 1215"/>
                <a:gd name="T44" fmla="*/ 4 w 863"/>
                <a:gd name="T45" fmla="*/ 14 h 1215"/>
                <a:gd name="T46" fmla="*/ 3 w 863"/>
                <a:gd name="T47" fmla="*/ 13 h 1215"/>
                <a:gd name="T48" fmla="*/ 2 w 863"/>
                <a:gd name="T49" fmla="*/ 12 h 1215"/>
                <a:gd name="T50" fmla="*/ 1 w 863"/>
                <a:gd name="T51" fmla="*/ 11 h 1215"/>
                <a:gd name="T52" fmla="*/ 0 w 863"/>
                <a:gd name="T53" fmla="*/ 10 h 1215"/>
                <a:gd name="T54" fmla="*/ 0 w 863"/>
                <a:gd name="T55" fmla="*/ 8 h 1215"/>
                <a:gd name="T56" fmla="*/ 0 w 863"/>
                <a:gd name="T57" fmla="*/ 7 h 1215"/>
                <a:gd name="T58" fmla="*/ 0 w 863"/>
                <a:gd name="T59" fmla="*/ 5 h 1215"/>
                <a:gd name="T60" fmla="*/ 1 w 863"/>
                <a:gd name="T61" fmla="*/ 4 h 1215"/>
                <a:gd name="T62" fmla="*/ 2 w 863"/>
                <a:gd name="T63" fmla="*/ 3 h 1215"/>
                <a:gd name="T64" fmla="*/ 3 w 863"/>
                <a:gd name="T65" fmla="*/ 2 h 1215"/>
                <a:gd name="T66" fmla="*/ 4 w 863"/>
                <a:gd name="T67" fmla="*/ 1 h 1215"/>
                <a:gd name="T68" fmla="*/ 5 w 863"/>
                <a:gd name="T69" fmla="*/ 0 h 1215"/>
                <a:gd name="T70" fmla="*/ 7 w 863"/>
                <a:gd name="T71" fmla="*/ 0 h 12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63"/>
                <a:gd name="T109" fmla="*/ 0 h 1215"/>
                <a:gd name="T110" fmla="*/ 863 w 863"/>
                <a:gd name="T111" fmla="*/ 1215 h 12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63" h="1215">
                  <a:moveTo>
                    <a:pt x="607" y="0"/>
                  </a:moveTo>
                  <a:lnTo>
                    <a:pt x="661" y="2"/>
                  </a:lnTo>
                  <a:lnTo>
                    <a:pt x="714" y="9"/>
                  </a:lnTo>
                  <a:lnTo>
                    <a:pt x="765" y="21"/>
                  </a:lnTo>
                  <a:lnTo>
                    <a:pt x="815" y="36"/>
                  </a:lnTo>
                  <a:lnTo>
                    <a:pt x="863" y="56"/>
                  </a:lnTo>
                  <a:lnTo>
                    <a:pt x="806" y="63"/>
                  </a:lnTo>
                  <a:lnTo>
                    <a:pt x="750" y="75"/>
                  </a:lnTo>
                  <a:lnTo>
                    <a:pt x="698" y="92"/>
                  </a:lnTo>
                  <a:lnTo>
                    <a:pt x="648" y="115"/>
                  </a:lnTo>
                  <a:lnTo>
                    <a:pt x="600" y="142"/>
                  </a:lnTo>
                  <a:lnTo>
                    <a:pt x="556" y="174"/>
                  </a:lnTo>
                  <a:lnTo>
                    <a:pt x="515" y="209"/>
                  </a:lnTo>
                  <a:lnTo>
                    <a:pt x="477" y="248"/>
                  </a:lnTo>
                  <a:lnTo>
                    <a:pt x="444" y="292"/>
                  </a:lnTo>
                  <a:lnTo>
                    <a:pt x="414" y="338"/>
                  </a:lnTo>
                  <a:lnTo>
                    <a:pt x="390" y="387"/>
                  </a:lnTo>
                  <a:lnTo>
                    <a:pt x="370" y="439"/>
                  </a:lnTo>
                  <a:lnTo>
                    <a:pt x="357" y="493"/>
                  </a:lnTo>
                  <a:lnTo>
                    <a:pt x="347" y="549"/>
                  </a:lnTo>
                  <a:lnTo>
                    <a:pt x="344" y="607"/>
                  </a:lnTo>
                  <a:lnTo>
                    <a:pt x="347" y="665"/>
                  </a:lnTo>
                  <a:lnTo>
                    <a:pt x="357" y="721"/>
                  </a:lnTo>
                  <a:lnTo>
                    <a:pt x="370" y="775"/>
                  </a:lnTo>
                  <a:lnTo>
                    <a:pt x="390" y="827"/>
                  </a:lnTo>
                  <a:lnTo>
                    <a:pt x="414" y="876"/>
                  </a:lnTo>
                  <a:lnTo>
                    <a:pt x="444" y="922"/>
                  </a:lnTo>
                  <a:lnTo>
                    <a:pt x="477" y="965"/>
                  </a:lnTo>
                  <a:lnTo>
                    <a:pt x="515" y="1005"/>
                  </a:lnTo>
                  <a:lnTo>
                    <a:pt x="556" y="1041"/>
                  </a:lnTo>
                  <a:lnTo>
                    <a:pt x="600" y="1072"/>
                  </a:lnTo>
                  <a:lnTo>
                    <a:pt x="648" y="1099"/>
                  </a:lnTo>
                  <a:lnTo>
                    <a:pt x="698" y="1121"/>
                  </a:lnTo>
                  <a:lnTo>
                    <a:pt x="750" y="1139"/>
                  </a:lnTo>
                  <a:lnTo>
                    <a:pt x="806" y="1151"/>
                  </a:lnTo>
                  <a:lnTo>
                    <a:pt x="863" y="1158"/>
                  </a:lnTo>
                  <a:lnTo>
                    <a:pt x="815" y="1177"/>
                  </a:lnTo>
                  <a:lnTo>
                    <a:pt x="765" y="1194"/>
                  </a:lnTo>
                  <a:lnTo>
                    <a:pt x="714" y="1205"/>
                  </a:lnTo>
                  <a:lnTo>
                    <a:pt x="661" y="1213"/>
                  </a:lnTo>
                  <a:lnTo>
                    <a:pt x="607" y="1215"/>
                  </a:lnTo>
                  <a:lnTo>
                    <a:pt x="545" y="1211"/>
                  </a:lnTo>
                  <a:lnTo>
                    <a:pt x="484" y="1202"/>
                  </a:lnTo>
                  <a:lnTo>
                    <a:pt x="426" y="1187"/>
                  </a:lnTo>
                  <a:lnTo>
                    <a:pt x="370" y="1166"/>
                  </a:lnTo>
                  <a:lnTo>
                    <a:pt x="317" y="1141"/>
                  </a:lnTo>
                  <a:lnTo>
                    <a:pt x="268" y="1111"/>
                  </a:lnTo>
                  <a:lnTo>
                    <a:pt x="221" y="1075"/>
                  </a:lnTo>
                  <a:lnTo>
                    <a:pt x="178" y="1037"/>
                  </a:lnTo>
                  <a:lnTo>
                    <a:pt x="138" y="994"/>
                  </a:lnTo>
                  <a:lnTo>
                    <a:pt x="103" y="947"/>
                  </a:lnTo>
                  <a:lnTo>
                    <a:pt x="73" y="896"/>
                  </a:lnTo>
                  <a:lnTo>
                    <a:pt x="47" y="844"/>
                  </a:lnTo>
                  <a:lnTo>
                    <a:pt x="27" y="787"/>
                  </a:lnTo>
                  <a:lnTo>
                    <a:pt x="12" y="730"/>
                  </a:lnTo>
                  <a:lnTo>
                    <a:pt x="3" y="669"/>
                  </a:lnTo>
                  <a:lnTo>
                    <a:pt x="0" y="607"/>
                  </a:lnTo>
                  <a:lnTo>
                    <a:pt x="3" y="544"/>
                  </a:lnTo>
                  <a:lnTo>
                    <a:pt x="12" y="485"/>
                  </a:lnTo>
                  <a:lnTo>
                    <a:pt x="27" y="426"/>
                  </a:lnTo>
                  <a:lnTo>
                    <a:pt x="47" y="371"/>
                  </a:lnTo>
                  <a:lnTo>
                    <a:pt x="73" y="317"/>
                  </a:lnTo>
                  <a:lnTo>
                    <a:pt x="103" y="267"/>
                  </a:lnTo>
                  <a:lnTo>
                    <a:pt x="138" y="221"/>
                  </a:lnTo>
                  <a:lnTo>
                    <a:pt x="178" y="178"/>
                  </a:lnTo>
                  <a:lnTo>
                    <a:pt x="221" y="138"/>
                  </a:lnTo>
                  <a:lnTo>
                    <a:pt x="268" y="103"/>
                  </a:lnTo>
                  <a:lnTo>
                    <a:pt x="317" y="73"/>
                  </a:lnTo>
                  <a:lnTo>
                    <a:pt x="370" y="47"/>
                  </a:lnTo>
                  <a:lnTo>
                    <a:pt x="426" y="27"/>
                  </a:lnTo>
                  <a:lnTo>
                    <a:pt x="484" y="11"/>
                  </a:lnTo>
                  <a:lnTo>
                    <a:pt x="545" y="3"/>
                  </a:lnTo>
                  <a:lnTo>
                    <a:pt x="607" y="0"/>
                  </a:lnTo>
                  <a:close/>
                </a:path>
              </a:pathLst>
            </a:custGeom>
            <a:grpFill/>
            <a:ln w="0">
              <a:noFill/>
              <a:prstDash val="solid"/>
              <a:round/>
              <a:headEnd/>
              <a:tailEnd/>
            </a:ln>
          </p:spPr>
          <p:txBody>
            <a:bodyPr/>
            <a:lstStyle/>
            <a:p>
              <a:endParaRPr lang="en-ZA" dirty="0">
                <a:solidFill>
                  <a:srgbClr val="717171"/>
                </a:solidFill>
              </a:endParaRPr>
            </a:p>
          </p:txBody>
        </p:sp>
        <p:sp>
          <p:nvSpPr>
            <p:cNvPr id="48" name="Freeform 360"/>
            <p:cNvSpPr>
              <a:spLocks/>
            </p:cNvSpPr>
            <p:nvPr/>
          </p:nvSpPr>
          <p:spPr bwMode="auto">
            <a:xfrm>
              <a:off x="3014" y="3056"/>
              <a:ext cx="348" cy="269"/>
            </a:xfrm>
            <a:custGeom>
              <a:avLst/>
              <a:gdLst>
                <a:gd name="T0" fmla="*/ 23 w 3129"/>
                <a:gd name="T1" fmla="*/ 0 h 2425"/>
                <a:gd name="T2" fmla="*/ 25 w 3129"/>
                <a:gd name="T3" fmla="*/ 0 h 2425"/>
                <a:gd name="T4" fmla="*/ 27 w 3129"/>
                <a:gd name="T5" fmla="*/ 1 h 2425"/>
                <a:gd name="T6" fmla="*/ 30 w 3129"/>
                <a:gd name="T7" fmla="*/ 2 h 2425"/>
                <a:gd name="T8" fmla="*/ 32 w 3129"/>
                <a:gd name="T9" fmla="*/ 3 h 2425"/>
                <a:gd name="T10" fmla="*/ 34 w 3129"/>
                <a:gd name="T11" fmla="*/ 4 h 2425"/>
                <a:gd name="T12" fmla="*/ 36 w 3129"/>
                <a:gd name="T13" fmla="*/ 5 h 2425"/>
                <a:gd name="T14" fmla="*/ 39 w 3129"/>
                <a:gd name="T15" fmla="*/ 4 h 2425"/>
                <a:gd name="T16" fmla="*/ 32 w 3129"/>
                <a:gd name="T17" fmla="*/ 11 h 2425"/>
                <a:gd name="T18" fmla="*/ 34 w 3129"/>
                <a:gd name="T19" fmla="*/ 7 h 2425"/>
                <a:gd name="T20" fmla="*/ 32 w 3129"/>
                <a:gd name="T21" fmla="*/ 6 h 2425"/>
                <a:gd name="T22" fmla="*/ 30 w 3129"/>
                <a:gd name="T23" fmla="*/ 5 h 2425"/>
                <a:gd name="T24" fmla="*/ 28 w 3129"/>
                <a:gd name="T25" fmla="*/ 4 h 2425"/>
                <a:gd name="T26" fmla="*/ 26 w 3129"/>
                <a:gd name="T27" fmla="*/ 3 h 2425"/>
                <a:gd name="T28" fmla="*/ 24 w 3129"/>
                <a:gd name="T29" fmla="*/ 3 h 2425"/>
                <a:gd name="T30" fmla="*/ 21 w 3129"/>
                <a:gd name="T31" fmla="*/ 2 h 2425"/>
                <a:gd name="T32" fmla="*/ 19 w 3129"/>
                <a:gd name="T33" fmla="*/ 3 h 2425"/>
                <a:gd name="T34" fmla="*/ 17 w 3129"/>
                <a:gd name="T35" fmla="*/ 3 h 2425"/>
                <a:gd name="T36" fmla="*/ 14 w 3129"/>
                <a:gd name="T37" fmla="*/ 4 h 2425"/>
                <a:gd name="T38" fmla="*/ 12 w 3129"/>
                <a:gd name="T39" fmla="*/ 5 h 2425"/>
                <a:gd name="T40" fmla="*/ 10 w 3129"/>
                <a:gd name="T41" fmla="*/ 6 h 2425"/>
                <a:gd name="T42" fmla="*/ 8 w 3129"/>
                <a:gd name="T43" fmla="*/ 8 h 2425"/>
                <a:gd name="T44" fmla="*/ 7 w 3129"/>
                <a:gd name="T45" fmla="*/ 9 h 2425"/>
                <a:gd name="T46" fmla="*/ 5 w 3129"/>
                <a:gd name="T47" fmla="*/ 11 h 2425"/>
                <a:gd name="T48" fmla="*/ 4 w 3129"/>
                <a:gd name="T49" fmla="*/ 13 h 2425"/>
                <a:gd name="T50" fmla="*/ 3 w 3129"/>
                <a:gd name="T51" fmla="*/ 15 h 2425"/>
                <a:gd name="T52" fmla="*/ 3 w 3129"/>
                <a:gd name="T53" fmla="*/ 18 h 2425"/>
                <a:gd name="T54" fmla="*/ 2 w 3129"/>
                <a:gd name="T55" fmla="*/ 20 h 2425"/>
                <a:gd name="T56" fmla="*/ 2 w 3129"/>
                <a:gd name="T57" fmla="*/ 22 h 2425"/>
                <a:gd name="T58" fmla="*/ 3 w 3129"/>
                <a:gd name="T59" fmla="*/ 25 h 2425"/>
                <a:gd name="T60" fmla="*/ 3 w 3129"/>
                <a:gd name="T61" fmla="*/ 27 h 2425"/>
                <a:gd name="T62" fmla="*/ 4 w 3129"/>
                <a:gd name="T63" fmla="*/ 29 h 2425"/>
                <a:gd name="T64" fmla="*/ 1 w 3129"/>
                <a:gd name="T65" fmla="*/ 29 h 2425"/>
                <a:gd name="T66" fmla="*/ 1 w 3129"/>
                <a:gd name="T67" fmla="*/ 26 h 2425"/>
                <a:gd name="T68" fmla="*/ 0 w 3129"/>
                <a:gd name="T69" fmla="*/ 24 h 2425"/>
                <a:gd name="T70" fmla="*/ 0 w 3129"/>
                <a:gd name="T71" fmla="*/ 21 h 2425"/>
                <a:gd name="T72" fmla="*/ 0 w 3129"/>
                <a:gd name="T73" fmla="*/ 19 h 2425"/>
                <a:gd name="T74" fmla="*/ 1 w 3129"/>
                <a:gd name="T75" fmla="*/ 16 h 2425"/>
                <a:gd name="T76" fmla="*/ 1 w 3129"/>
                <a:gd name="T77" fmla="*/ 14 h 2425"/>
                <a:gd name="T78" fmla="*/ 2 w 3129"/>
                <a:gd name="T79" fmla="*/ 12 h 2425"/>
                <a:gd name="T80" fmla="*/ 4 w 3129"/>
                <a:gd name="T81" fmla="*/ 10 h 2425"/>
                <a:gd name="T82" fmla="*/ 5 w 3129"/>
                <a:gd name="T83" fmla="*/ 8 h 2425"/>
                <a:gd name="T84" fmla="*/ 7 w 3129"/>
                <a:gd name="T85" fmla="*/ 6 h 2425"/>
                <a:gd name="T86" fmla="*/ 9 w 3129"/>
                <a:gd name="T87" fmla="*/ 4 h 2425"/>
                <a:gd name="T88" fmla="*/ 11 w 3129"/>
                <a:gd name="T89" fmla="*/ 3 h 2425"/>
                <a:gd name="T90" fmla="*/ 13 w 3129"/>
                <a:gd name="T91" fmla="*/ 2 h 2425"/>
                <a:gd name="T92" fmla="*/ 15 w 3129"/>
                <a:gd name="T93" fmla="*/ 1 h 2425"/>
                <a:gd name="T94" fmla="*/ 18 w 3129"/>
                <a:gd name="T95" fmla="*/ 0 h 2425"/>
                <a:gd name="T96" fmla="*/ 20 w 3129"/>
                <a:gd name="T97" fmla="*/ 0 h 2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9"/>
                <a:gd name="T148" fmla="*/ 0 h 2425"/>
                <a:gd name="T149" fmla="*/ 3129 w 3129"/>
                <a:gd name="T150" fmla="*/ 2425 h 2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9" h="2425">
                  <a:moveTo>
                    <a:pt x="1728" y="0"/>
                  </a:moveTo>
                  <a:lnTo>
                    <a:pt x="1830" y="3"/>
                  </a:lnTo>
                  <a:lnTo>
                    <a:pt x="1929" y="12"/>
                  </a:lnTo>
                  <a:lnTo>
                    <a:pt x="2028" y="26"/>
                  </a:lnTo>
                  <a:lnTo>
                    <a:pt x="2124" y="46"/>
                  </a:lnTo>
                  <a:lnTo>
                    <a:pt x="2218" y="71"/>
                  </a:lnTo>
                  <a:lnTo>
                    <a:pt x="2310" y="101"/>
                  </a:lnTo>
                  <a:lnTo>
                    <a:pt x="2399" y="136"/>
                  </a:lnTo>
                  <a:lnTo>
                    <a:pt x="2487" y="176"/>
                  </a:lnTo>
                  <a:lnTo>
                    <a:pt x="2572" y="221"/>
                  </a:lnTo>
                  <a:lnTo>
                    <a:pt x="2654" y="269"/>
                  </a:lnTo>
                  <a:lnTo>
                    <a:pt x="2732" y="323"/>
                  </a:lnTo>
                  <a:lnTo>
                    <a:pt x="2808" y="380"/>
                  </a:lnTo>
                  <a:lnTo>
                    <a:pt x="2880" y="442"/>
                  </a:lnTo>
                  <a:lnTo>
                    <a:pt x="2949" y="507"/>
                  </a:lnTo>
                  <a:lnTo>
                    <a:pt x="3129" y="327"/>
                  </a:lnTo>
                  <a:lnTo>
                    <a:pt x="3129" y="886"/>
                  </a:lnTo>
                  <a:lnTo>
                    <a:pt x="2570" y="886"/>
                  </a:lnTo>
                  <a:lnTo>
                    <a:pt x="2810" y="646"/>
                  </a:lnTo>
                  <a:lnTo>
                    <a:pt x="2744" y="584"/>
                  </a:lnTo>
                  <a:lnTo>
                    <a:pt x="2675" y="527"/>
                  </a:lnTo>
                  <a:lnTo>
                    <a:pt x="2601" y="472"/>
                  </a:lnTo>
                  <a:lnTo>
                    <a:pt x="2526" y="423"/>
                  </a:lnTo>
                  <a:lnTo>
                    <a:pt x="2446" y="377"/>
                  </a:lnTo>
                  <a:lnTo>
                    <a:pt x="2365" y="337"/>
                  </a:lnTo>
                  <a:lnTo>
                    <a:pt x="2280" y="301"/>
                  </a:lnTo>
                  <a:lnTo>
                    <a:pt x="2194" y="270"/>
                  </a:lnTo>
                  <a:lnTo>
                    <a:pt x="2104" y="244"/>
                  </a:lnTo>
                  <a:lnTo>
                    <a:pt x="2013" y="224"/>
                  </a:lnTo>
                  <a:lnTo>
                    <a:pt x="1920" y="209"/>
                  </a:lnTo>
                  <a:lnTo>
                    <a:pt x="1824" y="201"/>
                  </a:lnTo>
                  <a:lnTo>
                    <a:pt x="1728" y="198"/>
                  </a:lnTo>
                  <a:lnTo>
                    <a:pt x="1627" y="201"/>
                  </a:lnTo>
                  <a:lnTo>
                    <a:pt x="1529" y="211"/>
                  </a:lnTo>
                  <a:lnTo>
                    <a:pt x="1432" y="226"/>
                  </a:lnTo>
                  <a:lnTo>
                    <a:pt x="1337" y="248"/>
                  </a:lnTo>
                  <a:lnTo>
                    <a:pt x="1245" y="275"/>
                  </a:lnTo>
                  <a:lnTo>
                    <a:pt x="1155" y="309"/>
                  </a:lnTo>
                  <a:lnTo>
                    <a:pt x="1068" y="348"/>
                  </a:lnTo>
                  <a:lnTo>
                    <a:pt x="983" y="392"/>
                  </a:lnTo>
                  <a:lnTo>
                    <a:pt x="903" y="440"/>
                  </a:lnTo>
                  <a:lnTo>
                    <a:pt x="825" y="493"/>
                  </a:lnTo>
                  <a:lnTo>
                    <a:pt x="751" y="551"/>
                  </a:lnTo>
                  <a:lnTo>
                    <a:pt x="680" y="614"/>
                  </a:lnTo>
                  <a:lnTo>
                    <a:pt x="614" y="680"/>
                  </a:lnTo>
                  <a:lnTo>
                    <a:pt x="551" y="751"/>
                  </a:lnTo>
                  <a:lnTo>
                    <a:pt x="493" y="825"/>
                  </a:lnTo>
                  <a:lnTo>
                    <a:pt x="440" y="903"/>
                  </a:lnTo>
                  <a:lnTo>
                    <a:pt x="392" y="983"/>
                  </a:lnTo>
                  <a:lnTo>
                    <a:pt x="348" y="1068"/>
                  </a:lnTo>
                  <a:lnTo>
                    <a:pt x="309" y="1155"/>
                  </a:lnTo>
                  <a:lnTo>
                    <a:pt x="275" y="1245"/>
                  </a:lnTo>
                  <a:lnTo>
                    <a:pt x="248" y="1337"/>
                  </a:lnTo>
                  <a:lnTo>
                    <a:pt x="226" y="1432"/>
                  </a:lnTo>
                  <a:lnTo>
                    <a:pt x="211" y="1529"/>
                  </a:lnTo>
                  <a:lnTo>
                    <a:pt x="201" y="1627"/>
                  </a:lnTo>
                  <a:lnTo>
                    <a:pt x="198" y="1728"/>
                  </a:lnTo>
                  <a:lnTo>
                    <a:pt x="200" y="1821"/>
                  </a:lnTo>
                  <a:lnTo>
                    <a:pt x="208" y="1913"/>
                  </a:lnTo>
                  <a:lnTo>
                    <a:pt x="222" y="2002"/>
                  </a:lnTo>
                  <a:lnTo>
                    <a:pt x="241" y="2091"/>
                  </a:lnTo>
                  <a:lnTo>
                    <a:pt x="265" y="2177"/>
                  </a:lnTo>
                  <a:lnTo>
                    <a:pt x="294" y="2262"/>
                  </a:lnTo>
                  <a:lnTo>
                    <a:pt x="328" y="2344"/>
                  </a:lnTo>
                  <a:lnTo>
                    <a:pt x="148" y="2425"/>
                  </a:lnTo>
                  <a:lnTo>
                    <a:pt x="110" y="2333"/>
                  </a:lnTo>
                  <a:lnTo>
                    <a:pt x="77" y="2238"/>
                  </a:lnTo>
                  <a:lnTo>
                    <a:pt x="50" y="2140"/>
                  </a:lnTo>
                  <a:lnTo>
                    <a:pt x="28" y="2040"/>
                  </a:lnTo>
                  <a:lnTo>
                    <a:pt x="13" y="1937"/>
                  </a:lnTo>
                  <a:lnTo>
                    <a:pt x="3" y="1834"/>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a:lstStyle/>
            <a:p>
              <a:endParaRPr lang="en-ZA" dirty="0">
                <a:solidFill>
                  <a:srgbClr val="717171"/>
                </a:solidFill>
              </a:endParaRPr>
            </a:p>
          </p:txBody>
        </p:sp>
        <p:sp>
          <p:nvSpPr>
            <p:cNvPr id="49" name="Freeform 361"/>
            <p:cNvSpPr>
              <a:spLocks/>
            </p:cNvSpPr>
            <p:nvPr/>
          </p:nvSpPr>
          <p:spPr bwMode="auto">
            <a:xfrm>
              <a:off x="3051" y="3170"/>
              <a:ext cx="347" cy="270"/>
            </a:xfrm>
            <a:custGeom>
              <a:avLst/>
              <a:gdLst>
                <a:gd name="T0" fmla="*/ 37 w 3126"/>
                <a:gd name="T1" fmla="*/ 1 h 2428"/>
                <a:gd name="T2" fmla="*/ 38 w 3126"/>
                <a:gd name="T3" fmla="*/ 4 h 2428"/>
                <a:gd name="T4" fmla="*/ 38 w 3126"/>
                <a:gd name="T5" fmla="*/ 6 h 2428"/>
                <a:gd name="T6" fmla="*/ 39 w 3126"/>
                <a:gd name="T7" fmla="*/ 9 h 2428"/>
                <a:gd name="T8" fmla="*/ 38 w 3126"/>
                <a:gd name="T9" fmla="*/ 11 h 2428"/>
                <a:gd name="T10" fmla="*/ 38 w 3126"/>
                <a:gd name="T11" fmla="*/ 14 h 2428"/>
                <a:gd name="T12" fmla="*/ 37 w 3126"/>
                <a:gd name="T13" fmla="*/ 16 h 2428"/>
                <a:gd name="T14" fmla="*/ 36 w 3126"/>
                <a:gd name="T15" fmla="*/ 18 h 2428"/>
                <a:gd name="T16" fmla="*/ 35 w 3126"/>
                <a:gd name="T17" fmla="*/ 20 h 2428"/>
                <a:gd name="T18" fmla="*/ 34 w 3126"/>
                <a:gd name="T19" fmla="*/ 22 h 2428"/>
                <a:gd name="T20" fmla="*/ 32 w 3126"/>
                <a:gd name="T21" fmla="*/ 24 h 2428"/>
                <a:gd name="T22" fmla="*/ 30 w 3126"/>
                <a:gd name="T23" fmla="*/ 26 h 2428"/>
                <a:gd name="T24" fmla="*/ 28 w 3126"/>
                <a:gd name="T25" fmla="*/ 27 h 2428"/>
                <a:gd name="T26" fmla="*/ 26 w 3126"/>
                <a:gd name="T27" fmla="*/ 28 h 2428"/>
                <a:gd name="T28" fmla="*/ 23 w 3126"/>
                <a:gd name="T29" fmla="*/ 29 h 2428"/>
                <a:gd name="T30" fmla="*/ 21 w 3126"/>
                <a:gd name="T31" fmla="*/ 30 h 2428"/>
                <a:gd name="T32" fmla="*/ 19 w 3126"/>
                <a:gd name="T33" fmla="*/ 30 h 2428"/>
                <a:gd name="T34" fmla="*/ 16 w 3126"/>
                <a:gd name="T35" fmla="*/ 30 h 2428"/>
                <a:gd name="T36" fmla="*/ 14 w 3126"/>
                <a:gd name="T37" fmla="*/ 30 h 2428"/>
                <a:gd name="T38" fmla="*/ 11 w 3126"/>
                <a:gd name="T39" fmla="*/ 29 h 2428"/>
                <a:gd name="T40" fmla="*/ 9 w 3126"/>
                <a:gd name="T41" fmla="*/ 28 h 2428"/>
                <a:gd name="T42" fmla="*/ 7 w 3126"/>
                <a:gd name="T43" fmla="*/ 27 h 2428"/>
                <a:gd name="T44" fmla="*/ 5 w 3126"/>
                <a:gd name="T45" fmla="*/ 26 h 2428"/>
                <a:gd name="T46" fmla="*/ 3 w 3126"/>
                <a:gd name="T47" fmla="*/ 25 h 2428"/>
                <a:gd name="T48" fmla="*/ 0 w 3126"/>
                <a:gd name="T49" fmla="*/ 26 h 2428"/>
                <a:gd name="T50" fmla="*/ 7 w 3126"/>
                <a:gd name="T51" fmla="*/ 19 h 2428"/>
                <a:gd name="T52" fmla="*/ 5 w 3126"/>
                <a:gd name="T53" fmla="*/ 23 h 2428"/>
                <a:gd name="T54" fmla="*/ 6 w 3126"/>
                <a:gd name="T55" fmla="*/ 24 h 2428"/>
                <a:gd name="T56" fmla="*/ 8 w 3126"/>
                <a:gd name="T57" fmla="*/ 25 h 2428"/>
                <a:gd name="T58" fmla="*/ 10 w 3126"/>
                <a:gd name="T59" fmla="*/ 26 h 2428"/>
                <a:gd name="T60" fmla="*/ 13 w 3126"/>
                <a:gd name="T61" fmla="*/ 27 h 2428"/>
                <a:gd name="T62" fmla="*/ 15 w 3126"/>
                <a:gd name="T63" fmla="*/ 27 h 2428"/>
                <a:gd name="T64" fmla="*/ 17 w 3126"/>
                <a:gd name="T65" fmla="*/ 28 h 2428"/>
                <a:gd name="T66" fmla="*/ 20 w 3126"/>
                <a:gd name="T67" fmla="*/ 27 h 2428"/>
                <a:gd name="T68" fmla="*/ 22 w 3126"/>
                <a:gd name="T69" fmla="*/ 27 h 2428"/>
                <a:gd name="T70" fmla="*/ 24 w 3126"/>
                <a:gd name="T71" fmla="*/ 26 h 2428"/>
                <a:gd name="T72" fmla="*/ 26 w 3126"/>
                <a:gd name="T73" fmla="*/ 25 h 2428"/>
                <a:gd name="T74" fmla="*/ 28 w 3126"/>
                <a:gd name="T75" fmla="*/ 24 h 2428"/>
                <a:gd name="T76" fmla="*/ 30 w 3126"/>
                <a:gd name="T77" fmla="*/ 22 h 2428"/>
                <a:gd name="T78" fmla="*/ 32 w 3126"/>
                <a:gd name="T79" fmla="*/ 21 h 2428"/>
                <a:gd name="T80" fmla="*/ 33 w 3126"/>
                <a:gd name="T81" fmla="*/ 19 h 2428"/>
                <a:gd name="T82" fmla="*/ 34 w 3126"/>
                <a:gd name="T83" fmla="*/ 17 h 2428"/>
                <a:gd name="T84" fmla="*/ 35 w 3126"/>
                <a:gd name="T85" fmla="*/ 15 h 2428"/>
                <a:gd name="T86" fmla="*/ 36 w 3126"/>
                <a:gd name="T87" fmla="*/ 12 h 2428"/>
                <a:gd name="T88" fmla="*/ 36 w 3126"/>
                <a:gd name="T89" fmla="*/ 10 h 2428"/>
                <a:gd name="T90" fmla="*/ 36 w 3126"/>
                <a:gd name="T91" fmla="*/ 8 h 2428"/>
                <a:gd name="T92" fmla="*/ 36 w 3126"/>
                <a:gd name="T93" fmla="*/ 5 h 2428"/>
                <a:gd name="T94" fmla="*/ 35 w 3126"/>
                <a:gd name="T95" fmla="*/ 3 h 2428"/>
                <a:gd name="T96" fmla="*/ 35 w 3126"/>
                <a:gd name="T97" fmla="*/ 1 h 24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6"/>
                <a:gd name="T148" fmla="*/ 0 h 2428"/>
                <a:gd name="T149" fmla="*/ 3126 w 3126"/>
                <a:gd name="T150" fmla="*/ 2428 h 24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6" h="2428">
                  <a:moveTo>
                    <a:pt x="2977" y="0"/>
                  </a:moveTo>
                  <a:lnTo>
                    <a:pt x="3016" y="94"/>
                  </a:lnTo>
                  <a:lnTo>
                    <a:pt x="3049" y="189"/>
                  </a:lnTo>
                  <a:lnTo>
                    <a:pt x="3076" y="287"/>
                  </a:lnTo>
                  <a:lnTo>
                    <a:pt x="3098" y="388"/>
                  </a:lnTo>
                  <a:lnTo>
                    <a:pt x="3113" y="489"/>
                  </a:lnTo>
                  <a:lnTo>
                    <a:pt x="3123" y="594"/>
                  </a:lnTo>
                  <a:lnTo>
                    <a:pt x="3126" y="700"/>
                  </a:lnTo>
                  <a:lnTo>
                    <a:pt x="3123" y="805"/>
                  </a:lnTo>
                  <a:lnTo>
                    <a:pt x="3113" y="908"/>
                  </a:lnTo>
                  <a:lnTo>
                    <a:pt x="3098" y="1010"/>
                  </a:lnTo>
                  <a:lnTo>
                    <a:pt x="3077" y="1109"/>
                  </a:lnTo>
                  <a:lnTo>
                    <a:pt x="3050" y="1207"/>
                  </a:lnTo>
                  <a:lnTo>
                    <a:pt x="3018" y="1302"/>
                  </a:lnTo>
                  <a:lnTo>
                    <a:pt x="2980" y="1395"/>
                  </a:lnTo>
                  <a:lnTo>
                    <a:pt x="2937" y="1484"/>
                  </a:lnTo>
                  <a:lnTo>
                    <a:pt x="2889" y="1571"/>
                  </a:lnTo>
                  <a:lnTo>
                    <a:pt x="2837" y="1655"/>
                  </a:lnTo>
                  <a:lnTo>
                    <a:pt x="2780" y="1736"/>
                  </a:lnTo>
                  <a:lnTo>
                    <a:pt x="2719" y="1813"/>
                  </a:lnTo>
                  <a:lnTo>
                    <a:pt x="2654" y="1887"/>
                  </a:lnTo>
                  <a:lnTo>
                    <a:pt x="2585" y="1956"/>
                  </a:lnTo>
                  <a:lnTo>
                    <a:pt x="2510" y="2022"/>
                  </a:lnTo>
                  <a:lnTo>
                    <a:pt x="2434" y="2082"/>
                  </a:lnTo>
                  <a:lnTo>
                    <a:pt x="2353" y="2139"/>
                  </a:lnTo>
                  <a:lnTo>
                    <a:pt x="2269" y="2191"/>
                  </a:lnTo>
                  <a:lnTo>
                    <a:pt x="2182" y="2239"/>
                  </a:lnTo>
                  <a:lnTo>
                    <a:pt x="2092" y="2282"/>
                  </a:lnTo>
                  <a:lnTo>
                    <a:pt x="2000" y="2320"/>
                  </a:lnTo>
                  <a:lnTo>
                    <a:pt x="1905" y="2352"/>
                  </a:lnTo>
                  <a:lnTo>
                    <a:pt x="1807" y="2379"/>
                  </a:lnTo>
                  <a:lnTo>
                    <a:pt x="1708" y="2400"/>
                  </a:lnTo>
                  <a:lnTo>
                    <a:pt x="1606" y="2415"/>
                  </a:lnTo>
                  <a:lnTo>
                    <a:pt x="1503" y="2425"/>
                  </a:lnTo>
                  <a:lnTo>
                    <a:pt x="1398" y="2428"/>
                  </a:lnTo>
                  <a:lnTo>
                    <a:pt x="1296" y="2425"/>
                  </a:lnTo>
                  <a:lnTo>
                    <a:pt x="1197" y="2416"/>
                  </a:lnTo>
                  <a:lnTo>
                    <a:pt x="1098" y="2402"/>
                  </a:lnTo>
                  <a:lnTo>
                    <a:pt x="1002" y="2382"/>
                  </a:lnTo>
                  <a:lnTo>
                    <a:pt x="908" y="2357"/>
                  </a:lnTo>
                  <a:lnTo>
                    <a:pt x="816" y="2327"/>
                  </a:lnTo>
                  <a:lnTo>
                    <a:pt x="726" y="2292"/>
                  </a:lnTo>
                  <a:lnTo>
                    <a:pt x="639" y="2252"/>
                  </a:lnTo>
                  <a:lnTo>
                    <a:pt x="554" y="2207"/>
                  </a:lnTo>
                  <a:lnTo>
                    <a:pt x="472" y="2159"/>
                  </a:lnTo>
                  <a:lnTo>
                    <a:pt x="394" y="2105"/>
                  </a:lnTo>
                  <a:lnTo>
                    <a:pt x="318" y="2048"/>
                  </a:lnTo>
                  <a:lnTo>
                    <a:pt x="246" y="1986"/>
                  </a:lnTo>
                  <a:lnTo>
                    <a:pt x="177" y="1921"/>
                  </a:lnTo>
                  <a:lnTo>
                    <a:pt x="0" y="2098"/>
                  </a:lnTo>
                  <a:lnTo>
                    <a:pt x="0" y="1539"/>
                  </a:lnTo>
                  <a:lnTo>
                    <a:pt x="559" y="1539"/>
                  </a:lnTo>
                  <a:lnTo>
                    <a:pt x="316" y="1782"/>
                  </a:lnTo>
                  <a:lnTo>
                    <a:pt x="382" y="1844"/>
                  </a:lnTo>
                  <a:lnTo>
                    <a:pt x="451" y="1901"/>
                  </a:lnTo>
                  <a:lnTo>
                    <a:pt x="525" y="1956"/>
                  </a:lnTo>
                  <a:lnTo>
                    <a:pt x="600" y="2005"/>
                  </a:lnTo>
                  <a:lnTo>
                    <a:pt x="680" y="2051"/>
                  </a:lnTo>
                  <a:lnTo>
                    <a:pt x="761" y="2091"/>
                  </a:lnTo>
                  <a:lnTo>
                    <a:pt x="846" y="2127"/>
                  </a:lnTo>
                  <a:lnTo>
                    <a:pt x="932" y="2158"/>
                  </a:lnTo>
                  <a:lnTo>
                    <a:pt x="1022" y="2184"/>
                  </a:lnTo>
                  <a:lnTo>
                    <a:pt x="1113" y="2204"/>
                  </a:lnTo>
                  <a:lnTo>
                    <a:pt x="1206" y="2219"/>
                  </a:lnTo>
                  <a:lnTo>
                    <a:pt x="1302" y="2227"/>
                  </a:lnTo>
                  <a:lnTo>
                    <a:pt x="1398" y="2230"/>
                  </a:lnTo>
                  <a:lnTo>
                    <a:pt x="1499" y="2227"/>
                  </a:lnTo>
                  <a:lnTo>
                    <a:pt x="1597" y="2217"/>
                  </a:lnTo>
                  <a:lnTo>
                    <a:pt x="1694" y="2202"/>
                  </a:lnTo>
                  <a:lnTo>
                    <a:pt x="1789" y="2180"/>
                  </a:lnTo>
                  <a:lnTo>
                    <a:pt x="1881" y="2153"/>
                  </a:lnTo>
                  <a:lnTo>
                    <a:pt x="1971" y="2119"/>
                  </a:lnTo>
                  <a:lnTo>
                    <a:pt x="2058" y="2080"/>
                  </a:lnTo>
                  <a:lnTo>
                    <a:pt x="2143" y="2037"/>
                  </a:lnTo>
                  <a:lnTo>
                    <a:pt x="2223" y="1988"/>
                  </a:lnTo>
                  <a:lnTo>
                    <a:pt x="2301" y="1935"/>
                  </a:lnTo>
                  <a:lnTo>
                    <a:pt x="2375" y="1877"/>
                  </a:lnTo>
                  <a:lnTo>
                    <a:pt x="2446" y="1814"/>
                  </a:lnTo>
                  <a:lnTo>
                    <a:pt x="2512" y="1748"/>
                  </a:lnTo>
                  <a:lnTo>
                    <a:pt x="2575" y="1677"/>
                  </a:lnTo>
                  <a:lnTo>
                    <a:pt x="2633" y="1603"/>
                  </a:lnTo>
                  <a:lnTo>
                    <a:pt x="2686" y="1525"/>
                  </a:lnTo>
                  <a:lnTo>
                    <a:pt x="2734" y="1445"/>
                  </a:lnTo>
                  <a:lnTo>
                    <a:pt x="2778" y="1360"/>
                  </a:lnTo>
                  <a:lnTo>
                    <a:pt x="2817" y="1273"/>
                  </a:lnTo>
                  <a:lnTo>
                    <a:pt x="2851" y="1183"/>
                  </a:lnTo>
                  <a:lnTo>
                    <a:pt x="2878" y="1091"/>
                  </a:lnTo>
                  <a:lnTo>
                    <a:pt x="2900" y="996"/>
                  </a:lnTo>
                  <a:lnTo>
                    <a:pt x="2915" y="899"/>
                  </a:lnTo>
                  <a:lnTo>
                    <a:pt x="2925" y="801"/>
                  </a:lnTo>
                  <a:lnTo>
                    <a:pt x="2928" y="700"/>
                  </a:lnTo>
                  <a:lnTo>
                    <a:pt x="2926" y="607"/>
                  </a:lnTo>
                  <a:lnTo>
                    <a:pt x="2918" y="515"/>
                  </a:lnTo>
                  <a:lnTo>
                    <a:pt x="2903" y="425"/>
                  </a:lnTo>
                  <a:lnTo>
                    <a:pt x="2884" y="337"/>
                  </a:lnTo>
                  <a:lnTo>
                    <a:pt x="2860" y="250"/>
                  </a:lnTo>
                  <a:lnTo>
                    <a:pt x="2832" y="165"/>
                  </a:lnTo>
                  <a:lnTo>
                    <a:pt x="2798" y="83"/>
                  </a:lnTo>
                  <a:lnTo>
                    <a:pt x="2977" y="0"/>
                  </a:lnTo>
                  <a:close/>
                </a:path>
              </a:pathLst>
            </a:custGeom>
            <a:grpFill/>
            <a:ln w="0">
              <a:noFill/>
              <a:prstDash val="solid"/>
              <a:round/>
              <a:headEnd/>
              <a:tailEnd/>
            </a:ln>
          </p:spPr>
          <p:txBody>
            <a:bodyPr/>
            <a:lstStyle/>
            <a:p>
              <a:endParaRPr lang="en-ZA" dirty="0">
                <a:solidFill>
                  <a:srgbClr val="717171"/>
                </a:solidFill>
              </a:endParaRPr>
            </a:p>
          </p:txBody>
        </p:sp>
      </p:grpSp>
      <p:sp>
        <p:nvSpPr>
          <p:cNvPr id="52" name="Rectangle 51"/>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Rituals</a:t>
            </a:r>
            <a:endParaRPr lang="en-ZA" sz="1400" dirty="0">
              <a:solidFill>
                <a:srgbClr val="FFFFFF"/>
              </a:solidFill>
            </a:endParaRPr>
          </a:p>
        </p:txBody>
      </p:sp>
      <p:sp>
        <p:nvSpPr>
          <p:cNvPr id="53" name="TextBox 52"/>
          <p:cNvSpPr txBox="1"/>
          <p:nvPr/>
        </p:nvSpPr>
        <p:spPr>
          <a:xfrm>
            <a:off x="8602660" y="1081957"/>
            <a:ext cx="3437254" cy="1616870"/>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Her fem care rituals form part of her daily beauty ritual</a:t>
            </a:r>
          </a:p>
          <a:p>
            <a:pPr marL="171450" indent="-171450">
              <a:buFont typeface="Arial" panose="020B0604020202020204" pitchFamily="34" charset="0"/>
              <a:buChar char="•"/>
            </a:pPr>
            <a:r>
              <a:rPr lang="en-ZA" sz="1100" dirty="0">
                <a:solidFill>
                  <a:srgbClr val="333333"/>
                </a:solidFill>
              </a:rPr>
              <a:t>Extensive pre- and post sex rituals, with the primary objective to ensure she is </a:t>
            </a:r>
            <a:r>
              <a:rPr lang="en-ZA" sz="1100" dirty="0" smtClean="0">
                <a:solidFill>
                  <a:srgbClr val="333333"/>
                </a:solidFill>
              </a:rPr>
              <a:t>clean, fresh and presentable for her partner. </a:t>
            </a:r>
            <a:endParaRPr lang="en-ZA" sz="1100" dirty="0">
              <a:solidFill>
                <a:srgbClr val="333333"/>
              </a:solidFill>
            </a:endParaRPr>
          </a:p>
          <a:p>
            <a:pPr marL="171450" indent="-171450">
              <a:buFont typeface="Arial" panose="020B0604020202020204" pitchFamily="34" charset="0"/>
              <a:buChar char="•"/>
            </a:pPr>
            <a:r>
              <a:rPr lang="en-ZA" sz="1100" dirty="0" smtClean="0">
                <a:solidFill>
                  <a:srgbClr val="333333"/>
                </a:solidFill>
              </a:rPr>
              <a:t>She has self-created her fem care routine, and relies on blogs/ celebrity ‘how-to’s’</a:t>
            </a:r>
            <a:endParaRPr lang="en-ZA" sz="1100" dirty="0">
              <a:solidFill>
                <a:srgbClr val="333333"/>
              </a:solidFill>
            </a:endParaRPr>
          </a:p>
          <a:p>
            <a:pPr marL="171450" indent="-171450">
              <a:buFont typeface="Arial" panose="020B0604020202020204" pitchFamily="34" charset="0"/>
              <a:buChar char="•"/>
            </a:pPr>
            <a:r>
              <a:rPr lang="en-ZA" sz="1100" dirty="0">
                <a:solidFill>
                  <a:srgbClr val="333333"/>
                </a:solidFill>
              </a:rPr>
              <a:t>Responsibly takes her birth control pills/ visits clinics for her contraception injections timeously. </a:t>
            </a:r>
          </a:p>
          <a:p>
            <a:endParaRPr lang="en-ZA" sz="1100" dirty="0">
              <a:solidFill>
                <a:srgbClr val="333333"/>
              </a:solidFill>
            </a:endParaRPr>
          </a:p>
          <a:p>
            <a:pPr marL="171450" indent="-171450">
              <a:buFont typeface="Arial" panose="020B0604020202020204" pitchFamily="34" charset="0"/>
              <a:buChar char="•"/>
            </a:pPr>
            <a:endParaRPr lang="en-ZA" sz="1100" dirty="0">
              <a:solidFill>
                <a:srgbClr val="333333"/>
              </a:solidFill>
            </a:endParaRPr>
          </a:p>
        </p:txBody>
      </p:sp>
      <p:sp>
        <p:nvSpPr>
          <p:cNvPr id="54" name="Rectangle 53"/>
          <p:cNvSpPr/>
          <p:nvPr/>
        </p:nvSpPr>
        <p:spPr>
          <a:xfrm>
            <a:off x="9263060" y="2915911"/>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Meaning of Womanhood</a:t>
            </a:r>
            <a:endParaRPr lang="en-ZA" sz="1400" dirty="0">
              <a:solidFill>
                <a:srgbClr val="FFFFFF"/>
              </a:solidFill>
            </a:endParaRPr>
          </a:p>
        </p:txBody>
      </p:sp>
      <p:sp>
        <p:nvSpPr>
          <p:cNvPr id="55" name="TextBox 54"/>
          <p:cNvSpPr txBox="1"/>
          <p:nvPr/>
        </p:nvSpPr>
        <p:spPr>
          <a:xfrm>
            <a:off x="8602659" y="3322311"/>
            <a:ext cx="3437254" cy="233333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Her concept of womanhood is grounded in how she looks- to her beauty is her social capital, and by being beautiful she can use her sexual power to get what she wants from men. </a:t>
            </a:r>
          </a:p>
          <a:p>
            <a:pPr marL="171450" indent="-171450">
              <a:buFont typeface="Arial" panose="020B0604020202020204" pitchFamily="34" charset="0"/>
              <a:buChar char="•"/>
            </a:pPr>
            <a:r>
              <a:rPr lang="en-ZA" sz="1100" dirty="0" smtClean="0">
                <a:solidFill>
                  <a:srgbClr val="333333"/>
                </a:solidFill>
              </a:rPr>
              <a:t>She treads a fine line between confident self-expression and being exploited; so she may find herself in unexpected situations that she is not prepared for. </a:t>
            </a:r>
          </a:p>
        </p:txBody>
      </p:sp>
      <p:sp>
        <p:nvSpPr>
          <p:cNvPr id="2" name="Slide Number Placeholder 1"/>
          <p:cNvSpPr>
            <a:spLocks noGrp="1"/>
          </p:cNvSpPr>
          <p:nvPr>
            <p:ph type="sldNum" sz="quarter" idx="4"/>
          </p:nvPr>
        </p:nvSpPr>
        <p:spPr>
          <a:xfrm>
            <a:off x="10856913" y="6394275"/>
            <a:ext cx="969962" cy="196850"/>
          </a:xfrm>
        </p:spPr>
        <p:txBody>
          <a:bodyPr/>
          <a:lstStyle/>
          <a:p>
            <a:fld id="{4034BEE3-566C-4068-A777-C3A4762E861B}" type="slidenum">
              <a:rPr lang="en-GB" smtClean="0">
                <a:solidFill>
                  <a:srgbClr val="717171"/>
                </a:solidFill>
              </a:rPr>
              <a:pPr/>
              <a:t>115</a:t>
            </a:fld>
            <a:endParaRPr lang="en-GB" dirty="0">
              <a:solidFill>
                <a:srgbClr val="717171"/>
              </a:solidFill>
            </a:endParaRPr>
          </a:p>
        </p:txBody>
      </p:sp>
      <p:sp>
        <p:nvSpPr>
          <p:cNvPr id="5" name="TextBox 4"/>
          <p:cNvSpPr txBox="1"/>
          <p:nvPr/>
        </p:nvSpPr>
        <p:spPr>
          <a:xfrm>
            <a:off x="1045030" y="753064"/>
            <a:ext cx="3666446" cy="430887"/>
          </a:xfrm>
          <a:prstGeom prst="rect">
            <a:avLst/>
          </a:prstGeom>
          <a:noFill/>
        </p:spPr>
        <p:txBody>
          <a:bodyPr wrap="square" lIns="0" tIns="0" rIns="0" bIns="0" rtlCol="0">
            <a:spAutoFit/>
          </a:bodyPr>
          <a:lstStyle/>
          <a:p>
            <a:r>
              <a:rPr lang="en-ZA" sz="1400" b="1" i="1" dirty="0" smtClean="0">
                <a:solidFill>
                  <a:srgbClr val="E5007E">
                    <a:lumMod val="50000"/>
                  </a:srgbClr>
                </a:solidFill>
              </a:rPr>
              <a:t>Fem care is a critical part of her daily beauty ritual</a:t>
            </a:r>
          </a:p>
        </p:txBody>
      </p:sp>
      <p:grpSp>
        <p:nvGrpSpPr>
          <p:cNvPr id="6" name="noun_project_2332.svg.eps"/>
          <p:cNvGrpSpPr>
            <a:grpSpLocks/>
          </p:cNvGrpSpPr>
          <p:nvPr/>
        </p:nvGrpSpPr>
        <p:grpSpPr bwMode="auto">
          <a:xfrm flipH="1">
            <a:off x="169492" y="2150301"/>
            <a:ext cx="4161931" cy="3963856"/>
            <a:chOff x="4144" y="817"/>
            <a:chExt cx="384" cy="330"/>
          </a:xfrm>
          <a:solidFill>
            <a:schemeClr val="bg1">
              <a:lumMod val="85000"/>
            </a:schemeClr>
          </a:solidFill>
        </p:grpSpPr>
        <p:sp>
          <p:nvSpPr>
            <p:cNvPr id="7"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8"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12" name="noun_project_0285.eps"/>
          <p:cNvGrpSpPr>
            <a:grpSpLocks/>
          </p:cNvGrpSpPr>
          <p:nvPr/>
        </p:nvGrpSpPr>
        <p:grpSpPr bwMode="auto">
          <a:xfrm>
            <a:off x="236523" y="1580202"/>
            <a:ext cx="609600" cy="557213"/>
            <a:chOff x="3727" y="1940"/>
            <a:chExt cx="384" cy="351"/>
          </a:xfrm>
          <a:solidFill>
            <a:schemeClr val="tx1"/>
          </a:solidFill>
        </p:grpSpPr>
        <p:sp>
          <p:nvSpPr>
            <p:cNvPr id="13" name="Freeform 276"/>
            <p:cNvSpPr>
              <a:spLocks/>
            </p:cNvSpPr>
            <p:nvPr/>
          </p:nvSpPr>
          <p:spPr bwMode="auto">
            <a:xfrm>
              <a:off x="3935" y="2128"/>
              <a:ext cx="24" cy="44"/>
            </a:xfrm>
            <a:custGeom>
              <a:avLst/>
              <a:gdLst>
                <a:gd name="T0" fmla="*/ 0 w 210"/>
                <a:gd name="T1" fmla="*/ 0 h 393"/>
                <a:gd name="T2" fmla="*/ 1 w 210"/>
                <a:gd name="T3" fmla="*/ 0 h 393"/>
                <a:gd name="T4" fmla="*/ 1 w 210"/>
                <a:gd name="T5" fmla="*/ 0 h 393"/>
                <a:gd name="T6" fmla="*/ 1 w 210"/>
                <a:gd name="T7" fmla="*/ 0 h 393"/>
                <a:gd name="T8" fmla="*/ 2 w 210"/>
                <a:gd name="T9" fmla="*/ 1 h 393"/>
                <a:gd name="T10" fmla="*/ 2 w 210"/>
                <a:gd name="T11" fmla="*/ 1 h 393"/>
                <a:gd name="T12" fmla="*/ 2 w 210"/>
                <a:gd name="T13" fmla="*/ 1 h 393"/>
                <a:gd name="T14" fmla="*/ 3 w 210"/>
                <a:gd name="T15" fmla="*/ 1 h 393"/>
                <a:gd name="T16" fmla="*/ 3 w 210"/>
                <a:gd name="T17" fmla="*/ 2 h 393"/>
                <a:gd name="T18" fmla="*/ 3 w 210"/>
                <a:gd name="T19" fmla="*/ 2 h 393"/>
                <a:gd name="T20" fmla="*/ 3 w 210"/>
                <a:gd name="T21" fmla="*/ 2 h 393"/>
                <a:gd name="T22" fmla="*/ 3 w 210"/>
                <a:gd name="T23" fmla="*/ 3 h 393"/>
                <a:gd name="T24" fmla="*/ 3 w 210"/>
                <a:gd name="T25" fmla="*/ 3 h 393"/>
                <a:gd name="T26" fmla="*/ 3 w 210"/>
                <a:gd name="T27" fmla="*/ 3 h 393"/>
                <a:gd name="T28" fmla="*/ 2 w 210"/>
                <a:gd name="T29" fmla="*/ 4 h 393"/>
                <a:gd name="T30" fmla="*/ 2 w 210"/>
                <a:gd name="T31" fmla="*/ 4 h 393"/>
                <a:gd name="T32" fmla="*/ 2 w 210"/>
                <a:gd name="T33" fmla="*/ 4 h 393"/>
                <a:gd name="T34" fmla="*/ 1 w 210"/>
                <a:gd name="T35" fmla="*/ 5 h 393"/>
                <a:gd name="T36" fmla="*/ 1 w 210"/>
                <a:gd name="T37" fmla="*/ 5 h 393"/>
                <a:gd name="T38" fmla="*/ 0 w 210"/>
                <a:gd name="T39" fmla="*/ 5 h 393"/>
                <a:gd name="T40" fmla="*/ 0 w 210"/>
                <a:gd name="T41" fmla="*/ 5 h 393"/>
                <a:gd name="T42" fmla="*/ 0 w 210"/>
                <a:gd name="T43" fmla="*/ 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0"/>
                <a:gd name="T67" fmla="*/ 0 h 393"/>
                <a:gd name="T68" fmla="*/ 210 w 210"/>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0" h="393">
                  <a:moveTo>
                    <a:pt x="0" y="0"/>
                  </a:moveTo>
                  <a:lnTo>
                    <a:pt x="40" y="13"/>
                  </a:lnTo>
                  <a:lnTo>
                    <a:pt x="78" y="27"/>
                  </a:lnTo>
                  <a:lnTo>
                    <a:pt x="110" y="40"/>
                  </a:lnTo>
                  <a:lnTo>
                    <a:pt x="137" y="55"/>
                  </a:lnTo>
                  <a:lnTo>
                    <a:pt x="160" y="71"/>
                  </a:lnTo>
                  <a:lnTo>
                    <a:pt x="178" y="90"/>
                  </a:lnTo>
                  <a:lnTo>
                    <a:pt x="192" y="109"/>
                  </a:lnTo>
                  <a:lnTo>
                    <a:pt x="203" y="132"/>
                  </a:lnTo>
                  <a:lnTo>
                    <a:pt x="208" y="157"/>
                  </a:lnTo>
                  <a:lnTo>
                    <a:pt x="210" y="184"/>
                  </a:lnTo>
                  <a:lnTo>
                    <a:pt x="208" y="217"/>
                  </a:lnTo>
                  <a:lnTo>
                    <a:pt x="201" y="249"/>
                  </a:lnTo>
                  <a:lnTo>
                    <a:pt x="189" y="278"/>
                  </a:lnTo>
                  <a:lnTo>
                    <a:pt x="173" y="303"/>
                  </a:lnTo>
                  <a:lnTo>
                    <a:pt x="151" y="326"/>
                  </a:lnTo>
                  <a:lnTo>
                    <a:pt x="126" y="346"/>
                  </a:lnTo>
                  <a:lnTo>
                    <a:pt x="96" y="364"/>
                  </a:lnTo>
                  <a:lnTo>
                    <a:pt x="60" y="379"/>
                  </a:lnTo>
                  <a:lnTo>
                    <a:pt x="31" y="387"/>
                  </a:lnTo>
                  <a:lnTo>
                    <a:pt x="0" y="393"/>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4" name="Freeform 277"/>
            <p:cNvSpPr>
              <a:spLocks/>
            </p:cNvSpPr>
            <p:nvPr/>
          </p:nvSpPr>
          <p:spPr bwMode="auto">
            <a:xfrm>
              <a:off x="3881" y="2042"/>
              <a:ext cx="22" cy="41"/>
            </a:xfrm>
            <a:custGeom>
              <a:avLst/>
              <a:gdLst>
                <a:gd name="T0" fmla="*/ 2 w 203"/>
                <a:gd name="T1" fmla="*/ 0 h 376"/>
                <a:gd name="T2" fmla="*/ 2 w 203"/>
                <a:gd name="T3" fmla="*/ 4 h 376"/>
                <a:gd name="T4" fmla="*/ 2 w 203"/>
                <a:gd name="T5" fmla="*/ 4 h 376"/>
                <a:gd name="T6" fmla="*/ 2 w 203"/>
                <a:gd name="T7" fmla="*/ 4 h 376"/>
                <a:gd name="T8" fmla="*/ 1 w 203"/>
                <a:gd name="T9" fmla="*/ 4 h 376"/>
                <a:gd name="T10" fmla="*/ 1 w 203"/>
                <a:gd name="T11" fmla="*/ 4 h 376"/>
                <a:gd name="T12" fmla="*/ 1 w 203"/>
                <a:gd name="T13" fmla="*/ 4 h 376"/>
                <a:gd name="T14" fmla="*/ 0 w 203"/>
                <a:gd name="T15" fmla="*/ 3 h 376"/>
                <a:gd name="T16" fmla="*/ 0 w 203"/>
                <a:gd name="T17" fmla="*/ 3 h 376"/>
                <a:gd name="T18" fmla="*/ 0 w 203"/>
                <a:gd name="T19" fmla="*/ 3 h 376"/>
                <a:gd name="T20" fmla="*/ 0 w 203"/>
                <a:gd name="T21" fmla="*/ 3 h 376"/>
                <a:gd name="T22" fmla="*/ 0 w 203"/>
                <a:gd name="T23" fmla="*/ 2 h 376"/>
                <a:gd name="T24" fmla="*/ 0 w 203"/>
                <a:gd name="T25" fmla="*/ 2 h 376"/>
                <a:gd name="T26" fmla="*/ 0 w 203"/>
                <a:gd name="T27" fmla="*/ 2 h 376"/>
                <a:gd name="T28" fmla="*/ 0 w 203"/>
                <a:gd name="T29" fmla="*/ 1 h 376"/>
                <a:gd name="T30" fmla="*/ 0 w 203"/>
                <a:gd name="T31" fmla="*/ 1 h 376"/>
                <a:gd name="T32" fmla="*/ 1 w 203"/>
                <a:gd name="T33" fmla="*/ 1 h 376"/>
                <a:gd name="T34" fmla="*/ 1 w 203"/>
                <a:gd name="T35" fmla="*/ 1 h 376"/>
                <a:gd name="T36" fmla="*/ 1 w 203"/>
                <a:gd name="T37" fmla="*/ 0 h 376"/>
                <a:gd name="T38" fmla="*/ 2 w 203"/>
                <a:gd name="T39" fmla="*/ 0 h 376"/>
                <a:gd name="T40" fmla="*/ 2 w 203"/>
                <a:gd name="T41" fmla="*/ 0 h 376"/>
                <a:gd name="T42" fmla="*/ 2 w 203"/>
                <a:gd name="T43" fmla="*/ 0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376"/>
                <a:gd name="T68" fmla="*/ 203 w 203"/>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376">
                  <a:moveTo>
                    <a:pt x="203" y="0"/>
                  </a:moveTo>
                  <a:lnTo>
                    <a:pt x="203" y="376"/>
                  </a:lnTo>
                  <a:lnTo>
                    <a:pt x="164" y="364"/>
                  </a:lnTo>
                  <a:lnTo>
                    <a:pt x="130" y="353"/>
                  </a:lnTo>
                  <a:lnTo>
                    <a:pt x="103" y="343"/>
                  </a:lnTo>
                  <a:lnTo>
                    <a:pt x="82" y="332"/>
                  </a:lnTo>
                  <a:lnTo>
                    <a:pt x="57" y="316"/>
                  </a:lnTo>
                  <a:lnTo>
                    <a:pt x="37" y="298"/>
                  </a:lnTo>
                  <a:lnTo>
                    <a:pt x="21" y="277"/>
                  </a:lnTo>
                  <a:lnTo>
                    <a:pt x="10" y="253"/>
                  </a:lnTo>
                  <a:lnTo>
                    <a:pt x="4" y="226"/>
                  </a:lnTo>
                  <a:lnTo>
                    <a:pt x="0" y="198"/>
                  </a:lnTo>
                  <a:lnTo>
                    <a:pt x="4" y="167"/>
                  </a:lnTo>
                  <a:lnTo>
                    <a:pt x="10" y="137"/>
                  </a:lnTo>
                  <a:lnTo>
                    <a:pt x="21" y="111"/>
                  </a:lnTo>
                  <a:lnTo>
                    <a:pt x="38" y="86"/>
                  </a:lnTo>
                  <a:lnTo>
                    <a:pt x="58" y="65"/>
                  </a:lnTo>
                  <a:lnTo>
                    <a:pt x="84" y="45"/>
                  </a:lnTo>
                  <a:lnTo>
                    <a:pt x="109" y="30"/>
                  </a:lnTo>
                  <a:lnTo>
                    <a:pt x="139" y="18"/>
                  </a:lnTo>
                  <a:lnTo>
                    <a:pt x="169" y="7"/>
                  </a:lnTo>
                  <a:lnTo>
                    <a:pt x="20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5" name="Freeform 278"/>
            <p:cNvSpPr>
              <a:spLocks noEditPoints="1"/>
            </p:cNvSpPr>
            <p:nvPr/>
          </p:nvSpPr>
          <p:spPr bwMode="auto">
            <a:xfrm>
              <a:off x="3727" y="1940"/>
              <a:ext cx="384" cy="351"/>
            </a:xfrm>
            <a:custGeom>
              <a:avLst/>
              <a:gdLst>
                <a:gd name="T0" fmla="*/ 18 w 3456"/>
                <a:gd name="T1" fmla="*/ 8 h 3162"/>
                <a:gd name="T2" fmla="*/ 15 w 3456"/>
                <a:gd name="T3" fmla="*/ 9 h 3162"/>
                <a:gd name="T4" fmla="*/ 13 w 3456"/>
                <a:gd name="T5" fmla="*/ 12 h 3162"/>
                <a:gd name="T6" fmla="*/ 13 w 3456"/>
                <a:gd name="T7" fmla="*/ 15 h 3162"/>
                <a:gd name="T8" fmla="*/ 14 w 3456"/>
                <a:gd name="T9" fmla="*/ 18 h 3162"/>
                <a:gd name="T10" fmla="*/ 17 w 3456"/>
                <a:gd name="T11" fmla="*/ 19 h 3162"/>
                <a:gd name="T12" fmla="*/ 20 w 3456"/>
                <a:gd name="T13" fmla="*/ 26 h 3162"/>
                <a:gd name="T14" fmla="*/ 18 w 3456"/>
                <a:gd name="T15" fmla="*/ 25 h 3162"/>
                <a:gd name="T16" fmla="*/ 17 w 3456"/>
                <a:gd name="T17" fmla="*/ 22 h 3162"/>
                <a:gd name="T18" fmla="*/ 13 w 3456"/>
                <a:gd name="T19" fmla="*/ 25 h 3162"/>
                <a:gd name="T20" fmla="*/ 15 w 3456"/>
                <a:gd name="T21" fmla="*/ 28 h 3162"/>
                <a:gd name="T22" fmla="*/ 18 w 3456"/>
                <a:gd name="T23" fmla="*/ 29 h 3162"/>
                <a:gd name="T24" fmla="*/ 23 w 3456"/>
                <a:gd name="T25" fmla="*/ 29 h 3162"/>
                <a:gd name="T26" fmla="*/ 27 w 3456"/>
                <a:gd name="T27" fmla="*/ 28 h 3162"/>
                <a:gd name="T28" fmla="*/ 29 w 3456"/>
                <a:gd name="T29" fmla="*/ 26 h 3162"/>
                <a:gd name="T30" fmla="*/ 30 w 3456"/>
                <a:gd name="T31" fmla="*/ 23 h 3162"/>
                <a:gd name="T32" fmla="*/ 29 w 3456"/>
                <a:gd name="T33" fmla="*/ 20 h 3162"/>
                <a:gd name="T34" fmla="*/ 27 w 3456"/>
                <a:gd name="T35" fmla="*/ 18 h 3162"/>
                <a:gd name="T36" fmla="*/ 23 w 3456"/>
                <a:gd name="T37" fmla="*/ 17 h 3162"/>
                <a:gd name="T38" fmla="*/ 24 w 3456"/>
                <a:gd name="T39" fmla="*/ 12 h 3162"/>
                <a:gd name="T40" fmla="*/ 25 w 3456"/>
                <a:gd name="T41" fmla="*/ 14 h 3162"/>
                <a:gd name="T42" fmla="*/ 29 w 3456"/>
                <a:gd name="T43" fmla="*/ 12 h 3162"/>
                <a:gd name="T44" fmla="*/ 27 w 3456"/>
                <a:gd name="T45" fmla="*/ 10 h 3162"/>
                <a:gd name="T46" fmla="*/ 24 w 3456"/>
                <a:gd name="T47" fmla="*/ 8 h 3162"/>
                <a:gd name="T48" fmla="*/ 13 w 3456"/>
                <a:gd name="T49" fmla="*/ 0 h 3162"/>
                <a:gd name="T50" fmla="*/ 17 w 3456"/>
                <a:gd name="T51" fmla="*/ 1 h 3162"/>
                <a:gd name="T52" fmla="*/ 21 w 3456"/>
                <a:gd name="T53" fmla="*/ 3 h 3162"/>
                <a:gd name="T54" fmla="*/ 24 w 3456"/>
                <a:gd name="T55" fmla="*/ 1 h 3162"/>
                <a:gd name="T56" fmla="*/ 28 w 3456"/>
                <a:gd name="T57" fmla="*/ 0 h 3162"/>
                <a:gd name="T58" fmla="*/ 33 w 3456"/>
                <a:gd name="T59" fmla="*/ 0 h 3162"/>
                <a:gd name="T60" fmla="*/ 37 w 3456"/>
                <a:gd name="T61" fmla="*/ 2 h 3162"/>
                <a:gd name="T62" fmla="*/ 40 w 3456"/>
                <a:gd name="T63" fmla="*/ 5 h 3162"/>
                <a:gd name="T64" fmla="*/ 42 w 3456"/>
                <a:gd name="T65" fmla="*/ 9 h 3162"/>
                <a:gd name="T66" fmla="*/ 43 w 3456"/>
                <a:gd name="T67" fmla="*/ 13 h 3162"/>
                <a:gd name="T68" fmla="*/ 41 w 3456"/>
                <a:gd name="T69" fmla="*/ 18 h 3162"/>
                <a:gd name="T70" fmla="*/ 39 w 3456"/>
                <a:gd name="T71" fmla="*/ 22 h 3162"/>
                <a:gd name="T72" fmla="*/ 35 w 3456"/>
                <a:gd name="T73" fmla="*/ 25 h 3162"/>
                <a:gd name="T74" fmla="*/ 32 w 3456"/>
                <a:gd name="T75" fmla="*/ 28 h 3162"/>
                <a:gd name="T76" fmla="*/ 29 w 3456"/>
                <a:gd name="T77" fmla="*/ 32 h 3162"/>
                <a:gd name="T78" fmla="*/ 26 w 3456"/>
                <a:gd name="T79" fmla="*/ 35 h 3162"/>
                <a:gd name="T80" fmla="*/ 23 w 3456"/>
                <a:gd name="T81" fmla="*/ 37 h 3162"/>
                <a:gd name="T82" fmla="*/ 22 w 3456"/>
                <a:gd name="T83" fmla="*/ 39 h 3162"/>
                <a:gd name="T84" fmla="*/ 20 w 3456"/>
                <a:gd name="T85" fmla="*/ 38 h 3162"/>
                <a:gd name="T86" fmla="*/ 18 w 3456"/>
                <a:gd name="T87" fmla="*/ 36 h 3162"/>
                <a:gd name="T88" fmla="*/ 15 w 3456"/>
                <a:gd name="T89" fmla="*/ 33 h 3162"/>
                <a:gd name="T90" fmla="*/ 12 w 3456"/>
                <a:gd name="T91" fmla="*/ 30 h 3162"/>
                <a:gd name="T92" fmla="*/ 9 w 3456"/>
                <a:gd name="T93" fmla="*/ 26 h 3162"/>
                <a:gd name="T94" fmla="*/ 5 w 3456"/>
                <a:gd name="T95" fmla="*/ 23 h 3162"/>
                <a:gd name="T96" fmla="*/ 2 w 3456"/>
                <a:gd name="T97" fmla="*/ 19 h 3162"/>
                <a:gd name="T98" fmla="*/ 0 w 3456"/>
                <a:gd name="T99" fmla="*/ 15 h 3162"/>
                <a:gd name="T100" fmla="*/ 0 w 3456"/>
                <a:gd name="T101" fmla="*/ 11 h 3162"/>
                <a:gd name="T102" fmla="*/ 1 w 3456"/>
                <a:gd name="T103" fmla="*/ 7 h 3162"/>
                <a:gd name="T104" fmla="*/ 4 w 3456"/>
                <a:gd name="T105" fmla="*/ 3 h 3162"/>
                <a:gd name="T106" fmla="*/ 8 w 3456"/>
                <a:gd name="T107" fmla="*/ 1 h 3162"/>
                <a:gd name="T108" fmla="*/ 13 w 3456"/>
                <a:gd name="T109" fmla="*/ 0 h 3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56"/>
                <a:gd name="T166" fmla="*/ 0 h 3162"/>
                <a:gd name="T167" fmla="*/ 3456 w 3456"/>
                <a:gd name="T168" fmla="*/ 3162 h 3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56" h="3162">
                  <a:moveTo>
                    <a:pt x="1586" y="471"/>
                  </a:moveTo>
                  <a:lnTo>
                    <a:pt x="1586" y="471"/>
                  </a:lnTo>
                  <a:lnTo>
                    <a:pt x="1586" y="621"/>
                  </a:lnTo>
                  <a:lnTo>
                    <a:pt x="1523" y="630"/>
                  </a:lnTo>
                  <a:lnTo>
                    <a:pt x="1463" y="643"/>
                  </a:lnTo>
                  <a:lnTo>
                    <a:pt x="1408" y="658"/>
                  </a:lnTo>
                  <a:lnTo>
                    <a:pt x="1356" y="679"/>
                  </a:lnTo>
                  <a:lnTo>
                    <a:pt x="1308" y="704"/>
                  </a:lnTo>
                  <a:lnTo>
                    <a:pt x="1265" y="732"/>
                  </a:lnTo>
                  <a:lnTo>
                    <a:pt x="1225" y="763"/>
                  </a:lnTo>
                  <a:lnTo>
                    <a:pt x="1187" y="802"/>
                  </a:lnTo>
                  <a:lnTo>
                    <a:pt x="1153" y="843"/>
                  </a:lnTo>
                  <a:lnTo>
                    <a:pt x="1124" y="886"/>
                  </a:lnTo>
                  <a:lnTo>
                    <a:pt x="1101" y="932"/>
                  </a:lnTo>
                  <a:lnTo>
                    <a:pt x="1083" y="979"/>
                  </a:lnTo>
                  <a:lnTo>
                    <a:pt x="1069" y="1030"/>
                  </a:lnTo>
                  <a:lnTo>
                    <a:pt x="1062" y="1083"/>
                  </a:lnTo>
                  <a:lnTo>
                    <a:pt x="1059" y="1138"/>
                  </a:lnTo>
                  <a:lnTo>
                    <a:pt x="1061" y="1192"/>
                  </a:lnTo>
                  <a:lnTo>
                    <a:pt x="1067" y="1241"/>
                  </a:lnTo>
                  <a:lnTo>
                    <a:pt x="1078" y="1288"/>
                  </a:lnTo>
                  <a:lnTo>
                    <a:pt x="1092" y="1332"/>
                  </a:lnTo>
                  <a:lnTo>
                    <a:pt x="1111" y="1372"/>
                  </a:lnTo>
                  <a:lnTo>
                    <a:pt x="1134" y="1410"/>
                  </a:lnTo>
                  <a:lnTo>
                    <a:pt x="1161" y="1443"/>
                  </a:lnTo>
                  <a:lnTo>
                    <a:pt x="1193" y="1474"/>
                  </a:lnTo>
                  <a:lnTo>
                    <a:pt x="1228" y="1502"/>
                  </a:lnTo>
                  <a:lnTo>
                    <a:pt x="1260" y="1521"/>
                  </a:lnTo>
                  <a:lnTo>
                    <a:pt x="1299" y="1539"/>
                  </a:lnTo>
                  <a:lnTo>
                    <a:pt x="1343" y="1558"/>
                  </a:lnTo>
                  <a:lnTo>
                    <a:pt x="1394" y="1576"/>
                  </a:lnTo>
                  <a:lnTo>
                    <a:pt x="1452" y="1594"/>
                  </a:lnTo>
                  <a:lnTo>
                    <a:pt x="1515" y="1611"/>
                  </a:lnTo>
                  <a:lnTo>
                    <a:pt x="1586" y="1627"/>
                  </a:lnTo>
                  <a:lnTo>
                    <a:pt x="1586" y="2084"/>
                  </a:lnTo>
                  <a:lnTo>
                    <a:pt x="1548" y="2073"/>
                  </a:lnTo>
                  <a:lnTo>
                    <a:pt x="1512" y="2058"/>
                  </a:lnTo>
                  <a:lnTo>
                    <a:pt x="1482" y="2041"/>
                  </a:lnTo>
                  <a:lnTo>
                    <a:pt x="1454" y="2020"/>
                  </a:lnTo>
                  <a:lnTo>
                    <a:pt x="1431" y="1996"/>
                  </a:lnTo>
                  <a:lnTo>
                    <a:pt x="1413" y="1971"/>
                  </a:lnTo>
                  <a:lnTo>
                    <a:pt x="1397" y="1941"/>
                  </a:lnTo>
                  <a:lnTo>
                    <a:pt x="1384" y="1907"/>
                  </a:lnTo>
                  <a:lnTo>
                    <a:pt x="1374" y="1867"/>
                  </a:lnTo>
                  <a:lnTo>
                    <a:pt x="1367" y="1823"/>
                  </a:lnTo>
                  <a:lnTo>
                    <a:pt x="1032" y="1823"/>
                  </a:lnTo>
                  <a:lnTo>
                    <a:pt x="1035" y="1881"/>
                  </a:lnTo>
                  <a:lnTo>
                    <a:pt x="1041" y="1934"/>
                  </a:lnTo>
                  <a:lnTo>
                    <a:pt x="1053" y="1986"/>
                  </a:lnTo>
                  <a:lnTo>
                    <a:pt x="1069" y="2035"/>
                  </a:lnTo>
                  <a:lnTo>
                    <a:pt x="1090" y="2080"/>
                  </a:lnTo>
                  <a:lnTo>
                    <a:pt x="1116" y="2123"/>
                  </a:lnTo>
                  <a:lnTo>
                    <a:pt x="1147" y="2164"/>
                  </a:lnTo>
                  <a:lnTo>
                    <a:pt x="1182" y="2201"/>
                  </a:lnTo>
                  <a:lnTo>
                    <a:pt x="1222" y="2236"/>
                  </a:lnTo>
                  <a:lnTo>
                    <a:pt x="1264" y="2266"/>
                  </a:lnTo>
                  <a:lnTo>
                    <a:pt x="1310" y="2294"/>
                  </a:lnTo>
                  <a:lnTo>
                    <a:pt x="1358" y="2317"/>
                  </a:lnTo>
                  <a:lnTo>
                    <a:pt x="1411" y="2337"/>
                  </a:lnTo>
                  <a:lnTo>
                    <a:pt x="1466" y="2353"/>
                  </a:lnTo>
                  <a:lnTo>
                    <a:pt x="1525" y="2367"/>
                  </a:lnTo>
                  <a:lnTo>
                    <a:pt x="1586" y="2376"/>
                  </a:lnTo>
                  <a:lnTo>
                    <a:pt x="1586" y="2547"/>
                  </a:lnTo>
                  <a:lnTo>
                    <a:pt x="1875" y="2547"/>
                  </a:lnTo>
                  <a:lnTo>
                    <a:pt x="1875" y="2379"/>
                  </a:lnTo>
                  <a:lnTo>
                    <a:pt x="1939" y="2369"/>
                  </a:lnTo>
                  <a:lnTo>
                    <a:pt x="1999" y="2357"/>
                  </a:lnTo>
                  <a:lnTo>
                    <a:pt x="2056" y="2340"/>
                  </a:lnTo>
                  <a:lnTo>
                    <a:pt x="2109" y="2319"/>
                  </a:lnTo>
                  <a:lnTo>
                    <a:pt x="2158" y="2294"/>
                  </a:lnTo>
                  <a:lnTo>
                    <a:pt x="2205" y="2265"/>
                  </a:lnTo>
                  <a:lnTo>
                    <a:pt x="2246" y="2233"/>
                  </a:lnTo>
                  <a:lnTo>
                    <a:pt x="2288" y="2194"/>
                  </a:lnTo>
                  <a:lnTo>
                    <a:pt x="2324" y="2152"/>
                  </a:lnTo>
                  <a:lnTo>
                    <a:pt x="2354" y="2108"/>
                  </a:lnTo>
                  <a:lnTo>
                    <a:pt x="2379" y="2062"/>
                  </a:lnTo>
                  <a:lnTo>
                    <a:pt x="2399" y="2013"/>
                  </a:lnTo>
                  <a:lnTo>
                    <a:pt x="2413" y="1962"/>
                  </a:lnTo>
                  <a:lnTo>
                    <a:pt x="2421" y="1907"/>
                  </a:lnTo>
                  <a:lnTo>
                    <a:pt x="2424" y="1852"/>
                  </a:lnTo>
                  <a:lnTo>
                    <a:pt x="2421" y="1797"/>
                  </a:lnTo>
                  <a:lnTo>
                    <a:pt x="2415" y="1746"/>
                  </a:lnTo>
                  <a:lnTo>
                    <a:pt x="2402" y="1698"/>
                  </a:lnTo>
                  <a:lnTo>
                    <a:pt x="2387" y="1654"/>
                  </a:lnTo>
                  <a:lnTo>
                    <a:pt x="2366" y="1612"/>
                  </a:lnTo>
                  <a:lnTo>
                    <a:pt x="2340" y="1574"/>
                  </a:lnTo>
                  <a:lnTo>
                    <a:pt x="2309" y="1539"/>
                  </a:lnTo>
                  <a:lnTo>
                    <a:pt x="2274" y="1508"/>
                  </a:lnTo>
                  <a:lnTo>
                    <a:pt x="2239" y="1484"/>
                  </a:lnTo>
                  <a:lnTo>
                    <a:pt x="2198" y="1461"/>
                  </a:lnTo>
                  <a:lnTo>
                    <a:pt x="2153" y="1440"/>
                  </a:lnTo>
                  <a:lnTo>
                    <a:pt x="2102" y="1420"/>
                  </a:lnTo>
                  <a:lnTo>
                    <a:pt x="2045" y="1402"/>
                  </a:lnTo>
                  <a:lnTo>
                    <a:pt x="1984" y="1386"/>
                  </a:lnTo>
                  <a:lnTo>
                    <a:pt x="1875" y="1360"/>
                  </a:lnTo>
                  <a:lnTo>
                    <a:pt x="1875" y="938"/>
                  </a:lnTo>
                  <a:lnTo>
                    <a:pt x="1886" y="942"/>
                  </a:lnTo>
                  <a:lnTo>
                    <a:pt x="1898" y="948"/>
                  </a:lnTo>
                  <a:lnTo>
                    <a:pt x="1928" y="965"/>
                  </a:lnTo>
                  <a:lnTo>
                    <a:pt x="1953" y="985"/>
                  </a:lnTo>
                  <a:lnTo>
                    <a:pt x="1976" y="1008"/>
                  </a:lnTo>
                  <a:lnTo>
                    <a:pt x="1995" y="1033"/>
                  </a:lnTo>
                  <a:lnTo>
                    <a:pt x="2010" y="1062"/>
                  </a:lnTo>
                  <a:lnTo>
                    <a:pt x="2021" y="1093"/>
                  </a:lnTo>
                  <a:lnTo>
                    <a:pt x="2030" y="1127"/>
                  </a:lnTo>
                  <a:lnTo>
                    <a:pt x="2033" y="1163"/>
                  </a:lnTo>
                  <a:lnTo>
                    <a:pt x="2371" y="1163"/>
                  </a:lnTo>
                  <a:lnTo>
                    <a:pt x="2366" y="1105"/>
                  </a:lnTo>
                  <a:lnTo>
                    <a:pt x="2357" y="1050"/>
                  </a:lnTo>
                  <a:lnTo>
                    <a:pt x="2344" y="999"/>
                  </a:lnTo>
                  <a:lnTo>
                    <a:pt x="2327" y="950"/>
                  </a:lnTo>
                  <a:lnTo>
                    <a:pt x="2305" y="905"/>
                  </a:lnTo>
                  <a:lnTo>
                    <a:pt x="2278" y="863"/>
                  </a:lnTo>
                  <a:lnTo>
                    <a:pt x="2247" y="823"/>
                  </a:lnTo>
                  <a:lnTo>
                    <a:pt x="2212" y="787"/>
                  </a:lnTo>
                  <a:lnTo>
                    <a:pt x="2171" y="755"/>
                  </a:lnTo>
                  <a:lnTo>
                    <a:pt x="2127" y="724"/>
                  </a:lnTo>
                  <a:lnTo>
                    <a:pt x="2081" y="698"/>
                  </a:lnTo>
                  <a:lnTo>
                    <a:pt x="2032" y="675"/>
                  </a:lnTo>
                  <a:lnTo>
                    <a:pt x="1981" y="655"/>
                  </a:lnTo>
                  <a:lnTo>
                    <a:pt x="1929" y="641"/>
                  </a:lnTo>
                  <a:lnTo>
                    <a:pt x="1875" y="628"/>
                  </a:lnTo>
                  <a:lnTo>
                    <a:pt x="1875" y="471"/>
                  </a:lnTo>
                  <a:lnTo>
                    <a:pt x="1586" y="471"/>
                  </a:lnTo>
                  <a:close/>
                  <a:moveTo>
                    <a:pt x="1014" y="0"/>
                  </a:moveTo>
                  <a:lnTo>
                    <a:pt x="1084" y="3"/>
                  </a:lnTo>
                  <a:lnTo>
                    <a:pt x="1154" y="10"/>
                  </a:lnTo>
                  <a:lnTo>
                    <a:pt x="1224" y="23"/>
                  </a:lnTo>
                  <a:lnTo>
                    <a:pt x="1292" y="40"/>
                  </a:lnTo>
                  <a:lnTo>
                    <a:pt x="1360" y="62"/>
                  </a:lnTo>
                  <a:lnTo>
                    <a:pt x="1426" y="90"/>
                  </a:lnTo>
                  <a:lnTo>
                    <a:pt x="1491" y="121"/>
                  </a:lnTo>
                  <a:lnTo>
                    <a:pt x="1554" y="159"/>
                  </a:lnTo>
                  <a:lnTo>
                    <a:pt x="1615" y="200"/>
                  </a:lnTo>
                  <a:lnTo>
                    <a:pt x="1672" y="247"/>
                  </a:lnTo>
                  <a:lnTo>
                    <a:pt x="1728" y="298"/>
                  </a:lnTo>
                  <a:lnTo>
                    <a:pt x="1784" y="247"/>
                  </a:lnTo>
                  <a:lnTo>
                    <a:pt x="1841" y="200"/>
                  </a:lnTo>
                  <a:lnTo>
                    <a:pt x="1902" y="159"/>
                  </a:lnTo>
                  <a:lnTo>
                    <a:pt x="1965" y="121"/>
                  </a:lnTo>
                  <a:lnTo>
                    <a:pt x="2030" y="90"/>
                  </a:lnTo>
                  <a:lnTo>
                    <a:pt x="2096" y="62"/>
                  </a:lnTo>
                  <a:lnTo>
                    <a:pt x="2164" y="40"/>
                  </a:lnTo>
                  <a:lnTo>
                    <a:pt x="2232" y="23"/>
                  </a:lnTo>
                  <a:lnTo>
                    <a:pt x="2302" y="10"/>
                  </a:lnTo>
                  <a:lnTo>
                    <a:pt x="2372" y="3"/>
                  </a:lnTo>
                  <a:lnTo>
                    <a:pt x="2442" y="0"/>
                  </a:lnTo>
                  <a:lnTo>
                    <a:pt x="2513" y="3"/>
                  </a:lnTo>
                  <a:lnTo>
                    <a:pt x="2584" y="9"/>
                  </a:lnTo>
                  <a:lnTo>
                    <a:pt x="2654" y="22"/>
                  </a:lnTo>
                  <a:lnTo>
                    <a:pt x="2722" y="38"/>
                  </a:lnTo>
                  <a:lnTo>
                    <a:pt x="2790" y="60"/>
                  </a:lnTo>
                  <a:lnTo>
                    <a:pt x="2857" y="88"/>
                  </a:lnTo>
                  <a:lnTo>
                    <a:pt x="2922" y="119"/>
                  </a:lnTo>
                  <a:lnTo>
                    <a:pt x="2985" y="156"/>
                  </a:lnTo>
                  <a:lnTo>
                    <a:pt x="3045" y="197"/>
                  </a:lnTo>
                  <a:lnTo>
                    <a:pt x="3103" y="244"/>
                  </a:lnTo>
                  <a:lnTo>
                    <a:pt x="3159" y="295"/>
                  </a:lnTo>
                  <a:lnTo>
                    <a:pt x="3211" y="349"/>
                  </a:lnTo>
                  <a:lnTo>
                    <a:pt x="3257" y="408"/>
                  </a:lnTo>
                  <a:lnTo>
                    <a:pt x="3299" y="468"/>
                  </a:lnTo>
                  <a:lnTo>
                    <a:pt x="3337" y="531"/>
                  </a:lnTo>
                  <a:lnTo>
                    <a:pt x="3368" y="596"/>
                  </a:lnTo>
                  <a:lnTo>
                    <a:pt x="3395" y="662"/>
                  </a:lnTo>
                  <a:lnTo>
                    <a:pt x="3418" y="730"/>
                  </a:lnTo>
                  <a:lnTo>
                    <a:pt x="3435" y="799"/>
                  </a:lnTo>
                  <a:lnTo>
                    <a:pt x="3447" y="869"/>
                  </a:lnTo>
                  <a:lnTo>
                    <a:pt x="3454" y="940"/>
                  </a:lnTo>
                  <a:lnTo>
                    <a:pt x="3456" y="1011"/>
                  </a:lnTo>
                  <a:lnTo>
                    <a:pt x="3453" y="1084"/>
                  </a:lnTo>
                  <a:lnTo>
                    <a:pt x="3444" y="1155"/>
                  </a:lnTo>
                  <a:lnTo>
                    <a:pt x="3431" y="1226"/>
                  </a:lnTo>
                  <a:lnTo>
                    <a:pt x="3411" y="1297"/>
                  </a:lnTo>
                  <a:lnTo>
                    <a:pt x="3387" y="1368"/>
                  </a:lnTo>
                  <a:lnTo>
                    <a:pt x="3358" y="1437"/>
                  </a:lnTo>
                  <a:lnTo>
                    <a:pt x="3323" y="1505"/>
                  </a:lnTo>
                  <a:lnTo>
                    <a:pt x="3282" y="1572"/>
                  </a:lnTo>
                  <a:lnTo>
                    <a:pt x="3236" y="1637"/>
                  </a:lnTo>
                  <a:lnTo>
                    <a:pt x="3186" y="1700"/>
                  </a:lnTo>
                  <a:lnTo>
                    <a:pt x="3128" y="1760"/>
                  </a:lnTo>
                  <a:lnTo>
                    <a:pt x="3081" y="1809"/>
                  </a:lnTo>
                  <a:lnTo>
                    <a:pt x="3031" y="1858"/>
                  </a:lnTo>
                  <a:lnTo>
                    <a:pt x="2981" y="1909"/>
                  </a:lnTo>
                  <a:lnTo>
                    <a:pt x="2928" y="1962"/>
                  </a:lnTo>
                  <a:lnTo>
                    <a:pt x="2875" y="2014"/>
                  </a:lnTo>
                  <a:lnTo>
                    <a:pt x="2820" y="2068"/>
                  </a:lnTo>
                  <a:lnTo>
                    <a:pt x="2765" y="2124"/>
                  </a:lnTo>
                  <a:lnTo>
                    <a:pt x="2710" y="2179"/>
                  </a:lnTo>
                  <a:lnTo>
                    <a:pt x="2654" y="2235"/>
                  </a:lnTo>
                  <a:lnTo>
                    <a:pt x="2598" y="2291"/>
                  </a:lnTo>
                  <a:lnTo>
                    <a:pt x="2543" y="2347"/>
                  </a:lnTo>
                  <a:lnTo>
                    <a:pt x="2487" y="2403"/>
                  </a:lnTo>
                  <a:lnTo>
                    <a:pt x="2432" y="2457"/>
                  </a:lnTo>
                  <a:lnTo>
                    <a:pt x="2377" y="2512"/>
                  </a:lnTo>
                  <a:lnTo>
                    <a:pt x="2324" y="2566"/>
                  </a:lnTo>
                  <a:lnTo>
                    <a:pt x="2270" y="2618"/>
                  </a:lnTo>
                  <a:lnTo>
                    <a:pt x="2219" y="2670"/>
                  </a:lnTo>
                  <a:lnTo>
                    <a:pt x="2169" y="2720"/>
                  </a:lnTo>
                  <a:lnTo>
                    <a:pt x="2121" y="2769"/>
                  </a:lnTo>
                  <a:lnTo>
                    <a:pt x="2074" y="2815"/>
                  </a:lnTo>
                  <a:lnTo>
                    <a:pt x="2029" y="2860"/>
                  </a:lnTo>
                  <a:lnTo>
                    <a:pt x="1986" y="2903"/>
                  </a:lnTo>
                  <a:lnTo>
                    <a:pt x="1946" y="2944"/>
                  </a:lnTo>
                  <a:lnTo>
                    <a:pt x="1908" y="2982"/>
                  </a:lnTo>
                  <a:lnTo>
                    <a:pt x="1873" y="3017"/>
                  </a:lnTo>
                  <a:lnTo>
                    <a:pt x="1840" y="3050"/>
                  </a:lnTo>
                  <a:lnTo>
                    <a:pt x="1811" y="3079"/>
                  </a:lnTo>
                  <a:lnTo>
                    <a:pt x="1785" y="3104"/>
                  </a:lnTo>
                  <a:lnTo>
                    <a:pt x="1762" y="3127"/>
                  </a:lnTo>
                  <a:lnTo>
                    <a:pt x="1743" y="3146"/>
                  </a:lnTo>
                  <a:lnTo>
                    <a:pt x="1727" y="3162"/>
                  </a:lnTo>
                  <a:lnTo>
                    <a:pt x="1712" y="3146"/>
                  </a:lnTo>
                  <a:lnTo>
                    <a:pt x="1693" y="3127"/>
                  </a:lnTo>
                  <a:lnTo>
                    <a:pt x="1671" y="3104"/>
                  </a:lnTo>
                  <a:lnTo>
                    <a:pt x="1645" y="3079"/>
                  </a:lnTo>
                  <a:lnTo>
                    <a:pt x="1616" y="3050"/>
                  </a:lnTo>
                  <a:lnTo>
                    <a:pt x="1583" y="3017"/>
                  </a:lnTo>
                  <a:lnTo>
                    <a:pt x="1548" y="2982"/>
                  </a:lnTo>
                  <a:lnTo>
                    <a:pt x="1510" y="2944"/>
                  </a:lnTo>
                  <a:lnTo>
                    <a:pt x="1469" y="2903"/>
                  </a:lnTo>
                  <a:lnTo>
                    <a:pt x="1427" y="2860"/>
                  </a:lnTo>
                  <a:lnTo>
                    <a:pt x="1382" y="2815"/>
                  </a:lnTo>
                  <a:lnTo>
                    <a:pt x="1335" y="2769"/>
                  </a:lnTo>
                  <a:lnTo>
                    <a:pt x="1287" y="2720"/>
                  </a:lnTo>
                  <a:lnTo>
                    <a:pt x="1237" y="2670"/>
                  </a:lnTo>
                  <a:lnTo>
                    <a:pt x="1186" y="2618"/>
                  </a:lnTo>
                  <a:lnTo>
                    <a:pt x="1132" y="2566"/>
                  </a:lnTo>
                  <a:lnTo>
                    <a:pt x="1079" y="2512"/>
                  </a:lnTo>
                  <a:lnTo>
                    <a:pt x="1024" y="2457"/>
                  </a:lnTo>
                  <a:lnTo>
                    <a:pt x="969" y="2403"/>
                  </a:lnTo>
                  <a:lnTo>
                    <a:pt x="913" y="2347"/>
                  </a:lnTo>
                  <a:lnTo>
                    <a:pt x="858" y="2291"/>
                  </a:lnTo>
                  <a:lnTo>
                    <a:pt x="802" y="2235"/>
                  </a:lnTo>
                  <a:lnTo>
                    <a:pt x="746" y="2179"/>
                  </a:lnTo>
                  <a:lnTo>
                    <a:pt x="690" y="2124"/>
                  </a:lnTo>
                  <a:lnTo>
                    <a:pt x="636" y="2068"/>
                  </a:lnTo>
                  <a:lnTo>
                    <a:pt x="581" y="2014"/>
                  </a:lnTo>
                  <a:lnTo>
                    <a:pt x="528" y="1961"/>
                  </a:lnTo>
                  <a:lnTo>
                    <a:pt x="475" y="1909"/>
                  </a:lnTo>
                  <a:lnTo>
                    <a:pt x="425" y="1858"/>
                  </a:lnTo>
                  <a:lnTo>
                    <a:pt x="375" y="1808"/>
                  </a:lnTo>
                  <a:lnTo>
                    <a:pt x="327" y="1760"/>
                  </a:lnTo>
                  <a:lnTo>
                    <a:pt x="270" y="1700"/>
                  </a:lnTo>
                  <a:lnTo>
                    <a:pt x="219" y="1637"/>
                  </a:lnTo>
                  <a:lnTo>
                    <a:pt x="174" y="1572"/>
                  </a:lnTo>
                  <a:lnTo>
                    <a:pt x="133" y="1505"/>
                  </a:lnTo>
                  <a:lnTo>
                    <a:pt x="98" y="1437"/>
                  </a:lnTo>
                  <a:lnTo>
                    <a:pt x="69" y="1368"/>
                  </a:lnTo>
                  <a:lnTo>
                    <a:pt x="45" y="1297"/>
                  </a:lnTo>
                  <a:lnTo>
                    <a:pt x="25" y="1226"/>
                  </a:lnTo>
                  <a:lnTo>
                    <a:pt x="12" y="1155"/>
                  </a:lnTo>
                  <a:lnTo>
                    <a:pt x="3" y="1084"/>
                  </a:lnTo>
                  <a:lnTo>
                    <a:pt x="0" y="1011"/>
                  </a:lnTo>
                  <a:lnTo>
                    <a:pt x="2" y="940"/>
                  </a:lnTo>
                  <a:lnTo>
                    <a:pt x="8" y="869"/>
                  </a:lnTo>
                  <a:lnTo>
                    <a:pt x="21" y="799"/>
                  </a:lnTo>
                  <a:lnTo>
                    <a:pt x="38" y="730"/>
                  </a:lnTo>
                  <a:lnTo>
                    <a:pt x="60" y="662"/>
                  </a:lnTo>
                  <a:lnTo>
                    <a:pt x="87" y="596"/>
                  </a:lnTo>
                  <a:lnTo>
                    <a:pt x="119" y="531"/>
                  </a:lnTo>
                  <a:lnTo>
                    <a:pt x="156" y="468"/>
                  </a:lnTo>
                  <a:lnTo>
                    <a:pt x="198" y="408"/>
                  </a:lnTo>
                  <a:lnTo>
                    <a:pt x="245" y="349"/>
                  </a:lnTo>
                  <a:lnTo>
                    <a:pt x="296" y="295"/>
                  </a:lnTo>
                  <a:lnTo>
                    <a:pt x="352" y="244"/>
                  </a:lnTo>
                  <a:lnTo>
                    <a:pt x="411" y="197"/>
                  </a:lnTo>
                  <a:lnTo>
                    <a:pt x="471" y="156"/>
                  </a:lnTo>
                  <a:lnTo>
                    <a:pt x="534" y="119"/>
                  </a:lnTo>
                  <a:lnTo>
                    <a:pt x="599" y="88"/>
                  </a:lnTo>
                  <a:lnTo>
                    <a:pt x="666" y="60"/>
                  </a:lnTo>
                  <a:lnTo>
                    <a:pt x="733" y="38"/>
                  </a:lnTo>
                  <a:lnTo>
                    <a:pt x="802" y="22"/>
                  </a:lnTo>
                  <a:lnTo>
                    <a:pt x="872" y="9"/>
                  </a:lnTo>
                  <a:lnTo>
                    <a:pt x="943" y="3"/>
                  </a:lnTo>
                  <a:lnTo>
                    <a:pt x="101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16" name="TextBox 15"/>
          <p:cNvSpPr txBox="1"/>
          <p:nvPr/>
        </p:nvSpPr>
        <p:spPr>
          <a:xfrm>
            <a:off x="907915" y="1669462"/>
            <a:ext cx="1624906" cy="427906"/>
          </a:xfrm>
          <a:prstGeom prst="rect">
            <a:avLst/>
          </a:prstGeom>
          <a:noFill/>
        </p:spPr>
        <p:txBody>
          <a:bodyPr wrap="square" lIns="0" tIns="0" rIns="0" bIns="0" rtlCol="0">
            <a:noAutofit/>
          </a:bodyPr>
          <a:lstStyle/>
          <a:p>
            <a:r>
              <a:rPr lang="en-ZA" sz="1300" i="1" dirty="0" smtClean="0">
                <a:solidFill>
                  <a:srgbClr val="717171"/>
                </a:solidFill>
              </a:rPr>
              <a:t>High disposable income group</a:t>
            </a:r>
          </a:p>
        </p:txBody>
      </p:sp>
      <p:sp>
        <p:nvSpPr>
          <p:cNvPr id="21" name="noun_project_0117.eps"/>
          <p:cNvSpPr>
            <a:spLocks noEditPoints="1"/>
          </p:cNvSpPr>
          <p:nvPr/>
        </p:nvSpPr>
        <p:spPr bwMode="auto">
          <a:xfrm>
            <a:off x="8691851" y="2691281"/>
            <a:ext cx="508125" cy="631030"/>
          </a:xfrm>
          <a:custGeom>
            <a:avLst/>
            <a:gdLst>
              <a:gd name="T0" fmla="*/ 36075054 w 2641"/>
              <a:gd name="T1" fmla="*/ 11107385 h 3456"/>
              <a:gd name="T2" fmla="*/ 29219860 w 2641"/>
              <a:gd name="T3" fmla="*/ 13098639 h 3456"/>
              <a:gd name="T4" fmla="*/ 23109134 w 2641"/>
              <a:gd name="T5" fmla="*/ 16583201 h 3456"/>
              <a:gd name="T6" fmla="*/ 17991031 w 2641"/>
              <a:gd name="T7" fmla="*/ 21312364 h 3456"/>
              <a:gd name="T8" fmla="*/ 14082533 w 2641"/>
              <a:gd name="T9" fmla="*/ 27099507 h 3456"/>
              <a:gd name="T10" fmla="*/ 11569978 w 2641"/>
              <a:gd name="T11" fmla="*/ 33757658 h 3456"/>
              <a:gd name="T12" fmla="*/ 10701520 w 2641"/>
              <a:gd name="T13" fmla="*/ 41038110 h 3456"/>
              <a:gd name="T14" fmla="*/ 11569978 w 2641"/>
              <a:gd name="T15" fmla="*/ 48287517 h 3456"/>
              <a:gd name="T16" fmla="*/ 14082533 w 2641"/>
              <a:gd name="T17" fmla="*/ 54945668 h 3456"/>
              <a:gd name="T18" fmla="*/ 17991031 w 2641"/>
              <a:gd name="T19" fmla="*/ 60732635 h 3456"/>
              <a:gd name="T20" fmla="*/ 23109134 w 2641"/>
              <a:gd name="T21" fmla="*/ 65461797 h 3456"/>
              <a:gd name="T22" fmla="*/ 29219860 w 2641"/>
              <a:gd name="T23" fmla="*/ 68946536 h 3456"/>
              <a:gd name="T24" fmla="*/ 36075054 w 2641"/>
              <a:gd name="T25" fmla="*/ 70937790 h 3456"/>
              <a:gd name="T26" fmla="*/ 43426559 w 2641"/>
              <a:gd name="T27" fmla="*/ 71217719 h 3456"/>
              <a:gd name="T28" fmla="*/ 50529908 w 2641"/>
              <a:gd name="T29" fmla="*/ 69755456 h 3456"/>
              <a:gd name="T30" fmla="*/ 56888790 w 2641"/>
              <a:gd name="T31" fmla="*/ 66768663 h 3456"/>
              <a:gd name="T32" fmla="*/ 62379039 w 2641"/>
              <a:gd name="T33" fmla="*/ 62443960 h 3456"/>
              <a:gd name="T34" fmla="*/ 66690680 w 2641"/>
              <a:gd name="T35" fmla="*/ 56999011 h 3456"/>
              <a:gd name="T36" fmla="*/ 69699547 w 2641"/>
              <a:gd name="T37" fmla="*/ 50589744 h 3456"/>
              <a:gd name="T38" fmla="*/ 71126487 w 2641"/>
              <a:gd name="T39" fmla="*/ 43496089 h 3456"/>
              <a:gd name="T40" fmla="*/ 70816160 w 2641"/>
              <a:gd name="T41" fmla="*/ 36091107 h 3456"/>
              <a:gd name="T42" fmla="*/ 68831090 w 2641"/>
              <a:gd name="T43" fmla="*/ 29215115 h 3456"/>
              <a:gd name="T44" fmla="*/ 65387906 w 2641"/>
              <a:gd name="T45" fmla="*/ 23148043 h 3456"/>
              <a:gd name="T46" fmla="*/ 60641948 w 2641"/>
              <a:gd name="T47" fmla="*/ 18014421 h 3456"/>
              <a:gd name="T48" fmla="*/ 54841549 w 2641"/>
              <a:gd name="T49" fmla="*/ 14094178 h 3456"/>
              <a:gd name="T50" fmla="*/ 48234511 w 2641"/>
              <a:gd name="T51" fmla="*/ 11605154 h 3456"/>
              <a:gd name="T52" fmla="*/ 40945001 w 2641"/>
              <a:gd name="T53" fmla="*/ 10733969 h 3456"/>
              <a:gd name="T54" fmla="*/ 46745576 w 2641"/>
              <a:gd name="T55" fmla="*/ 435504 h 3456"/>
              <a:gd name="T56" fmla="*/ 54965539 w 2641"/>
              <a:gd name="T57" fmla="*/ 2489024 h 3456"/>
              <a:gd name="T58" fmla="*/ 62410036 w 2641"/>
              <a:gd name="T59" fmla="*/ 6098117 h 3456"/>
              <a:gd name="T60" fmla="*/ 68955079 w 2641"/>
              <a:gd name="T61" fmla="*/ 11076164 h 3456"/>
              <a:gd name="T62" fmla="*/ 74352336 w 2641"/>
              <a:gd name="T63" fmla="*/ 17267767 h 3456"/>
              <a:gd name="T64" fmla="*/ 78446818 w 2641"/>
              <a:gd name="T65" fmla="*/ 24423688 h 3456"/>
              <a:gd name="T66" fmla="*/ 81021368 w 2641"/>
              <a:gd name="T67" fmla="*/ 32419749 h 3456"/>
              <a:gd name="T68" fmla="*/ 81920999 w 2641"/>
              <a:gd name="T69" fmla="*/ 41038110 h 3456"/>
              <a:gd name="T70" fmla="*/ 81021368 w 2641"/>
              <a:gd name="T71" fmla="*/ 49687515 h 3456"/>
              <a:gd name="T72" fmla="*/ 78384823 w 2641"/>
              <a:gd name="T73" fmla="*/ 57714621 h 3456"/>
              <a:gd name="T74" fmla="*/ 74259343 w 2641"/>
              <a:gd name="T75" fmla="*/ 64932983 h 3456"/>
              <a:gd name="T76" fmla="*/ 68737921 w 2641"/>
              <a:gd name="T77" fmla="*/ 71124410 h 3456"/>
              <a:gd name="T78" fmla="*/ 62130883 w 2641"/>
              <a:gd name="T79" fmla="*/ 76102457 h 3456"/>
              <a:gd name="T80" fmla="*/ 54624391 w 2641"/>
              <a:gd name="T81" fmla="*/ 79711550 h 3456"/>
              <a:gd name="T82" fmla="*/ 46342257 w 2641"/>
              <a:gd name="T83" fmla="*/ 81702804 h 3456"/>
              <a:gd name="T84" fmla="*/ 54779378 w 2641"/>
              <a:gd name="T85" fmla="*/ 99686181 h 3456"/>
              <a:gd name="T86" fmla="*/ 35609739 w 2641"/>
              <a:gd name="T87" fmla="*/ 107526667 h 3456"/>
              <a:gd name="T88" fmla="*/ 26428151 w 2641"/>
              <a:gd name="T89" fmla="*/ 89325626 h 3456"/>
              <a:gd name="T90" fmla="*/ 32787033 w 2641"/>
              <a:gd name="T91" fmla="*/ 81205035 h 3456"/>
              <a:gd name="T92" fmla="*/ 24722058 w 2641"/>
              <a:gd name="T93" fmla="*/ 78653746 h 3456"/>
              <a:gd name="T94" fmla="*/ 17463722 w 2641"/>
              <a:gd name="T95" fmla="*/ 74577928 h 3456"/>
              <a:gd name="T96" fmla="*/ 11228829 w 2641"/>
              <a:gd name="T97" fmla="*/ 69164376 h 3456"/>
              <a:gd name="T98" fmla="*/ 6172721 w 2641"/>
              <a:gd name="T99" fmla="*/ 62630579 h 3456"/>
              <a:gd name="T100" fmla="*/ 2512555 w 2641"/>
              <a:gd name="T101" fmla="*/ 55132288 h 3456"/>
              <a:gd name="T102" fmla="*/ 434317 w 2641"/>
              <a:gd name="T103" fmla="*/ 46856297 h 3456"/>
              <a:gd name="T104" fmla="*/ 92992 w 2641"/>
              <a:gd name="T105" fmla="*/ 38082361 h 3456"/>
              <a:gd name="T106" fmla="*/ 1581927 w 2641"/>
              <a:gd name="T107" fmla="*/ 29681840 h 3456"/>
              <a:gd name="T108" fmla="*/ 4714960 w 2641"/>
              <a:gd name="T109" fmla="*/ 21934664 h 3456"/>
              <a:gd name="T110" fmla="*/ 9274580 w 2641"/>
              <a:gd name="T111" fmla="*/ 15089893 h 3456"/>
              <a:gd name="T112" fmla="*/ 15075156 w 2641"/>
              <a:gd name="T113" fmla="*/ 9271706 h 3456"/>
              <a:gd name="T114" fmla="*/ 21930350 w 2641"/>
              <a:gd name="T115" fmla="*/ 4729163 h 3456"/>
              <a:gd name="T116" fmla="*/ 29623003 w 2641"/>
              <a:gd name="T117" fmla="*/ 1586794 h 3456"/>
              <a:gd name="T118" fmla="*/ 38060300 w 2641"/>
              <a:gd name="T119" fmla="*/ 93310 h 34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41"/>
              <a:gd name="T181" fmla="*/ 0 h 3456"/>
              <a:gd name="T182" fmla="*/ 2641 w 2641"/>
              <a:gd name="T183" fmla="*/ 3456 h 34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41" h="3456">
                <a:moveTo>
                  <a:pt x="1320" y="345"/>
                </a:moveTo>
                <a:lnTo>
                  <a:pt x="1241" y="348"/>
                </a:lnTo>
                <a:lnTo>
                  <a:pt x="1163" y="357"/>
                </a:lnTo>
                <a:lnTo>
                  <a:pt x="1087" y="373"/>
                </a:lnTo>
                <a:lnTo>
                  <a:pt x="1013" y="395"/>
                </a:lnTo>
                <a:lnTo>
                  <a:pt x="942" y="421"/>
                </a:lnTo>
                <a:lnTo>
                  <a:pt x="873" y="453"/>
                </a:lnTo>
                <a:lnTo>
                  <a:pt x="808" y="491"/>
                </a:lnTo>
                <a:lnTo>
                  <a:pt x="745" y="533"/>
                </a:lnTo>
                <a:lnTo>
                  <a:pt x="686" y="579"/>
                </a:lnTo>
                <a:lnTo>
                  <a:pt x="631" y="630"/>
                </a:lnTo>
                <a:lnTo>
                  <a:pt x="580" y="685"/>
                </a:lnTo>
                <a:lnTo>
                  <a:pt x="534" y="744"/>
                </a:lnTo>
                <a:lnTo>
                  <a:pt x="492" y="806"/>
                </a:lnTo>
                <a:lnTo>
                  <a:pt x="454" y="871"/>
                </a:lnTo>
                <a:lnTo>
                  <a:pt x="423" y="939"/>
                </a:lnTo>
                <a:lnTo>
                  <a:pt x="395" y="1011"/>
                </a:lnTo>
                <a:lnTo>
                  <a:pt x="373" y="1085"/>
                </a:lnTo>
                <a:lnTo>
                  <a:pt x="359" y="1160"/>
                </a:lnTo>
                <a:lnTo>
                  <a:pt x="348" y="1239"/>
                </a:lnTo>
                <a:lnTo>
                  <a:pt x="345" y="1319"/>
                </a:lnTo>
                <a:lnTo>
                  <a:pt x="348" y="1398"/>
                </a:lnTo>
                <a:lnTo>
                  <a:pt x="359" y="1477"/>
                </a:lnTo>
                <a:lnTo>
                  <a:pt x="373" y="1552"/>
                </a:lnTo>
                <a:lnTo>
                  <a:pt x="395" y="1626"/>
                </a:lnTo>
                <a:lnTo>
                  <a:pt x="423" y="1698"/>
                </a:lnTo>
                <a:lnTo>
                  <a:pt x="454" y="1766"/>
                </a:lnTo>
                <a:lnTo>
                  <a:pt x="492" y="1832"/>
                </a:lnTo>
                <a:lnTo>
                  <a:pt x="534" y="1893"/>
                </a:lnTo>
                <a:lnTo>
                  <a:pt x="580" y="1952"/>
                </a:lnTo>
                <a:lnTo>
                  <a:pt x="631" y="2007"/>
                </a:lnTo>
                <a:lnTo>
                  <a:pt x="686" y="2058"/>
                </a:lnTo>
                <a:lnTo>
                  <a:pt x="745" y="2104"/>
                </a:lnTo>
                <a:lnTo>
                  <a:pt x="808" y="2146"/>
                </a:lnTo>
                <a:lnTo>
                  <a:pt x="873" y="2184"/>
                </a:lnTo>
                <a:lnTo>
                  <a:pt x="942" y="2216"/>
                </a:lnTo>
                <a:lnTo>
                  <a:pt x="1013" y="2242"/>
                </a:lnTo>
                <a:lnTo>
                  <a:pt x="1087" y="2264"/>
                </a:lnTo>
                <a:lnTo>
                  <a:pt x="1163" y="2280"/>
                </a:lnTo>
                <a:lnTo>
                  <a:pt x="1241" y="2289"/>
                </a:lnTo>
                <a:lnTo>
                  <a:pt x="1320" y="2292"/>
                </a:lnTo>
                <a:lnTo>
                  <a:pt x="1400" y="2289"/>
                </a:lnTo>
                <a:lnTo>
                  <a:pt x="1479" y="2280"/>
                </a:lnTo>
                <a:lnTo>
                  <a:pt x="1555" y="2264"/>
                </a:lnTo>
                <a:lnTo>
                  <a:pt x="1629" y="2242"/>
                </a:lnTo>
                <a:lnTo>
                  <a:pt x="1700" y="2216"/>
                </a:lnTo>
                <a:lnTo>
                  <a:pt x="1768" y="2184"/>
                </a:lnTo>
                <a:lnTo>
                  <a:pt x="1834" y="2146"/>
                </a:lnTo>
                <a:lnTo>
                  <a:pt x="1896" y="2104"/>
                </a:lnTo>
                <a:lnTo>
                  <a:pt x="1955" y="2058"/>
                </a:lnTo>
                <a:lnTo>
                  <a:pt x="2011" y="2007"/>
                </a:lnTo>
                <a:lnTo>
                  <a:pt x="2061" y="1952"/>
                </a:lnTo>
                <a:lnTo>
                  <a:pt x="2108" y="1893"/>
                </a:lnTo>
                <a:lnTo>
                  <a:pt x="2150" y="1832"/>
                </a:lnTo>
                <a:lnTo>
                  <a:pt x="2187" y="1766"/>
                </a:lnTo>
                <a:lnTo>
                  <a:pt x="2219" y="1698"/>
                </a:lnTo>
                <a:lnTo>
                  <a:pt x="2247" y="1626"/>
                </a:lnTo>
                <a:lnTo>
                  <a:pt x="2268" y="1552"/>
                </a:lnTo>
                <a:lnTo>
                  <a:pt x="2283" y="1477"/>
                </a:lnTo>
                <a:lnTo>
                  <a:pt x="2293" y="1398"/>
                </a:lnTo>
                <a:lnTo>
                  <a:pt x="2296" y="1319"/>
                </a:lnTo>
                <a:lnTo>
                  <a:pt x="2293" y="1239"/>
                </a:lnTo>
                <a:lnTo>
                  <a:pt x="2283" y="1160"/>
                </a:lnTo>
                <a:lnTo>
                  <a:pt x="2268" y="1085"/>
                </a:lnTo>
                <a:lnTo>
                  <a:pt x="2247" y="1011"/>
                </a:lnTo>
                <a:lnTo>
                  <a:pt x="2219" y="939"/>
                </a:lnTo>
                <a:lnTo>
                  <a:pt x="2187" y="871"/>
                </a:lnTo>
                <a:lnTo>
                  <a:pt x="2150" y="806"/>
                </a:lnTo>
                <a:lnTo>
                  <a:pt x="2108" y="744"/>
                </a:lnTo>
                <a:lnTo>
                  <a:pt x="2061" y="685"/>
                </a:lnTo>
                <a:lnTo>
                  <a:pt x="2011" y="630"/>
                </a:lnTo>
                <a:lnTo>
                  <a:pt x="1955" y="579"/>
                </a:lnTo>
                <a:lnTo>
                  <a:pt x="1896" y="533"/>
                </a:lnTo>
                <a:lnTo>
                  <a:pt x="1834" y="491"/>
                </a:lnTo>
                <a:lnTo>
                  <a:pt x="1768" y="453"/>
                </a:lnTo>
                <a:lnTo>
                  <a:pt x="1700" y="421"/>
                </a:lnTo>
                <a:lnTo>
                  <a:pt x="1629" y="395"/>
                </a:lnTo>
                <a:lnTo>
                  <a:pt x="1555" y="373"/>
                </a:lnTo>
                <a:lnTo>
                  <a:pt x="1479" y="357"/>
                </a:lnTo>
                <a:lnTo>
                  <a:pt x="1400" y="348"/>
                </a:lnTo>
                <a:lnTo>
                  <a:pt x="1320" y="345"/>
                </a:lnTo>
                <a:close/>
                <a:moveTo>
                  <a:pt x="1320" y="0"/>
                </a:moveTo>
                <a:lnTo>
                  <a:pt x="1415" y="3"/>
                </a:lnTo>
                <a:lnTo>
                  <a:pt x="1507" y="14"/>
                </a:lnTo>
                <a:lnTo>
                  <a:pt x="1597" y="29"/>
                </a:lnTo>
                <a:lnTo>
                  <a:pt x="1686" y="51"/>
                </a:lnTo>
                <a:lnTo>
                  <a:pt x="1772" y="80"/>
                </a:lnTo>
                <a:lnTo>
                  <a:pt x="1854" y="113"/>
                </a:lnTo>
                <a:lnTo>
                  <a:pt x="1935" y="152"/>
                </a:lnTo>
                <a:lnTo>
                  <a:pt x="2012" y="196"/>
                </a:lnTo>
                <a:lnTo>
                  <a:pt x="2086" y="244"/>
                </a:lnTo>
                <a:lnTo>
                  <a:pt x="2156" y="298"/>
                </a:lnTo>
                <a:lnTo>
                  <a:pt x="2223" y="356"/>
                </a:lnTo>
                <a:lnTo>
                  <a:pt x="2284" y="418"/>
                </a:lnTo>
                <a:lnTo>
                  <a:pt x="2343" y="485"/>
                </a:lnTo>
                <a:lnTo>
                  <a:pt x="2397" y="555"/>
                </a:lnTo>
                <a:lnTo>
                  <a:pt x="2446" y="628"/>
                </a:lnTo>
                <a:lnTo>
                  <a:pt x="2490" y="705"/>
                </a:lnTo>
                <a:lnTo>
                  <a:pt x="2529" y="785"/>
                </a:lnTo>
                <a:lnTo>
                  <a:pt x="2562" y="868"/>
                </a:lnTo>
                <a:lnTo>
                  <a:pt x="2590" y="954"/>
                </a:lnTo>
                <a:lnTo>
                  <a:pt x="2612" y="1042"/>
                </a:lnTo>
                <a:lnTo>
                  <a:pt x="2628" y="1132"/>
                </a:lnTo>
                <a:lnTo>
                  <a:pt x="2638" y="1224"/>
                </a:lnTo>
                <a:lnTo>
                  <a:pt x="2641" y="1319"/>
                </a:lnTo>
                <a:lnTo>
                  <a:pt x="2638" y="1413"/>
                </a:lnTo>
                <a:lnTo>
                  <a:pt x="2628" y="1506"/>
                </a:lnTo>
                <a:lnTo>
                  <a:pt x="2612" y="1597"/>
                </a:lnTo>
                <a:lnTo>
                  <a:pt x="2590" y="1686"/>
                </a:lnTo>
                <a:lnTo>
                  <a:pt x="2561" y="1772"/>
                </a:lnTo>
                <a:lnTo>
                  <a:pt x="2527" y="1855"/>
                </a:lnTo>
                <a:lnTo>
                  <a:pt x="2488" y="1935"/>
                </a:lnTo>
                <a:lnTo>
                  <a:pt x="2443" y="2013"/>
                </a:lnTo>
                <a:lnTo>
                  <a:pt x="2394" y="2087"/>
                </a:lnTo>
                <a:lnTo>
                  <a:pt x="2339" y="2157"/>
                </a:lnTo>
                <a:lnTo>
                  <a:pt x="2280" y="2223"/>
                </a:lnTo>
                <a:lnTo>
                  <a:pt x="2216" y="2286"/>
                </a:lnTo>
                <a:lnTo>
                  <a:pt x="2149" y="2344"/>
                </a:lnTo>
                <a:lnTo>
                  <a:pt x="2079" y="2397"/>
                </a:lnTo>
                <a:lnTo>
                  <a:pt x="2003" y="2446"/>
                </a:lnTo>
                <a:lnTo>
                  <a:pt x="1926" y="2490"/>
                </a:lnTo>
                <a:lnTo>
                  <a:pt x="1845" y="2528"/>
                </a:lnTo>
                <a:lnTo>
                  <a:pt x="1761" y="2562"/>
                </a:lnTo>
                <a:lnTo>
                  <a:pt x="1674" y="2589"/>
                </a:lnTo>
                <a:lnTo>
                  <a:pt x="1585" y="2610"/>
                </a:lnTo>
                <a:lnTo>
                  <a:pt x="1494" y="2626"/>
                </a:lnTo>
                <a:lnTo>
                  <a:pt x="1494" y="2871"/>
                </a:lnTo>
                <a:lnTo>
                  <a:pt x="1766" y="2871"/>
                </a:lnTo>
                <a:lnTo>
                  <a:pt x="1766" y="3204"/>
                </a:lnTo>
                <a:lnTo>
                  <a:pt x="1494" y="3204"/>
                </a:lnTo>
                <a:lnTo>
                  <a:pt x="1494" y="3456"/>
                </a:lnTo>
                <a:lnTo>
                  <a:pt x="1148" y="3456"/>
                </a:lnTo>
                <a:lnTo>
                  <a:pt x="1148" y="3204"/>
                </a:lnTo>
                <a:lnTo>
                  <a:pt x="852" y="3204"/>
                </a:lnTo>
                <a:lnTo>
                  <a:pt x="852" y="2871"/>
                </a:lnTo>
                <a:lnTo>
                  <a:pt x="1148" y="2871"/>
                </a:lnTo>
                <a:lnTo>
                  <a:pt x="1148" y="2626"/>
                </a:lnTo>
                <a:lnTo>
                  <a:pt x="1057" y="2610"/>
                </a:lnTo>
                <a:lnTo>
                  <a:pt x="968" y="2589"/>
                </a:lnTo>
                <a:lnTo>
                  <a:pt x="881" y="2562"/>
                </a:lnTo>
                <a:lnTo>
                  <a:pt x="797" y="2528"/>
                </a:lnTo>
                <a:lnTo>
                  <a:pt x="715" y="2490"/>
                </a:lnTo>
                <a:lnTo>
                  <a:pt x="638" y="2446"/>
                </a:lnTo>
                <a:lnTo>
                  <a:pt x="563" y="2397"/>
                </a:lnTo>
                <a:lnTo>
                  <a:pt x="492" y="2344"/>
                </a:lnTo>
                <a:lnTo>
                  <a:pt x="425" y="2286"/>
                </a:lnTo>
                <a:lnTo>
                  <a:pt x="362" y="2223"/>
                </a:lnTo>
                <a:lnTo>
                  <a:pt x="303" y="2157"/>
                </a:lnTo>
                <a:lnTo>
                  <a:pt x="249" y="2087"/>
                </a:lnTo>
                <a:lnTo>
                  <a:pt x="199" y="2013"/>
                </a:lnTo>
                <a:lnTo>
                  <a:pt x="154" y="1935"/>
                </a:lnTo>
                <a:lnTo>
                  <a:pt x="114" y="1855"/>
                </a:lnTo>
                <a:lnTo>
                  <a:pt x="81" y="1772"/>
                </a:lnTo>
                <a:lnTo>
                  <a:pt x="52" y="1686"/>
                </a:lnTo>
                <a:lnTo>
                  <a:pt x="30" y="1597"/>
                </a:lnTo>
                <a:lnTo>
                  <a:pt x="14" y="1506"/>
                </a:lnTo>
                <a:lnTo>
                  <a:pt x="3" y="1413"/>
                </a:lnTo>
                <a:lnTo>
                  <a:pt x="0" y="1319"/>
                </a:lnTo>
                <a:lnTo>
                  <a:pt x="3" y="1224"/>
                </a:lnTo>
                <a:lnTo>
                  <a:pt x="14" y="1132"/>
                </a:lnTo>
                <a:lnTo>
                  <a:pt x="29" y="1042"/>
                </a:lnTo>
                <a:lnTo>
                  <a:pt x="51" y="954"/>
                </a:lnTo>
                <a:lnTo>
                  <a:pt x="80" y="868"/>
                </a:lnTo>
                <a:lnTo>
                  <a:pt x="113" y="785"/>
                </a:lnTo>
                <a:lnTo>
                  <a:pt x="152" y="705"/>
                </a:lnTo>
                <a:lnTo>
                  <a:pt x="196" y="628"/>
                </a:lnTo>
                <a:lnTo>
                  <a:pt x="245" y="555"/>
                </a:lnTo>
                <a:lnTo>
                  <a:pt x="299" y="485"/>
                </a:lnTo>
                <a:lnTo>
                  <a:pt x="357" y="418"/>
                </a:lnTo>
                <a:lnTo>
                  <a:pt x="420" y="356"/>
                </a:lnTo>
                <a:lnTo>
                  <a:pt x="486" y="298"/>
                </a:lnTo>
                <a:lnTo>
                  <a:pt x="556" y="244"/>
                </a:lnTo>
                <a:lnTo>
                  <a:pt x="629" y="196"/>
                </a:lnTo>
                <a:lnTo>
                  <a:pt x="707" y="152"/>
                </a:lnTo>
                <a:lnTo>
                  <a:pt x="787" y="113"/>
                </a:lnTo>
                <a:lnTo>
                  <a:pt x="869" y="80"/>
                </a:lnTo>
                <a:lnTo>
                  <a:pt x="955" y="51"/>
                </a:lnTo>
                <a:lnTo>
                  <a:pt x="1044" y="29"/>
                </a:lnTo>
                <a:lnTo>
                  <a:pt x="1134" y="14"/>
                </a:lnTo>
                <a:lnTo>
                  <a:pt x="1227" y="3"/>
                </a:lnTo>
                <a:lnTo>
                  <a:pt x="1320" y="0"/>
                </a:lnTo>
                <a:close/>
              </a:path>
            </a:pathLst>
          </a:custGeom>
          <a:solidFill>
            <a:schemeClr val="bg2">
              <a:lumMod val="50000"/>
            </a:schemeClr>
          </a:solidFill>
          <a:ln>
            <a:noFill/>
          </a:ln>
        </p:spPr>
        <p:txBody>
          <a:bodyPr/>
          <a:lstStyle/>
          <a:p>
            <a:endParaRPr lang="en-ZA" dirty="0">
              <a:solidFill>
                <a:srgbClr val="717171"/>
              </a:solidFill>
            </a:endParaRPr>
          </a:p>
        </p:txBody>
      </p:sp>
      <p:grpSp>
        <p:nvGrpSpPr>
          <p:cNvPr id="63" name="noun_project_0964.eps"/>
          <p:cNvGrpSpPr>
            <a:grpSpLocks/>
          </p:cNvGrpSpPr>
          <p:nvPr/>
        </p:nvGrpSpPr>
        <p:grpSpPr bwMode="auto">
          <a:xfrm>
            <a:off x="5165765" y="448203"/>
            <a:ext cx="280485" cy="610394"/>
            <a:chOff x="3276" y="1379"/>
            <a:chExt cx="120" cy="309"/>
          </a:xfrm>
          <a:solidFill>
            <a:schemeClr val="bg2">
              <a:lumMod val="50000"/>
            </a:schemeClr>
          </a:solidFill>
        </p:grpSpPr>
        <p:sp>
          <p:nvSpPr>
            <p:cNvPr id="64"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5"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6"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7"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8"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9"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70" name="Rectangle 69"/>
          <p:cNvSpPr/>
          <p:nvPr/>
        </p:nvSpPr>
        <p:spPr>
          <a:xfrm>
            <a:off x="5590672" y="2923231"/>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Product Innovations &amp; Needs</a:t>
            </a:r>
            <a:endParaRPr lang="en-ZA" sz="1400" dirty="0">
              <a:solidFill>
                <a:srgbClr val="FFFFFF"/>
              </a:solidFill>
            </a:endParaRPr>
          </a:p>
        </p:txBody>
      </p:sp>
      <p:sp>
        <p:nvSpPr>
          <p:cNvPr id="71" name="TextBox 70"/>
          <p:cNvSpPr txBox="1"/>
          <p:nvPr/>
        </p:nvSpPr>
        <p:spPr>
          <a:xfrm>
            <a:off x="4930270" y="3263481"/>
            <a:ext cx="4077061" cy="2673609"/>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b="1" dirty="0" smtClean="0">
                <a:solidFill>
                  <a:srgbClr val="717171">
                    <a:lumMod val="50000"/>
                  </a:srgbClr>
                </a:solidFill>
              </a:rPr>
              <a:t>FEM </a:t>
            </a:r>
            <a:r>
              <a:rPr lang="en-ZA" sz="1100" b="1" dirty="0">
                <a:solidFill>
                  <a:srgbClr val="717171">
                    <a:lumMod val="50000"/>
                  </a:srgbClr>
                </a:solidFill>
              </a:rPr>
              <a:t>CARE PRODUCTS NEEDED: </a:t>
            </a:r>
          </a:p>
          <a:p>
            <a:pPr marL="806450" lvl="1" indent="-171450">
              <a:buFont typeface="Wingdings" panose="05000000000000000000" pitchFamily="2" charset="2"/>
              <a:buChar char="§"/>
            </a:pPr>
            <a:r>
              <a:rPr lang="en-ZA" sz="1100" dirty="0">
                <a:solidFill>
                  <a:srgbClr val="717171">
                    <a:lumMod val="50000"/>
                  </a:srgbClr>
                </a:solidFill>
              </a:rPr>
              <a:t>Panty liners, pads and tampons</a:t>
            </a:r>
          </a:p>
          <a:p>
            <a:pPr marL="806450" lvl="1" indent="-171450">
              <a:buFont typeface="Wingdings" panose="05000000000000000000" pitchFamily="2" charset="2"/>
              <a:buChar char="§"/>
            </a:pPr>
            <a:r>
              <a:rPr lang="en-ZA" sz="1100" dirty="0">
                <a:solidFill>
                  <a:srgbClr val="717171">
                    <a:lumMod val="50000"/>
                  </a:srgbClr>
                </a:solidFill>
              </a:rPr>
              <a:t>Cleansing wipes</a:t>
            </a:r>
          </a:p>
          <a:p>
            <a:pPr marL="806450" lvl="1" indent="-171450">
              <a:buFont typeface="Wingdings" panose="05000000000000000000" pitchFamily="2" charset="2"/>
              <a:buChar char="§"/>
            </a:pPr>
            <a:r>
              <a:rPr lang="en-ZA" sz="1100" dirty="0">
                <a:solidFill>
                  <a:srgbClr val="717171">
                    <a:lumMod val="50000"/>
                  </a:srgbClr>
                </a:solidFill>
              </a:rPr>
              <a:t>Contraception- pill/ injection</a:t>
            </a:r>
          </a:p>
          <a:p>
            <a:pPr marL="806450" lvl="1" indent="-171450">
              <a:buFont typeface="Wingdings" panose="05000000000000000000" pitchFamily="2" charset="2"/>
              <a:buChar char="§"/>
            </a:pPr>
            <a:r>
              <a:rPr lang="en-ZA" sz="1100" dirty="0">
                <a:solidFill>
                  <a:srgbClr val="717171">
                    <a:lumMod val="50000"/>
                  </a:srgbClr>
                </a:solidFill>
              </a:rPr>
              <a:t>Condoms (reliable brands)</a:t>
            </a:r>
          </a:p>
          <a:p>
            <a:pPr marL="806450" lvl="1" indent="-171450">
              <a:buFont typeface="Wingdings" panose="05000000000000000000" pitchFamily="2" charset="2"/>
              <a:buChar char="§"/>
            </a:pPr>
            <a:r>
              <a:rPr lang="en-ZA" sz="1100" dirty="0">
                <a:solidFill>
                  <a:srgbClr val="717171">
                    <a:lumMod val="50000"/>
                  </a:srgbClr>
                </a:solidFill>
              </a:rPr>
              <a:t>Lubricants &amp; vaginal ‘warming’ products</a:t>
            </a:r>
          </a:p>
          <a:p>
            <a:pPr marL="806450" lvl="1" indent="-171450">
              <a:buFont typeface="Wingdings" panose="05000000000000000000" pitchFamily="2" charset="2"/>
              <a:buChar char="§"/>
            </a:pPr>
            <a:r>
              <a:rPr lang="en-ZA" sz="1100" dirty="0">
                <a:solidFill>
                  <a:srgbClr val="717171">
                    <a:lumMod val="50000"/>
                  </a:srgbClr>
                </a:solidFill>
              </a:rPr>
              <a:t>Vaginal cleaning &amp; pH   balancing</a:t>
            </a:r>
          </a:p>
          <a:p>
            <a:pPr marL="806450" lvl="1" indent="-171450">
              <a:buFont typeface="Wingdings" panose="05000000000000000000" pitchFamily="2" charset="2"/>
              <a:buChar char="§"/>
            </a:pPr>
            <a:r>
              <a:rPr lang="en-ZA" sz="1100" dirty="0">
                <a:solidFill>
                  <a:srgbClr val="717171">
                    <a:lumMod val="50000"/>
                  </a:srgbClr>
                </a:solidFill>
              </a:rPr>
              <a:t>Urinary/ uterus cleansing </a:t>
            </a:r>
            <a:r>
              <a:rPr lang="en-ZA" sz="1100" dirty="0" smtClean="0">
                <a:solidFill>
                  <a:srgbClr val="717171">
                    <a:lumMod val="50000"/>
                  </a:srgbClr>
                </a:solidFill>
              </a:rPr>
              <a:t>post-sex</a:t>
            </a:r>
            <a:endParaRPr lang="en-ZA" sz="1100" dirty="0">
              <a:solidFill>
                <a:srgbClr val="717171">
                  <a:lumMod val="50000"/>
                </a:srgbClr>
              </a:solidFill>
            </a:endParaRPr>
          </a:p>
          <a:p>
            <a:pPr marL="349250" indent="-171450">
              <a:buFont typeface="Wingdings" panose="05000000000000000000" pitchFamily="2" charset="2"/>
              <a:buChar char="§"/>
            </a:pPr>
            <a:r>
              <a:rPr lang="en-ZA" sz="1100" b="1" dirty="0">
                <a:solidFill>
                  <a:srgbClr val="717171">
                    <a:lumMod val="50000"/>
                  </a:srgbClr>
                </a:solidFill>
              </a:rPr>
              <a:t>FEM CARE PRODUCT CHARACTERISTICS:</a:t>
            </a:r>
          </a:p>
          <a:p>
            <a:pPr marL="806450" lvl="1" indent="-171450">
              <a:buFont typeface="Wingdings" panose="05000000000000000000" pitchFamily="2" charset="2"/>
              <a:buChar char="§"/>
            </a:pPr>
            <a:r>
              <a:rPr lang="en-ZA" sz="1100" dirty="0" smtClean="0">
                <a:solidFill>
                  <a:srgbClr val="333333"/>
                </a:solidFill>
              </a:rPr>
              <a:t>Gentle, Refreshing, Lightly fragranced</a:t>
            </a:r>
            <a:endParaRPr lang="en-ZA" sz="1100" dirty="0">
              <a:solidFill>
                <a:srgbClr val="333333"/>
              </a:solidFill>
            </a:endParaRPr>
          </a:p>
          <a:p>
            <a:pPr marL="806450" lvl="1" indent="-171450">
              <a:buFont typeface="Wingdings" panose="05000000000000000000" pitchFamily="2" charset="2"/>
              <a:buChar char="§"/>
            </a:pPr>
            <a:r>
              <a:rPr lang="en-ZA" sz="1100" dirty="0">
                <a:solidFill>
                  <a:srgbClr val="333333"/>
                </a:solidFill>
              </a:rPr>
              <a:t>Outer/ Topical cleansing</a:t>
            </a:r>
          </a:p>
          <a:p>
            <a:pPr marL="806450" lvl="1" indent="-171450">
              <a:buFont typeface="Wingdings" panose="05000000000000000000" pitchFamily="2" charset="2"/>
              <a:buChar char="§"/>
            </a:pPr>
            <a:r>
              <a:rPr lang="en-ZA" sz="1100" dirty="0" smtClean="0">
                <a:solidFill>
                  <a:srgbClr val="333333"/>
                </a:solidFill>
              </a:rPr>
              <a:t>Trendy, modern, feminine</a:t>
            </a:r>
            <a:r>
              <a:rPr lang="en-ZA" sz="1100" dirty="0">
                <a:solidFill>
                  <a:srgbClr val="333333"/>
                </a:solidFill>
              </a:rPr>
              <a:t>, floral, colourful</a:t>
            </a:r>
            <a:r>
              <a:rPr lang="en-ZA" sz="1100" dirty="0" smtClean="0">
                <a:solidFill>
                  <a:srgbClr val="333333"/>
                </a:solidFill>
              </a:rPr>
              <a:t>,</a:t>
            </a:r>
            <a:endParaRPr lang="en-ZA" sz="1100" dirty="0">
              <a:solidFill>
                <a:srgbClr val="333333"/>
              </a:solidFill>
            </a:endParaRPr>
          </a:p>
          <a:p>
            <a:pPr marL="806450" lvl="1" indent="-171450">
              <a:buFont typeface="Wingdings" panose="05000000000000000000" pitchFamily="2" charset="2"/>
              <a:buChar char="§"/>
            </a:pPr>
            <a:r>
              <a:rPr lang="en-ZA" sz="1100" dirty="0">
                <a:solidFill>
                  <a:srgbClr val="333333"/>
                </a:solidFill>
              </a:rPr>
              <a:t>Handbag friendly</a:t>
            </a:r>
          </a:p>
          <a:p>
            <a:pPr marL="349250" indent="-171450">
              <a:buFont typeface="Wingdings" panose="05000000000000000000" pitchFamily="2" charset="2"/>
              <a:buChar char="§"/>
            </a:pPr>
            <a:r>
              <a:rPr lang="en-ZA" sz="1100" b="1" dirty="0" smtClean="0">
                <a:solidFill>
                  <a:srgbClr val="717171">
                    <a:lumMod val="50000"/>
                  </a:srgbClr>
                </a:solidFill>
              </a:rPr>
              <a:t>POTENTIAL FEM </a:t>
            </a:r>
            <a:r>
              <a:rPr lang="en-ZA" sz="1100" b="1" dirty="0">
                <a:solidFill>
                  <a:srgbClr val="717171">
                    <a:lumMod val="50000"/>
                  </a:srgbClr>
                </a:solidFill>
              </a:rPr>
              <a:t>CARE PRODUCT INNOVATIONS: </a:t>
            </a:r>
          </a:p>
          <a:p>
            <a:pPr marL="806450" lvl="1" indent="-171450">
              <a:buFont typeface="Wingdings" panose="05000000000000000000" pitchFamily="2" charset="2"/>
              <a:buChar char="§"/>
            </a:pPr>
            <a:r>
              <a:rPr lang="en-ZA" sz="1100" dirty="0">
                <a:solidFill>
                  <a:srgbClr val="717171">
                    <a:lumMod val="50000"/>
                  </a:srgbClr>
                </a:solidFill>
              </a:rPr>
              <a:t>Multipurpose contraception and STI protection </a:t>
            </a:r>
            <a:r>
              <a:rPr lang="en-ZA" sz="1100" dirty="0" smtClean="0">
                <a:solidFill>
                  <a:srgbClr val="717171">
                    <a:lumMod val="50000"/>
                  </a:srgbClr>
                </a:solidFill>
              </a:rPr>
              <a:t>product</a:t>
            </a:r>
          </a:p>
          <a:p>
            <a:pPr marL="806450" lvl="1" indent="-171450">
              <a:buFont typeface="Wingdings" panose="05000000000000000000" pitchFamily="2" charset="2"/>
              <a:buChar char="§"/>
            </a:pPr>
            <a:r>
              <a:rPr lang="en-ZA" sz="1100" dirty="0" smtClean="0">
                <a:solidFill>
                  <a:srgbClr val="717171">
                    <a:lumMod val="50000"/>
                  </a:srgbClr>
                </a:solidFill>
              </a:rPr>
              <a:t>Covert STI prevention </a:t>
            </a:r>
            <a:endParaRPr lang="en-ZA" sz="1100" dirty="0">
              <a:solidFill>
                <a:srgbClr val="717171">
                  <a:lumMod val="50000"/>
                </a:srgbClr>
              </a:solidFill>
            </a:endParaRPr>
          </a:p>
          <a:p>
            <a:pPr marL="806450" lvl="1" indent="-171450">
              <a:buFont typeface="Wingdings" panose="05000000000000000000" pitchFamily="2" charset="2"/>
              <a:buChar char="§"/>
            </a:pPr>
            <a:endParaRPr lang="en-ZA" sz="1100" dirty="0">
              <a:solidFill>
                <a:srgbClr val="717171">
                  <a:lumMod val="50000"/>
                </a:srgbClr>
              </a:solidFill>
            </a:endParaRPr>
          </a:p>
          <a:p>
            <a:pPr marL="806450" lvl="1" indent="-171450">
              <a:buFont typeface="Wingdings" panose="05000000000000000000" pitchFamily="2" charset="2"/>
              <a:buChar char="§"/>
            </a:pPr>
            <a:endParaRPr lang="en-ZA" sz="1100" dirty="0">
              <a:solidFill>
                <a:srgbClr val="717171">
                  <a:lumMod val="50000"/>
                </a:srgbClr>
              </a:solidFill>
            </a:endParaRPr>
          </a:p>
        </p:txBody>
      </p:sp>
      <p:grpSp>
        <p:nvGrpSpPr>
          <p:cNvPr id="72" name="noun_project_0337.eps"/>
          <p:cNvGrpSpPr>
            <a:grpSpLocks/>
          </p:cNvGrpSpPr>
          <p:nvPr/>
        </p:nvGrpSpPr>
        <p:grpSpPr bwMode="auto">
          <a:xfrm>
            <a:off x="5141813" y="2683746"/>
            <a:ext cx="317500" cy="609600"/>
            <a:chOff x="2637" y="1936"/>
            <a:chExt cx="200" cy="384"/>
          </a:xfrm>
          <a:solidFill>
            <a:schemeClr val="bg2">
              <a:lumMod val="50000"/>
            </a:schemeClr>
          </a:solidFill>
        </p:grpSpPr>
        <p:sp>
          <p:nvSpPr>
            <p:cNvPr id="73"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4"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5"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6"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7"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8"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9"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60" name="noun_project_1061.eps"/>
          <p:cNvSpPr>
            <a:spLocks/>
          </p:cNvSpPr>
          <p:nvPr/>
        </p:nvSpPr>
        <p:spPr bwMode="auto">
          <a:xfrm>
            <a:off x="431668" y="231140"/>
            <a:ext cx="460505" cy="503802"/>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chemeClr val="bg2">
              <a:lumMod val="50000"/>
            </a:schemeClr>
          </a:solidFill>
          <a:ln>
            <a:noFill/>
          </a:ln>
        </p:spPr>
        <p:txBody>
          <a:bodyPr/>
          <a:lstStyle/>
          <a:p>
            <a:endParaRPr lang="en-ZA" dirty="0">
              <a:solidFill>
                <a:srgbClr val="717171"/>
              </a:solidFill>
            </a:endParaRPr>
          </a:p>
        </p:txBody>
      </p:sp>
      <p:sp>
        <p:nvSpPr>
          <p:cNvPr id="61"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Material Girl</a:t>
            </a:r>
          </a:p>
        </p:txBody>
      </p:sp>
      <p:pic>
        <p:nvPicPr>
          <p:cNvPr id="13314"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0273273">
            <a:off x="1295200" y="2072879"/>
            <a:ext cx="3189851" cy="3064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4710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10156" y="4437509"/>
            <a:ext cx="2465963" cy="136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20853548">
            <a:off x="6553109" y="867565"/>
            <a:ext cx="2481167" cy="1817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reeform 5"/>
          <p:cNvSpPr>
            <a:spLocks noEditPoints="1"/>
          </p:cNvSpPr>
          <p:nvPr/>
        </p:nvSpPr>
        <p:spPr bwMode="auto">
          <a:xfrm rot="20829600">
            <a:off x="6410105" y="400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6147"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rot="1123991">
            <a:off x="8870392" y="1343160"/>
            <a:ext cx="2559508" cy="1853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0" y="4423223"/>
            <a:ext cx="2082533" cy="1352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220873" y="4431212"/>
            <a:ext cx="2492108" cy="1365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21971" y="4423223"/>
            <a:ext cx="2508376" cy="139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10102122" y="4423223"/>
            <a:ext cx="2089878" cy="1373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7" name="Group 36"/>
          <p:cNvGrpSpPr/>
          <p:nvPr/>
        </p:nvGrpSpPr>
        <p:grpSpPr>
          <a:xfrm>
            <a:off x="-550902" y="4164499"/>
            <a:ext cx="13273396" cy="1891246"/>
            <a:chOff x="-550902" y="4164499"/>
            <a:chExt cx="13273396" cy="1891246"/>
          </a:xfrm>
        </p:grpSpPr>
        <p:sp>
          <p:nvSpPr>
            <p:cNvPr id="32" name="Freeform 5"/>
            <p:cNvSpPr>
              <a:spLocks noEditPoints="1"/>
            </p:cNvSpPr>
            <p:nvPr/>
          </p:nvSpPr>
          <p:spPr bwMode="auto">
            <a:xfrm>
              <a:off x="-550902" y="4164502"/>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3" name="Freeform 5"/>
            <p:cNvSpPr>
              <a:spLocks noEditPoints="1"/>
            </p:cNvSpPr>
            <p:nvPr/>
          </p:nvSpPr>
          <p:spPr bwMode="auto">
            <a:xfrm>
              <a:off x="2082533" y="4164503"/>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4" name="Freeform 5"/>
            <p:cNvSpPr>
              <a:spLocks noEditPoints="1"/>
            </p:cNvSpPr>
            <p:nvPr/>
          </p:nvSpPr>
          <p:spPr bwMode="auto">
            <a:xfrm>
              <a:off x="4712981" y="4164501"/>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5" name="Freeform 5"/>
            <p:cNvSpPr>
              <a:spLocks noEditPoints="1"/>
            </p:cNvSpPr>
            <p:nvPr/>
          </p:nvSpPr>
          <p:spPr bwMode="auto">
            <a:xfrm>
              <a:off x="7330347" y="4164499"/>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6" name="Freeform 5"/>
            <p:cNvSpPr>
              <a:spLocks noEditPoints="1"/>
            </p:cNvSpPr>
            <p:nvPr/>
          </p:nvSpPr>
          <p:spPr bwMode="auto">
            <a:xfrm>
              <a:off x="9950719" y="4164500"/>
              <a:ext cx="2771775" cy="1891242"/>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116</a:t>
            </a:fld>
            <a:endParaRPr lang="en-GB" dirty="0">
              <a:solidFill>
                <a:srgbClr val="717171"/>
              </a:solidFill>
            </a:endParaRPr>
          </a:p>
        </p:txBody>
      </p:sp>
      <p:sp>
        <p:nvSpPr>
          <p:cNvPr id="3" name="TextBox 2"/>
          <p:cNvSpPr txBox="1"/>
          <p:nvPr/>
        </p:nvSpPr>
        <p:spPr>
          <a:xfrm>
            <a:off x="313902" y="966109"/>
            <a:ext cx="5830281" cy="3033977"/>
          </a:xfrm>
          <a:prstGeom prst="rect">
            <a:avLst/>
          </a:prstGeom>
          <a:noFill/>
        </p:spPr>
        <p:txBody>
          <a:bodyPr wrap="square" lIns="0" tIns="0" rIns="0" bIns="0" rtlCol="0">
            <a:noAutofit/>
          </a:bodyPr>
          <a:lstStyle/>
          <a:p>
            <a:r>
              <a:rPr lang="en-ZA" sz="1400" i="1" dirty="0" smtClean="0">
                <a:solidFill>
                  <a:srgbClr val="717171">
                    <a:lumMod val="75000"/>
                    <a:lumOff val="25000"/>
                  </a:srgbClr>
                </a:solidFill>
              </a:rPr>
              <a:t>“</a:t>
            </a:r>
            <a:r>
              <a:rPr lang="en-ZA" sz="1400" i="1" dirty="0" smtClean="0">
                <a:solidFill>
                  <a:srgbClr val="717171"/>
                </a:solidFill>
              </a:rPr>
              <a:t>It’s a big deal to my grandmother that I don’t have a child, I’m in school. I’m that perfect granddaughter to her and my family. It makes me feel very proud of myself, clearly I’m doing something right.” </a:t>
            </a:r>
          </a:p>
          <a:p>
            <a:endParaRPr lang="en-ZA" sz="1400" i="1" dirty="0">
              <a:solidFill>
                <a:srgbClr val="717171"/>
              </a:solidFill>
            </a:endParaRPr>
          </a:p>
          <a:p>
            <a:r>
              <a:rPr lang="en-US" sz="1400" i="1" dirty="0" smtClean="0">
                <a:solidFill>
                  <a:srgbClr val="717171"/>
                </a:solidFill>
              </a:rPr>
              <a:t>“I’m </a:t>
            </a:r>
            <a:r>
              <a:rPr lang="en-US" sz="1400" i="1" dirty="0">
                <a:solidFill>
                  <a:srgbClr val="717171"/>
                </a:solidFill>
              </a:rPr>
              <a:t>very ambitious like I see myself way out of Soweto. I’m not saying Soweto is a bad </a:t>
            </a:r>
            <a:r>
              <a:rPr lang="en-US" sz="1400" i="1" dirty="0" smtClean="0">
                <a:solidFill>
                  <a:srgbClr val="717171"/>
                </a:solidFill>
              </a:rPr>
              <a:t>place, but I do big. </a:t>
            </a:r>
            <a:r>
              <a:rPr lang="en-US" sz="1400" i="1" dirty="0">
                <a:solidFill>
                  <a:srgbClr val="717171"/>
                </a:solidFill>
              </a:rPr>
              <a:t>I don’t put myself in a </a:t>
            </a:r>
            <a:r>
              <a:rPr lang="en-US" sz="1400" i="1" dirty="0" smtClean="0">
                <a:solidFill>
                  <a:srgbClr val="717171"/>
                </a:solidFill>
              </a:rPr>
              <a:t>box.” </a:t>
            </a:r>
          </a:p>
          <a:p>
            <a:endParaRPr lang="en-US" sz="1400" i="1" dirty="0">
              <a:solidFill>
                <a:srgbClr val="717171"/>
              </a:solidFill>
            </a:endParaRPr>
          </a:p>
          <a:p>
            <a:r>
              <a:rPr lang="en-US" sz="1400" i="1" dirty="0" smtClean="0">
                <a:solidFill>
                  <a:srgbClr val="717171"/>
                </a:solidFill>
              </a:rPr>
              <a:t>“I </a:t>
            </a:r>
            <a:r>
              <a:rPr lang="en-US" sz="1400" i="1" dirty="0">
                <a:solidFill>
                  <a:srgbClr val="717171"/>
                </a:solidFill>
              </a:rPr>
              <a:t>love Wags </a:t>
            </a:r>
            <a:r>
              <a:rPr lang="en-US" sz="1400" i="1" dirty="0" smtClean="0">
                <a:solidFill>
                  <a:srgbClr val="717171"/>
                </a:solidFill>
              </a:rPr>
              <a:t>(Reality show on Channel O) because </a:t>
            </a:r>
            <a:r>
              <a:rPr lang="en-US" sz="1400" i="1" dirty="0">
                <a:solidFill>
                  <a:srgbClr val="717171"/>
                </a:solidFill>
              </a:rPr>
              <a:t>it’s about these girls that are dating soccer players. They’re living the </a:t>
            </a:r>
            <a:r>
              <a:rPr lang="en-US" sz="1400" i="1" dirty="0" smtClean="0">
                <a:solidFill>
                  <a:srgbClr val="717171"/>
                </a:solidFill>
              </a:rPr>
              <a:t>lifestyle. </a:t>
            </a:r>
            <a:r>
              <a:rPr lang="en-US" sz="1400" i="1" dirty="0">
                <a:solidFill>
                  <a:srgbClr val="717171"/>
                </a:solidFill>
              </a:rPr>
              <a:t>They are slaying, we would say that in my </a:t>
            </a:r>
            <a:r>
              <a:rPr lang="en-US" sz="1400" i="1" dirty="0" smtClean="0">
                <a:solidFill>
                  <a:srgbClr val="717171"/>
                </a:solidFill>
              </a:rPr>
              <a:t>language. </a:t>
            </a:r>
            <a:r>
              <a:rPr lang="en-US" sz="1400" i="1" dirty="0">
                <a:solidFill>
                  <a:srgbClr val="717171"/>
                </a:solidFill>
              </a:rPr>
              <a:t>They are living the lifestyle and they are taking care of </a:t>
            </a:r>
            <a:r>
              <a:rPr lang="en-US" sz="1400" i="1" dirty="0" smtClean="0">
                <a:solidFill>
                  <a:srgbClr val="717171"/>
                </a:solidFill>
              </a:rPr>
              <a:t>themselves. It </a:t>
            </a:r>
            <a:r>
              <a:rPr lang="en-US" sz="1400" i="1" dirty="0">
                <a:solidFill>
                  <a:srgbClr val="717171"/>
                </a:solidFill>
              </a:rPr>
              <a:t>makes you dream </a:t>
            </a:r>
            <a:r>
              <a:rPr lang="en-US" sz="1400" i="1" dirty="0" smtClean="0">
                <a:solidFill>
                  <a:srgbClr val="717171"/>
                </a:solidFill>
              </a:rPr>
              <a:t>big. That’s </a:t>
            </a:r>
            <a:r>
              <a:rPr lang="en-US" sz="1400" i="1" dirty="0">
                <a:solidFill>
                  <a:srgbClr val="717171"/>
                </a:solidFill>
              </a:rPr>
              <a:t>what pushes me to want to be these </a:t>
            </a:r>
            <a:r>
              <a:rPr lang="en-US" sz="1400" i="1" dirty="0" smtClean="0">
                <a:solidFill>
                  <a:srgbClr val="717171"/>
                </a:solidFill>
              </a:rPr>
              <a:t>girls. </a:t>
            </a:r>
            <a:r>
              <a:rPr lang="en-US" sz="1400" i="1" dirty="0">
                <a:solidFill>
                  <a:srgbClr val="717171"/>
                </a:solidFill>
              </a:rPr>
              <a:t>They push me to be ambitious because these girls are editors, fashion designers and they are thriving </a:t>
            </a:r>
            <a:r>
              <a:rPr lang="en-US" sz="1400" i="1" dirty="0" smtClean="0">
                <a:solidFill>
                  <a:srgbClr val="717171"/>
                </a:solidFill>
              </a:rPr>
              <a:t>.”</a:t>
            </a:r>
            <a:endParaRPr lang="en-ZA" sz="1400" i="1" dirty="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smtClean="0">
              <a:solidFill>
                <a:srgbClr val="717171"/>
              </a:solidFill>
            </a:endParaRPr>
          </a:p>
          <a:p>
            <a:endParaRPr lang="en-ZA" sz="1400" i="1" dirty="0">
              <a:solidFill>
                <a:srgbClr val="717171"/>
              </a:solidFill>
            </a:endParaRPr>
          </a:p>
          <a:p>
            <a:endParaRPr lang="en-ZA" sz="1400" i="1" dirty="0">
              <a:solidFill>
                <a:srgbClr val="717171"/>
              </a:solidFill>
            </a:endParaRPr>
          </a:p>
          <a:p>
            <a:endParaRPr lang="en-ZA" sz="1400" i="1" dirty="0">
              <a:solidFill>
                <a:srgbClr val="717171">
                  <a:lumMod val="75000"/>
                  <a:lumOff val="25000"/>
                </a:srgbClr>
              </a:solidFill>
            </a:endParaRPr>
          </a:p>
          <a:p>
            <a:endParaRPr lang="en-ZA" sz="1400" i="1" dirty="0">
              <a:solidFill>
                <a:srgbClr val="717171">
                  <a:lumMod val="75000"/>
                  <a:lumOff val="25000"/>
                </a:srgbClr>
              </a:solidFill>
            </a:endParaRPr>
          </a:p>
          <a:p>
            <a:endParaRPr lang="en-ZA" sz="1400" i="1" dirty="0" smtClean="0">
              <a:solidFill>
                <a:srgbClr val="717171">
                  <a:lumMod val="75000"/>
                  <a:lumOff val="25000"/>
                </a:srgbClr>
              </a:solidFill>
            </a:endParaRPr>
          </a:p>
        </p:txBody>
      </p:sp>
      <p:sp>
        <p:nvSpPr>
          <p:cNvPr id="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Sindi</a:t>
            </a:r>
          </a:p>
        </p:txBody>
      </p:sp>
      <p:sp>
        <p:nvSpPr>
          <p:cNvPr id="28" name="Freeform 27"/>
          <p:cNvSpPr>
            <a:spLocks noEditPoints="1"/>
          </p:cNvSpPr>
          <p:nvPr/>
        </p:nvSpPr>
        <p:spPr bwMode="auto">
          <a:xfrm rot="1177271">
            <a:off x="8792017" y="908143"/>
            <a:ext cx="2771775" cy="2705100"/>
          </a:xfrm>
          <a:custGeom>
            <a:avLst/>
            <a:gdLst/>
            <a:ahLst/>
            <a:cxnLst>
              <a:cxn ang="0">
                <a:pos x="4" y="0"/>
              </a:cxn>
              <a:cxn ang="0">
                <a:pos x="0" y="192"/>
              </a:cxn>
              <a:cxn ang="0">
                <a:pos x="192" y="196"/>
              </a:cxn>
              <a:cxn ang="0">
                <a:pos x="196" y="5"/>
              </a:cxn>
              <a:cxn ang="0">
                <a:pos x="170" y="13"/>
              </a:cxn>
              <a:cxn ang="0">
                <a:pos x="185" y="24"/>
              </a:cxn>
              <a:cxn ang="0">
                <a:pos x="170" y="13"/>
              </a:cxn>
              <a:cxn ang="0">
                <a:pos x="154" y="13"/>
              </a:cxn>
              <a:cxn ang="0">
                <a:pos x="140" y="24"/>
              </a:cxn>
              <a:cxn ang="0">
                <a:pos x="107" y="13"/>
              </a:cxn>
              <a:cxn ang="0">
                <a:pos x="122" y="24"/>
              </a:cxn>
              <a:cxn ang="0">
                <a:pos x="107" y="13"/>
              </a:cxn>
              <a:cxn ang="0">
                <a:pos x="89" y="13"/>
              </a:cxn>
              <a:cxn ang="0">
                <a:pos x="75" y="24"/>
              </a:cxn>
              <a:cxn ang="0">
                <a:pos x="42" y="13"/>
              </a:cxn>
              <a:cxn ang="0">
                <a:pos x="56" y="24"/>
              </a:cxn>
              <a:cxn ang="0">
                <a:pos x="42" y="13"/>
              </a:cxn>
              <a:cxn ang="0">
                <a:pos x="25" y="13"/>
              </a:cxn>
              <a:cxn ang="0">
                <a:pos x="11" y="24"/>
              </a:cxn>
              <a:cxn ang="0">
                <a:pos x="25" y="185"/>
              </a:cxn>
              <a:cxn ang="0">
                <a:pos x="11" y="174"/>
              </a:cxn>
              <a:cxn ang="0">
                <a:pos x="25" y="185"/>
              </a:cxn>
              <a:cxn ang="0">
                <a:pos x="42" y="185"/>
              </a:cxn>
              <a:cxn ang="0">
                <a:pos x="56" y="174"/>
              </a:cxn>
              <a:cxn ang="0">
                <a:pos x="89" y="185"/>
              </a:cxn>
              <a:cxn ang="0">
                <a:pos x="75" y="174"/>
              </a:cxn>
              <a:cxn ang="0">
                <a:pos x="89" y="185"/>
              </a:cxn>
              <a:cxn ang="0">
                <a:pos x="107" y="185"/>
              </a:cxn>
              <a:cxn ang="0">
                <a:pos x="122" y="174"/>
              </a:cxn>
              <a:cxn ang="0">
                <a:pos x="154" y="185"/>
              </a:cxn>
              <a:cxn ang="0">
                <a:pos x="140" y="174"/>
              </a:cxn>
              <a:cxn ang="0">
                <a:pos x="154" y="185"/>
              </a:cxn>
              <a:cxn ang="0">
                <a:pos x="170" y="185"/>
              </a:cxn>
              <a:cxn ang="0">
                <a:pos x="185" y="174"/>
              </a:cxn>
              <a:cxn ang="0">
                <a:pos x="185" y="161"/>
              </a:cxn>
              <a:cxn ang="0">
                <a:pos x="106" y="161"/>
              </a:cxn>
              <a:cxn ang="0">
                <a:pos x="11" y="37"/>
              </a:cxn>
              <a:cxn ang="0">
                <a:pos x="147" y="37"/>
              </a:cxn>
              <a:cxn ang="0">
                <a:pos x="185" y="161"/>
              </a:cxn>
            </a:cxnLst>
            <a:rect l="0" t="0" r="r" b="b"/>
            <a:pathLst>
              <a:path w="196" h="196">
                <a:moveTo>
                  <a:pt x="192" y="0"/>
                </a:moveTo>
                <a:cubicBezTo>
                  <a:pt x="4" y="0"/>
                  <a:pt x="4" y="0"/>
                  <a:pt x="4" y="0"/>
                </a:cubicBezTo>
                <a:cubicBezTo>
                  <a:pt x="2" y="0"/>
                  <a:pt x="0" y="2"/>
                  <a:pt x="0" y="5"/>
                </a:cubicBezTo>
                <a:cubicBezTo>
                  <a:pt x="0" y="192"/>
                  <a:pt x="0" y="192"/>
                  <a:pt x="0" y="192"/>
                </a:cubicBezTo>
                <a:cubicBezTo>
                  <a:pt x="0" y="194"/>
                  <a:pt x="2" y="196"/>
                  <a:pt x="4" y="196"/>
                </a:cubicBezTo>
                <a:cubicBezTo>
                  <a:pt x="192" y="196"/>
                  <a:pt x="192" y="196"/>
                  <a:pt x="192" y="196"/>
                </a:cubicBezTo>
                <a:cubicBezTo>
                  <a:pt x="194" y="196"/>
                  <a:pt x="196" y="194"/>
                  <a:pt x="196" y="192"/>
                </a:cubicBezTo>
                <a:cubicBezTo>
                  <a:pt x="196" y="5"/>
                  <a:pt x="196" y="5"/>
                  <a:pt x="196" y="5"/>
                </a:cubicBezTo>
                <a:cubicBezTo>
                  <a:pt x="196" y="2"/>
                  <a:pt x="194" y="0"/>
                  <a:pt x="192" y="0"/>
                </a:cubicBezTo>
                <a:close/>
                <a:moveTo>
                  <a:pt x="170" y="13"/>
                </a:moveTo>
                <a:cubicBezTo>
                  <a:pt x="185" y="13"/>
                  <a:pt x="185" y="13"/>
                  <a:pt x="185" y="13"/>
                </a:cubicBezTo>
                <a:cubicBezTo>
                  <a:pt x="185" y="24"/>
                  <a:pt x="185" y="24"/>
                  <a:pt x="185" y="24"/>
                </a:cubicBezTo>
                <a:cubicBezTo>
                  <a:pt x="170" y="24"/>
                  <a:pt x="170" y="24"/>
                  <a:pt x="170" y="24"/>
                </a:cubicBezTo>
                <a:lnTo>
                  <a:pt x="170" y="13"/>
                </a:lnTo>
                <a:close/>
                <a:moveTo>
                  <a:pt x="140" y="13"/>
                </a:moveTo>
                <a:cubicBezTo>
                  <a:pt x="154" y="13"/>
                  <a:pt x="154" y="13"/>
                  <a:pt x="154" y="13"/>
                </a:cubicBezTo>
                <a:cubicBezTo>
                  <a:pt x="154" y="24"/>
                  <a:pt x="154" y="24"/>
                  <a:pt x="154" y="24"/>
                </a:cubicBezTo>
                <a:cubicBezTo>
                  <a:pt x="140" y="24"/>
                  <a:pt x="140" y="24"/>
                  <a:pt x="140" y="24"/>
                </a:cubicBezTo>
                <a:lnTo>
                  <a:pt x="140" y="13"/>
                </a:lnTo>
                <a:close/>
                <a:moveTo>
                  <a:pt x="107" y="13"/>
                </a:moveTo>
                <a:cubicBezTo>
                  <a:pt x="122" y="13"/>
                  <a:pt x="122" y="13"/>
                  <a:pt x="122" y="13"/>
                </a:cubicBezTo>
                <a:cubicBezTo>
                  <a:pt x="122" y="24"/>
                  <a:pt x="122" y="24"/>
                  <a:pt x="122" y="24"/>
                </a:cubicBezTo>
                <a:cubicBezTo>
                  <a:pt x="107" y="24"/>
                  <a:pt x="107" y="24"/>
                  <a:pt x="107" y="24"/>
                </a:cubicBezTo>
                <a:lnTo>
                  <a:pt x="107" y="13"/>
                </a:lnTo>
                <a:close/>
                <a:moveTo>
                  <a:pt x="75" y="13"/>
                </a:moveTo>
                <a:cubicBezTo>
                  <a:pt x="89" y="13"/>
                  <a:pt x="89" y="13"/>
                  <a:pt x="89" y="13"/>
                </a:cubicBezTo>
                <a:cubicBezTo>
                  <a:pt x="89" y="24"/>
                  <a:pt x="89" y="24"/>
                  <a:pt x="89" y="24"/>
                </a:cubicBezTo>
                <a:cubicBezTo>
                  <a:pt x="75" y="24"/>
                  <a:pt x="75" y="24"/>
                  <a:pt x="75" y="24"/>
                </a:cubicBezTo>
                <a:lnTo>
                  <a:pt x="75" y="13"/>
                </a:lnTo>
                <a:close/>
                <a:moveTo>
                  <a:pt x="42" y="13"/>
                </a:moveTo>
                <a:cubicBezTo>
                  <a:pt x="56" y="13"/>
                  <a:pt x="56" y="13"/>
                  <a:pt x="56" y="13"/>
                </a:cubicBezTo>
                <a:cubicBezTo>
                  <a:pt x="56" y="24"/>
                  <a:pt x="56" y="24"/>
                  <a:pt x="56" y="24"/>
                </a:cubicBezTo>
                <a:cubicBezTo>
                  <a:pt x="42" y="24"/>
                  <a:pt x="42" y="24"/>
                  <a:pt x="42" y="24"/>
                </a:cubicBezTo>
                <a:lnTo>
                  <a:pt x="42" y="13"/>
                </a:lnTo>
                <a:close/>
                <a:moveTo>
                  <a:pt x="11" y="13"/>
                </a:moveTo>
                <a:cubicBezTo>
                  <a:pt x="25" y="13"/>
                  <a:pt x="25" y="13"/>
                  <a:pt x="25" y="13"/>
                </a:cubicBezTo>
                <a:cubicBezTo>
                  <a:pt x="25" y="24"/>
                  <a:pt x="25" y="24"/>
                  <a:pt x="25" y="24"/>
                </a:cubicBezTo>
                <a:cubicBezTo>
                  <a:pt x="11" y="24"/>
                  <a:pt x="11" y="24"/>
                  <a:pt x="11" y="24"/>
                </a:cubicBezTo>
                <a:lnTo>
                  <a:pt x="11" y="13"/>
                </a:lnTo>
                <a:close/>
                <a:moveTo>
                  <a:pt x="25" y="185"/>
                </a:moveTo>
                <a:cubicBezTo>
                  <a:pt x="11" y="185"/>
                  <a:pt x="11" y="185"/>
                  <a:pt x="11" y="185"/>
                </a:cubicBezTo>
                <a:cubicBezTo>
                  <a:pt x="11" y="174"/>
                  <a:pt x="11" y="174"/>
                  <a:pt x="11" y="174"/>
                </a:cubicBezTo>
                <a:cubicBezTo>
                  <a:pt x="25" y="174"/>
                  <a:pt x="25" y="174"/>
                  <a:pt x="25" y="174"/>
                </a:cubicBezTo>
                <a:lnTo>
                  <a:pt x="25" y="185"/>
                </a:lnTo>
                <a:close/>
                <a:moveTo>
                  <a:pt x="56" y="185"/>
                </a:moveTo>
                <a:cubicBezTo>
                  <a:pt x="42" y="185"/>
                  <a:pt x="42" y="185"/>
                  <a:pt x="42" y="185"/>
                </a:cubicBezTo>
                <a:cubicBezTo>
                  <a:pt x="42" y="174"/>
                  <a:pt x="42" y="174"/>
                  <a:pt x="42" y="174"/>
                </a:cubicBezTo>
                <a:cubicBezTo>
                  <a:pt x="56" y="174"/>
                  <a:pt x="56" y="174"/>
                  <a:pt x="56" y="174"/>
                </a:cubicBezTo>
                <a:lnTo>
                  <a:pt x="56" y="185"/>
                </a:lnTo>
                <a:close/>
                <a:moveTo>
                  <a:pt x="89" y="185"/>
                </a:moveTo>
                <a:cubicBezTo>
                  <a:pt x="75" y="185"/>
                  <a:pt x="75" y="185"/>
                  <a:pt x="75" y="185"/>
                </a:cubicBezTo>
                <a:cubicBezTo>
                  <a:pt x="75" y="174"/>
                  <a:pt x="75" y="174"/>
                  <a:pt x="75" y="174"/>
                </a:cubicBezTo>
                <a:cubicBezTo>
                  <a:pt x="89" y="174"/>
                  <a:pt x="89" y="174"/>
                  <a:pt x="89" y="174"/>
                </a:cubicBezTo>
                <a:lnTo>
                  <a:pt x="89" y="185"/>
                </a:lnTo>
                <a:close/>
                <a:moveTo>
                  <a:pt x="122" y="185"/>
                </a:moveTo>
                <a:cubicBezTo>
                  <a:pt x="107" y="185"/>
                  <a:pt x="107" y="185"/>
                  <a:pt x="107" y="185"/>
                </a:cubicBezTo>
                <a:cubicBezTo>
                  <a:pt x="107" y="174"/>
                  <a:pt x="107" y="174"/>
                  <a:pt x="107" y="174"/>
                </a:cubicBezTo>
                <a:cubicBezTo>
                  <a:pt x="122" y="174"/>
                  <a:pt x="122" y="174"/>
                  <a:pt x="122" y="174"/>
                </a:cubicBezTo>
                <a:lnTo>
                  <a:pt x="122" y="185"/>
                </a:lnTo>
                <a:close/>
                <a:moveTo>
                  <a:pt x="154" y="185"/>
                </a:moveTo>
                <a:cubicBezTo>
                  <a:pt x="140" y="185"/>
                  <a:pt x="140" y="185"/>
                  <a:pt x="140" y="185"/>
                </a:cubicBezTo>
                <a:cubicBezTo>
                  <a:pt x="140" y="174"/>
                  <a:pt x="140" y="174"/>
                  <a:pt x="140" y="174"/>
                </a:cubicBezTo>
                <a:cubicBezTo>
                  <a:pt x="154" y="174"/>
                  <a:pt x="154" y="174"/>
                  <a:pt x="154" y="174"/>
                </a:cubicBezTo>
                <a:lnTo>
                  <a:pt x="154" y="185"/>
                </a:lnTo>
                <a:close/>
                <a:moveTo>
                  <a:pt x="185" y="185"/>
                </a:moveTo>
                <a:cubicBezTo>
                  <a:pt x="170" y="185"/>
                  <a:pt x="170" y="185"/>
                  <a:pt x="170" y="185"/>
                </a:cubicBezTo>
                <a:cubicBezTo>
                  <a:pt x="170" y="174"/>
                  <a:pt x="170" y="174"/>
                  <a:pt x="170" y="174"/>
                </a:cubicBezTo>
                <a:cubicBezTo>
                  <a:pt x="185" y="174"/>
                  <a:pt x="185" y="174"/>
                  <a:pt x="185" y="174"/>
                </a:cubicBezTo>
                <a:lnTo>
                  <a:pt x="185" y="185"/>
                </a:lnTo>
                <a:close/>
                <a:moveTo>
                  <a:pt x="185" y="161"/>
                </a:moveTo>
                <a:cubicBezTo>
                  <a:pt x="147" y="161"/>
                  <a:pt x="147" y="161"/>
                  <a:pt x="147" y="161"/>
                </a:cubicBezTo>
                <a:cubicBezTo>
                  <a:pt x="106" y="161"/>
                  <a:pt x="106" y="161"/>
                  <a:pt x="106" y="161"/>
                </a:cubicBezTo>
                <a:cubicBezTo>
                  <a:pt x="11" y="161"/>
                  <a:pt x="11" y="161"/>
                  <a:pt x="11" y="161"/>
                </a:cubicBezTo>
                <a:cubicBezTo>
                  <a:pt x="11" y="37"/>
                  <a:pt x="11" y="37"/>
                  <a:pt x="11" y="37"/>
                </a:cubicBezTo>
                <a:cubicBezTo>
                  <a:pt x="106" y="37"/>
                  <a:pt x="106" y="37"/>
                  <a:pt x="106" y="37"/>
                </a:cubicBezTo>
                <a:cubicBezTo>
                  <a:pt x="147" y="37"/>
                  <a:pt x="147" y="37"/>
                  <a:pt x="147" y="37"/>
                </a:cubicBezTo>
                <a:cubicBezTo>
                  <a:pt x="185" y="37"/>
                  <a:pt x="185" y="37"/>
                  <a:pt x="185" y="37"/>
                </a:cubicBezTo>
                <a:lnTo>
                  <a:pt x="185" y="16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5" name="noun_project_1061.eps"/>
          <p:cNvSpPr>
            <a:spLocks/>
          </p:cNvSpPr>
          <p:nvPr/>
        </p:nvSpPr>
        <p:spPr bwMode="auto">
          <a:xfrm>
            <a:off x="435436" y="293480"/>
            <a:ext cx="460505" cy="503802"/>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chemeClr val="bg2">
              <a:lumMod val="50000"/>
            </a:schemeClr>
          </a:solidFill>
          <a:ln>
            <a:noFill/>
          </a:ln>
        </p:spPr>
        <p:txBody>
          <a:bodyPr/>
          <a:lstStyle/>
          <a:p>
            <a:endParaRPr lang="en-ZA" dirty="0">
              <a:solidFill>
                <a:srgbClr val="717171"/>
              </a:solidFill>
            </a:endParaRPr>
          </a:p>
        </p:txBody>
      </p:sp>
    </p:spTree>
    <p:extLst>
      <p:ext uri="{BB962C8B-B14F-4D97-AF65-F5344CB8AC3E}">
        <p14:creationId xmlns:p14="http://schemas.microsoft.com/office/powerpoint/2010/main" val="1649478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extBox 80"/>
          <p:cNvSpPr txBox="1"/>
          <p:nvPr/>
        </p:nvSpPr>
        <p:spPr>
          <a:xfrm>
            <a:off x="5165765" y="3331721"/>
            <a:ext cx="3437254" cy="2673609"/>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b="1" dirty="0" smtClean="0">
                <a:solidFill>
                  <a:srgbClr val="333333"/>
                </a:solidFill>
              </a:rPr>
              <a:t>FEM </a:t>
            </a:r>
            <a:r>
              <a:rPr lang="en-ZA" sz="1100" b="1" dirty="0">
                <a:solidFill>
                  <a:srgbClr val="333333"/>
                </a:solidFill>
              </a:rPr>
              <a:t>CARE PRODUCTS NEEDED: </a:t>
            </a:r>
          </a:p>
          <a:p>
            <a:pPr marL="806450" lvl="1" indent="-171450">
              <a:buFont typeface="Wingdings" panose="05000000000000000000" pitchFamily="2" charset="2"/>
              <a:buChar char="§"/>
            </a:pPr>
            <a:r>
              <a:rPr lang="en-ZA" sz="1100" dirty="0">
                <a:solidFill>
                  <a:srgbClr val="333333"/>
                </a:solidFill>
              </a:rPr>
              <a:t>Panty </a:t>
            </a:r>
            <a:r>
              <a:rPr lang="en-ZA" sz="1100" dirty="0" smtClean="0">
                <a:solidFill>
                  <a:srgbClr val="333333"/>
                </a:solidFill>
              </a:rPr>
              <a:t>liners</a:t>
            </a:r>
            <a:r>
              <a:rPr lang="en-ZA" sz="1100" dirty="0">
                <a:solidFill>
                  <a:srgbClr val="333333"/>
                </a:solidFill>
              </a:rPr>
              <a:t> </a:t>
            </a:r>
            <a:r>
              <a:rPr lang="en-ZA" sz="1100" dirty="0" smtClean="0">
                <a:solidFill>
                  <a:srgbClr val="333333"/>
                </a:solidFill>
              </a:rPr>
              <a:t>and pads</a:t>
            </a:r>
            <a:endParaRPr lang="en-ZA" sz="1100" dirty="0">
              <a:solidFill>
                <a:srgbClr val="333333"/>
              </a:solidFill>
            </a:endParaRPr>
          </a:p>
          <a:p>
            <a:pPr marL="806450" lvl="1" indent="-171450">
              <a:buFont typeface="Wingdings" panose="05000000000000000000" pitchFamily="2" charset="2"/>
              <a:buChar char="§"/>
            </a:pPr>
            <a:r>
              <a:rPr lang="en-ZA" sz="1100" dirty="0" smtClean="0">
                <a:solidFill>
                  <a:srgbClr val="333333"/>
                </a:solidFill>
              </a:rPr>
              <a:t>Un-fragranced fem care soap</a:t>
            </a:r>
            <a:endParaRPr lang="en-ZA" sz="1100" dirty="0">
              <a:solidFill>
                <a:srgbClr val="333333"/>
              </a:solidFill>
            </a:endParaRPr>
          </a:p>
          <a:p>
            <a:pPr marL="349250" indent="-171450">
              <a:buFont typeface="Wingdings" panose="05000000000000000000" pitchFamily="2" charset="2"/>
              <a:buChar char="§"/>
            </a:pPr>
            <a:r>
              <a:rPr lang="en-ZA" sz="1100" b="1" dirty="0">
                <a:solidFill>
                  <a:srgbClr val="333333"/>
                </a:solidFill>
              </a:rPr>
              <a:t>FEM CARE PRODUCT CHARACTERISTICS:</a:t>
            </a:r>
          </a:p>
          <a:p>
            <a:pPr marL="806450" lvl="1" indent="-171450">
              <a:buFont typeface="Wingdings" panose="05000000000000000000" pitchFamily="2" charset="2"/>
              <a:buChar char="§"/>
            </a:pPr>
            <a:r>
              <a:rPr lang="en-ZA" sz="1100" dirty="0" smtClean="0">
                <a:solidFill>
                  <a:srgbClr val="333333"/>
                </a:solidFill>
              </a:rPr>
              <a:t>Gentle, effective</a:t>
            </a:r>
          </a:p>
          <a:p>
            <a:pPr marL="806450" lvl="1" indent="-171450">
              <a:buFont typeface="Wingdings" panose="05000000000000000000" pitchFamily="2" charset="2"/>
              <a:buChar char="§"/>
            </a:pPr>
            <a:r>
              <a:rPr lang="en-ZA" sz="1100" dirty="0" smtClean="0">
                <a:solidFill>
                  <a:srgbClr val="333333"/>
                </a:solidFill>
              </a:rPr>
              <a:t>Inexpensive/ free</a:t>
            </a:r>
            <a:endParaRPr lang="en-ZA" sz="1100" dirty="0">
              <a:solidFill>
                <a:srgbClr val="333333"/>
              </a:solidFill>
            </a:endParaRPr>
          </a:p>
          <a:p>
            <a:pPr marL="349250" indent="-171450">
              <a:buFont typeface="Wingdings" panose="05000000000000000000" pitchFamily="2" charset="2"/>
              <a:buChar char="§"/>
            </a:pPr>
            <a:r>
              <a:rPr lang="en-ZA" sz="1100" b="1" dirty="0" smtClean="0">
                <a:solidFill>
                  <a:srgbClr val="717171">
                    <a:lumMod val="50000"/>
                  </a:srgbClr>
                </a:solidFill>
              </a:rPr>
              <a:t>POTENTIAL FEM </a:t>
            </a:r>
            <a:r>
              <a:rPr lang="en-ZA" sz="1100" b="1" dirty="0">
                <a:solidFill>
                  <a:srgbClr val="717171">
                    <a:lumMod val="50000"/>
                  </a:srgbClr>
                </a:solidFill>
              </a:rPr>
              <a:t>CARE PRODUCT INNOVATIONS: </a:t>
            </a:r>
          </a:p>
          <a:p>
            <a:pPr marL="806450" lvl="1" indent="-171450">
              <a:buFont typeface="Wingdings" panose="05000000000000000000" pitchFamily="2" charset="2"/>
              <a:buChar char="§"/>
            </a:pPr>
            <a:r>
              <a:rPr lang="en-ZA" sz="1100" dirty="0" smtClean="0">
                <a:solidFill>
                  <a:srgbClr val="717171">
                    <a:lumMod val="50000"/>
                  </a:srgbClr>
                </a:solidFill>
              </a:rPr>
              <a:t>Education takes precedence over a specific product need</a:t>
            </a:r>
          </a:p>
          <a:p>
            <a:pPr marL="806450" lvl="1" indent="-171450">
              <a:buFont typeface="Wingdings" panose="05000000000000000000" pitchFamily="2" charset="2"/>
              <a:buChar char="§"/>
            </a:pPr>
            <a:r>
              <a:rPr lang="en-ZA" sz="1100" dirty="0" smtClean="0">
                <a:solidFill>
                  <a:srgbClr val="717171">
                    <a:lumMod val="50000"/>
                  </a:srgbClr>
                </a:solidFill>
              </a:rPr>
              <a:t>Multipurpose contraception and STI protection product</a:t>
            </a:r>
          </a:p>
          <a:p>
            <a:pPr marL="806450" lvl="1" indent="-171450">
              <a:buFont typeface="Wingdings" panose="05000000000000000000" pitchFamily="2" charset="2"/>
              <a:buChar char="§"/>
            </a:pPr>
            <a:r>
              <a:rPr lang="en-ZA" sz="1100" dirty="0">
                <a:solidFill>
                  <a:srgbClr val="333333"/>
                </a:solidFill>
              </a:rPr>
              <a:t>Pre-sex </a:t>
            </a:r>
            <a:r>
              <a:rPr lang="en-ZA" sz="1100" dirty="0" smtClean="0">
                <a:solidFill>
                  <a:srgbClr val="333333"/>
                </a:solidFill>
              </a:rPr>
              <a:t>spermicide</a:t>
            </a:r>
          </a:p>
          <a:p>
            <a:pPr marL="806450" lvl="1" indent="-171450">
              <a:buFont typeface="Wingdings" panose="05000000000000000000" pitchFamily="2" charset="2"/>
              <a:buChar char="§"/>
            </a:pPr>
            <a:r>
              <a:rPr lang="en-ZA" sz="1100" dirty="0" smtClean="0">
                <a:solidFill>
                  <a:srgbClr val="333333"/>
                </a:solidFill>
              </a:rPr>
              <a:t>Covert STI prevention</a:t>
            </a:r>
            <a:endParaRPr lang="en-ZA" sz="1100" dirty="0">
              <a:solidFill>
                <a:srgbClr val="333333"/>
              </a:solidFill>
            </a:endParaRPr>
          </a:p>
        </p:txBody>
      </p:sp>
      <p:sp>
        <p:nvSpPr>
          <p:cNvPr id="80" name="TextBox 79"/>
          <p:cNvSpPr txBox="1"/>
          <p:nvPr/>
        </p:nvSpPr>
        <p:spPr>
          <a:xfrm>
            <a:off x="8602660" y="1081957"/>
            <a:ext cx="3437254" cy="1253261"/>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Basic sexual health fem care rituals, but she is very disciplined in maintaining her cleanliness</a:t>
            </a:r>
          </a:p>
          <a:p>
            <a:pPr marL="171450" indent="-171450">
              <a:buFont typeface="Arial" panose="020B0604020202020204" pitchFamily="34" charset="0"/>
              <a:buChar char="•"/>
            </a:pPr>
            <a:r>
              <a:rPr lang="en-ZA" sz="1100" dirty="0" smtClean="0">
                <a:solidFill>
                  <a:srgbClr val="333333"/>
                </a:solidFill>
              </a:rPr>
              <a:t>Believes in bathing twice a day to stay fresh and clean</a:t>
            </a:r>
          </a:p>
          <a:p>
            <a:pPr marL="171450" indent="-171450">
              <a:buFont typeface="Arial" panose="020B0604020202020204" pitchFamily="34" charset="0"/>
              <a:buChar char="•"/>
            </a:pPr>
            <a:r>
              <a:rPr lang="en-ZA" sz="1100" dirty="0" smtClean="0">
                <a:solidFill>
                  <a:srgbClr val="333333"/>
                </a:solidFill>
              </a:rPr>
              <a:t>Adopts basic ‘bathing’ rituals learnt from her mother/ aunt/ grandmother</a:t>
            </a:r>
          </a:p>
          <a:p>
            <a:endParaRPr lang="en-ZA" sz="1100" dirty="0">
              <a:solidFill>
                <a:srgbClr val="333333"/>
              </a:solidFill>
            </a:endParaRPr>
          </a:p>
        </p:txBody>
      </p:sp>
      <p:sp>
        <p:nvSpPr>
          <p:cNvPr id="50" name="TextBox 49"/>
          <p:cNvSpPr txBox="1"/>
          <p:nvPr/>
        </p:nvSpPr>
        <p:spPr>
          <a:xfrm>
            <a:off x="4930271" y="1086259"/>
            <a:ext cx="3437254" cy="1336804"/>
          </a:xfrm>
          <a:prstGeom prst="rect">
            <a:avLst/>
          </a:prstGeom>
          <a:noFill/>
        </p:spPr>
        <p:txBody>
          <a:bodyPr wrap="square" lIns="0" tIns="0" rIns="0" bIns="0" rtlCol="0">
            <a:noAutofit/>
          </a:bodyPr>
          <a:lstStyle/>
          <a:p>
            <a:pPr marL="349250" indent="-171450">
              <a:buFont typeface="Wingdings" panose="05000000000000000000" pitchFamily="2" charset="2"/>
              <a:buChar char="§"/>
            </a:pPr>
            <a:r>
              <a:rPr lang="en-ZA" sz="1100" dirty="0" smtClean="0">
                <a:solidFill>
                  <a:srgbClr val="333333"/>
                </a:solidFill>
              </a:rPr>
              <a:t>Household products are used where possible to replace expensive fem care or sexual health products [Sunlight Soap]</a:t>
            </a:r>
          </a:p>
          <a:p>
            <a:pPr marL="349250" indent="-171450">
              <a:buFont typeface="Wingdings" panose="05000000000000000000" pitchFamily="2" charset="2"/>
              <a:buChar char="§"/>
            </a:pPr>
            <a:r>
              <a:rPr lang="en-ZA" sz="1100" dirty="0">
                <a:solidFill>
                  <a:srgbClr val="333333"/>
                </a:solidFill>
              </a:rPr>
              <a:t>Basic fem care products used: pads, panty liners</a:t>
            </a:r>
          </a:p>
          <a:p>
            <a:pPr marL="349250" indent="-171450">
              <a:buFont typeface="Wingdings" panose="05000000000000000000" pitchFamily="2" charset="2"/>
              <a:buChar char="§"/>
            </a:pPr>
            <a:r>
              <a:rPr lang="en-ZA" sz="1100" dirty="0" smtClean="0">
                <a:solidFill>
                  <a:srgbClr val="333333"/>
                </a:solidFill>
              </a:rPr>
              <a:t>If easily accessible she uses the pill/ injection provided by clinics, but infrequent use of condoms</a:t>
            </a:r>
            <a:endParaRPr lang="en-ZA" sz="1100" dirty="0">
              <a:solidFill>
                <a:srgbClr val="333333"/>
              </a:solidFill>
            </a:endParaRPr>
          </a:p>
          <a:p>
            <a:pPr marL="349250" indent="-171450">
              <a:buFont typeface="Wingdings" panose="05000000000000000000" pitchFamily="2" charset="2"/>
              <a:buChar char="§"/>
            </a:pPr>
            <a:r>
              <a:rPr lang="en-ZA" sz="1100" dirty="0">
                <a:solidFill>
                  <a:srgbClr val="333333"/>
                </a:solidFill>
              </a:rPr>
              <a:t>She has </a:t>
            </a:r>
            <a:r>
              <a:rPr lang="en-ZA" sz="1100" dirty="0" smtClean="0">
                <a:solidFill>
                  <a:srgbClr val="333333"/>
                </a:solidFill>
              </a:rPr>
              <a:t>no </a:t>
            </a:r>
            <a:r>
              <a:rPr lang="en-ZA" sz="1100" dirty="0">
                <a:solidFill>
                  <a:srgbClr val="333333"/>
                </a:solidFill>
              </a:rPr>
              <a:t>say in the product </a:t>
            </a:r>
            <a:r>
              <a:rPr lang="en-ZA" sz="1100" dirty="0" smtClean="0">
                <a:solidFill>
                  <a:srgbClr val="333333"/>
                </a:solidFill>
              </a:rPr>
              <a:t>brands, dependent on price</a:t>
            </a:r>
            <a:endParaRPr lang="en-ZA" sz="1100" dirty="0">
              <a:solidFill>
                <a:srgbClr val="333333"/>
              </a:solidFill>
            </a:endParaRPr>
          </a:p>
          <a:p>
            <a:pPr marL="349250" indent="-171450">
              <a:buFont typeface="Wingdings" panose="05000000000000000000" pitchFamily="2" charset="2"/>
              <a:buChar char="§"/>
            </a:pPr>
            <a:endParaRPr lang="en-ZA" sz="1100" dirty="0">
              <a:solidFill>
                <a:srgbClr val="333333"/>
              </a:solidFill>
            </a:endParaRPr>
          </a:p>
        </p:txBody>
      </p:sp>
      <p:sp>
        <p:nvSpPr>
          <p:cNvPr id="35" name="Rectangle 3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Product Use</a:t>
            </a:r>
            <a:endParaRPr lang="en-ZA" sz="1400" dirty="0">
              <a:solidFill>
                <a:srgbClr val="FFFFFF"/>
              </a:solidFill>
            </a:endParaRPr>
          </a:p>
        </p:txBody>
      </p:sp>
      <p:grpSp>
        <p:nvGrpSpPr>
          <p:cNvPr id="37" name="noun_project_0722.eps"/>
          <p:cNvGrpSpPr>
            <a:grpSpLocks/>
          </p:cNvGrpSpPr>
          <p:nvPr/>
        </p:nvGrpSpPr>
        <p:grpSpPr bwMode="auto">
          <a:xfrm>
            <a:off x="8600931" y="458979"/>
            <a:ext cx="609600" cy="609600"/>
            <a:chOff x="3014" y="3056"/>
            <a:chExt cx="384" cy="384"/>
          </a:xfrm>
          <a:solidFill>
            <a:srgbClr val="C00069"/>
          </a:solidFill>
        </p:grpSpPr>
        <p:sp>
          <p:nvSpPr>
            <p:cNvPr id="38" name="Freeform 350"/>
            <p:cNvSpPr>
              <a:spLocks/>
            </p:cNvSpPr>
            <p:nvPr/>
          </p:nvSpPr>
          <p:spPr bwMode="auto">
            <a:xfrm>
              <a:off x="3216" y="3202"/>
              <a:ext cx="87" cy="88"/>
            </a:xfrm>
            <a:custGeom>
              <a:avLst/>
              <a:gdLst>
                <a:gd name="T0" fmla="*/ 5 w 788"/>
                <a:gd name="T1" fmla="*/ 0 h 788"/>
                <a:gd name="T2" fmla="*/ 5 w 788"/>
                <a:gd name="T3" fmla="*/ 0 h 788"/>
                <a:gd name="T4" fmla="*/ 6 w 788"/>
                <a:gd name="T5" fmla="*/ 0 h 788"/>
                <a:gd name="T6" fmla="*/ 7 w 788"/>
                <a:gd name="T7" fmla="*/ 0 h 788"/>
                <a:gd name="T8" fmla="*/ 7 w 788"/>
                <a:gd name="T9" fmla="*/ 1 h 788"/>
                <a:gd name="T10" fmla="*/ 8 w 788"/>
                <a:gd name="T11" fmla="*/ 1 h 788"/>
                <a:gd name="T12" fmla="*/ 8 w 788"/>
                <a:gd name="T13" fmla="*/ 1 h 788"/>
                <a:gd name="T14" fmla="*/ 8 w 788"/>
                <a:gd name="T15" fmla="*/ 2 h 788"/>
                <a:gd name="T16" fmla="*/ 9 w 788"/>
                <a:gd name="T17" fmla="*/ 2 h 788"/>
                <a:gd name="T18" fmla="*/ 9 w 788"/>
                <a:gd name="T19" fmla="*/ 3 h 788"/>
                <a:gd name="T20" fmla="*/ 9 w 788"/>
                <a:gd name="T21" fmla="*/ 3 h 788"/>
                <a:gd name="T22" fmla="*/ 9 w 788"/>
                <a:gd name="T23" fmla="*/ 4 h 788"/>
                <a:gd name="T24" fmla="*/ 10 w 788"/>
                <a:gd name="T25" fmla="*/ 4 h 788"/>
                <a:gd name="T26" fmla="*/ 10 w 788"/>
                <a:gd name="T27" fmla="*/ 5 h 788"/>
                <a:gd name="T28" fmla="*/ 10 w 788"/>
                <a:gd name="T29" fmla="*/ 5 h 788"/>
                <a:gd name="T30" fmla="*/ 9 w 788"/>
                <a:gd name="T31" fmla="*/ 6 h 788"/>
                <a:gd name="T32" fmla="*/ 9 w 788"/>
                <a:gd name="T33" fmla="*/ 7 h 788"/>
                <a:gd name="T34" fmla="*/ 9 w 788"/>
                <a:gd name="T35" fmla="*/ 7 h 788"/>
                <a:gd name="T36" fmla="*/ 9 w 788"/>
                <a:gd name="T37" fmla="*/ 8 h 788"/>
                <a:gd name="T38" fmla="*/ 8 w 788"/>
                <a:gd name="T39" fmla="*/ 8 h 788"/>
                <a:gd name="T40" fmla="*/ 8 w 788"/>
                <a:gd name="T41" fmla="*/ 9 h 788"/>
                <a:gd name="T42" fmla="*/ 8 w 788"/>
                <a:gd name="T43" fmla="*/ 9 h 788"/>
                <a:gd name="T44" fmla="*/ 7 w 788"/>
                <a:gd name="T45" fmla="*/ 9 h 788"/>
                <a:gd name="T46" fmla="*/ 7 w 788"/>
                <a:gd name="T47" fmla="*/ 9 h 788"/>
                <a:gd name="T48" fmla="*/ 6 w 788"/>
                <a:gd name="T49" fmla="*/ 10 h 788"/>
                <a:gd name="T50" fmla="*/ 5 w 788"/>
                <a:gd name="T51" fmla="*/ 10 h 788"/>
                <a:gd name="T52" fmla="*/ 5 w 788"/>
                <a:gd name="T53" fmla="*/ 10 h 788"/>
                <a:gd name="T54" fmla="*/ 4 w 788"/>
                <a:gd name="T55" fmla="*/ 10 h 788"/>
                <a:gd name="T56" fmla="*/ 4 w 788"/>
                <a:gd name="T57" fmla="*/ 10 h 788"/>
                <a:gd name="T58" fmla="*/ 3 w 788"/>
                <a:gd name="T59" fmla="*/ 9 h 788"/>
                <a:gd name="T60" fmla="*/ 3 w 788"/>
                <a:gd name="T61" fmla="*/ 9 h 788"/>
                <a:gd name="T62" fmla="*/ 2 w 788"/>
                <a:gd name="T63" fmla="*/ 9 h 788"/>
                <a:gd name="T64" fmla="*/ 2 w 788"/>
                <a:gd name="T65" fmla="*/ 9 h 788"/>
                <a:gd name="T66" fmla="*/ 1 w 788"/>
                <a:gd name="T67" fmla="*/ 8 h 788"/>
                <a:gd name="T68" fmla="*/ 1 w 788"/>
                <a:gd name="T69" fmla="*/ 8 h 788"/>
                <a:gd name="T70" fmla="*/ 1 w 788"/>
                <a:gd name="T71" fmla="*/ 7 h 788"/>
                <a:gd name="T72" fmla="*/ 0 w 788"/>
                <a:gd name="T73" fmla="*/ 7 h 788"/>
                <a:gd name="T74" fmla="*/ 0 w 788"/>
                <a:gd name="T75" fmla="*/ 6 h 788"/>
                <a:gd name="T76" fmla="*/ 0 w 788"/>
                <a:gd name="T77" fmla="*/ 5 h 788"/>
                <a:gd name="T78" fmla="*/ 0 w 788"/>
                <a:gd name="T79" fmla="*/ 5 h 788"/>
                <a:gd name="T80" fmla="*/ 0 w 788"/>
                <a:gd name="T81" fmla="*/ 4 h 788"/>
                <a:gd name="T82" fmla="*/ 0 w 788"/>
                <a:gd name="T83" fmla="*/ 4 h 788"/>
                <a:gd name="T84" fmla="*/ 0 w 788"/>
                <a:gd name="T85" fmla="*/ 3 h 788"/>
                <a:gd name="T86" fmla="*/ 1 w 788"/>
                <a:gd name="T87" fmla="*/ 3 h 788"/>
                <a:gd name="T88" fmla="*/ 1 w 788"/>
                <a:gd name="T89" fmla="*/ 2 h 788"/>
                <a:gd name="T90" fmla="*/ 1 w 788"/>
                <a:gd name="T91" fmla="*/ 2 h 788"/>
                <a:gd name="T92" fmla="*/ 2 w 788"/>
                <a:gd name="T93" fmla="*/ 1 h 788"/>
                <a:gd name="T94" fmla="*/ 2 w 788"/>
                <a:gd name="T95" fmla="*/ 1 h 788"/>
                <a:gd name="T96" fmla="*/ 3 w 788"/>
                <a:gd name="T97" fmla="*/ 1 h 788"/>
                <a:gd name="T98" fmla="*/ 3 w 788"/>
                <a:gd name="T99" fmla="*/ 0 h 788"/>
                <a:gd name="T100" fmla="*/ 4 w 788"/>
                <a:gd name="T101" fmla="*/ 0 h 788"/>
                <a:gd name="T102" fmla="*/ 4 w 788"/>
                <a:gd name="T103" fmla="*/ 0 h 788"/>
                <a:gd name="T104" fmla="*/ 5 w 788"/>
                <a:gd name="T105" fmla="*/ 0 h 7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8"/>
                <a:gd name="T160" fmla="*/ 0 h 788"/>
                <a:gd name="T161" fmla="*/ 788 w 788"/>
                <a:gd name="T162" fmla="*/ 788 h 7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8" h="788">
                  <a:moveTo>
                    <a:pt x="394" y="0"/>
                  </a:moveTo>
                  <a:lnTo>
                    <a:pt x="443" y="4"/>
                  </a:lnTo>
                  <a:lnTo>
                    <a:pt x="490" y="12"/>
                  </a:lnTo>
                  <a:lnTo>
                    <a:pt x="536" y="27"/>
                  </a:lnTo>
                  <a:lnTo>
                    <a:pt x="578" y="47"/>
                  </a:lnTo>
                  <a:lnTo>
                    <a:pt x="618" y="71"/>
                  </a:lnTo>
                  <a:lnTo>
                    <a:pt x="655" y="100"/>
                  </a:lnTo>
                  <a:lnTo>
                    <a:pt x="688" y="132"/>
                  </a:lnTo>
                  <a:lnTo>
                    <a:pt x="716" y="169"/>
                  </a:lnTo>
                  <a:lnTo>
                    <a:pt x="741" y="209"/>
                  </a:lnTo>
                  <a:lnTo>
                    <a:pt x="760" y="252"/>
                  </a:lnTo>
                  <a:lnTo>
                    <a:pt x="775" y="297"/>
                  </a:lnTo>
                  <a:lnTo>
                    <a:pt x="784" y="345"/>
                  </a:lnTo>
                  <a:lnTo>
                    <a:pt x="788" y="394"/>
                  </a:lnTo>
                  <a:lnTo>
                    <a:pt x="784" y="443"/>
                  </a:lnTo>
                  <a:lnTo>
                    <a:pt x="775" y="491"/>
                  </a:lnTo>
                  <a:lnTo>
                    <a:pt x="760" y="537"/>
                  </a:lnTo>
                  <a:lnTo>
                    <a:pt x="741" y="579"/>
                  </a:lnTo>
                  <a:lnTo>
                    <a:pt x="716" y="618"/>
                  </a:lnTo>
                  <a:lnTo>
                    <a:pt x="688" y="655"/>
                  </a:lnTo>
                  <a:lnTo>
                    <a:pt x="655" y="688"/>
                  </a:lnTo>
                  <a:lnTo>
                    <a:pt x="618" y="717"/>
                  </a:lnTo>
                  <a:lnTo>
                    <a:pt x="578" y="742"/>
                  </a:lnTo>
                  <a:lnTo>
                    <a:pt x="536" y="761"/>
                  </a:lnTo>
                  <a:lnTo>
                    <a:pt x="490" y="775"/>
                  </a:lnTo>
                  <a:lnTo>
                    <a:pt x="443" y="785"/>
                  </a:lnTo>
                  <a:lnTo>
                    <a:pt x="394" y="788"/>
                  </a:lnTo>
                  <a:lnTo>
                    <a:pt x="345" y="785"/>
                  </a:lnTo>
                  <a:lnTo>
                    <a:pt x="296" y="775"/>
                  </a:lnTo>
                  <a:lnTo>
                    <a:pt x="251" y="761"/>
                  </a:lnTo>
                  <a:lnTo>
                    <a:pt x="208" y="742"/>
                  </a:lnTo>
                  <a:lnTo>
                    <a:pt x="169" y="717"/>
                  </a:lnTo>
                  <a:lnTo>
                    <a:pt x="132" y="688"/>
                  </a:lnTo>
                  <a:lnTo>
                    <a:pt x="99" y="655"/>
                  </a:lnTo>
                  <a:lnTo>
                    <a:pt x="70" y="618"/>
                  </a:lnTo>
                  <a:lnTo>
                    <a:pt x="46" y="579"/>
                  </a:lnTo>
                  <a:lnTo>
                    <a:pt x="26" y="537"/>
                  </a:lnTo>
                  <a:lnTo>
                    <a:pt x="11" y="491"/>
                  </a:lnTo>
                  <a:lnTo>
                    <a:pt x="3" y="443"/>
                  </a:lnTo>
                  <a:lnTo>
                    <a:pt x="0" y="394"/>
                  </a:lnTo>
                  <a:lnTo>
                    <a:pt x="3" y="345"/>
                  </a:lnTo>
                  <a:lnTo>
                    <a:pt x="11" y="297"/>
                  </a:lnTo>
                  <a:lnTo>
                    <a:pt x="26" y="252"/>
                  </a:lnTo>
                  <a:lnTo>
                    <a:pt x="46" y="209"/>
                  </a:lnTo>
                  <a:lnTo>
                    <a:pt x="70" y="169"/>
                  </a:lnTo>
                  <a:lnTo>
                    <a:pt x="99" y="132"/>
                  </a:lnTo>
                  <a:lnTo>
                    <a:pt x="132" y="100"/>
                  </a:lnTo>
                  <a:lnTo>
                    <a:pt x="169" y="71"/>
                  </a:lnTo>
                  <a:lnTo>
                    <a:pt x="208" y="47"/>
                  </a:lnTo>
                  <a:lnTo>
                    <a:pt x="251" y="27"/>
                  </a:lnTo>
                  <a:lnTo>
                    <a:pt x="296" y="12"/>
                  </a:lnTo>
                  <a:lnTo>
                    <a:pt x="345" y="4"/>
                  </a:lnTo>
                  <a:lnTo>
                    <a:pt x="394" y="0"/>
                  </a:lnTo>
                  <a:close/>
                </a:path>
              </a:pathLst>
            </a:custGeom>
            <a:grpFill/>
            <a:ln w="0">
              <a:noFill/>
              <a:prstDash val="solid"/>
              <a:round/>
              <a:headEnd/>
              <a:tailEnd/>
            </a:ln>
          </p:spPr>
          <p:txBody>
            <a:bodyPr/>
            <a:lstStyle/>
            <a:p>
              <a:endParaRPr lang="en-ZA" dirty="0">
                <a:solidFill>
                  <a:srgbClr val="717171"/>
                </a:solidFill>
              </a:endParaRPr>
            </a:p>
          </p:txBody>
        </p:sp>
        <p:sp>
          <p:nvSpPr>
            <p:cNvPr id="39" name="Freeform 351"/>
            <p:cNvSpPr>
              <a:spLocks/>
            </p:cNvSpPr>
            <p:nvPr/>
          </p:nvSpPr>
          <p:spPr bwMode="auto">
            <a:xfrm>
              <a:off x="3201" y="3186"/>
              <a:ext cx="28" cy="29"/>
            </a:xfrm>
            <a:custGeom>
              <a:avLst/>
              <a:gdLst>
                <a:gd name="T0" fmla="*/ 0 w 253"/>
                <a:gd name="T1" fmla="*/ 0 h 256"/>
                <a:gd name="T2" fmla="*/ 3 w 253"/>
                <a:gd name="T3" fmla="*/ 2 h 256"/>
                <a:gd name="T4" fmla="*/ 3 w 253"/>
                <a:gd name="T5" fmla="*/ 2 h 256"/>
                <a:gd name="T6" fmla="*/ 2 w 253"/>
                <a:gd name="T7" fmla="*/ 2 h 256"/>
                <a:gd name="T8" fmla="*/ 2 w 253"/>
                <a:gd name="T9" fmla="*/ 3 h 256"/>
                <a:gd name="T10" fmla="*/ 1 w 253"/>
                <a:gd name="T11" fmla="*/ 3 h 256"/>
                <a:gd name="T12" fmla="*/ 0 w 253"/>
                <a:gd name="T13" fmla="*/ 0 h 256"/>
                <a:gd name="T14" fmla="*/ 0 w 253"/>
                <a:gd name="T15" fmla="*/ 0 h 256"/>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6"/>
                <a:gd name="T26" fmla="*/ 253 w 253"/>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6">
                  <a:moveTo>
                    <a:pt x="0" y="0"/>
                  </a:moveTo>
                  <a:lnTo>
                    <a:pt x="253" y="122"/>
                  </a:lnTo>
                  <a:lnTo>
                    <a:pt x="216" y="151"/>
                  </a:lnTo>
                  <a:lnTo>
                    <a:pt x="180" y="183"/>
                  </a:lnTo>
                  <a:lnTo>
                    <a:pt x="147" y="218"/>
                  </a:lnTo>
                  <a:lnTo>
                    <a:pt x="119" y="256"/>
                  </a:lnTo>
                  <a:lnTo>
                    <a:pt x="14" y="3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0" name="Freeform 352"/>
            <p:cNvSpPr>
              <a:spLocks/>
            </p:cNvSpPr>
            <p:nvPr/>
          </p:nvSpPr>
          <p:spPr bwMode="auto">
            <a:xfrm>
              <a:off x="3176" y="3235"/>
              <a:ext cx="29" cy="21"/>
            </a:xfrm>
            <a:custGeom>
              <a:avLst/>
              <a:gdLst>
                <a:gd name="T0" fmla="*/ 3 w 262"/>
                <a:gd name="T1" fmla="*/ 0 h 187"/>
                <a:gd name="T2" fmla="*/ 3 w 262"/>
                <a:gd name="T3" fmla="*/ 1 h 187"/>
                <a:gd name="T4" fmla="*/ 3 w 262"/>
                <a:gd name="T5" fmla="*/ 1 h 187"/>
                <a:gd name="T6" fmla="*/ 3 w 262"/>
                <a:gd name="T7" fmla="*/ 2 h 187"/>
                <a:gd name="T8" fmla="*/ 3 w 262"/>
                <a:gd name="T9" fmla="*/ 2 h 187"/>
                <a:gd name="T10" fmla="*/ 0 w 262"/>
                <a:gd name="T11" fmla="*/ 1 h 187"/>
                <a:gd name="T12" fmla="*/ 3 w 262"/>
                <a:gd name="T13" fmla="*/ 0 h 187"/>
                <a:gd name="T14" fmla="*/ 3 w 262"/>
                <a:gd name="T15" fmla="*/ 0 h 187"/>
                <a:gd name="T16" fmla="*/ 0 60000 65536"/>
                <a:gd name="T17" fmla="*/ 0 60000 65536"/>
                <a:gd name="T18" fmla="*/ 0 60000 65536"/>
                <a:gd name="T19" fmla="*/ 0 60000 65536"/>
                <a:gd name="T20" fmla="*/ 0 60000 65536"/>
                <a:gd name="T21" fmla="*/ 0 60000 65536"/>
                <a:gd name="T22" fmla="*/ 0 60000 65536"/>
                <a:gd name="T23" fmla="*/ 0 60000 65536"/>
                <a:gd name="T24" fmla="*/ 0 w 262"/>
                <a:gd name="T25" fmla="*/ 0 h 187"/>
                <a:gd name="T26" fmla="*/ 262 w 262"/>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2" h="187">
                  <a:moveTo>
                    <a:pt x="262" y="0"/>
                  </a:moveTo>
                  <a:lnTo>
                    <a:pt x="254" y="47"/>
                  </a:lnTo>
                  <a:lnTo>
                    <a:pt x="252" y="95"/>
                  </a:lnTo>
                  <a:lnTo>
                    <a:pt x="254" y="142"/>
                  </a:lnTo>
                  <a:lnTo>
                    <a:pt x="262" y="187"/>
                  </a:lnTo>
                  <a:lnTo>
                    <a:pt x="0" y="94"/>
                  </a:lnTo>
                  <a:lnTo>
                    <a:pt x="255" y="2"/>
                  </a:lnTo>
                  <a:lnTo>
                    <a:pt x="262" y="0"/>
                  </a:lnTo>
                  <a:close/>
                </a:path>
              </a:pathLst>
            </a:custGeom>
            <a:grpFill/>
            <a:ln w="0">
              <a:noFill/>
              <a:prstDash val="solid"/>
              <a:round/>
              <a:headEnd/>
              <a:tailEnd/>
            </a:ln>
          </p:spPr>
          <p:txBody>
            <a:bodyPr/>
            <a:lstStyle/>
            <a:p>
              <a:endParaRPr lang="en-ZA" dirty="0">
                <a:solidFill>
                  <a:srgbClr val="717171"/>
                </a:solidFill>
              </a:endParaRPr>
            </a:p>
          </p:txBody>
        </p:sp>
        <p:sp>
          <p:nvSpPr>
            <p:cNvPr id="41" name="Freeform 353"/>
            <p:cNvSpPr>
              <a:spLocks/>
            </p:cNvSpPr>
            <p:nvPr/>
          </p:nvSpPr>
          <p:spPr bwMode="auto">
            <a:xfrm>
              <a:off x="3249" y="3162"/>
              <a:ext cx="21" cy="30"/>
            </a:xfrm>
            <a:custGeom>
              <a:avLst/>
              <a:gdLst>
                <a:gd name="T0" fmla="*/ 1 w 190"/>
                <a:gd name="T1" fmla="*/ 0 h 269"/>
                <a:gd name="T2" fmla="*/ 2 w 190"/>
                <a:gd name="T3" fmla="*/ 3 h 269"/>
                <a:gd name="T4" fmla="*/ 2 w 190"/>
                <a:gd name="T5" fmla="*/ 3 h 269"/>
                <a:gd name="T6" fmla="*/ 1 w 190"/>
                <a:gd name="T7" fmla="*/ 3 h 269"/>
                <a:gd name="T8" fmla="*/ 1 w 190"/>
                <a:gd name="T9" fmla="*/ 3 h 269"/>
                <a:gd name="T10" fmla="*/ 0 w 190"/>
                <a:gd name="T11" fmla="*/ 3 h 269"/>
                <a:gd name="T12" fmla="*/ 1 w 190"/>
                <a:gd name="T13" fmla="*/ 0 h 269"/>
                <a:gd name="T14" fmla="*/ 1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96" y="0"/>
                  </a:moveTo>
                  <a:lnTo>
                    <a:pt x="190" y="269"/>
                  </a:lnTo>
                  <a:lnTo>
                    <a:pt x="144" y="263"/>
                  </a:lnTo>
                  <a:lnTo>
                    <a:pt x="96" y="260"/>
                  </a:lnTo>
                  <a:lnTo>
                    <a:pt x="48" y="263"/>
                  </a:lnTo>
                  <a:lnTo>
                    <a:pt x="0" y="269"/>
                  </a:lnTo>
                  <a:lnTo>
                    <a:pt x="84" y="32"/>
                  </a:lnTo>
                  <a:lnTo>
                    <a:pt x="96" y="0"/>
                  </a:lnTo>
                  <a:close/>
                </a:path>
              </a:pathLst>
            </a:custGeom>
            <a:grpFill/>
            <a:ln w="0">
              <a:noFill/>
              <a:prstDash val="solid"/>
              <a:round/>
              <a:headEnd/>
              <a:tailEnd/>
            </a:ln>
          </p:spPr>
          <p:txBody>
            <a:bodyPr/>
            <a:lstStyle/>
            <a:p>
              <a:endParaRPr lang="en-ZA" dirty="0">
                <a:solidFill>
                  <a:srgbClr val="717171"/>
                </a:solidFill>
              </a:endParaRPr>
            </a:p>
          </p:txBody>
        </p:sp>
        <p:sp>
          <p:nvSpPr>
            <p:cNvPr id="42" name="Freeform 354"/>
            <p:cNvSpPr>
              <a:spLocks/>
            </p:cNvSpPr>
            <p:nvPr/>
          </p:nvSpPr>
          <p:spPr bwMode="auto">
            <a:xfrm>
              <a:off x="3290" y="3186"/>
              <a:ext cx="29" cy="29"/>
            </a:xfrm>
            <a:custGeom>
              <a:avLst/>
              <a:gdLst>
                <a:gd name="T0" fmla="*/ 3 w 256"/>
                <a:gd name="T1" fmla="*/ 0 h 255"/>
                <a:gd name="T2" fmla="*/ 2 w 256"/>
                <a:gd name="T3" fmla="*/ 3 h 255"/>
                <a:gd name="T4" fmla="*/ 1 w 256"/>
                <a:gd name="T5" fmla="*/ 3 h 255"/>
                <a:gd name="T6" fmla="*/ 1 w 256"/>
                <a:gd name="T7" fmla="*/ 2 h 255"/>
                <a:gd name="T8" fmla="*/ 0 w 256"/>
                <a:gd name="T9" fmla="*/ 2 h 255"/>
                <a:gd name="T10" fmla="*/ 0 w 256"/>
                <a:gd name="T11" fmla="*/ 2 h 255"/>
                <a:gd name="T12" fmla="*/ 3 w 256"/>
                <a:gd name="T13" fmla="*/ 0 h 255"/>
                <a:gd name="T14" fmla="*/ 3 w 256"/>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256"/>
                <a:gd name="T25" fmla="*/ 0 h 255"/>
                <a:gd name="T26" fmla="*/ 256 w 256"/>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 h="255">
                  <a:moveTo>
                    <a:pt x="256" y="0"/>
                  </a:moveTo>
                  <a:lnTo>
                    <a:pt x="135" y="255"/>
                  </a:lnTo>
                  <a:lnTo>
                    <a:pt x="106" y="218"/>
                  </a:lnTo>
                  <a:lnTo>
                    <a:pt x="74" y="183"/>
                  </a:lnTo>
                  <a:lnTo>
                    <a:pt x="39" y="152"/>
                  </a:lnTo>
                  <a:lnTo>
                    <a:pt x="0" y="123"/>
                  </a:lnTo>
                  <a:lnTo>
                    <a:pt x="224" y="16"/>
                  </a:lnTo>
                  <a:lnTo>
                    <a:pt x="256" y="0"/>
                  </a:lnTo>
                  <a:close/>
                </a:path>
              </a:pathLst>
            </a:custGeom>
            <a:grpFill/>
            <a:ln w="0">
              <a:noFill/>
              <a:prstDash val="solid"/>
              <a:round/>
              <a:headEnd/>
              <a:tailEnd/>
            </a:ln>
          </p:spPr>
          <p:txBody>
            <a:bodyPr/>
            <a:lstStyle/>
            <a:p>
              <a:endParaRPr lang="en-ZA" dirty="0">
                <a:solidFill>
                  <a:srgbClr val="717171"/>
                </a:solidFill>
              </a:endParaRPr>
            </a:p>
          </p:txBody>
        </p:sp>
        <p:sp>
          <p:nvSpPr>
            <p:cNvPr id="43" name="Freeform 355"/>
            <p:cNvSpPr>
              <a:spLocks/>
            </p:cNvSpPr>
            <p:nvPr/>
          </p:nvSpPr>
          <p:spPr bwMode="auto">
            <a:xfrm>
              <a:off x="3314" y="3236"/>
              <a:ext cx="29" cy="20"/>
            </a:xfrm>
            <a:custGeom>
              <a:avLst/>
              <a:gdLst>
                <a:gd name="T0" fmla="*/ 0 w 261"/>
                <a:gd name="T1" fmla="*/ 0 h 187"/>
                <a:gd name="T2" fmla="*/ 3 w 261"/>
                <a:gd name="T3" fmla="*/ 1 h 187"/>
                <a:gd name="T4" fmla="*/ 0 w 261"/>
                <a:gd name="T5" fmla="*/ 2 h 187"/>
                <a:gd name="T6" fmla="*/ 0 w 261"/>
                <a:gd name="T7" fmla="*/ 2 h 187"/>
                <a:gd name="T8" fmla="*/ 0 w 261"/>
                <a:gd name="T9" fmla="*/ 1 h 187"/>
                <a:gd name="T10" fmla="*/ 0 w 261"/>
                <a:gd name="T11" fmla="*/ 1 h 187"/>
                <a:gd name="T12" fmla="*/ 0 w 261"/>
                <a:gd name="T13" fmla="*/ 0 h 187"/>
                <a:gd name="T14" fmla="*/ 0 60000 65536"/>
                <a:gd name="T15" fmla="*/ 0 60000 65536"/>
                <a:gd name="T16" fmla="*/ 0 60000 65536"/>
                <a:gd name="T17" fmla="*/ 0 60000 65536"/>
                <a:gd name="T18" fmla="*/ 0 60000 65536"/>
                <a:gd name="T19" fmla="*/ 0 60000 65536"/>
                <a:gd name="T20" fmla="*/ 0 60000 65536"/>
                <a:gd name="T21" fmla="*/ 0 w 261"/>
                <a:gd name="T22" fmla="*/ 0 h 187"/>
                <a:gd name="T23" fmla="*/ 261 w 261"/>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87">
                  <a:moveTo>
                    <a:pt x="0" y="0"/>
                  </a:moveTo>
                  <a:lnTo>
                    <a:pt x="261" y="94"/>
                  </a:lnTo>
                  <a:lnTo>
                    <a:pt x="0" y="187"/>
                  </a:lnTo>
                  <a:lnTo>
                    <a:pt x="6" y="141"/>
                  </a:lnTo>
                  <a:lnTo>
                    <a:pt x="8" y="94"/>
                  </a:lnTo>
                  <a:lnTo>
                    <a:pt x="6" y="46"/>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4" name="Freeform 356"/>
            <p:cNvSpPr>
              <a:spLocks/>
            </p:cNvSpPr>
            <p:nvPr/>
          </p:nvSpPr>
          <p:spPr bwMode="auto">
            <a:xfrm>
              <a:off x="3249" y="3300"/>
              <a:ext cx="21" cy="30"/>
            </a:xfrm>
            <a:custGeom>
              <a:avLst/>
              <a:gdLst>
                <a:gd name="T0" fmla="*/ 0 w 190"/>
                <a:gd name="T1" fmla="*/ 0 h 269"/>
                <a:gd name="T2" fmla="*/ 1 w 190"/>
                <a:gd name="T3" fmla="*/ 0 h 269"/>
                <a:gd name="T4" fmla="*/ 1 w 190"/>
                <a:gd name="T5" fmla="*/ 0 h 269"/>
                <a:gd name="T6" fmla="*/ 2 w 190"/>
                <a:gd name="T7" fmla="*/ 0 h 269"/>
                <a:gd name="T8" fmla="*/ 2 w 190"/>
                <a:gd name="T9" fmla="*/ 0 h 269"/>
                <a:gd name="T10" fmla="*/ 1 w 190"/>
                <a:gd name="T11" fmla="*/ 3 h 269"/>
                <a:gd name="T12" fmla="*/ 0 w 190"/>
                <a:gd name="T13" fmla="*/ 0 h 269"/>
                <a:gd name="T14" fmla="*/ 0 w 190"/>
                <a:gd name="T15" fmla="*/ 0 h 269"/>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69"/>
                <a:gd name="T26" fmla="*/ 190 w 190"/>
                <a:gd name="T27" fmla="*/ 269 h 2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69">
                  <a:moveTo>
                    <a:pt x="0" y="0"/>
                  </a:moveTo>
                  <a:lnTo>
                    <a:pt x="48" y="7"/>
                  </a:lnTo>
                  <a:lnTo>
                    <a:pt x="96" y="9"/>
                  </a:lnTo>
                  <a:lnTo>
                    <a:pt x="144" y="7"/>
                  </a:lnTo>
                  <a:lnTo>
                    <a:pt x="190" y="0"/>
                  </a:lnTo>
                  <a:lnTo>
                    <a:pt x="96" y="269"/>
                  </a:lnTo>
                  <a:lnTo>
                    <a:pt x="5" y="12"/>
                  </a:lnTo>
                  <a:lnTo>
                    <a:pt x="0" y="0"/>
                  </a:lnTo>
                  <a:close/>
                </a:path>
              </a:pathLst>
            </a:custGeom>
            <a:grpFill/>
            <a:ln w="0">
              <a:noFill/>
              <a:prstDash val="solid"/>
              <a:round/>
              <a:headEnd/>
              <a:tailEnd/>
            </a:ln>
          </p:spPr>
          <p:txBody>
            <a:bodyPr/>
            <a:lstStyle/>
            <a:p>
              <a:endParaRPr lang="en-ZA" dirty="0">
                <a:solidFill>
                  <a:srgbClr val="717171"/>
                </a:solidFill>
              </a:endParaRPr>
            </a:p>
          </p:txBody>
        </p:sp>
        <p:sp>
          <p:nvSpPr>
            <p:cNvPr id="45" name="Freeform 357"/>
            <p:cNvSpPr>
              <a:spLocks/>
            </p:cNvSpPr>
            <p:nvPr/>
          </p:nvSpPr>
          <p:spPr bwMode="auto">
            <a:xfrm>
              <a:off x="3290" y="3277"/>
              <a:ext cx="29" cy="29"/>
            </a:xfrm>
            <a:custGeom>
              <a:avLst/>
              <a:gdLst>
                <a:gd name="T0" fmla="*/ 2 w 254"/>
                <a:gd name="T1" fmla="*/ 0 h 254"/>
                <a:gd name="T2" fmla="*/ 3 w 254"/>
                <a:gd name="T3" fmla="*/ 3 h 254"/>
                <a:gd name="T4" fmla="*/ 0 w 254"/>
                <a:gd name="T5" fmla="*/ 2 h 254"/>
                <a:gd name="T6" fmla="*/ 0 w 254"/>
                <a:gd name="T7" fmla="*/ 1 h 254"/>
                <a:gd name="T8" fmla="*/ 1 w 254"/>
                <a:gd name="T9" fmla="*/ 1 h 254"/>
                <a:gd name="T10" fmla="*/ 1 w 254"/>
                <a:gd name="T11" fmla="*/ 0 h 254"/>
                <a:gd name="T12" fmla="*/ 2 w 254"/>
                <a:gd name="T13" fmla="*/ 0 h 254"/>
                <a:gd name="T14" fmla="*/ 0 60000 65536"/>
                <a:gd name="T15" fmla="*/ 0 60000 65536"/>
                <a:gd name="T16" fmla="*/ 0 60000 65536"/>
                <a:gd name="T17" fmla="*/ 0 60000 65536"/>
                <a:gd name="T18" fmla="*/ 0 60000 65536"/>
                <a:gd name="T19" fmla="*/ 0 60000 65536"/>
                <a:gd name="T20" fmla="*/ 0 60000 65536"/>
                <a:gd name="T21" fmla="*/ 0 w 254"/>
                <a:gd name="T22" fmla="*/ 0 h 254"/>
                <a:gd name="T23" fmla="*/ 254 w 25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254">
                  <a:moveTo>
                    <a:pt x="133" y="0"/>
                  </a:moveTo>
                  <a:lnTo>
                    <a:pt x="254" y="254"/>
                  </a:lnTo>
                  <a:lnTo>
                    <a:pt x="0" y="132"/>
                  </a:lnTo>
                  <a:lnTo>
                    <a:pt x="38" y="104"/>
                  </a:lnTo>
                  <a:lnTo>
                    <a:pt x="73" y="72"/>
                  </a:lnTo>
                  <a:lnTo>
                    <a:pt x="104" y="38"/>
                  </a:lnTo>
                  <a:lnTo>
                    <a:pt x="133" y="0"/>
                  </a:lnTo>
                  <a:close/>
                </a:path>
              </a:pathLst>
            </a:custGeom>
            <a:grpFill/>
            <a:ln w="0">
              <a:noFill/>
              <a:prstDash val="solid"/>
              <a:round/>
              <a:headEnd/>
              <a:tailEnd/>
            </a:ln>
          </p:spPr>
          <p:txBody>
            <a:bodyPr/>
            <a:lstStyle/>
            <a:p>
              <a:endParaRPr lang="en-ZA" dirty="0">
                <a:solidFill>
                  <a:srgbClr val="717171"/>
                </a:solidFill>
              </a:endParaRPr>
            </a:p>
          </p:txBody>
        </p:sp>
        <p:sp>
          <p:nvSpPr>
            <p:cNvPr id="46" name="Freeform 358"/>
            <p:cNvSpPr>
              <a:spLocks/>
            </p:cNvSpPr>
            <p:nvPr/>
          </p:nvSpPr>
          <p:spPr bwMode="auto">
            <a:xfrm>
              <a:off x="3201" y="3277"/>
              <a:ext cx="28" cy="29"/>
            </a:xfrm>
            <a:custGeom>
              <a:avLst/>
              <a:gdLst>
                <a:gd name="T0" fmla="*/ 1 w 253"/>
                <a:gd name="T1" fmla="*/ 0 h 254"/>
                <a:gd name="T2" fmla="*/ 2 w 253"/>
                <a:gd name="T3" fmla="*/ 0 h 254"/>
                <a:gd name="T4" fmla="*/ 2 w 253"/>
                <a:gd name="T5" fmla="*/ 1 h 254"/>
                <a:gd name="T6" fmla="*/ 3 w 253"/>
                <a:gd name="T7" fmla="*/ 1 h 254"/>
                <a:gd name="T8" fmla="*/ 3 w 253"/>
                <a:gd name="T9" fmla="*/ 2 h 254"/>
                <a:gd name="T10" fmla="*/ 0 w 253"/>
                <a:gd name="T11" fmla="*/ 3 h 254"/>
                <a:gd name="T12" fmla="*/ 1 w 253"/>
                <a:gd name="T13" fmla="*/ 0 h 254"/>
                <a:gd name="T14" fmla="*/ 1 w 253"/>
                <a:gd name="T15" fmla="*/ 0 h 254"/>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254"/>
                <a:gd name="T26" fmla="*/ 253 w 253"/>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254">
                  <a:moveTo>
                    <a:pt x="119" y="0"/>
                  </a:moveTo>
                  <a:lnTo>
                    <a:pt x="147" y="38"/>
                  </a:lnTo>
                  <a:lnTo>
                    <a:pt x="180" y="73"/>
                  </a:lnTo>
                  <a:lnTo>
                    <a:pt x="216" y="105"/>
                  </a:lnTo>
                  <a:lnTo>
                    <a:pt x="253" y="133"/>
                  </a:lnTo>
                  <a:lnTo>
                    <a:pt x="0" y="254"/>
                  </a:lnTo>
                  <a:lnTo>
                    <a:pt x="115" y="7"/>
                  </a:lnTo>
                  <a:lnTo>
                    <a:pt x="119" y="0"/>
                  </a:lnTo>
                  <a:close/>
                </a:path>
              </a:pathLst>
            </a:custGeom>
            <a:grpFill/>
            <a:ln w="0">
              <a:noFill/>
              <a:prstDash val="solid"/>
              <a:round/>
              <a:headEnd/>
              <a:tailEnd/>
            </a:ln>
          </p:spPr>
          <p:txBody>
            <a:bodyPr/>
            <a:lstStyle/>
            <a:p>
              <a:endParaRPr lang="en-ZA" dirty="0">
                <a:solidFill>
                  <a:srgbClr val="717171"/>
                </a:solidFill>
              </a:endParaRPr>
            </a:p>
          </p:txBody>
        </p:sp>
        <p:sp>
          <p:nvSpPr>
            <p:cNvPr id="47" name="Freeform 359"/>
            <p:cNvSpPr>
              <a:spLocks/>
            </p:cNvSpPr>
            <p:nvPr/>
          </p:nvSpPr>
          <p:spPr bwMode="auto">
            <a:xfrm>
              <a:off x="3067" y="3179"/>
              <a:ext cx="96" cy="135"/>
            </a:xfrm>
            <a:custGeom>
              <a:avLst/>
              <a:gdLst>
                <a:gd name="T0" fmla="*/ 8 w 863"/>
                <a:gd name="T1" fmla="*/ 0 h 1215"/>
                <a:gd name="T2" fmla="*/ 9 w 863"/>
                <a:gd name="T3" fmla="*/ 0 h 1215"/>
                <a:gd name="T4" fmla="*/ 11 w 863"/>
                <a:gd name="T5" fmla="*/ 1 h 1215"/>
                <a:gd name="T6" fmla="*/ 9 w 863"/>
                <a:gd name="T7" fmla="*/ 1 h 1215"/>
                <a:gd name="T8" fmla="*/ 8 w 863"/>
                <a:gd name="T9" fmla="*/ 1 h 1215"/>
                <a:gd name="T10" fmla="*/ 7 w 863"/>
                <a:gd name="T11" fmla="*/ 2 h 1215"/>
                <a:gd name="T12" fmla="*/ 6 w 863"/>
                <a:gd name="T13" fmla="*/ 3 h 1215"/>
                <a:gd name="T14" fmla="*/ 5 w 863"/>
                <a:gd name="T15" fmla="*/ 4 h 1215"/>
                <a:gd name="T16" fmla="*/ 5 w 863"/>
                <a:gd name="T17" fmla="*/ 5 h 1215"/>
                <a:gd name="T18" fmla="*/ 4 w 863"/>
                <a:gd name="T19" fmla="*/ 7 h 1215"/>
                <a:gd name="T20" fmla="*/ 4 w 863"/>
                <a:gd name="T21" fmla="*/ 8 h 1215"/>
                <a:gd name="T22" fmla="*/ 5 w 863"/>
                <a:gd name="T23" fmla="*/ 10 h 1215"/>
                <a:gd name="T24" fmla="*/ 5 w 863"/>
                <a:gd name="T25" fmla="*/ 11 h 1215"/>
                <a:gd name="T26" fmla="*/ 6 w 863"/>
                <a:gd name="T27" fmla="*/ 12 h 1215"/>
                <a:gd name="T28" fmla="*/ 7 w 863"/>
                <a:gd name="T29" fmla="*/ 13 h 1215"/>
                <a:gd name="T30" fmla="*/ 8 w 863"/>
                <a:gd name="T31" fmla="*/ 14 h 1215"/>
                <a:gd name="T32" fmla="*/ 9 w 863"/>
                <a:gd name="T33" fmla="*/ 14 h 1215"/>
                <a:gd name="T34" fmla="*/ 11 w 863"/>
                <a:gd name="T35" fmla="*/ 14 h 1215"/>
                <a:gd name="T36" fmla="*/ 9 w 863"/>
                <a:gd name="T37" fmla="*/ 15 h 1215"/>
                <a:gd name="T38" fmla="*/ 8 w 863"/>
                <a:gd name="T39" fmla="*/ 15 h 1215"/>
                <a:gd name="T40" fmla="*/ 7 w 863"/>
                <a:gd name="T41" fmla="*/ 15 h 1215"/>
                <a:gd name="T42" fmla="*/ 5 w 863"/>
                <a:gd name="T43" fmla="*/ 15 h 1215"/>
                <a:gd name="T44" fmla="*/ 4 w 863"/>
                <a:gd name="T45" fmla="*/ 14 h 1215"/>
                <a:gd name="T46" fmla="*/ 3 w 863"/>
                <a:gd name="T47" fmla="*/ 13 h 1215"/>
                <a:gd name="T48" fmla="*/ 2 w 863"/>
                <a:gd name="T49" fmla="*/ 12 h 1215"/>
                <a:gd name="T50" fmla="*/ 1 w 863"/>
                <a:gd name="T51" fmla="*/ 11 h 1215"/>
                <a:gd name="T52" fmla="*/ 0 w 863"/>
                <a:gd name="T53" fmla="*/ 10 h 1215"/>
                <a:gd name="T54" fmla="*/ 0 w 863"/>
                <a:gd name="T55" fmla="*/ 8 h 1215"/>
                <a:gd name="T56" fmla="*/ 0 w 863"/>
                <a:gd name="T57" fmla="*/ 7 h 1215"/>
                <a:gd name="T58" fmla="*/ 0 w 863"/>
                <a:gd name="T59" fmla="*/ 5 h 1215"/>
                <a:gd name="T60" fmla="*/ 1 w 863"/>
                <a:gd name="T61" fmla="*/ 4 h 1215"/>
                <a:gd name="T62" fmla="*/ 2 w 863"/>
                <a:gd name="T63" fmla="*/ 3 h 1215"/>
                <a:gd name="T64" fmla="*/ 3 w 863"/>
                <a:gd name="T65" fmla="*/ 2 h 1215"/>
                <a:gd name="T66" fmla="*/ 4 w 863"/>
                <a:gd name="T67" fmla="*/ 1 h 1215"/>
                <a:gd name="T68" fmla="*/ 5 w 863"/>
                <a:gd name="T69" fmla="*/ 0 h 1215"/>
                <a:gd name="T70" fmla="*/ 7 w 863"/>
                <a:gd name="T71" fmla="*/ 0 h 12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63"/>
                <a:gd name="T109" fmla="*/ 0 h 1215"/>
                <a:gd name="T110" fmla="*/ 863 w 863"/>
                <a:gd name="T111" fmla="*/ 1215 h 12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63" h="1215">
                  <a:moveTo>
                    <a:pt x="607" y="0"/>
                  </a:moveTo>
                  <a:lnTo>
                    <a:pt x="661" y="2"/>
                  </a:lnTo>
                  <a:lnTo>
                    <a:pt x="714" y="9"/>
                  </a:lnTo>
                  <a:lnTo>
                    <a:pt x="765" y="21"/>
                  </a:lnTo>
                  <a:lnTo>
                    <a:pt x="815" y="36"/>
                  </a:lnTo>
                  <a:lnTo>
                    <a:pt x="863" y="56"/>
                  </a:lnTo>
                  <a:lnTo>
                    <a:pt x="806" y="63"/>
                  </a:lnTo>
                  <a:lnTo>
                    <a:pt x="750" y="75"/>
                  </a:lnTo>
                  <a:lnTo>
                    <a:pt x="698" y="92"/>
                  </a:lnTo>
                  <a:lnTo>
                    <a:pt x="648" y="115"/>
                  </a:lnTo>
                  <a:lnTo>
                    <a:pt x="600" y="142"/>
                  </a:lnTo>
                  <a:lnTo>
                    <a:pt x="556" y="174"/>
                  </a:lnTo>
                  <a:lnTo>
                    <a:pt x="515" y="209"/>
                  </a:lnTo>
                  <a:lnTo>
                    <a:pt x="477" y="248"/>
                  </a:lnTo>
                  <a:lnTo>
                    <a:pt x="444" y="292"/>
                  </a:lnTo>
                  <a:lnTo>
                    <a:pt x="414" y="338"/>
                  </a:lnTo>
                  <a:lnTo>
                    <a:pt x="390" y="387"/>
                  </a:lnTo>
                  <a:lnTo>
                    <a:pt x="370" y="439"/>
                  </a:lnTo>
                  <a:lnTo>
                    <a:pt x="357" y="493"/>
                  </a:lnTo>
                  <a:lnTo>
                    <a:pt x="347" y="549"/>
                  </a:lnTo>
                  <a:lnTo>
                    <a:pt x="344" y="607"/>
                  </a:lnTo>
                  <a:lnTo>
                    <a:pt x="347" y="665"/>
                  </a:lnTo>
                  <a:lnTo>
                    <a:pt x="357" y="721"/>
                  </a:lnTo>
                  <a:lnTo>
                    <a:pt x="370" y="775"/>
                  </a:lnTo>
                  <a:lnTo>
                    <a:pt x="390" y="827"/>
                  </a:lnTo>
                  <a:lnTo>
                    <a:pt x="414" y="876"/>
                  </a:lnTo>
                  <a:lnTo>
                    <a:pt x="444" y="922"/>
                  </a:lnTo>
                  <a:lnTo>
                    <a:pt x="477" y="965"/>
                  </a:lnTo>
                  <a:lnTo>
                    <a:pt x="515" y="1005"/>
                  </a:lnTo>
                  <a:lnTo>
                    <a:pt x="556" y="1041"/>
                  </a:lnTo>
                  <a:lnTo>
                    <a:pt x="600" y="1072"/>
                  </a:lnTo>
                  <a:lnTo>
                    <a:pt x="648" y="1099"/>
                  </a:lnTo>
                  <a:lnTo>
                    <a:pt x="698" y="1121"/>
                  </a:lnTo>
                  <a:lnTo>
                    <a:pt x="750" y="1139"/>
                  </a:lnTo>
                  <a:lnTo>
                    <a:pt x="806" y="1151"/>
                  </a:lnTo>
                  <a:lnTo>
                    <a:pt x="863" y="1158"/>
                  </a:lnTo>
                  <a:lnTo>
                    <a:pt x="815" y="1177"/>
                  </a:lnTo>
                  <a:lnTo>
                    <a:pt x="765" y="1194"/>
                  </a:lnTo>
                  <a:lnTo>
                    <a:pt x="714" y="1205"/>
                  </a:lnTo>
                  <a:lnTo>
                    <a:pt x="661" y="1213"/>
                  </a:lnTo>
                  <a:lnTo>
                    <a:pt x="607" y="1215"/>
                  </a:lnTo>
                  <a:lnTo>
                    <a:pt x="545" y="1211"/>
                  </a:lnTo>
                  <a:lnTo>
                    <a:pt x="484" y="1202"/>
                  </a:lnTo>
                  <a:lnTo>
                    <a:pt x="426" y="1187"/>
                  </a:lnTo>
                  <a:lnTo>
                    <a:pt x="370" y="1166"/>
                  </a:lnTo>
                  <a:lnTo>
                    <a:pt x="317" y="1141"/>
                  </a:lnTo>
                  <a:lnTo>
                    <a:pt x="268" y="1111"/>
                  </a:lnTo>
                  <a:lnTo>
                    <a:pt x="221" y="1075"/>
                  </a:lnTo>
                  <a:lnTo>
                    <a:pt x="178" y="1037"/>
                  </a:lnTo>
                  <a:lnTo>
                    <a:pt x="138" y="994"/>
                  </a:lnTo>
                  <a:lnTo>
                    <a:pt x="103" y="947"/>
                  </a:lnTo>
                  <a:lnTo>
                    <a:pt x="73" y="896"/>
                  </a:lnTo>
                  <a:lnTo>
                    <a:pt x="47" y="844"/>
                  </a:lnTo>
                  <a:lnTo>
                    <a:pt x="27" y="787"/>
                  </a:lnTo>
                  <a:lnTo>
                    <a:pt x="12" y="730"/>
                  </a:lnTo>
                  <a:lnTo>
                    <a:pt x="3" y="669"/>
                  </a:lnTo>
                  <a:lnTo>
                    <a:pt x="0" y="607"/>
                  </a:lnTo>
                  <a:lnTo>
                    <a:pt x="3" y="544"/>
                  </a:lnTo>
                  <a:lnTo>
                    <a:pt x="12" y="485"/>
                  </a:lnTo>
                  <a:lnTo>
                    <a:pt x="27" y="426"/>
                  </a:lnTo>
                  <a:lnTo>
                    <a:pt x="47" y="371"/>
                  </a:lnTo>
                  <a:lnTo>
                    <a:pt x="73" y="317"/>
                  </a:lnTo>
                  <a:lnTo>
                    <a:pt x="103" y="267"/>
                  </a:lnTo>
                  <a:lnTo>
                    <a:pt x="138" y="221"/>
                  </a:lnTo>
                  <a:lnTo>
                    <a:pt x="178" y="178"/>
                  </a:lnTo>
                  <a:lnTo>
                    <a:pt x="221" y="138"/>
                  </a:lnTo>
                  <a:lnTo>
                    <a:pt x="268" y="103"/>
                  </a:lnTo>
                  <a:lnTo>
                    <a:pt x="317" y="73"/>
                  </a:lnTo>
                  <a:lnTo>
                    <a:pt x="370" y="47"/>
                  </a:lnTo>
                  <a:lnTo>
                    <a:pt x="426" y="27"/>
                  </a:lnTo>
                  <a:lnTo>
                    <a:pt x="484" y="11"/>
                  </a:lnTo>
                  <a:lnTo>
                    <a:pt x="545" y="3"/>
                  </a:lnTo>
                  <a:lnTo>
                    <a:pt x="607" y="0"/>
                  </a:lnTo>
                  <a:close/>
                </a:path>
              </a:pathLst>
            </a:custGeom>
            <a:grpFill/>
            <a:ln w="0">
              <a:noFill/>
              <a:prstDash val="solid"/>
              <a:round/>
              <a:headEnd/>
              <a:tailEnd/>
            </a:ln>
          </p:spPr>
          <p:txBody>
            <a:bodyPr/>
            <a:lstStyle/>
            <a:p>
              <a:endParaRPr lang="en-ZA" dirty="0">
                <a:solidFill>
                  <a:srgbClr val="717171"/>
                </a:solidFill>
              </a:endParaRPr>
            </a:p>
          </p:txBody>
        </p:sp>
        <p:sp>
          <p:nvSpPr>
            <p:cNvPr id="48" name="Freeform 360"/>
            <p:cNvSpPr>
              <a:spLocks/>
            </p:cNvSpPr>
            <p:nvPr/>
          </p:nvSpPr>
          <p:spPr bwMode="auto">
            <a:xfrm>
              <a:off x="3014" y="3056"/>
              <a:ext cx="348" cy="269"/>
            </a:xfrm>
            <a:custGeom>
              <a:avLst/>
              <a:gdLst>
                <a:gd name="T0" fmla="*/ 23 w 3129"/>
                <a:gd name="T1" fmla="*/ 0 h 2425"/>
                <a:gd name="T2" fmla="*/ 25 w 3129"/>
                <a:gd name="T3" fmla="*/ 0 h 2425"/>
                <a:gd name="T4" fmla="*/ 27 w 3129"/>
                <a:gd name="T5" fmla="*/ 1 h 2425"/>
                <a:gd name="T6" fmla="*/ 30 w 3129"/>
                <a:gd name="T7" fmla="*/ 2 h 2425"/>
                <a:gd name="T8" fmla="*/ 32 w 3129"/>
                <a:gd name="T9" fmla="*/ 3 h 2425"/>
                <a:gd name="T10" fmla="*/ 34 w 3129"/>
                <a:gd name="T11" fmla="*/ 4 h 2425"/>
                <a:gd name="T12" fmla="*/ 36 w 3129"/>
                <a:gd name="T13" fmla="*/ 5 h 2425"/>
                <a:gd name="T14" fmla="*/ 39 w 3129"/>
                <a:gd name="T15" fmla="*/ 4 h 2425"/>
                <a:gd name="T16" fmla="*/ 32 w 3129"/>
                <a:gd name="T17" fmla="*/ 11 h 2425"/>
                <a:gd name="T18" fmla="*/ 34 w 3129"/>
                <a:gd name="T19" fmla="*/ 7 h 2425"/>
                <a:gd name="T20" fmla="*/ 32 w 3129"/>
                <a:gd name="T21" fmla="*/ 6 h 2425"/>
                <a:gd name="T22" fmla="*/ 30 w 3129"/>
                <a:gd name="T23" fmla="*/ 5 h 2425"/>
                <a:gd name="T24" fmla="*/ 28 w 3129"/>
                <a:gd name="T25" fmla="*/ 4 h 2425"/>
                <a:gd name="T26" fmla="*/ 26 w 3129"/>
                <a:gd name="T27" fmla="*/ 3 h 2425"/>
                <a:gd name="T28" fmla="*/ 24 w 3129"/>
                <a:gd name="T29" fmla="*/ 3 h 2425"/>
                <a:gd name="T30" fmla="*/ 21 w 3129"/>
                <a:gd name="T31" fmla="*/ 2 h 2425"/>
                <a:gd name="T32" fmla="*/ 19 w 3129"/>
                <a:gd name="T33" fmla="*/ 3 h 2425"/>
                <a:gd name="T34" fmla="*/ 17 w 3129"/>
                <a:gd name="T35" fmla="*/ 3 h 2425"/>
                <a:gd name="T36" fmla="*/ 14 w 3129"/>
                <a:gd name="T37" fmla="*/ 4 h 2425"/>
                <a:gd name="T38" fmla="*/ 12 w 3129"/>
                <a:gd name="T39" fmla="*/ 5 h 2425"/>
                <a:gd name="T40" fmla="*/ 10 w 3129"/>
                <a:gd name="T41" fmla="*/ 6 h 2425"/>
                <a:gd name="T42" fmla="*/ 8 w 3129"/>
                <a:gd name="T43" fmla="*/ 8 h 2425"/>
                <a:gd name="T44" fmla="*/ 7 w 3129"/>
                <a:gd name="T45" fmla="*/ 9 h 2425"/>
                <a:gd name="T46" fmla="*/ 5 w 3129"/>
                <a:gd name="T47" fmla="*/ 11 h 2425"/>
                <a:gd name="T48" fmla="*/ 4 w 3129"/>
                <a:gd name="T49" fmla="*/ 13 h 2425"/>
                <a:gd name="T50" fmla="*/ 3 w 3129"/>
                <a:gd name="T51" fmla="*/ 15 h 2425"/>
                <a:gd name="T52" fmla="*/ 3 w 3129"/>
                <a:gd name="T53" fmla="*/ 18 h 2425"/>
                <a:gd name="T54" fmla="*/ 2 w 3129"/>
                <a:gd name="T55" fmla="*/ 20 h 2425"/>
                <a:gd name="T56" fmla="*/ 2 w 3129"/>
                <a:gd name="T57" fmla="*/ 22 h 2425"/>
                <a:gd name="T58" fmla="*/ 3 w 3129"/>
                <a:gd name="T59" fmla="*/ 25 h 2425"/>
                <a:gd name="T60" fmla="*/ 3 w 3129"/>
                <a:gd name="T61" fmla="*/ 27 h 2425"/>
                <a:gd name="T62" fmla="*/ 4 w 3129"/>
                <a:gd name="T63" fmla="*/ 29 h 2425"/>
                <a:gd name="T64" fmla="*/ 1 w 3129"/>
                <a:gd name="T65" fmla="*/ 29 h 2425"/>
                <a:gd name="T66" fmla="*/ 1 w 3129"/>
                <a:gd name="T67" fmla="*/ 26 h 2425"/>
                <a:gd name="T68" fmla="*/ 0 w 3129"/>
                <a:gd name="T69" fmla="*/ 24 h 2425"/>
                <a:gd name="T70" fmla="*/ 0 w 3129"/>
                <a:gd name="T71" fmla="*/ 21 h 2425"/>
                <a:gd name="T72" fmla="*/ 0 w 3129"/>
                <a:gd name="T73" fmla="*/ 19 h 2425"/>
                <a:gd name="T74" fmla="*/ 1 w 3129"/>
                <a:gd name="T75" fmla="*/ 16 h 2425"/>
                <a:gd name="T76" fmla="*/ 1 w 3129"/>
                <a:gd name="T77" fmla="*/ 14 h 2425"/>
                <a:gd name="T78" fmla="*/ 2 w 3129"/>
                <a:gd name="T79" fmla="*/ 12 h 2425"/>
                <a:gd name="T80" fmla="*/ 4 w 3129"/>
                <a:gd name="T81" fmla="*/ 10 h 2425"/>
                <a:gd name="T82" fmla="*/ 5 w 3129"/>
                <a:gd name="T83" fmla="*/ 8 h 2425"/>
                <a:gd name="T84" fmla="*/ 7 w 3129"/>
                <a:gd name="T85" fmla="*/ 6 h 2425"/>
                <a:gd name="T86" fmla="*/ 9 w 3129"/>
                <a:gd name="T87" fmla="*/ 4 h 2425"/>
                <a:gd name="T88" fmla="*/ 11 w 3129"/>
                <a:gd name="T89" fmla="*/ 3 h 2425"/>
                <a:gd name="T90" fmla="*/ 13 w 3129"/>
                <a:gd name="T91" fmla="*/ 2 h 2425"/>
                <a:gd name="T92" fmla="*/ 15 w 3129"/>
                <a:gd name="T93" fmla="*/ 1 h 2425"/>
                <a:gd name="T94" fmla="*/ 18 w 3129"/>
                <a:gd name="T95" fmla="*/ 0 h 2425"/>
                <a:gd name="T96" fmla="*/ 20 w 3129"/>
                <a:gd name="T97" fmla="*/ 0 h 2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9"/>
                <a:gd name="T148" fmla="*/ 0 h 2425"/>
                <a:gd name="T149" fmla="*/ 3129 w 3129"/>
                <a:gd name="T150" fmla="*/ 2425 h 2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9" h="2425">
                  <a:moveTo>
                    <a:pt x="1728" y="0"/>
                  </a:moveTo>
                  <a:lnTo>
                    <a:pt x="1830" y="3"/>
                  </a:lnTo>
                  <a:lnTo>
                    <a:pt x="1929" y="12"/>
                  </a:lnTo>
                  <a:lnTo>
                    <a:pt x="2028" y="26"/>
                  </a:lnTo>
                  <a:lnTo>
                    <a:pt x="2124" y="46"/>
                  </a:lnTo>
                  <a:lnTo>
                    <a:pt x="2218" y="71"/>
                  </a:lnTo>
                  <a:lnTo>
                    <a:pt x="2310" y="101"/>
                  </a:lnTo>
                  <a:lnTo>
                    <a:pt x="2399" y="136"/>
                  </a:lnTo>
                  <a:lnTo>
                    <a:pt x="2487" y="176"/>
                  </a:lnTo>
                  <a:lnTo>
                    <a:pt x="2572" y="221"/>
                  </a:lnTo>
                  <a:lnTo>
                    <a:pt x="2654" y="269"/>
                  </a:lnTo>
                  <a:lnTo>
                    <a:pt x="2732" y="323"/>
                  </a:lnTo>
                  <a:lnTo>
                    <a:pt x="2808" y="380"/>
                  </a:lnTo>
                  <a:lnTo>
                    <a:pt x="2880" y="442"/>
                  </a:lnTo>
                  <a:lnTo>
                    <a:pt x="2949" y="507"/>
                  </a:lnTo>
                  <a:lnTo>
                    <a:pt x="3129" y="327"/>
                  </a:lnTo>
                  <a:lnTo>
                    <a:pt x="3129" y="886"/>
                  </a:lnTo>
                  <a:lnTo>
                    <a:pt x="2570" y="886"/>
                  </a:lnTo>
                  <a:lnTo>
                    <a:pt x="2810" y="646"/>
                  </a:lnTo>
                  <a:lnTo>
                    <a:pt x="2744" y="584"/>
                  </a:lnTo>
                  <a:lnTo>
                    <a:pt x="2675" y="527"/>
                  </a:lnTo>
                  <a:lnTo>
                    <a:pt x="2601" y="472"/>
                  </a:lnTo>
                  <a:lnTo>
                    <a:pt x="2526" y="423"/>
                  </a:lnTo>
                  <a:lnTo>
                    <a:pt x="2446" y="377"/>
                  </a:lnTo>
                  <a:lnTo>
                    <a:pt x="2365" y="337"/>
                  </a:lnTo>
                  <a:lnTo>
                    <a:pt x="2280" y="301"/>
                  </a:lnTo>
                  <a:lnTo>
                    <a:pt x="2194" y="270"/>
                  </a:lnTo>
                  <a:lnTo>
                    <a:pt x="2104" y="244"/>
                  </a:lnTo>
                  <a:lnTo>
                    <a:pt x="2013" y="224"/>
                  </a:lnTo>
                  <a:lnTo>
                    <a:pt x="1920" y="209"/>
                  </a:lnTo>
                  <a:lnTo>
                    <a:pt x="1824" y="201"/>
                  </a:lnTo>
                  <a:lnTo>
                    <a:pt x="1728" y="198"/>
                  </a:lnTo>
                  <a:lnTo>
                    <a:pt x="1627" y="201"/>
                  </a:lnTo>
                  <a:lnTo>
                    <a:pt x="1529" y="211"/>
                  </a:lnTo>
                  <a:lnTo>
                    <a:pt x="1432" y="226"/>
                  </a:lnTo>
                  <a:lnTo>
                    <a:pt x="1337" y="248"/>
                  </a:lnTo>
                  <a:lnTo>
                    <a:pt x="1245" y="275"/>
                  </a:lnTo>
                  <a:lnTo>
                    <a:pt x="1155" y="309"/>
                  </a:lnTo>
                  <a:lnTo>
                    <a:pt x="1068" y="348"/>
                  </a:lnTo>
                  <a:lnTo>
                    <a:pt x="983" y="392"/>
                  </a:lnTo>
                  <a:lnTo>
                    <a:pt x="903" y="440"/>
                  </a:lnTo>
                  <a:lnTo>
                    <a:pt x="825" y="493"/>
                  </a:lnTo>
                  <a:lnTo>
                    <a:pt x="751" y="551"/>
                  </a:lnTo>
                  <a:lnTo>
                    <a:pt x="680" y="614"/>
                  </a:lnTo>
                  <a:lnTo>
                    <a:pt x="614" y="680"/>
                  </a:lnTo>
                  <a:lnTo>
                    <a:pt x="551" y="751"/>
                  </a:lnTo>
                  <a:lnTo>
                    <a:pt x="493" y="825"/>
                  </a:lnTo>
                  <a:lnTo>
                    <a:pt x="440" y="903"/>
                  </a:lnTo>
                  <a:lnTo>
                    <a:pt x="392" y="983"/>
                  </a:lnTo>
                  <a:lnTo>
                    <a:pt x="348" y="1068"/>
                  </a:lnTo>
                  <a:lnTo>
                    <a:pt x="309" y="1155"/>
                  </a:lnTo>
                  <a:lnTo>
                    <a:pt x="275" y="1245"/>
                  </a:lnTo>
                  <a:lnTo>
                    <a:pt x="248" y="1337"/>
                  </a:lnTo>
                  <a:lnTo>
                    <a:pt x="226" y="1432"/>
                  </a:lnTo>
                  <a:lnTo>
                    <a:pt x="211" y="1529"/>
                  </a:lnTo>
                  <a:lnTo>
                    <a:pt x="201" y="1627"/>
                  </a:lnTo>
                  <a:lnTo>
                    <a:pt x="198" y="1728"/>
                  </a:lnTo>
                  <a:lnTo>
                    <a:pt x="200" y="1821"/>
                  </a:lnTo>
                  <a:lnTo>
                    <a:pt x="208" y="1913"/>
                  </a:lnTo>
                  <a:lnTo>
                    <a:pt x="222" y="2002"/>
                  </a:lnTo>
                  <a:lnTo>
                    <a:pt x="241" y="2091"/>
                  </a:lnTo>
                  <a:lnTo>
                    <a:pt x="265" y="2177"/>
                  </a:lnTo>
                  <a:lnTo>
                    <a:pt x="294" y="2262"/>
                  </a:lnTo>
                  <a:lnTo>
                    <a:pt x="328" y="2344"/>
                  </a:lnTo>
                  <a:lnTo>
                    <a:pt x="148" y="2425"/>
                  </a:lnTo>
                  <a:lnTo>
                    <a:pt x="110" y="2333"/>
                  </a:lnTo>
                  <a:lnTo>
                    <a:pt x="77" y="2238"/>
                  </a:lnTo>
                  <a:lnTo>
                    <a:pt x="50" y="2140"/>
                  </a:lnTo>
                  <a:lnTo>
                    <a:pt x="28" y="2040"/>
                  </a:lnTo>
                  <a:lnTo>
                    <a:pt x="13" y="1937"/>
                  </a:lnTo>
                  <a:lnTo>
                    <a:pt x="3" y="1834"/>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a:lstStyle/>
            <a:p>
              <a:endParaRPr lang="en-ZA" dirty="0">
                <a:solidFill>
                  <a:srgbClr val="717171"/>
                </a:solidFill>
              </a:endParaRPr>
            </a:p>
          </p:txBody>
        </p:sp>
        <p:sp>
          <p:nvSpPr>
            <p:cNvPr id="49" name="Freeform 361"/>
            <p:cNvSpPr>
              <a:spLocks/>
            </p:cNvSpPr>
            <p:nvPr/>
          </p:nvSpPr>
          <p:spPr bwMode="auto">
            <a:xfrm>
              <a:off x="3051" y="3170"/>
              <a:ext cx="347" cy="270"/>
            </a:xfrm>
            <a:custGeom>
              <a:avLst/>
              <a:gdLst>
                <a:gd name="T0" fmla="*/ 37 w 3126"/>
                <a:gd name="T1" fmla="*/ 1 h 2428"/>
                <a:gd name="T2" fmla="*/ 38 w 3126"/>
                <a:gd name="T3" fmla="*/ 4 h 2428"/>
                <a:gd name="T4" fmla="*/ 38 w 3126"/>
                <a:gd name="T5" fmla="*/ 6 h 2428"/>
                <a:gd name="T6" fmla="*/ 39 w 3126"/>
                <a:gd name="T7" fmla="*/ 9 h 2428"/>
                <a:gd name="T8" fmla="*/ 38 w 3126"/>
                <a:gd name="T9" fmla="*/ 11 h 2428"/>
                <a:gd name="T10" fmla="*/ 38 w 3126"/>
                <a:gd name="T11" fmla="*/ 14 h 2428"/>
                <a:gd name="T12" fmla="*/ 37 w 3126"/>
                <a:gd name="T13" fmla="*/ 16 h 2428"/>
                <a:gd name="T14" fmla="*/ 36 w 3126"/>
                <a:gd name="T15" fmla="*/ 18 h 2428"/>
                <a:gd name="T16" fmla="*/ 35 w 3126"/>
                <a:gd name="T17" fmla="*/ 20 h 2428"/>
                <a:gd name="T18" fmla="*/ 34 w 3126"/>
                <a:gd name="T19" fmla="*/ 22 h 2428"/>
                <a:gd name="T20" fmla="*/ 32 w 3126"/>
                <a:gd name="T21" fmla="*/ 24 h 2428"/>
                <a:gd name="T22" fmla="*/ 30 w 3126"/>
                <a:gd name="T23" fmla="*/ 26 h 2428"/>
                <a:gd name="T24" fmla="*/ 28 w 3126"/>
                <a:gd name="T25" fmla="*/ 27 h 2428"/>
                <a:gd name="T26" fmla="*/ 26 w 3126"/>
                <a:gd name="T27" fmla="*/ 28 h 2428"/>
                <a:gd name="T28" fmla="*/ 23 w 3126"/>
                <a:gd name="T29" fmla="*/ 29 h 2428"/>
                <a:gd name="T30" fmla="*/ 21 w 3126"/>
                <a:gd name="T31" fmla="*/ 30 h 2428"/>
                <a:gd name="T32" fmla="*/ 19 w 3126"/>
                <a:gd name="T33" fmla="*/ 30 h 2428"/>
                <a:gd name="T34" fmla="*/ 16 w 3126"/>
                <a:gd name="T35" fmla="*/ 30 h 2428"/>
                <a:gd name="T36" fmla="*/ 14 w 3126"/>
                <a:gd name="T37" fmla="*/ 30 h 2428"/>
                <a:gd name="T38" fmla="*/ 11 w 3126"/>
                <a:gd name="T39" fmla="*/ 29 h 2428"/>
                <a:gd name="T40" fmla="*/ 9 w 3126"/>
                <a:gd name="T41" fmla="*/ 28 h 2428"/>
                <a:gd name="T42" fmla="*/ 7 w 3126"/>
                <a:gd name="T43" fmla="*/ 27 h 2428"/>
                <a:gd name="T44" fmla="*/ 5 w 3126"/>
                <a:gd name="T45" fmla="*/ 26 h 2428"/>
                <a:gd name="T46" fmla="*/ 3 w 3126"/>
                <a:gd name="T47" fmla="*/ 25 h 2428"/>
                <a:gd name="T48" fmla="*/ 0 w 3126"/>
                <a:gd name="T49" fmla="*/ 26 h 2428"/>
                <a:gd name="T50" fmla="*/ 7 w 3126"/>
                <a:gd name="T51" fmla="*/ 19 h 2428"/>
                <a:gd name="T52" fmla="*/ 5 w 3126"/>
                <a:gd name="T53" fmla="*/ 23 h 2428"/>
                <a:gd name="T54" fmla="*/ 6 w 3126"/>
                <a:gd name="T55" fmla="*/ 24 h 2428"/>
                <a:gd name="T56" fmla="*/ 8 w 3126"/>
                <a:gd name="T57" fmla="*/ 25 h 2428"/>
                <a:gd name="T58" fmla="*/ 10 w 3126"/>
                <a:gd name="T59" fmla="*/ 26 h 2428"/>
                <a:gd name="T60" fmla="*/ 13 w 3126"/>
                <a:gd name="T61" fmla="*/ 27 h 2428"/>
                <a:gd name="T62" fmla="*/ 15 w 3126"/>
                <a:gd name="T63" fmla="*/ 27 h 2428"/>
                <a:gd name="T64" fmla="*/ 17 w 3126"/>
                <a:gd name="T65" fmla="*/ 28 h 2428"/>
                <a:gd name="T66" fmla="*/ 20 w 3126"/>
                <a:gd name="T67" fmla="*/ 27 h 2428"/>
                <a:gd name="T68" fmla="*/ 22 w 3126"/>
                <a:gd name="T69" fmla="*/ 27 h 2428"/>
                <a:gd name="T70" fmla="*/ 24 w 3126"/>
                <a:gd name="T71" fmla="*/ 26 h 2428"/>
                <a:gd name="T72" fmla="*/ 26 w 3126"/>
                <a:gd name="T73" fmla="*/ 25 h 2428"/>
                <a:gd name="T74" fmla="*/ 28 w 3126"/>
                <a:gd name="T75" fmla="*/ 24 h 2428"/>
                <a:gd name="T76" fmla="*/ 30 w 3126"/>
                <a:gd name="T77" fmla="*/ 22 h 2428"/>
                <a:gd name="T78" fmla="*/ 32 w 3126"/>
                <a:gd name="T79" fmla="*/ 21 h 2428"/>
                <a:gd name="T80" fmla="*/ 33 w 3126"/>
                <a:gd name="T81" fmla="*/ 19 h 2428"/>
                <a:gd name="T82" fmla="*/ 34 w 3126"/>
                <a:gd name="T83" fmla="*/ 17 h 2428"/>
                <a:gd name="T84" fmla="*/ 35 w 3126"/>
                <a:gd name="T85" fmla="*/ 15 h 2428"/>
                <a:gd name="T86" fmla="*/ 36 w 3126"/>
                <a:gd name="T87" fmla="*/ 12 h 2428"/>
                <a:gd name="T88" fmla="*/ 36 w 3126"/>
                <a:gd name="T89" fmla="*/ 10 h 2428"/>
                <a:gd name="T90" fmla="*/ 36 w 3126"/>
                <a:gd name="T91" fmla="*/ 8 h 2428"/>
                <a:gd name="T92" fmla="*/ 36 w 3126"/>
                <a:gd name="T93" fmla="*/ 5 h 2428"/>
                <a:gd name="T94" fmla="*/ 35 w 3126"/>
                <a:gd name="T95" fmla="*/ 3 h 2428"/>
                <a:gd name="T96" fmla="*/ 35 w 3126"/>
                <a:gd name="T97" fmla="*/ 1 h 24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6"/>
                <a:gd name="T148" fmla="*/ 0 h 2428"/>
                <a:gd name="T149" fmla="*/ 3126 w 3126"/>
                <a:gd name="T150" fmla="*/ 2428 h 24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6" h="2428">
                  <a:moveTo>
                    <a:pt x="2977" y="0"/>
                  </a:moveTo>
                  <a:lnTo>
                    <a:pt x="3016" y="94"/>
                  </a:lnTo>
                  <a:lnTo>
                    <a:pt x="3049" y="189"/>
                  </a:lnTo>
                  <a:lnTo>
                    <a:pt x="3076" y="287"/>
                  </a:lnTo>
                  <a:lnTo>
                    <a:pt x="3098" y="388"/>
                  </a:lnTo>
                  <a:lnTo>
                    <a:pt x="3113" y="489"/>
                  </a:lnTo>
                  <a:lnTo>
                    <a:pt x="3123" y="594"/>
                  </a:lnTo>
                  <a:lnTo>
                    <a:pt x="3126" y="700"/>
                  </a:lnTo>
                  <a:lnTo>
                    <a:pt x="3123" y="805"/>
                  </a:lnTo>
                  <a:lnTo>
                    <a:pt x="3113" y="908"/>
                  </a:lnTo>
                  <a:lnTo>
                    <a:pt x="3098" y="1010"/>
                  </a:lnTo>
                  <a:lnTo>
                    <a:pt x="3077" y="1109"/>
                  </a:lnTo>
                  <a:lnTo>
                    <a:pt x="3050" y="1207"/>
                  </a:lnTo>
                  <a:lnTo>
                    <a:pt x="3018" y="1302"/>
                  </a:lnTo>
                  <a:lnTo>
                    <a:pt x="2980" y="1395"/>
                  </a:lnTo>
                  <a:lnTo>
                    <a:pt x="2937" y="1484"/>
                  </a:lnTo>
                  <a:lnTo>
                    <a:pt x="2889" y="1571"/>
                  </a:lnTo>
                  <a:lnTo>
                    <a:pt x="2837" y="1655"/>
                  </a:lnTo>
                  <a:lnTo>
                    <a:pt x="2780" y="1736"/>
                  </a:lnTo>
                  <a:lnTo>
                    <a:pt x="2719" y="1813"/>
                  </a:lnTo>
                  <a:lnTo>
                    <a:pt x="2654" y="1887"/>
                  </a:lnTo>
                  <a:lnTo>
                    <a:pt x="2585" y="1956"/>
                  </a:lnTo>
                  <a:lnTo>
                    <a:pt x="2510" y="2022"/>
                  </a:lnTo>
                  <a:lnTo>
                    <a:pt x="2434" y="2082"/>
                  </a:lnTo>
                  <a:lnTo>
                    <a:pt x="2353" y="2139"/>
                  </a:lnTo>
                  <a:lnTo>
                    <a:pt x="2269" y="2191"/>
                  </a:lnTo>
                  <a:lnTo>
                    <a:pt x="2182" y="2239"/>
                  </a:lnTo>
                  <a:lnTo>
                    <a:pt x="2092" y="2282"/>
                  </a:lnTo>
                  <a:lnTo>
                    <a:pt x="2000" y="2320"/>
                  </a:lnTo>
                  <a:lnTo>
                    <a:pt x="1905" y="2352"/>
                  </a:lnTo>
                  <a:lnTo>
                    <a:pt x="1807" y="2379"/>
                  </a:lnTo>
                  <a:lnTo>
                    <a:pt x="1708" y="2400"/>
                  </a:lnTo>
                  <a:lnTo>
                    <a:pt x="1606" y="2415"/>
                  </a:lnTo>
                  <a:lnTo>
                    <a:pt x="1503" y="2425"/>
                  </a:lnTo>
                  <a:lnTo>
                    <a:pt x="1398" y="2428"/>
                  </a:lnTo>
                  <a:lnTo>
                    <a:pt x="1296" y="2425"/>
                  </a:lnTo>
                  <a:lnTo>
                    <a:pt x="1197" y="2416"/>
                  </a:lnTo>
                  <a:lnTo>
                    <a:pt x="1098" y="2402"/>
                  </a:lnTo>
                  <a:lnTo>
                    <a:pt x="1002" y="2382"/>
                  </a:lnTo>
                  <a:lnTo>
                    <a:pt x="908" y="2357"/>
                  </a:lnTo>
                  <a:lnTo>
                    <a:pt x="816" y="2327"/>
                  </a:lnTo>
                  <a:lnTo>
                    <a:pt x="726" y="2292"/>
                  </a:lnTo>
                  <a:lnTo>
                    <a:pt x="639" y="2252"/>
                  </a:lnTo>
                  <a:lnTo>
                    <a:pt x="554" y="2207"/>
                  </a:lnTo>
                  <a:lnTo>
                    <a:pt x="472" y="2159"/>
                  </a:lnTo>
                  <a:lnTo>
                    <a:pt x="394" y="2105"/>
                  </a:lnTo>
                  <a:lnTo>
                    <a:pt x="318" y="2048"/>
                  </a:lnTo>
                  <a:lnTo>
                    <a:pt x="246" y="1986"/>
                  </a:lnTo>
                  <a:lnTo>
                    <a:pt x="177" y="1921"/>
                  </a:lnTo>
                  <a:lnTo>
                    <a:pt x="0" y="2098"/>
                  </a:lnTo>
                  <a:lnTo>
                    <a:pt x="0" y="1539"/>
                  </a:lnTo>
                  <a:lnTo>
                    <a:pt x="559" y="1539"/>
                  </a:lnTo>
                  <a:lnTo>
                    <a:pt x="316" y="1782"/>
                  </a:lnTo>
                  <a:lnTo>
                    <a:pt x="382" y="1844"/>
                  </a:lnTo>
                  <a:lnTo>
                    <a:pt x="451" y="1901"/>
                  </a:lnTo>
                  <a:lnTo>
                    <a:pt x="525" y="1956"/>
                  </a:lnTo>
                  <a:lnTo>
                    <a:pt x="600" y="2005"/>
                  </a:lnTo>
                  <a:lnTo>
                    <a:pt x="680" y="2051"/>
                  </a:lnTo>
                  <a:lnTo>
                    <a:pt x="761" y="2091"/>
                  </a:lnTo>
                  <a:lnTo>
                    <a:pt x="846" y="2127"/>
                  </a:lnTo>
                  <a:lnTo>
                    <a:pt x="932" y="2158"/>
                  </a:lnTo>
                  <a:lnTo>
                    <a:pt x="1022" y="2184"/>
                  </a:lnTo>
                  <a:lnTo>
                    <a:pt x="1113" y="2204"/>
                  </a:lnTo>
                  <a:lnTo>
                    <a:pt x="1206" y="2219"/>
                  </a:lnTo>
                  <a:lnTo>
                    <a:pt x="1302" y="2227"/>
                  </a:lnTo>
                  <a:lnTo>
                    <a:pt x="1398" y="2230"/>
                  </a:lnTo>
                  <a:lnTo>
                    <a:pt x="1499" y="2227"/>
                  </a:lnTo>
                  <a:lnTo>
                    <a:pt x="1597" y="2217"/>
                  </a:lnTo>
                  <a:lnTo>
                    <a:pt x="1694" y="2202"/>
                  </a:lnTo>
                  <a:lnTo>
                    <a:pt x="1789" y="2180"/>
                  </a:lnTo>
                  <a:lnTo>
                    <a:pt x="1881" y="2153"/>
                  </a:lnTo>
                  <a:lnTo>
                    <a:pt x="1971" y="2119"/>
                  </a:lnTo>
                  <a:lnTo>
                    <a:pt x="2058" y="2080"/>
                  </a:lnTo>
                  <a:lnTo>
                    <a:pt x="2143" y="2037"/>
                  </a:lnTo>
                  <a:lnTo>
                    <a:pt x="2223" y="1988"/>
                  </a:lnTo>
                  <a:lnTo>
                    <a:pt x="2301" y="1935"/>
                  </a:lnTo>
                  <a:lnTo>
                    <a:pt x="2375" y="1877"/>
                  </a:lnTo>
                  <a:lnTo>
                    <a:pt x="2446" y="1814"/>
                  </a:lnTo>
                  <a:lnTo>
                    <a:pt x="2512" y="1748"/>
                  </a:lnTo>
                  <a:lnTo>
                    <a:pt x="2575" y="1677"/>
                  </a:lnTo>
                  <a:lnTo>
                    <a:pt x="2633" y="1603"/>
                  </a:lnTo>
                  <a:lnTo>
                    <a:pt x="2686" y="1525"/>
                  </a:lnTo>
                  <a:lnTo>
                    <a:pt x="2734" y="1445"/>
                  </a:lnTo>
                  <a:lnTo>
                    <a:pt x="2778" y="1360"/>
                  </a:lnTo>
                  <a:lnTo>
                    <a:pt x="2817" y="1273"/>
                  </a:lnTo>
                  <a:lnTo>
                    <a:pt x="2851" y="1183"/>
                  </a:lnTo>
                  <a:lnTo>
                    <a:pt x="2878" y="1091"/>
                  </a:lnTo>
                  <a:lnTo>
                    <a:pt x="2900" y="996"/>
                  </a:lnTo>
                  <a:lnTo>
                    <a:pt x="2915" y="899"/>
                  </a:lnTo>
                  <a:lnTo>
                    <a:pt x="2925" y="801"/>
                  </a:lnTo>
                  <a:lnTo>
                    <a:pt x="2928" y="700"/>
                  </a:lnTo>
                  <a:lnTo>
                    <a:pt x="2926" y="607"/>
                  </a:lnTo>
                  <a:lnTo>
                    <a:pt x="2918" y="515"/>
                  </a:lnTo>
                  <a:lnTo>
                    <a:pt x="2903" y="425"/>
                  </a:lnTo>
                  <a:lnTo>
                    <a:pt x="2884" y="337"/>
                  </a:lnTo>
                  <a:lnTo>
                    <a:pt x="2860" y="250"/>
                  </a:lnTo>
                  <a:lnTo>
                    <a:pt x="2832" y="165"/>
                  </a:lnTo>
                  <a:lnTo>
                    <a:pt x="2798" y="83"/>
                  </a:lnTo>
                  <a:lnTo>
                    <a:pt x="2977" y="0"/>
                  </a:lnTo>
                  <a:close/>
                </a:path>
              </a:pathLst>
            </a:custGeom>
            <a:grpFill/>
            <a:ln w="0">
              <a:noFill/>
              <a:prstDash val="solid"/>
              <a:round/>
              <a:headEnd/>
              <a:tailEnd/>
            </a:ln>
          </p:spPr>
          <p:txBody>
            <a:bodyPr/>
            <a:lstStyle/>
            <a:p>
              <a:endParaRPr lang="en-ZA" dirty="0">
                <a:solidFill>
                  <a:srgbClr val="717171"/>
                </a:solidFill>
              </a:endParaRPr>
            </a:p>
          </p:txBody>
        </p:sp>
      </p:grpSp>
      <p:sp>
        <p:nvSpPr>
          <p:cNvPr id="52" name="Rectangle 51"/>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Fem Care Rituals</a:t>
            </a:r>
            <a:endParaRPr lang="en-ZA" sz="1400" dirty="0">
              <a:solidFill>
                <a:srgbClr val="FFFFFF"/>
              </a:solidFill>
            </a:endParaRPr>
          </a:p>
        </p:txBody>
      </p:sp>
      <p:sp>
        <p:nvSpPr>
          <p:cNvPr id="54" name="Rectangle 53"/>
          <p:cNvSpPr/>
          <p:nvPr/>
        </p:nvSpPr>
        <p:spPr>
          <a:xfrm>
            <a:off x="9263060" y="2943207"/>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Meaning of Womanhood</a:t>
            </a:r>
            <a:endParaRPr lang="en-ZA" sz="1400" dirty="0">
              <a:solidFill>
                <a:srgbClr val="FFFFFF"/>
              </a:solidFill>
            </a:endParaRPr>
          </a:p>
        </p:txBody>
      </p:sp>
      <p:sp>
        <p:nvSpPr>
          <p:cNvPr id="55" name="TextBox 54"/>
          <p:cNvSpPr txBox="1"/>
          <p:nvPr/>
        </p:nvSpPr>
        <p:spPr>
          <a:xfrm>
            <a:off x="8602659" y="3349607"/>
            <a:ext cx="3437254" cy="233333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ZA" sz="1100" dirty="0" smtClean="0">
                <a:solidFill>
                  <a:srgbClr val="333333"/>
                </a:solidFill>
              </a:rPr>
              <a:t>The meaning of womanhood is dictated by conservative and patriarchal society standards</a:t>
            </a:r>
          </a:p>
          <a:p>
            <a:pPr marL="628650" lvl="1" indent="-171450">
              <a:buFont typeface="Arial" panose="020B0604020202020204" pitchFamily="34" charset="0"/>
              <a:buChar char="•"/>
            </a:pPr>
            <a:r>
              <a:rPr lang="en-ZA" sz="1100" dirty="0" smtClean="0">
                <a:solidFill>
                  <a:srgbClr val="333333"/>
                </a:solidFill>
              </a:rPr>
              <a:t>Women should be: obedient, take care of all household responsibilities, provide her partner with a child</a:t>
            </a:r>
          </a:p>
          <a:p>
            <a:pPr marL="628650" lvl="1" indent="-171450">
              <a:buFont typeface="Arial" panose="020B0604020202020204" pitchFamily="34" charset="0"/>
              <a:buChar char="•"/>
            </a:pPr>
            <a:r>
              <a:rPr lang="en-ZA" sz="1100" dirty="0" smtClean="0">
                <a:solidFill>
                  <a:srgbClr val="333333"/>
                </a:solidFill>
              </a:rPr>
              <a:t>Paradoxically, she rebels and finds appreciation through her sexual encounters</a:t>
            </a:r>
          </a:p>
          <a:p>
            <a:pPr marL="171450" indent="-171450">
              <a:buFont typeface="Arial" panose="020B0604020202020204" pitchFamily="34" charset="0"/>
              <a:buChar char="•"/>
            </a:pPr>
            <a:r>
              <a:rPr lang="en-ZA" sz="1100" dirty="0" smtClean="0">
                <a:solidFill>
                  <a:srgbClr val="333333"/>
                </a:solidFill>
              </a:rPr>
              <a:t>Society dictates that once she is married then she becomes a woman</a:t>
            </a:r>
          </a:p>
          <a:p>
            <a:pPr marL="171450" indent="-171450">
              <a:buFont typeface="Arial" panose="020B0604020202020204" pitchFamily="34" charset="0"/>
              <a:buChar char="•"/>
            </a:pPr>
            <a:r>
              <a:rPr lang="en-ZA" sz="1100" dirty="0" smtClean="0">
                <a:solidFill>
                  <a:srgbClr val="333333"/>
                </a:solidFill>
              </a:rPr>
              <a:t>On the other hand, her peer groups dictate that once she looses her virginity then she becomes a woman</a:t>
            </a: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117</a:t>
            </a:fld>
            <a:endParaRPr lang="en-GB" dirty="0">
              <a:solidFill>
                <a:srgbClr val="717171"/>
              </a:solidFill>
            </a:endParaRPr>
          </a:p>
        </p:txBody>
      </p:sp>
      <p:sp>
        <p:nvSpPr>
          <p:cNvPr id="5" name="TextBox 4"/>
          <p:cNvSpPr txBox="1"/>
          <p:nvPr/>
        </p:nvSpPr>
        <p:spPr>
          <a:xfrm>
            <a:off x="1045030" y="753064"/>
            <a:ext cx="3666446" cy="215444"/>
          </a:xfrm>
          <a:prstGeom prst="rect">
            <a:avLst/>
          </a:prstGeom>
          <a:noFill/>
        </p:spPr>
        <p:txBody>
          <a:bodyPr wrap="square" lIns="0" tIns="0" rIns="0" bIns="0" rtlCol="0">
            <a:spAutoFit/>
          </a:bodyPr>
          <a:lstStyle/>
          <a:p>
            <a:r>
              <a:rPr lang="en-ZA" sz="1400" b="1" i="1" dirty="0" smtClean="0">
                <a:solidFill>
                  <a:srgbClr val="C00069"/>
                </a:solidFill>
              </a:rPr>
              <a:t>Basic but disciplined fem care routine</a:t>
            </a:r>
          </a:p>
        </p:txBody>
      </p:sp>
      <p:grpSp>
        <p:nvGrpSpPr>
          <p:cNvPr id="6" name="noun_project_2332.svg.eps"/>
          <p:cNvGrpSpPr>
            <a:grpSpLocks/>
          </p:cNvGrpSpPr>
          <p:nvPr/>
        </p:nvGrpSpPr>
        <p:grpSpPr bwMode="auto">
          <a:xfrm flipH="1">
            <a:off x="169492" y="2150301"/>
            <a:ext cx="4161931" cy="3963856"/>
            <a:chOff x="4144" y="817"/>
            <a:chExt cx="384" cy="330"/>
          </a:xfrm>
          <a:solidFill>
            <a:schemeClr val="bg1">
              <a:lumMod val="85000"/>
            </a:schemeClr>
          </a:solidFill>
        </p:grpSpPr>
        <p:sp>
          <p:nvSpPr>
            <p:cNvPr id="7" name="Freeform 94"/>
            <p:cNvSpPr>
              <a:spLocks/>
            </p:cNvSpPr>
            <p:nvPr/>
          </p:nvSpPr>
          <p:spPr bwMode="auto">
            <a:xfrm>
              <a:off x="4159" y="1095"/>
              <a:ext cx="52" cy="52"/>
            </a:xfrm>
            <a:custGeom>
              <a:avLst/>
              <a:gdLst>
                <a:gd name="T0" fmla="*/ 0 w 467"/>
                <a:gd name="T1" fmla="*/ 0 h 468"/>
                <a:gd name="T2" fmla="*/ 0 w 467"/>
                <a:gd name="T3" fmla="*/ 0 h 468"/>
                <a:gd name="T4" fmla="*/ 0 w 467"/>
                <a:gd name="T5" fmla="*/ 0 h 468"/>
                <a:gd name="T6" fmla="*/ 0 w 467"/>
                <a:gd name="T7" fmla="*/ 0 h 468"/>
                <a:gd name="T8" fmla="*/ 1 w 467"/>
                <a:gd name="T9" fmla="*/ 0 h 468"/>
                <a:gd name="T10" fmla="*/ 1 w 467"/>
                <a:gd name="T11" fmla="*/ 0 h 468"/>
                <a:gd name="T12" fmla="*/ 1 w 467"/>
                <a:gd name="T13" fmla="*/ 0 h 468"/>
                <a:gd name="T14" fmla="*/ 1 w 467"/>
                <a:gd name="T15" fmla="*/ 0 h 468"/>
                <a:gd name="T16" fmla="*/ 1 w 467"/>
                <a:gd name="T17" fmla="*/ 0 h 468"/>
                <a:gd name="T18" fmla="*/ 1 w 467"/>
                <a:gd name="T19" fmla="*/ 0 h 468"/>
                <a:gd name="T20" fmla="*/ 1 w 467"/>
                <a:gd name="T21" fmla="*/ 0 h 468"/>
                <a:gd name="T22" fmla="*/ 1 w 467"/>
                <a:gd name="T23" fmla="*/ 0 h 468"/>
                <a:gd name="T24" fmla="*/ 1 w 467"/>
                <a:gd name="T25" fmla="*/ 0 h 468"/>
                <a:gd name="T26" fmla="*/ 1 w 467"/>
                <a:gd name="T27" fmla="*/ 0 h 468"/>
                <a:gd name="T28" fmla="*/ 1 w 467"/>
                <a:gd name="T29" fmla="*/ 1 h 468"/>
                <a:gd name="T30" fmla="*/ 1 w 467"/>
                <a:gd name="T31" fmla="*/ 1 h 468"/>
                <a:gd name="T32" fmla="*/ 1 w 467"/>
                <a:gd name="T33" fmla="*/ 1 h 468"/>
                <a:gd name="T34" fmla="*/ 0 w 467"/>
                <a:gd name="T35" fmla="*/ 1 h 468"/>
                <a:gd name="T36" fmla="*/ 0 w 467"/>
                <a:gd name="T37" fmla="*/ 1 h 468"/>
                <a:gd name="T38" fmla="*/ 0 w 467"/>
                <a:gd name="T39" fmla="*/ 1 h 468"/>
                <a:gd name="T40" fmla="*/ 0 w 467"/>
                <a:gd name="T41" fmla="*/ 1 h 468"/>
                <a:gd name="T42" fmla="*/ 0 w 467"/>
                <a:gd name="T43" fmla="*/ 1 h 468"/>
                <a:gd name="T44" fmla="*/ 0 w 467"/>
                <a:gd name="T45" fmla="*/ 1 h 468"/>
                <a:gd name="T46" fmla="*/ 0 w 467"/>
                <a:gd name="T47" fmla="*/ 1 h 468"/>
                <a:gd name="T48" fmla="*/ 0 w 467"/>
                <a:gd name="T49" fmla="*/ 1 h 468"/>
                <a:gd name="T50" fmla="*/ 0 w 467"/>
                <a:gd name="T51" fmla="*/ 1 h 468"/>
                <a:gd name="T52" fmla="*/ 0 w 467"/>
                <a:gd name="T53" fmla="*/ 1 h 468"/>
                <a:gd name="T54" fmla="*/ 0 w 467"/>
                <a:gd name="T55" fmla="*/ 0 h 468"/>
                <a:gd name="T56" fmla="*/ 0 w 467"/>
                <a:gd name="T57" fmla="*/ 0 h 468"/>
                <a:gd name="T58" fmla="*/ 0 w 467"/>
                <a:gd name="T59" fmla="*/ 0 h 468"/>
                <a:gd name="T60" fmla="*/ 0 w 467"/>
                <a:gd name="T61" fmla="*/ 0 h 468"/>
                <a:gd name="T62" fmla="*/ 0 w 467"/>
                <a:gd name="T63" fmla="*/ 0 h 468"/>
                <a:gd name="T64" fmla="*/ 0 w 467"/>
                <a:gd name="T65" fmla="*/ 0 h 468"/>
                <a:gd name="T66" fmla="*/ 0 w 467"/>
                <a:gd name="T67" fmla="*/ 0 h 468"/>
                <a:gd name="T68" fmla="*/ 0 w 467"/>
                <a:gd name="T69" fmla="*/ 0 h 468"/>
                <a:gd name="T70" fmla="*/ 0 w 467"/>
                <a:gd name="T71" fmla="*/ 0 h 468"/>
                <a:gd name="T72" fmla="*/ 0 w 467"/>
                <a:gd name="T73" fmla="*/ 0 h 468"/>
                <a:gd name="T74" fmla="*/ 0 w 467"/>
                <a:gd name="T75" fmla="*/ 0 h 468"/>
                <a:gd name="T76" fmla="*/ 0 w 467"/>
                <a:gd name="T77" fmla="*/ 0 h 468"/>
                <a:gd name="T78" fmla="*/ 0 w 467"/>
                <a:gd name="T79" fmla="*/ 0 h 468"/>
                <a:gd name="T80" fmla="*/ 0 w 467"/>
                <a:gd name="T81" fmla="*/ 0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7"/>
                <a:gd name="T124" fmla="*/ 0 h 468"/>
                <a:gd name="T125" fmla="*/ 467 w 467"/>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7" h="468">
                  <a:moveTo>
                    <a:pt x="234" y="0"/>
                  </a:moveTo>
                  <a:lnTo>
                    <a:pt x="271" y="3"/>
                  </a:lnTo>
                  <a:lnTo>
                    <a:pt x="308" y="11"/>
                  </a:lnTo>
                  <a:lnTo>
                    <a:pt x="341" y="26"/>
                  </a:lnTo>
                  <a:lnTo>
                    <a:pt x="372" y="45"/>
                  </a:lnTo>
                  <a:lnTo>
                    <a:pt x="399" y="68"/>
                  </a:lnTo>
                  <a:lnTo>
                    <a:pt x="422" y="96"/>
                  </a:lnTo>
                  <a:lnTo>
                    <a:pt x="442" y="127"/>
                  </a:lnTo>
                  <a:lnTo>
                    <a:pt x="456" y="160"/>
                  </a:lnTo>
                  <a:lnTo>
                    <a:pt x="465" y="196"/>
                  </a:lnTo>
                  <a:lnTo>
                    <a:pt x="467" y="233"/>
                  </a:lnTo>
                  <a:lnTo>
                    <a:pt x="465" y="272"/>
                  </a:lnTo>
                  <a:lnTo>
                    <a:pt x="456" y="308"/>
                  </a:lnTo>
                  <a:lnTo>
                    <a:pt x="442" y="341"/>
                  </a:lnTo>
                  <a:lnTo>
                    <a:pt x="422" y="372"/>
                  </a:lnTo>
                  <a:lnTo>
                    <a:pt x="399" y="399"/>
                  </a:lnTo>
                  <a:lnTo>
                    <a:pt x="372" y="422"/>
                  </a:lnTo>
                  <a:lnTo>
                    <a:pt x="341" y="442"/>
                  </a:lnTo>
                  <a:lnTo>
                    <a:pt x="308" y="455"/>
                  </a:lnTo>
                  <a:lnTo>
                    <a:pt x="271" y="465"/>
                  </a:lnTo>
                  <a:lnTo>
                    <a:pt x="234" y="468"/>
                  </a:lnTo>
                  <a:lnTo>
                    <a:pt x="196" y="465"/>
                  </a:lnTo>
                  <a:lnTo>
                    <a:pt x="160" y="455"/>
                  </a:lnTo>
                  <a:lnTo>
                    <a:pt x="127" y="442"/>
                  </a:lnTo>
                  <a:lnTo>
                    <a:pt x="95" y="422"/>
                  </a:lnTo>
                  <a:lnTo>
                    <a:pt x="68" y="399"/>
                  </a:lnTo>
                  <a:lnTo>
                    <a:pt x="45" y="372"/>
                  </a:lnTo>
                  <a:lnTo>
                    <a:pt x="26" y="341"/>
                  </a:lnTo>
                  <a:lnTo>
                    <a:pt x="13" y="308"/>
                  </a:lnTo>
                  <a:lnTo>
                    <a:pt x="3" y="272"/>
                  </a:lnTo>
                  <a:lnTo>
                    <a:pt x="0" y="233"/>
                  </a:lnTo>
                  <a:lnTo>
                    <a:pt x="3" y="196"/>
                  </a:lnTo>
                  <a:lnTo>
                    <a:pt x="13" y="160"/>
                  </a:lnTo>
                  <a:lnTo>
                    <a:pt x="26" y="127"/>
                  </a:lnTo>
                  <a:lnTo>
                    <a:pt x="45" y="96"/>
                  </a:lnTo>
                  <a:lnTo>
                    <a:pt x="68" y="68"/>
                  </a:lnTo>
                  <a:lnTo>
                    <a:pt x="95" y="45"/>
                  </a:lnTo>
                  <a:lnTo>
                    <a:pt x="127" y="26"/>
                  </a:lnTo>
                  <a:lnTo>
                    <a:pt x="160" y="11"/>
                  </a:lnTo>
                  <a:lnTo>
                    <a:pt x="196" y="3"/>
                  </a:lnTo>
                  <a:lnTo>
                    <a:pt x="23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8" name="Freeform 95"/>
            <p:cNvSpPr>
              <a:spLocks/>
            </p:cNvSpPr>
            <p:nvPr/>
          </p:nvSpPr>
          <p:spPr bwMode="auto">
            <a:xfrm>
              <a:off x="4367" y="1089"/>
              <a:ext cx="58" cy="58"/>
            </a:xfrm>
            <a:custGeom>
              <a:avLst/>
              <a:gdLst>
                <a:gd name="T0" fmla="*/ 0 w 526"/>
                <a:gd name="T1" fmla="*/ 0 h 526"/>
                <a:gd name="T2" fmla="*/ 0 w 526"/>
                <a:gd name="T3" fmla="*/ 0 h 526"/>
                <a:gd name="T4" fmla="*/ 0 w 526"/>
                <a:gd name="T5" fmla="*/ 0 h 526"/>
                <a:gd name="T6" fmla="*/ 1 w 526"/>
                <a:gd name="T7" fmla="*/ 0 h 526"/>
                <a:gd name="T8" fmla="*/ 1 w 526"/>
                <a:gd name="T9" fmla="*/ 0 h 526"/>
                <a:gd name="T10" fmla="*/ 1 w 526"/>
                <a:gd name="T11" fmla="*/ 0 h 526"/>
                <a:gd name="T12" fmla="*/ 1 w 526"/>
                <a:gd name="T13" fmla="*/ 0 h 526"/>
                <a:gd name="T14" fmla="*/ 1 w 526"/>
                <a:gd name="T15" fmla="*/ 0 h 526"/>
                <a:gd name="T16" fmla="*/ 1 w 526"/>
                <a:gd name="T17" fmla="*/ 0 h 526"/>
                <a:gd name="T18" fmla="*/ 1 w 526"/>
                <a:gd name="T19" fmla="*/ 0 h 526"/>
                <a:gd name="T20" fmla="*/ 1 w 526"/>
                <a:gd name="T21" fmla="*/ 0 h 526"/>
                <a:gd name="T22" fmla="*/ 1 w 526"/>
                <a:gd name="T23" fmla="*/ 0 h 526"/>
                <a:gd name="T24" fmla="*/ 1 w 526"/>
                <a:gd name="T25" fmla="*/ 0 h 526"/>
                <a:gd name="T26" fmla="*/ 1 w 526"/>
                <a:gd name="T27" fmla="*/ 0 h 526"/>
                <a:gd name="T28" fmla="*/ 1 w 526"/>
                <a:gd name="T29" fmla="*/ 1 h 526"/>
                <a:gd name="T30" fmla="*/ 1 w 526"/>
                <a:gd name="T31" fmla="*/ 1 h 526"/>
                <a:gd name="T32" fmla="*/ 1 w 526"/>
                <a:gd name="T33" fmla="*/ 1 h 526"/>
                <a:gd name="T34" fmla="*/ 1 w 526"/>
                <a:gd name="T35" fmla="*/ 1 h 526"/>
                <a:gd name="T36" fmla="*/ 1 w 526"/>
                <a:gd name="T37" fmla="*/ 1 h 526"/>
                <a:gd name="T38" fmla="*/ 1 w 526"/>
                <a:gd name="T39" fmla="*/ 1 h 526"/>
                <a:gd name="T40" fmla="*/ 0 w 526"/>
                <a:gd name="T41" fmla="*/ 1 h 526"/>
                <a:gd name="T42" fmla="*/ 0 w 526"/>
                <a:gd name="T43" fmla="*/ 1 h 526"/>
                <a:gd name="T44" fmla="*/ 0 w 526"/>
                <a:gd name="T45" fmla="*/ 1 h 526"/>
                <a:gd name="T46" fmla="*/ 0 w 526"/>
                <a:gd name="T47" fmla="*/ 1 h 526"/>
                <a:gd name="T48" fmla="*/ 0 w 526"/>
                <a:gd name="T49" fmla="*/ 1 h 526"/>
                <a:gd name="T50" fmla="*/ 0 w 526"/>
                <a:gd name="T51" fmla="*/ 1 h 526"/>
                <a:gd name="T52" fmla="*/ 0 w 526"/>
                <a:gd name="T53" fmla="*/ 1 h 526"/>
                <a:gd name="T54" fmla="*/ 0 w 526"/>
                <a:gd name="T55" fmla="*/ 1 h 526"/>
                <a:gd name="T56" fmla="*/ 0 w 526"/>
                <a:gd name="T57" fmla="*/ 1 h 526"/>
                <a:gd name="T58" fmla="*/ 0 w 526"/>
                <a:gd name="T59" fmla="*/ 1 h 526"/>
                <a:gd name="T60" fmla="*/ 0 w 526"/>
                <a:gd name="T61" fmla="*/ 1 h 526"/>
                <a:gd name="T62" fmla="*/ 0 w 526"/>
                <a:gd name="T63" fmla="*/ 0 h 526"/>
                <a:gd name="T64" fmla="*/ 0 w 526"/>
                <a:gd name="T65" fmla="*/ 0 h 526"/>
                <a:gd name="T66" fmla="*/ 0 w 526"/>
                <a:gd name="T67" fmla="*/ 0 h 526"/>
                <a:gd name="T68" fmla="*/ 0 w 526"/>
                <a:gd name="T69" fmla="*/ 0 h 526"/>
                <a:gd name="T70" fmla="*/ 0 w 526"/>
                <a:gd name="T71" fmla="*/ 0 h 526"/>
                <a:gd name="T72" fmla="*/ 0 w 526"/>
                <a:gd name="T73" fmla="*/ 0 h 526"/>
                <a:gd name="T74" fmla="*/ 0 w 526"/>
                <a:gd name="T75" fmla="*/ 0 h 526"/>
                <a:gd name="T76" fmla="*/ 0 w 526"/>
                <a:gd name="T77" fmla="*/ 0 h 526"/>
                <a:gd name="T78" fmla="*/ 0 w 526"/>
                <a:gd name="T79" fmla="*/ 0 h 526"/>
                <a:gd name="T80" fmla="*/ 0 w 526"/>
                <a:gd name="T81" fmla="*/ 0 h 526"/>
                <a:gd name="T82" fmla="*/ 0 w 526"/>
                <a:gd name="T83" fmla="*/ 0 h 526"/>
                <a:gd name="T84" fmla="*/ 0 w 526"/>
                <a:gd name="T85" fmla="*/ 0 h 526"/>
                <a:gd name="T86" fmla="*/ 0 w 526"/>
                <a:gd name="T87" fmla="*/ 0 h 526"/>
                <a:gd name="T88" fmla="*/ 0 w 526"/>
                <a:gd name="T89" fmla="*/ 0 h 5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526"/>
                <a:gd name="T137" fmla="*/ 526 w 526"/>
                <a:gd name="T138" fmla="*/ 526 h 5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526">
                  <a:moveTo>
                    <a:pt x="263" y="0"/>
                  </a:moveTo>
                  <a:lnTo>
                    <a:pt x="302" y="3"/>
                  </a:lnTo>
                  <a:lnTo>
                    <a:pt x="339" y="12"/>
                  </a:lnTo>
                  <a:lnTo>
                    <a:pt x="373" y="25"/>
                  </a:lnTo>
                  <a:lnTo>
                    <a:pt x="406" y="43"/>
                  </a:lnTo>
                  <a:lnTo>
                    <a:pt x="435" y="65"/>
                  </a:lnTo>
                  <a:lnTo>
                    <a:pt x="461" y="91"/>
                  </a:lnTo>
                  <a:lnTo>
                    <a:pt x="483" y="121"/>
                  </a:lnTo>
                  <a:lnTo>
                    <a:pt x="501" y="153"/>
                  </a:lnTo>
                  <a:lnTo>
                    <a:pt x="515" y="188"/>
                  </a:lnTo>
                  <a:lnTo>
                    <a:pt x="523" y="224"/>
                  </a:lnTo>
                  <a:lnTo>
                    <a:pt x="526" y="264"/>
                  </a:lnTo>
                  <a:lnTo>
                    <a:pt x="523" y="303"/>
                  </a:lnTo>
                  <a:lnTo>
                    <a:pt x="515" y="340"/>
                  </a:lnTo>
                  <a:lnTo>
                    <a:pt x="501" y="374"/>
                  </a:lnTo>
                  <a:lnTo>
                    <a:pt x="483" y="407"/>
                  </a:lnTo>
                  <a:lnTo>
                    <a:pt x="461" y="436"/>
                  </a:lnTo>
                  <a:lnTo>
                    <a:pt x="435" y="462"/>
                  </a:lnTo>
                  <a:lnTo>
                    <a:pt x="406" y="484"/>
                  </a:lnTo>
                  <a:lnTo>
                    <a:pt x="373" y="502"/>
                  </a:lnTo>
                  <a:lnTo>
                    <a:pt x="339" y="516"/>
                  </a:lnTo>
                  <a:lnTo>
                    <a:pt x="302" y="524"/>
                  </a:lnTo>
                  <a:lnTo>
                    <a:pt x="263" y="526"/>
                  </a:lnTo>
                  <a:lnTo>
                    <a:pt x="224" y="524"/>
                  </a:lnTo>
                  <a:lnTo>
                    <a:pt x="187" y="516"/>
                  </a:lnTo>
                  <a:lnTo>
                    <a:pt x="152" y="502"/>
                  </a:lnTo>
                  <a:lnTo>
                    <a:pt x="120" y="484"/>
                  </a:lnTo>
                  <a:lnTo>
                    <a:pt x="91" y="462"/>
                  </a:lnTo>
                  <a:lnTo>
                    <a:pt x="64" y="436"/>
                  </a:lnTo>
                  <a:lnTo>
                    <a:pt x="42" y="407"/>
                  </a:lnTo>
                  <a:lnTo>
                    <a:pt x="25" y="374"/>
                  </a:lnTo>
                  <a:lnTo>
                    <a:pt x="11" y="340"/>
                  </a:lnTo>
                  <a:lnTo>
                    <a:pt x="3" y="303"/>
                  </a:lnTo>
                  <a:lnTo>
                    <a:pt x="0" y="264"/>
                  </a:lnTo>
                  <a:lnTo>
                    <a:pt x="3" y="224"/>
                  </a:lnTo>
                  <a:lnTo>
                    <a:pt x="11" y="188"/>
                  </a:lnTo>
                  <a:lnTo>
                    <a:pt x="25" y="153"/>
                  </a:lnTo>
                  <a:lnTo>
                    <a:pt x="42" y="121"/>
                  </a:lnTo>
                  <a:lnTo>
                    <a:pt x="64" y="91"/>
                  </a:lnTo>
                  <a:lnTo>
                    <a:pt x="91" y="65"/>
                  </a:lnTo>
                  <a:lnTo>
                    <a:pt x="120" y="43"/>
                  </a:lnTo>
                  <a:lnTo>
                    <a:pt x="152" y="25"/>
                  </a:lnTo>
                  <a:lnTo>
                    <a:pt x="187" y="12"/>
                  </a:lnTo>
                  <a:lnTo>
                    <a:pt x="224" y="3"/>
                  </a:lnTo>
                  <a:lnTo>
                    <a:pt x="2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96"/>
            <p:cNvSpPr>
              <a:spLocks noEditPoints="1"/>
            </p:cNvSpPr>
            <p:nvPr/>
          </p:nvSpPr>
          <p:spPr bwMode="auto">
            <a:xfrm>
              <a:off x="4144" y="817"/>
              <a:ext cx="384" cy="268"/>
            </a:xfrm>
            <a:custGeom>
              <a:avLst/>
              <a:gdLst>
                <a:gd name="T0" fmla="*/ 3 w 3456"/>
                <a:gd name="T1" fmla="*/ 2 h 2409"/>
                <a:gd name="T2" fmla="*/ 3 w 3456"/>
                <a:gd name="T3" fmla="*/ 2 h 2409"/>
                <a:gd name="T4" fmla="*/ 3 w 3456"/>
                <a:gd name="T5" fmla="*/ 2 h 2409"/>
                <a:gd name="T6" fmla="*/ 3 w 3456"/>
                <a:gd name="T7" fmla="*/ 2 h 2409"/>
                <a:gd name="T8" fmla="*/ 3 w 3456"/>
                <a:gd name="T9" fmla="*/ 2 h 2409"/>
                <a:gd name="T10" fmla="*/ 2 w 3456"/>
                <a:gd name="T11" fmla="*/ 2 h 2409"/>
                <a:gd name="T12" fmla="*/ 2 w 3456"/>
                <a:gd name="T13" fmla="*/ 2 h 2409"/>
                <a:gd name="T14" fmla="*/ 2 w 3456"/>
                <a:gd name="T15" fmla="*/ 2 h 2409"/>
                <a:gd name="T16" fmla="*/ 2 w 3456"/>
                <a:gd name="T17" fmla="*/ 2 h 2409"/>
                <a:gd name="T18" fmla="*/ 2 w 3456"/>
                <a:gd name="T19" fmla="*/ 2 h 2409"/>
                <a:gd name="T20" fmla="*/ 1 w 3456"/>
                <a:gd name="T21" fmla="*/ 2 h 2409"/>
                <a:gd name="T22" fmla="*/ 1 w 3456"/>
                <a:gd name="T23" fmla="*/ 2 h 2409"/>
                <a:gd name="T24" fmla="*/ 2 w 3456"/>
                <a:gd name="T25" fmla="*/ 2 h 2409"/>
                <a:gd name="T26" fmla="*/ 2 w 3456"/>
                <a:gd name="T27" fmla="*/ 2 h 2409"/>
                <a:gd name="T28" fmla="*/ 1 w 3456"/>
                <a:gd name="T29" fmla="*/ 2 h 2409"/>
                <a:gd name="T30" fmla="*/ 0 w 3456"/>
                <a:gd name="T31" fmla="*/ 2 h 2409"/>
                <a:gd name="T32" fmla="*/ 1 w 3456"/>
                <a:gd name="T33" fmla="*/ 2 h 2409"/>
                <a:gd name="T34" fmla="*/ 1 w 3456"/>
                <a:gd name="T35" fmla="*/ 2 h 2409"/>
                <a:gd name="T36" fmla="*/ 1 w 3456"/>
                <a:gd name="T37" fmla="*/ 2 h 2409"/>
                <a:gd name="T38" fmla="*/ 0 w 3456"/>
                <a:gd name="T39" fmla="*/ 2 h 2409"/>
                <a:gd name="T40" fmla="*/ 1 w 3456"/>
                <a:gd name="T41" fmla="*/ 1 h 2409"/>
                <a:gd name="T42" fmla="*/ 0 w 3456"/>
                <a:gd name="T43" fmla="*/ 1 h 2409"/>
                <a:gd name="T44" fmla="*/ 0 w 3456"/>
                <a:gd name="T45" fmla="*/ 1 h 2409"/>
                <a:gd name="T46" fmla="*/ 1 w 3456"/>
                <a:gd name="T47" fmla="*/ 1 h 2409"/>
                <a:gd name="T48" fmla="*/ 1 w 3456"/>
                <a:gd name="T49" fmla="*/ 1 h 2409"/>
                <a:gd name="T50" fmla="*/ 2 w 3456"/>
                <a:gd name="T51" fmla="*/ 1 h 2409"/>
                <a:gd name="T52" fmla="*/ 1 w 3456"/>
                <a:gd name="T53" fmla="*/ 1 h 2409"/>
                <a:gd name="T54" fmla="*/ 1 w 3456"/>
                <a:gd name="T55" fmla="*/ 1 h 2409"/>
                <a:gd name="T56" fmla="*/ 2 w 3456"/>
                <a:gd name="T57" fmla="*/ 1 h 2409"/>
                <a:gd name="T58" fmla="*/ 2 w 3456"/>
                <a:gd name="T59" fmla="*/ 1 h 2409"/>
                <a:gd name="T60" fmla="*/ 2 w 3456"/>
                <a:gd name="T61" fmla="*/ 1 h 2409"/>
                <a:gd name="T62" fmla="*/ 2 w 3456"/>
                <a:gd name="T63" fmla="*/ 1 h 2409"/>
                <a:gd name="T64" fmla="*/ 2 w 3456"/>
                <a:gd name="T65" fmla="*/ 1 h 2409"/>
                <a:gd name="T66" fmla="*/ 2 w 3456"/>
                <a:gd name="T67" fmla="*/ 1 h 2409"/>
                <a:gd name="T68" fmla="*/ 2 w 3456"/>
                <a:gd name="T69" fmla="*/ 1 h 2409"/>
                <a:gd name="T70" fmla="*/ 4 w 3456"/>
                <a:gd name="T71" fmla="*/ 1 h 2409"/>
                <a:gd name="T72" fmla="*/ 3 w 3456"/>
                <a:gd name="T73" fmla="*/ 1 h 2409"/>
                <a:gd name="T74" fmla="*/ 3 w 3456"/>
                <a:gd name="T75" fmla="*/ 1 h 2409"/>
                <a:gd name="T76" fmla="*/ 3 w 3456"/>
                <a:gd name="T77" fmla="*/ 1 h 2409"/>
                <a:gd name="T78" fmla="*/ 4 w 3456"/>
                <a:gd name="T79" fmla="*/ 1 h 2409"/>
                <a:gd name="T80" fmla="*/ 4 w 3456"/>
                <a:gd name="T81" fmla="*/ 1 h 2409"/>
                <a:gd name="T82" fmla="*/ 4 w 3456"/>
                <a:gd name="T83" fmla="*/ 1 h 2409"/>
                <a:gd name="T84" fmla="*/ 4 w 3456"/>
                <a:gd name="T85" fmla="*/ 0 h 2409"/>
                <a:gd name="T86" fmla="*/ 4 w 3456"/>
                <a:gd name="T87" fmla="*/ 0 h 2409"/>
                <a:gd name="T88" fmla="*/ 5 w 3456"/>
                <a:gd name="T89" fmla="*/ 0 h 2409"/>
                <a:gd name="T90" fmla="*/ 5 w 3456"/>
                <a:gd name="T91" fmla="*/ 0 h 2409"/>
                <a:gd name="T92" fmla="*/ 4 w 3456"/>
                <a:gd name="T93" fmla="*/ 0 h 2409"/>
                <a:gd name="T94" fmla="*/ 3 w 3456"/>
                <a:gd name="T95" fmla="*/ 3 h 2409"/>
                <a:gd name="T96" fmla="*/ 3 w 3456"/>
                <a:gd name="T97" fmla="*/ 3 h 2409"/>
                <a:gd name="T98" fmla="*/ 0 w 3456"/>
                <a:gd name="T99" fmla="*/ 3 h 2409"/>
                <a:gd name="T100" fmla="*/ 0 w 3456"/>
                <a:gd name="T101" fmla="*/ 3 h 2409"/>
                <a:gd name="T102" fmla="*/ 3 w 3456"/>
                <a:gd name="T103" fmla="*/ 3 h 2409"/>
                <a:gd name="T104" fmla="*/ 3 w 3456"/>
                <a:gd name="T105" fmla="*/ 2 h 2409"/>
                <a:gd name="T106" fmla="*/ 0 w 3456"/>
                <a:gd name="T107" fmla="*/ 2 h 2409"/>
                <a:gd name="T108" fmla="*/ 0 w 3456"/>
                <a:gd name="T109" fmla="*/ 1 h 2409"/>
                <a:gd name="T110" fmla="*/ 4 w 3456"/>
                <a:gd name="T111" fmla="*/ 0 h 2409"/>
                <a:gd name="T112" fmla="*/ 4 w 3456"/>
                <a:gd name="T113" fmla="*/ 0 h 2409"/>
                <a:gd name="T114" fmla="*/ 4 w 3456"/>
                <a:gd name="T115" fmla="*/ 0 h 2409"/>
                <a:gd name="T116" fmla="*/ 4 w 3456"/>
                <a:gd name="T117" fmla="*/ 0 h 2409"/>
                <a:gd name="T118" fmla="*/ 4 w 3456"/>
                <a:gd name="T119" fmla="*/ 0 h 2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6"/>
                <a:gd name="T181" fmla="*/ 0 h 2409"/>
                <a:gd name="T182" fmla="*/ 3456 w 3456"/>
                <a:gd name="T183" fmla="*/ 2409 h 2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6" h="2409">
                  <a:moveTo>
                    <a:pt x="1958" y="1117"/>
                  </a:moveTo>
                  <a:lnTo>
                    <a:pt x="1958" y="1531"/>
                  </a:lnTo>
                  <a:lnTo>
                    <a:pt x="2207" y="1531"/>
                  </a:lnTo>
                  <a:lnTo>
                    <a:pt x="2366" y="1117"/>
                  </a:lnTo>
                  <a:lnTo>
                    <a:pt x="1958" y="1117"/>
                  </a:lnTo>
                  <a:close/>
                  <a:moveTo>
                    <a:pt x="1402" y="1117"/>
                  </a:moveTo>
                  <a:lnTo>
                    <a:pt x="1402" y="1531"/>
                  </a:lnTo>
                  <a:lnTo>
                    <a:pt x="1813" y="1531"/>
                  </a:lnTo>
                  <a:lnTo>
                    <a:pt x="1813" y="1117"/>
                  </a:lnTo>
                  <a:lnTo>
                    <a:pt x="1402" y="1117"/>
                  </a:lnTo>
                  <a:close/>
                  <a:moveTo>
                    <a:pt x="849" y="1117"/>
                  </a:moveTo>
                  <a:lnTo>
                    <a:pt x="849" y="1531"/>
                  </a:lnTo>
                  <a:lnTo>
                    <a:pt x="1257" y="1531"/>
                  </a:lnTo>
                  <a:lnTo>
                    <a:pt x="1257" y="1117"/>
                  </a:lnTo>
                  <a:lnTo>
                    <a:pt x="849" y="1117"/>
                  </a:lnTo>
                  <a:close/>
                  <a:moveTo>
                    <a:pt x="334" y="1117"/>
                  </a:moveTo>
                  <a:lnTo>
                    <a:pt x="382" y="1531"/>
                  </a:lnTo>
                  <a:lnTo>
                    <a:pt x="704" y="1531"/>
                  </a:lnTo>
                  <a:lnTo>
                    <a:pt x="704" y="1117"/>
                  </a:lnTo>
                  <a:lnTo>
                    <a:pt x="334" y="1117"/>
                  </a:lnTo>
                  <a:close/>
                  <a:moveTo>
                    <a:pt x="704" y="658"/>
                  </a:moveTo>
                  <a:lnTo>
                    <a:pt x="285" y="692"/>
                  </a:lnTo>
                  <a:lnTo>
                    <a:pt x="323" y="1015"/>
                  </a:lnTo>
                  <a:lnTo>
                    <a:pt x="704" y="1015"/>
                  </a:lnTo>
                  <a:lnTo>
                    <a:pt x="704" y="658"/>
                  </a:lnTo>
                  <a:close/>
                  <a:moveTo>
                    <a:pt x="1257" y="614"/>
                  </a:moveTo>
                  <a:lnTo>
                    <a:pt x="849" y="647"/>
                  </a:lnTo>
                  <a:lnTo>
                    <a:pt x="849" y="1015"/>
                  </a:lnTo>
                  <a:lnTo>
                    <a:pt x="1257" y="1015"/>
                  </a:lnTo>
                  <a:lnTo>
                    <a:pt x="1257" y="614"/>
                  </a:lnTo>
                  <a:close/>
                  <a:moveTo>
                    <a:pt x="1813" y="570"/>
                  </a:moveTo>
                  <a:lnTo>
                    <a:pt x="1402" y="603"/>
                  </a:lnTo>
                  <a:lnTo>
                    <a:pt x="1402" y="1015"/>
                  </a:lnTo>
                  <a:lnTo>
                    <a:pt x="1813" y="1015"/>
                  </a:lnTo>
                  <a:lnTo>
                    <a:pt x="1813" y="570"/>
                  </a:lnTo>
                  <a:close/>
                  <a:moveTo>
                    <a:pt x="2580" y="510"/>
                  </a:moveTo>
                  <a:lnTo>
                    <a:pt x="1958" y="559"/>
                  </a:lnTo>
                  <a:lnTo>
                    <a:pt x="1958" y="1015"/>
                  </a:lnTo>
                  <a:lnTo>
                    <a:pt x="2406" y="1015"/>
                  </a:lnTo>
                  <a:lnTo>
                    <a:pt x="2596" y="521"/>
                  </a:lnTo>
                  <a:lnTo>
                    <a:pt x="2589" y="516"/>
                  </a:lnTo>
                  <a:lnTo>
                    <a:pt x="2580" y="510"/>
                  </a:lnTo>
                  <a:close/>
                  <a:moveTo>
                    <a:pt x="2797" y="0"/>
                  </a:moveTo>
                  <a:lnTo>
                    <a:pt x="2800" y="1"/>
                  </a:lnTo>
                  <a:lnTo>
                    <a:pt x="3456" y="0"/>
                  </a:lnTo>
                  <a:lnTo>
                    <a:pt x="3456" y="316"/>
                  </a:lnTo>
                  <a:lnTo>
                    <a:pt x="3007" y="317"/>
                  </a:lnTo>
                  <a:lnTo>
                    <a:pt x="2251" y="2295"/>
                  </a:lnTo>
                  <a:lnTo>
                    <a:pt x="2231" y="2372"/>
                  </a:lnTo>
                  <a:lnTo>
                    <a:pt x="170" y="2409"/>
                  </a:lnTo>
                  <a:lnTo>
                    <a:pt x="221" y="2221"/>
                  </a:lnTo>
                  <a:lnTo>
                    <a:pt x="1982" y="2111"/>
                  </a:lnTo>
                  <a:lnTo>
                    <a:pt x="2108" y="1788"/>
                  </a:lnTo>
                  <a:lnTo>
                    <a:pt x="154" y="1788"/>
                  </a:lnTo>
                  <a:lnTo>
                    <a:pt x="0" y="457"/>
                  </a:lnTo>
                  <a:lnTo>
                    <a:pt x="2703" y="244"/>
                  </a:lnTo>
                  <a:lnTo>
                    <a:pt x="2795" y="5"/>
                  </a:lnTo>
                  <a:lnTo>
                    <a:pt x="2795" y="1"/>
                  </a:lnTo>
                  <a:lnTo>
                    <a:pt x="2797" y="1"/>
                  </a:lnTo>
                  <a:lnTo>
                    <a:pt x="27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12" name="noun_project_0285.eps"/>
          <p:cNvGrpSpPr>
            <a:grpSpLocks/>
          </p:cNvGrpSpPr>
          <p:nvPr/>
        </p:nvGrpSpPr>
        <p:grpSpPr bwMode="auto">
          <a:xfrm>
            <a:off x="236523" y="1580202"/>
            <a:ext cx="609600" cy="557213"/>
            <a:chOff x="3727" y="1940"/>
            <a:chExt cx="384" cy="351"/>
          </a:xfrm>
          <a:solidFill>
            <a:schemeClr val="tx1"/>
          </a:solidFill>
        </p:grpSpPr>
        <p:sp>
          <p:nvSpPr>
            <p:cNvPr id="13" name="Freeform 276"/>
            <p:cNvSpPr>
              <a:spLocks/>
            </p:cNvSpPr>
            <p:nvPr/>
          </p:nvSpPr>
          <p:spPr bwMode="auto">
            <a:xfrm>
              <a:off x="3935" y="2128"/>
              <a:ext cx="24" cy="44"/>
            </a:xfrm>
            <a:custGeom>
              <a:avLst/>
              <a:gdLst>
                <a:gd name="T0" fmla="*/ 0 w 210"/>
                <a:gd name="T1" fmla="*/ 0 h 393"/>
                <a:gd name="T2" fmla="*/ 1 w 210"/>
                <a:gd name="T3" fmla="*/ 0 h 393"/>
                <a:gd name="T4" fmla="*/ 1 w 210"/>
                <a:gd name="T5" fmla="*/ 0 h 393"/>
                <a:gd name="T6" fmla="*/ 1 w 210"/>
                <a:gd name="T7" fmla="*/ 0 h 393"/>
                <a:gd name="T8" fmla="*/ 2 w 210"/>
                <a:gd name="T9" fmla="*/ 1 h 393"/>
                <a:gd name="T10" fmla="*/ 2 w 210"/>
                <a:gd name="T11" fmla="*/ 1 h 393"/>
                <a:gd name="T12" fmla="*/ 2 w 210"/>
                <a:gd name="T13" fmla="*/ 1 h 393"/>
                <a:gd name="T14" fmla="*/ 3 w 210"/>
                <a:gd name="T15" fmla="*/ 1 h 393"/>
                <a:gd name="T16" fmla="*/ 3 w 210"/>
                <a:gd name="T17" fmla="*/ 2 h 393"/>
                <a:gd name="T18" fmla="*/ 3 w 210"/>
                <a:gd name="T19" fmla="*/ 2 h 393"/>
                <a:gd name="T20" fmla="*/ 3 w 210"/>
                <a:gd name="T21" fmla="*/ 2 h 393"/>
                <a:gd name="T22" fmla="*/ 3 w 210"/>
                <a:gd name="T23" fmla="*/ 3 h 393"/>
                <a:gd name="T24" fmla="*/ 3 w 210"/>
                <a:gd name="T25" fmla="*/ 3 h 393"/>
                <a:gd name="T26" fmla="*/ 3 w 210"/>
                <a:gd name="T27" fmla="*/ 3 h 393"/>
                <a:gd name="T28" fmla="*/ 2 w 210"/>
                <a:gd name="T29" fmla="*/ 4 h 393"/>
                <a:gd name="T30" fmla="*/ 2 w 210"/>
                <a:gd name="T31" fmla="*/ 4 h 393"/>
                <a:gd name="T32" fmla="*/ 2 w 210"/>
                <a:gd name="T33" fmla="*/ 4 h 393"/>
                <a:gd name="T34" fmla="*/ 1 w 210"/>
                <a:gd name="T35" fmla="*/ 5 h 393"/>
                <a:gd name="T36" fmla="*/ 1 w 210"/>
                <a:gd name="T37" fmla="*/ 5 h 393"/>
                <a:gd name="T38" fmla="*/ 0 w 210"/>
                <a:gd name="T39" fmla="*/ 5 h 393"/>
                <a:gd name="T40" fmla="*/ 0 w 210"/>
                <a:gd name="T41" fmla="*/ 5 h 393"/>
                <a:gd name="T42" fmla="*/ 0 w 210"/>
                <a:gd name="T43" fmla="*/ 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0"/>
                <a:gd name="T67" fmla="*/ 0 h 393"/>
                <a:gd name="T68" fmla="*/ 210 w 210"/>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0" h="393">
                  <a:moveTo>
                    <a:pt x="0" y="0"/>
                  </a:moveTo>
                  <a:lnTo>
                    <a:pt x="40" y="13"/>
                  </a:lnTo>
                  <a:lnTo>
                    <a:pt x="78" y="27"/>
                  </a:lnTo>
                  <a:lnTo>
                    <a:pt x="110" y="40"/>
                  </a:lnTo>
                  <a:lnTo>
                    <a:pt x="137" y="55"/>
                  </a:lnTo>
                  <a:lnTo>
                    <a:pt x="160" y="71"/>
                  </a:lnTo>
                  <a:lnTo>
                    <a:pt x="178" y="90"/>
                  </a:lnTo>
                  <a:lnTo>
                    <a:pt x="192" y="109"/>
                  </a:lnTo>
                  <a:lnTo>
                    <a:pt x="203" y="132"/>
                  </a:lnTo>
                  <a:lnTo>
                    <a:pt x="208" y="157"/>
                  </a:lnTo>
                  <a:lnTo>
                    <a:pt x="210" y="184"/>
                  </a:lnTo>
                  <a:lnTo>
                    <a:pt x="208" y="217"/>
                  </a:lnTo>
                  <a:lnTo>
                    <a:pt x="201" y="249"/>
                  </a:lnTo>
                  <a:lnTo>
                    <a:pt x="189" y="278"/>
                  </a:lnTo>
                  <a:lnTo>
                    <a:pt x="173" y="303"/>
                  </a:lnTo>
                  <a:lnTo>
                    <a:pt x="151" y="326"/>
                  </a:lnTo>
                  <a:lnTo>
                    <a:pt x="126" y="346"/>
                  </a:lnTo>
                  <a:lnTo>
                    <a:pt x="96" y="364"/>
                  </a:lnTo>
                  <a:lnTo>
                    <a:pt x="60" y="379"/>
                  </a:lnTo>
                  <a:lnTo>
                    <a:pt x="31" y="387"/>
                  </a:lnTo>
                  <a:lnTo>
                    <a:pt x="0" y="393"/>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4" name="Freeform 277"/>
            <p:cNvSpPr>
              <a:spLocks/>
            </p:cNvSpPr>
            <p:nvPr/>
          </p:nvSpPr>
          <p:spPr bwMode="auto">
            <a:xfrm>
              <a:off x="3881" y="2042"/>
              <a:ext cx="22" cy="41"/>
            </a:xfrm>
            <a:custGeom>
              <a:avLst/>
              <a:gdLst>
                <a:gd name="T0" fmla="*/ 2 w 203"/>
                <a:gd name="T1" fmla="*/ 0 h 376"/>
                <a:gd name="T2" fmla="*/ 2 w 203"/>
                <a:gd name="T3" fmla="*/ 4 h 376"/>
                <a:gd name="T4" fmla="*/ 2 w 203"/>
                <a:gd name="T5" fmla="*/ 4 h 376"/>
                <a:gd name="T6" fmla="*/ 2 w 203"/>
                <a:gd name="T7" fmla="*/ 4 h 376"/>
                <a:gd name="T8" fmla="*/ 1 w 203"/>
                <a:gd name="T9" fmla="*/ 4 h 376"/>
                <a:gd name="T10" fmla="*/ 1 w 203"/>
                <a:gd name="T11" fmla="*/ 4 h 376"/>
                <a:gd name="T12" fmla="*/ 1 w 203"/>
                <a:gd name="T13" fmla="*/ 4 h 376"/>
                <a:gd name="T14" fmla="*/ 0 w 203"/>
                <a:gd name="T15" fmla="*/ 3 h 376"/>
                <a:gd name="T16" fmla="*/ 0 w 203"/>
                <a:gd name="T17" fmla="*/ 3 h 376"/>
                <a:gd name="T18" fmla="*/ 0 w 203"/>
                <a:gd name="T19" fmla="*/ 3 h 376"/>
                <a:gd name="T20" fmla="*/ 0 w 203"/>
                <a:gd name="T21" fmla="*/ 3 h 376"/>
                <a:gd name="T22" fmla="*/ 0 w 203"/>
                <a:gd name="T23" fmla="*/ 2 h 376"/>
                <a:gd name="T24" fmla="*/ 0 w 203"/>
                <a:gd name="T25" fmla="*/ 2 h 376"/>
                <a:gd name="T26" fmla="*/ 0 w 203"/>
                <a:gd name="T27" fmla="*/ 2 h 376"/>
                <a:gd name="T28" fmla="*/ 0 w 203"/>
                <a:gd name="T29" fmla="*/ 1 h 376"/>
                <a:gd name="T30" fmla="*/ 0 w 203"/>
                <a:gd name="T31" fmla="*/ 1 h 376"/>
                <a:gd name="T32" fmla="*/ 1 w 203"/>
                <a:gd name="T33" fmla="*/ 1 h 376"/>
                <a:gd name="T34" fmla="*/ 1 w 203"/>
                <a:gd name="T35" fmla="*/ 1 h 376"/>
                <a:gd name="T36" fmla="*/ 1 w 203"/>
                <a:gd name="T37" fmla="*/ 0 h 376"/>
                <a:gd name="T38" fmla="*/ 2 w 203"/>
                <a:gd name="T39" fmla="*/ 0 h 376"/>
                <a:gd name="T40" fmla="*/ 2 w 203"/>
                <a:gd name="T41" fmla="*/ 0 h 376"/>
                <a:gd name="T42" fmla="*/ 2 w 203"/>
                <a:gd name="T43" fmla="*/ 0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376"/>
                <a:gd name="T68" fmla="*/ 203 w 203"/>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376">
                  <a:moveTo>
                    <a:pt x="203" y="0"/>
                  </a:moveTo>
                  <a:lnTo>
                    <a:pt x="203" y="376"/>
                  </a:lnTo>
                  <a:lnTo>
                    <a:pt x="164" y="364"/>
                  </a:lnTo>
                  <a:lnTo>
                    <a:pt x="130" y="353"/>
                  </a:lnTo>
                  <a:lnTo>
                    <a:pt x="103" y="343"/>
                  </a:lnTo>
                  <a:lnTo>
                    <a:pt x="82" y="332"/>
                  </a:lnTo>
                  <a:lnTo>
                    <a:pt x="57" y="316"/>
                  </a:lnTo>
                  <a:lnTo>
                    <a:pt x="37" y="298"/>
                  </a:lnTo>
                  <a:lnTo>
                    <a:pt x="21" y="277"/>
                  </a:lnTo>
                  <a:lnTo>
                    <a:pt x="10" y="253"/>
                  </a:lnTo>
                  <a:lnTo>
                    <a:pt x="4" y="226"/>
                  </a:lnTo>
                  <a:lnTo>
                    <a:pt x="0" y="198"/>
                  </a:lnTo>
                  <a:lnTo>
                    <a:pt x="4" y="167"/>
                  </a:lnTo>
                  <a:lnTo>
                    <a:pt x="10" y="137"/>
                  </a:lnTo>
                  <a:lnTo>
                    <a:pt x="21" y="111"/>
                  </a:lnTo>
                  <a:lnTo>
                    <a:pt x="38" y="86"/>
                  </a:lnTo>
                  <a:lnTo>
                    <a:pt x="58" y="65"/>
                  </a:lnTo>
                  <a:lnTo>
                    <a:pt x="84" y="45"/>
                  </a:lnTo>
                  <a:lnTo>
                    <a:pt x="109" y="30"/>
                  </a:lnTo>
                  <a:lnTo>
                    <a:pt x="139" y="18"/>
                  </a:lnTo>
                  <a:lnTo>
                    <a:pt x="169" y="7"/>
                  </a:lnTo>
                  <a:lnTo>
                    <a:pt x="20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15" name="Freeform 278"/>
            <p:cNvSpPr>
              <a:spLocks noEditPoints="1"/>
            </p:cNvSpPr>
            <p:nvPr/>
          </p:nvSpPr>
          <p:spPr bwMode="auto">
            <a:xfrm>
              <a:off x="3727" y="1940"/>
              <a:ext cx="384" cy="351"/>
            </a:xfrm>
            <a:custGeom>
              <a:avLst/>
              <a:gdLst>
                <a:gd name="T0" fmla="*/ 18 w 3456"/>
                <a:gd name="T1" fmla="*/ 8 h 3162"/>
                <a:gd name="T2" fmla="*/ 15 w 3456"/>
                <a:gd name="T3" fmla="*/ 9 h 3162"/>
                <a:gd name="T4" fmla="*/ 13 w 3456"/>
                <a:gd name="T5" fmla="*/ 12 h 3162"/>
                <a:gd name="T6" fmla="*/ 13 w 3456"/>
                <a:gd name="T7" fmla="*/ 15 h 3162"/>
                <a:gd name="T8" fmla="*/ 14 w 3456"/>
                <a:gd name="T9" fmla="*/ 18 h 3162"/>
                <a:gd name="T10" fmla="*/ 17 w 3456"/>
                <a:gd name="T11" fmla="*/ 19 h 3162"/>
                <a:gd name="T12" fmla="*/ 20 w 3456"/>
                <a:gd name="T13" fmla="*/ 26 h 3162"/>
                <a:gd name="T14" fmla="*/ 18 w 3456"/>
                <a:gd name="T15" fmla="*/ 25 h 3162"/>
                <a:gd name="T16" fmla="*/ 17 w 3456"/>
                <a:gd name="T17" fmla="*/ 22 h 3162"/>
                <a:gd name="T18" fmla="*/ 13 w 3456"/>
                <a:gd name="T19" fmla="*/ 25 h 3162"/>
                <a:gd name="T20" fmla="*/ 15 w 3456"/>
                <a:gd name="T21" fmla="*/ 28 h 3162"/>
                <a:gd name="T22" fmla="*/ 18 w 3456"/>
                <a:gd name="T23" fmla="*/ 29 h 3162"/>
                <a:gd name="T24" fmla="*/ 23 w 3456"/>
                <a:gd name="T25" fmla="*/ 29 h 3162"/>
                <a:gd name="T26" fmla="*/ 27 w 3456"/>
                <a:gd name="T27" fmla="*/ 28 h 3162"/>
                <a:gd name="T28" fmla="*/ 29 w 3456"/>
                <a:gd name="T29" fmla="*/ 26 h 3162"/>
                <a:gd name="T30" fmla="*/ 30 w 3456"/>
                <a:gd name="T31" fmla="*/ 23 h 3162"/>
                <a:gd name="T32" fmla="*/ 29 w 3456"/>
                <a:gd name="T33" fmla="*/ 20 h 3162"/>
                <a:gd name="T34" fmla="*/ 27 w 3456"/>
                <a:gd name="T35" fmla="*/ 18 h 3162"/>
                <a:gd name="T36" fmla="*/ 23 w 3456"/>
                <a:gd name="T37" fmla="*/ 17 h 3162"/>
                <a:gd name="T38" fmla="*/ 24 w 3456"/>
                <a:gd name="T39" fmla="*/ 12 h 3162"/>
                <a:gd name="T40" fmla="*/ 25 w 3456"/>
                <a:gd name="T41" fmla="*/ 14 h 3162"/>
                <a:gd name="T42" fmla="*/ 29 w 3456"/>
                <a:gd name="T43" fmla="*/ 12 h 3162"/>
                <a:gd name="T44" fmla="*/ 27 w 3456"/>
                <a:gd name="T45" fmla="*/ 10 h 3162"/>
                <a:gd name="T46" fmla="*/ 24 w 3456"/>
                <a:gd name="T47" fmla="*/ 8 h 3162"/>
                <a:gd name="T48" fmla="*/ 13 w 3456"/>
                <a:gd name="T49" fmla="*/ 0 h 3162"/>
                <a:gd name="T50" fmla="*/ 17 w 3456"/>
                <a:gd name="T51" fmla="*/ 1 h 3162"/>
                <a:gd name="T52" fmla="*/ 21 w 3456"/>
                <a:gd name="T53" fmla="*/ 3 h 3162"/>
                <a:gd name="T54" fmla="*/ 24 w 3456"/>
                <a:gd name="T55" fmla="*/ 1 h 3162"/>
                <a:gd name="T56" fmla="*/ 28 w 3456"/>
                <a:gd name="T57" fmla="*/ 0 h 3162"/>
                <a:gd name="T58" fmla="*/ 33 w 3456"/>
                <a:gd name="T59" fmla="*/ 0 h 3162"/>
                <a:gd name="T60" fmla="*/ 37 w 3456"/>
                <a:gd name="T61" fmla="*/ 2 h 3162"/>
                <a:gd name="T62" fmla="*/ 40 w 3456"/>
                <a:gd name="T63" fmla="*/ 5 h 3162"/>
                <a:gd name="T64" fmla="*/ 42 w 3456"/>
                <a:gd name="T65" fmla="*/ 9 h 3162"/>
                <a:gd name="T66" fmla="*/ 43 w 3456"/>
                <a:gd name="T67" fmla="*/ 13 h 3162"/>
                <a:gd name="T68" fmla="*/ 41 w 3456"/>
                <a:gd name="T69" fmla="*/ 18 h 3162"/>
                <a:gd name="T70" fmla="*/ 39 w 3456"/>
                <a:gd name="T71" fmla="*/ 22 h 3162"/>
                <a:gd name="T72" fmla="*/ 35 w 3456"/>
                <a:gd name="T73" fmla="*/ 25 h 3162"/>
                <a:gd name="T74" fmla="*/ 32 w 3456"/>
                <a:gd name="T75" fmla="*/ 28 h 3162"/>
                <a:gd name="T76" fmla="*/ 29 w 3456"/>
                <a:gd name="T77" fmla="*/ 32 h 3162"/>
                <a:gd name="T78" fmla="*/ 26 w 3456"/>
                <a:gd name="T79" fmla="*/ 35 h 3162"/>
                <a:gd name="T80" fmla="*/ 23 w 3456"/>
                <a:gd name="T81" fmla="*/ 37 h 3162"/>
                <a:gd name="T82" fmla="*/ 22 w 3456"/>
                <a:gd name="T83" fmla="*/ 39 h 3162"/>
                <a:gd name="T84" fmla="*/ 20 w 3456"/>
                <a:gd name="T85" fmla="*/ 38 h 3162"/>
                <a:gd name="T86" fmla="*/ 18 w 3456"/>
                <a:gd name="T87" fmla="*/ 36 h 3162"/>
                <a:gd name="T88" fmla="*/ 15 w 3456"/>
                <a:gd name="T89" fmla="*/ 33 h 3162"/>
                <a:gd name="T90" fmla="*/ 12 w 3456"/>
                <a:gd name="T91" fmla="*/ 30 h 3162"/>
                <a:gd name="T92" fmla="*/ 9 w 3456"/>
                <a:gd name="T93" fmla="*/ 26 h 3162"/>
                <a:gd name="T94" fmla="*/ 5 w 3456"/>
                <a:gd name="T95" fmla="*/ 23 h 3162"/>
                <a:gd name="T96" fmla="*/ 2 w 3456"/>
                <a:gd name="T97" fmla="*/ 19 h 3162"/>
                <a:gd name="T98" fmla="*/ 0 w 3456"/>
                <a:gd name="T99" fmla="*/ 15 h 3162"/>
                <a:gd name="T100" fmla="*/ 0 w 3456"/>
                <a:gd name="T101" fmla="*/ 11 h 3162"/>
                <a:gd name="T102" fmla="*/ 1 w 3456"/>
                <a:gd name="T103" fmla="*/ 7 h 3162"/>
                <a:gd name="T104" fmla="*/ 4 w 3456"/>
                <a:gd name="T105" fmla="*/ 3 h 3162"/>
                <a:gd name="T106" fmla="*/ 8 w 3456"/>
                <a:gd name="T107" fmla="*/ 1 h 3162"/>
                <a:gd name="T108" fmla="*/ 13 w 3456"/>
                <a:gd name="T109" fmla="*/ 0 h 3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56"/>
                <a:gd name="T166" fmla="*/ 0 h 3162"/>
                <a:gd name="T167" fmla="*/ 3456 w 3456"/>
                <a:gd name="T168" fmla="*/ 3162 h 3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56" h="3162">
                  <a:moveTo>
                    <a:pt x="1586" y="471"/>
                  </a:moveTo>
                  <a:lnTo>
                    <a:pt x="1586" y="471"/>
                  </a:lnTo>
                  <a:lnTo>
                    <a:pt x="1586" y="621"/>
                  </a:lnTo>
                  <a:lnTo>
                    <a:pt x="1523" y="630"/>
                  </a:lnTo>
                  <a:lnTo>
                    <a:pt x="1463" y="643"/>
                  </a:lnTo>
                  <a:lnTo>
                    <a:pt x="1408" y="658"/>
                  </a:lnTo>
                  <a:lnTo>
                    <a:pt x="1356" y="679"/>
                  </a:lnTo>
                  <a:lnTo>
                    <a:pt x="1308" y="704"/>
                  </a:lnTo>
                  <a:lnTo>
                    <a:pt x="1265" y="732"/>
                  </a:lnTo>
                  <a:lnTo>
                    <a:pt x="1225" y="763"/>
                  </a:lnTo>
                  <a:lnTo>
                    <a:pt x="1187" y="802"/>
                  </a:lnTo>
                  <a:lnTo>
                    <a:pt x="1153" y="843"/>
                  </a:lnTo>
                  <a:lnTo>
                    <a:pt x="1124" y="886"/>
                  </a:lnTo>
                  <a:lnTo>
                    <a:pt x="1101" y="932"/>
                  </a:lnTo>
                  <a:lnTo>
                    <a:pt x="1083" y="979"/>
                  </a:lnTo>
                  <a:lnTo>
                    <a:pt x="1069" y="1030"/>
                  </a:lnTo>
                  <a:lnTo>
                    <a:pt x="1062" y="1083"/>
                  </a:lnTo>
                  <a:lnTo>
                    <a:pt x="1059" y="1138"/>
                  </a:lnTo>
                  <a:lnTo>
                    <a:pt x="1061" y="1192"/>
                  </a:lnTo>
                  <a:lnTo>
                    <a:pt x="1067" y="1241"/>
                  </a:lnTo>
                  <a:lnTo>
                    <a:pt x="1078" y="1288"/>
                  </a:lnTo>
                  <a:lnTo>
                    <a:pt x="1092" y="1332"/>
                  </a:lnTo>
                  <a:lnTo>
                    <a:pt x="1111" y="1372"/>
                  </a:lnTo>
                  <a:lnTo>
                    <a:pt x="1134" y="1410"/>
                  </a:lnTo>
                  <a:lnTo>
                    <a:pt x="1161" y="1443"/>
                  </a:lnTo>
                  <a:lnTo>
                    <a:pt x="1193" y="1474"/>
                  </a:lnTo>
                  <a:lnTo>
                    <a:pt x="1228" y="1502"/>
                  </a:lnTo>
                  <a:lnTo>
                    <a:pt x="1260" y="1521"/>
                  </a:lnTo>
                  <a:lnTo>
                    <a:pt x="1299" y="1539"/>
                  </a:lnTo>
                  <a:lnTo>
                    <a:pt x="1343" y="1558"/>
                  </a:lnTo>
                  <a:lnTo>
                    <a:pt x="1394" y="1576"/>
                  </a:lnTo>
                  <a:lnTo>
                    <a:pt x="1452" y="1594"/>
                  </a:lnTo>
                  <a:lnTo>
                    <a:pt x="1515" y="1611"/>
                  </a:lnTo>
                  <a:lnTo>
                    <a:pt x="1586" y="1627"/>
                  </a:lnTo>
                  <a:lnTo>
                    <a:pt x="1586" y="2084"/>
                  </a:lnTo>
                  <a:lnTo>
                    <a:pt x="1548" y="2073"/>
                  </a:lnTo>
                  <a:lnTo>
                    <a:pt x="1512" y="2058"/>
                  </a:lnTo>
                  <a:lnTo>
                    <a:pt x="1482" y="2041"/>
                  </a:lnTo>
                  <a:lnTo>
                    <a:pt x="1454" y="2020"/>
                  </a:lnTo>
                  <a:lnTo>
                    <a:pt x="1431" y="1996"/>
                  </a:lnTo>
                  <a:lnTo>
                    <a:pt x="1413" y="1971"/>
                  </a:lnTo>
                  <a:lnTo>
                    <a:pt x="1397" y="1941"/>
                  </a:lnTo>
                  <a:lnTo>
                    <a:pt x="1384" y="1907"/>
                  </a:lnTo>
                  <a:lnTo>
                    <a:pt x="1374" y="1867"/>
                  </a:lnTo>
                  <a:lnTo>
                    <a:pt x="1367" y="1823"/>
                  </a:lnTo>
                  <a:lnTo>
                    <a:pt x="1032" y="1823"/>
                  </a:lnTo>
                  <a:lnTo>
                    <a:pt x="1035" y="1881"/>
                  </a:lnTo>
                  <a:lnTo>
                    <a:pt x="1041" y="1934"/>
                  </a:lnTo>
                  <a:lnTo>
                    <a:pt x="1053" y="1986"/>
                  </a:lnTo>
                  <a:lnTo>
                    <a:pt x="1069" y="2035"/>
                  </a:lnTo>
                  <a:lnTo>
                    <a:pt x="1090" y="2080"/>
                  </a:lnTo>
                  <a:lnTo>
                    <a:pt x="1116" y="2123"/>
                  </a:lnTo>
                  <a:lnTo>
                    <a:pt x="1147" y="2164"/>
                  </a:lnTo>
                  <a:lnTo>
                    <a:pt x="1182" y="2201"/>
                  </a:lnTo>
                  <a:lnTo>
                    <a:pt x="1222" y="2236"/>
                  </a:lnTo>
                  <a:lnTo>
                    <a:pt x="1264" y="2266"/>
                  </a:lnTo>
                  <a:lnTo>
                    <a:pt x="1310" y="2294"/>
                  </a:lnTo>
                  <a:lnTo>
                    <a:pt x="1358" y="2317"/>
                  </a:lnTo>
                  <a:lnTo>
                    <a:pt x="1411" y="2337"/>
                  </a:lnTo>
                  <a:lnTo>
                    <a:pt x="1466" y="2353"/>
                  </a:lnTo>
                  <a:lnTo>
                    <a:pt x="1525" y="2367"/>
                  </a:lnTo>
                  <a:lnTo>
                    <a:pt x="1586" y="2376"/>
                  </a:lnTo>
                  <a:lnTo>
                    <a:pt x="1586" y="2547"/>
                  </a:lnTo>
                  <a:lnTo>
                    <a:pt x="1875" y="2547"/>
                  </a:lnTo>
                  <a:lnTo>
                    <a:pt x="1875" y="2379"/>
                  </a:lnTo>
                  <a:lnTo>
                    <a:pt x="1939" y="2369"/>
                  </a:lnTo>
                  <a:lnTo>
                    <a:pt x="1999" y="2357"/>
                  </a:lnTo>
                  <a:lnTo>
                    <a:pt x="2056" y="2340"/>
                  </a:lnTo>
                  <a:lnTo>
                    <a:pt x="2109" y="2319"/>
                  </a:lnTo>
                  <a:lnTo>
                    <a:pt x="2158" y="2294"/>
                  </a:lnTo>
                  <a:lnTo>
                    <a:pt x="2205" y="2265"/>
                  </a:lnTo>
                  <a:lnTo>
                    <a:pt x="2246" y="2233"/>
                  </a:lnTo>
                  <a:lnTo>
                    <a:pt x="2288" y="2194"/>
                  </a:lnTo>
                  <a:lnTo>
                    <a:pt x="2324" y="2152"/>
                  </a:lnTo>
                  <a:lnTo>
                    <a:pt x="2354" y="2108"/>
                  </a:lnTo>
                  <a:lnTo>
                    <a:pt x="2379" y="2062"/>
                  </a:lnTo>
                  <a:lnTo>
                    <a:pt x="2399" y="2013"/>
                  </a:lnTo>
                  <a:lnTo>
                    <a:pt x="2413" y="1962"/>
                  </a:lnTo>
                  <a:lnTo>
                    <a:pt x="2421" y="1907"/>
                  </a:lnTo>
                  <a:lnTo>
                    <a:pt x="2424" y="1852"/>
                  </a:lnTo>
                  <a:lnTo>
                    <a:pt x="2421" y="1797"/>
                  </a:lnTo>
                  <a:lnTo>
                    <a:pt x="2415" y="1746"/>
                  </a:lnTo>
                  <a:lnTo>
                    <a:pt x="2402" y="1698"/>
                  </a:lnTo>
                  <a:lnTo>
                    <a:pt x="2387" y="1654"/>
                  </a:lnTo>
                  <a:lnTo>
                    <a:pt x="2366" y="1612"/>
                  </a:lnTo>
                  <a:lnTo>
                    <a:pt x="2340" y="1574"/>
                  </a:lnTo>
                  <a:lnTo>
                    <a:pt x="2309" y="1539"/>
                  </a:lnTo>
                  <a:lnTo>
                    <a:pt x="2274" y="1508"/>
                  </a:lnTo>
                  <a:lnTo>
                    <a:pt x="2239" y="1484"/>
                  </a:lnTo>
                  <a:lnTo>
                    <a:pt x="2198" y="1461"/>
                  </a:lnTo>
                  <a:lnTo>
                    <a:pt x="2153" y="1440"/>
                  </a:lnTo>
                  <a:lnTo>
                    <a:pt x="2102" y="1420"/>
                  </a:lnTo>
                  <a:lnTo>
                    <a:pt x="2045" y="1402"/>
                  </a:lnTo>
                  <a:lnTo>
                    <a:pt x="1984" y="1386"/>
                  </a:lnTo>
                  <a:lnTo>
                    <a:pt x="1875" y="1360"/>
                  </a:lnTo>
                  <a:lnTo>
                    <a:pt x="1875" y="938"/>
                  </a:lnTo>
                  <a:lnTo>
                    <a:pt x="1886" y="942"/>
                  </a:lnTo>
                  <a:lnTo>
                    <a:pt x="1898" y="948"/>
                  </a:lnTo>
                  <a:lnTo>
                    <a:pt x="1928" y="965"/>
                  </a:lnTo>
                  <a:lnTo>
                    <a:pt x="1953" y="985"/>
                  </a:lnTo>
                  <a:lnTo>
                    <a:pt x="1976" y="1008"/>
                  </a:lnTo>
                  <a:lnTo>
                    <a:pt x="1995" y="1033"/>
                  </a:lnTo>
                  <a:lnTo>
                    <a:pt x="2010" y="1062"/>
                  </a:lnTo>
                  <a:lnTo>
                    <a:pt x="2021" y="1093"/>
                  </a:lnTo>
                  <a:lnTo>
                    <a:pt x="2030" y="1127"/>
                  </a:lnTo>
                  <a:lnTo>
                    <a:pt x="2033" y="1163"/>
                  </a:lnTo>
                  <a:lnTo>
                    <a:pt x="2371" y="1163"/>
                  </a:lnTo>
                  <a:lnTo>
                    <a:pt x="2366" y="1105"/>
                  </a:lnTo>
                  <a:lnTo>
                    <a:pt x="2357" y="1050"/>
                  </a:lnTo>
                  <a:lnTo>
                    <a:pt x="2344" y="999"/>
                  </a:lnTo>
                  <a:lnTo>
                    <a:pt x="2327" y="950"/>
                  </a:lnTo>
                  <a:lnTo>
                    <a:pt x="2305" y="905"/>
                  </a:lnTo>
                  <a:lnTo>
                    <a:pt x="2278" y="863"/>
                  </a:lnTo>
                  <a:lnTo>
                    <a:pt x="2247" y="823"/>
                  </a:lnTo>
                  <a:lnTo>
                    <a:pt x="2212" y="787"/>
                  </a:lnTo>
                  <a:lnTo>
                    <a:pt x="2171" y="755"/>
                  </a:lnTo>
                  <a:lnTo>
                    <a:pt x="2127" y="724"/>
                  </a:lnTo>
                  <a:lnTo>
                    <a:pt x="2081" y="698"/>
                  </a:lnTo>
                  <a:lnTo>
                    <a:pt x="2032" y="675"/>
                  </a:lnTo>
                  <a:lnTo>
                    <a:pt x="1981" y="655"/>
                  </a:lnTo>
                  <a:lnTo>
                    <a:pt x="1929" y="641"/>
                  </a:lnTo>
                  <a:lnTo>
                    <a:pt x="1875" y="628"/>
                  </a:lnTo>
                  <a:lnTo>
                    <a:pt x="1875" y="471"/>
                  </a:lnTo>
                  <a:lnTo>
                    <a:pt x="1586" y="471"/>
                  </a:lnTo>
                  <a:close/>
                  <a:moveTo>
                    <a:pt x="1014" y="0"/>
                  </a:moveTo>
                  <a:lnTo>
                    <a:pt x="1084" y="3"/>
                  </a:lnTo>
                  <a:lnTo>
                    <a:pt x="1154" y="10"/>
                  </a:lnTo>
                  <a:lnTo>
                    <a:pt x="1224" y="23"/>
                  </a:lnTo>
                  <a:lnTo>
                    <a:pt x="1292" y="40"/>
                  </a:lnTo>
                  <a:lnTo>
                    <a:pt x="1360" y="62"/>
                  </a:lnTo>
                  <a:lnTo>
                    <a:pt x="1426" y="90"/>
                  </a:lnTo>
                  <a:lnTo>
                    <a:pt x="1491" y="121"/>
                  </a:lnTo>
                  <a:lnTo>
                    <a:pt x="1554" y="159"/>
                  </a:lnTo>
                  <a:lnTo>
                    <a:pt x="1615" y="200"/>
                  </a:lnTo>
                  <a:lnTo>
                    <a:pt x="1672" y="247"/>
                  </a:lnTo>
                  <a:lnTo>
                    <a:pt x="1728" y="298"/>
                  </a:lnTo>
                  <a:lnTo>
                    <a:pt x="1784" y="247"/>
                  </a:lnTo>
                  <a:lnTo>
                    <a:pt x="1841" y="200"/>
                  </a:lnTo>
                  <a:lnTo>
                    <a:pt x="1902" y="159"/>
                  </a:lnTo>
                  <a:lnTo>
                    <a:pt x="1965" y="121"/>
                  </a:lnTo>
                  <a:lnTo>
                    <a:pt x="2030" y="90"/>
                  </a:lnTo>
                  <a:lnTo>
                    <a:pt x="2096" y="62"/>
                  </a:lnTo>
                  <a:lnTo>
                    <a:pt x="2164" y="40"/>
                  </a:lnTo>
                  <a:lnTo>
                    <a:pt x="2232" y="23"/>
                  </a:lnTo>
                  <a:lnTo>
                    <a:pt x="2302" y="10"/>
                  </a:lnTo>
                  <a:lnTo>
                    <a:pt x="2372" y="3"/>
                  </a:lnTo>
                  <a:lnTo>
                    <a:pt x="2442" y="0"/>
                  </a:lnTo>
                  <a:lnTo>
                    <a:pt x="2513" y="3"/>
                  </a:lnTo>
                  <a:lnTo>
                    <a:pt x="2584" y="9"/>
                  </a:lnTo>
                  <a:lnTo>
                    <a:pt x="2654" y="22"/>
                  </a:lnTo>
                  <a:lnTo>
                    <a:pt x="2722" y="38"/>
                  </a:lnTo>
                  <a:lnTo>
                    <a:pt x="2790" y="60"/>
                  </a:lnTo>
                  <a:lnTo>
                    <a:pt x="2857" y="88"/>
                  </a:lnTo>
                  <a:lnTo>
                    <a:pt x="2922" y="119"/>
                  </a:lnTo>
                  <a:lnTo>
                    <a:pt x="2985" y="156"/>
                  </a:lnTo>
                  <a:lnTo>
                    <a:pt x="3045" y="197"/>
                  </a:lnTo>
                  <a:lnTo>
                    <a:pt x="3103" y="244"/>
                  </a:lnTo>
                  <a:lnTo>
                    <a:pt x="3159" y="295"/>
                  </a:lnTo>
                  <a:lnTo>
                    <a:pt x="3211" y="349"/>
                  </a:lnTo>
                  <a:lnTo>
                    <a:pt x="3257" y="408"/>
                  </a:lnTo>
                  <a:lnTo>
                    <a:pt x="3299" y="468"/>
                  </a:lnTo>
                  <a:lnTo>
                    <a:pt x="3337" y="531"/>
                  </a:lnTo>
                  <a:lnTo>
                    <a:pt x="3368" y="596"/>
                  </a:lnTo>
                  <a:lnTo>
                    <a:pt x="3395" y="662"/>
                  </a:lnTo>
                  <a:lnTo>
                    <a:pt x="3418" y="730"/>
                  </a:lnTo>
                  <a:lnTo>
                    <a:pt x="3435" y="799"/>
                  </a:lnTo>
                  <a:lnTo>
                    <a:pt x="3447" y="869"/>
                  </a:lnTo>
                  <a:lnTo>
                    <a:pt x="3454" y="940"/>
                  </a:lnTo>
                  <a:lnTo>
                    <a:pt x="3456" y="1011"/>
                  </a:lnTo>
                  <a:lnTo>
                    <a:pt x="3453" y="1084"/>
                  </a:lnTo>
                  <a:lnTo>
                    <a:pt x="3444" y="1155"/>
                  </a:lnTo>
                  <a:lnTo>
                    <a:pt x="3431" y="1226"/>
                  </a:lnTo>
                  <a:lnTo>
                    <a:pt x="3411" y="1297"/>
                  </a:lnTo>
                  <a:lnTo>
                    <a:pt x="3387" y="1368"/>
                  </a:lnTo>
                  <a:lnTo>
                    <a:pt x="3358" y="1437"/>
                  </a:lnTo>
                  <a:lnTo>
                    <a:pt x="3323" y="1505"/>
                  </a:lnTo>
                  <a:lnTo>
                    <a:pt x="3282" y="1572"/>
                  </a:lnTo>
                  <a:lnTo>
                    <a:pt x="3236" y="1637"/>
                  </a:lnTo>
                  <a:lnTo>
                    <a:pt x="3186" y="1700"/>
                  </a:lnTo>
                  <a:lnTo>
                    <a:pt x="3128" y="1760"/>
                  </a:lnTo>
                  <a:lnTo>
                    <a:pt x="3081" y="1809"/>
                  </a:lnTo>
                  <a:lnTo>
                    <a:pt x="3031" y="1858"/>
                  </a:lnTo>
                  <a:lnTo>
                    <a:pt x="2981" y="1909"/>
                  </a:lnTo>
                  <a:lnTo>
                    <a:pt x="2928" y="1962"/>
                  </a:lnTo>
                  <a:lnTo>
                    <a:pt x="2875" y="2014"/>
                  </a:lnTo>
                  <a:lnTo>
                    <a:pt x="2820" y="2068"/>
                  </a:lnTo>
                  <a:lnTo>
                    <a:pt x="2765" y="2124"/>
                  </a:lnTo>
                  <a:lnTo>
                    <a:pt x="2710" y="2179"/>
                  </a:lnTo>
                  <a:lnTo>
                    <a:pt x="2654" y="2235"/>
                  </a:lnTo>
                  <a:lnTo>
                    <a:pt x="2598" y="2291"/>
                  </a:lnTo>
                  <a:lnTo>
                    <a:pt x="2543" y="2347"/>
                  </a:lnTo>
                  <a:lnTo>
                    <a:pt x="2487" y="2403"/>
                  </a:lnTo>
                  <a:lnTo>
                    <a:pt x="2432" y="2457"/>
                  </a:lnTo>
                  <a:lnTo>
                    <a:pt x="2377" y="2512"/>
                  </a:lnTo>
                  <a:lnTo>
                    <a:pt x="2324" y="2566"/>
                  </a:lnTo>
                  <a:lnTo>
                    <a:pt x="2270" y="2618"/>
                  </a:lnTo>
                  <a:lnTo>
                    <a:pt x="2219" y="2670"/>
                  </a:lnTo>
                  <a:lnTo>
                    <a:pt x="2169" y="2720"/>
                  </a:lnTo>
                  <a:lnTo>
                    <a:pt x="2121" y="2769"/>
                  </a:lnTo>
                  <a:lnTo>
                    <a:pt x="2074" y="2815"/>
                  </a:lnTo>
                  <a:lnTo>
                    <a:pt x="2029" y="2860"/>
                  </a:lnTo>
                  <a:lnTo>
                    <a:pt x="1986" y="2903"/>
                  </a:lnTo>
                  <a:lnTo>
                    <a:pt x="1946" y="2944"/>
                  </a:lnTo>
                  <a:lnTo>
                    <a:pt x="1908" y="2982"/>
                  </a:lnTo>
                  <a:lnTo>
                    <a:pt x="1873" y="3017"/>
                  </a:lnTo>
                  <a:lnTo>
                    <a:pt x="1840" y="3050"/>
                  </a:lnTo>
                  <a:lnTo>
                    <a:pt x="1811" y="3079"/>
                  </a:lnTo>
                  <a:lnTo>
                    <a:pt x="1785" y="3104"/>
                  </a:lnTo>
                  <a:lnTo>
                    <a:pt x="1762" y="3127"/>
                  </a:lnTo>
                  <a:lnTo>
                    <a:pt x="1743" y="3146"/>
                  </a:lnTo>
                  <a:lnTo>
                    <a:pt x="1727" y="3162"/>
                  </a:lnTo>
                  <a:lnTo>
                    <a:pt x="1712" y="3146"/>
                  </a:lnTo>
                  <a:lnTo>
                    <a:pt x="1693" y="3127"/>
                  </a:lnTo>
                  <a:lnTo>
                    <a:pt x="1671" y="3104"/>
                  </a:lnTo>
                  <a:lnTo>
                    <a:pt x="1645" y="3079"/>
                  </a:lnTo>
                  <a:lnTo>
                    <a:pt x="1616" y="3050"/>
                  </a:lnTo>
                  <a:lnTo>
                    <a:pt x="1583" y="3017"/>
                  </a:lnTo>
                  <a:lnTo>
                    <a:pt x="1548" y="2982"/>
                  </a:lnTo>
                  <a:lnTo>
                    <a:pt x="1510" y="2944"/>
                  </a:lnTo>
                  <a:lnTo>
                    <a:pt x="1469" y="2903"/>
                  </a:lnTo>
                  <a:lnTo>
                    <a:pt x="1427" y="2860"/>
                  </a:lnTo>
                  <a:lnTo>
                    <a:pt x="1382" y="2815"/>
                  </a:lnTo>
                  <a:lnTo>
                    <a:pt x="1335" y="2769"/>
                  </a:lnTo>
                  <a:lnTo>
                    <a:pt x="1287" y="2720"/>
                  </a:lnTo>
                  <a:lnTo>
                    <a:pt x="1237" y="2670"/>
                  </a:lnTo>
                  <a:lnTo>
                    <a:pt x="1186" y="2618"/>
                  </a:lnTo>
                  <a:lnTo>
                    <a:pt x="1132" y="2566"/>
                  </a:lnTo>
                  <a:lnTo>
                    <a:pt x="1079" y="2512"/>
                  </a:lnTo>
                  <a:lnTo>
                    <a:pt x="1024" y="2457"/>
                  </a:lnTo>
                  <a:lnTo>
                    <a:pt x="969" y="2403"/>
                  </a:lnTo>
                  <a:lnTo>
                    <a:pt x="913" y="2347"/>
                  </a:lnTo>
                  <a:lnTo>
                    <a:pt x="858" y="2291"/>
                  </a:lnTo>
                  <a:lnTo>
                    <a:pt x="802" y="2235"/>
                  </a:lnTo>
                  <a:lnTo>
                    <a:pt x="746" y="2179"/>
                  </a:lnTo>
                  <a:lnTo>
                    <a:pt x="690" y="2124"/>
                  </a:lnTo>
                  <a:lnTo>
                    <a:pt x="636" y="2068"/>
                  </a:lnTo>
                  <a:lnTo>
                    <a:pt x="581" y="2014"/>
                  </a:lnTo>
                  <a:lnTo>
                    <a:pt x="528" y="1961"/>
                  </a:lnTo>
                  <a:lnTo>
                    <a:pt x="475" y="1909"/>
                  </a:lnTo>
                  <a:lnTo>
                    <a:pt x="425" y="1858"/>
                  </a:lnTo>
                  <a:lnTo>
                    <a:pt x="375" y="1808"/>
                  </a:lnTo>
                  <a:lnTo>
                    <a:pt x="327" y="1760"/>
                  </a:lnTo>
                  <a:lnTo>
                    <a:pt x="270" y="1700"/>
                  </a:lnTo>
                  <a:lnTo>
                    <a:pt x="219" y="1637"/>
                  </a:lnTo>
                  <a:lnTo>
                    <a:pt x="174" y="1572"/>
                  </a:lnTo>
                  <a:lnTo>
                    <a:pt x="133" y="1505"/>
                  </a:lnTo>
                  <a:lnTo>
                    <a:pt x="98" y="1437"/>
                  </a:lnTo>
                  <a:lnTo>
                    <a:pt x="69" y="1368"/>
                  </a:lnTo>
                  <a:lnTo>
                    <a:pt x="45" y="1297"/>
                  </a:lnTo>
                  <a:lnTo>
                    <a:pt x="25" y="1226"/>
                  </a:lnTo>
                  <a:lnTo>
                    <a:pt x="12" y="1155"/>
                  </a:lnTo>
                  <a:lnTo>
                    <a:pt x="3" y="1084"/>
                  </a:lnTo>
                  <a:lnTo>
                    <a:pt x="0" y="1011"/>
                  </a:lnTo>
                  <a:lnTo>
                    <a:pt x="2" y="940"/>
                  </a:lnTo>
                  <a:lnTo>
                    <a:pt x="8" y="869"/>
                  </a:lnTo>
                  <a:lnTo>
                    <a:pt x="21" y="799"/>
                  </a:lnTo>
                  <a:lnTo>
                    <a:pt x="38" y="730"/>
                  </a:lnTo>
                  <a:lnTo>
                    <a:pt x="60" y="662"/>
                  </a:lnTo>
                  <a:lnTo>
                    <a:pt x="87" y="596"/>
                  </a:lnTo>
                  <a:lnTo>
                    <a:pt x="119" y="531"/>
                  </a:lnTo>
                  <a:lnTo>
                    <a:pt x="156" y="468"/>
                  </a:lnTo>
                  <a:lnTo>
                    <a:pt x="198" y="408"/>
                  </a:lnTo>
                  <a:lnTo>
                    <a:pt x="245" y="349"/>
                  </a:lnTo>
                  <a:lnTo>
                    <a:pt x="296" y="295"/>
                  </a:lnTo>
                  <a:lnTo>
                    <a:pt x="352" y="244"/>
                  </a:lnTo>
                  <a:lnTo>
                    <a:pt x="411" y="197"/>
                  </a:lnTo>
                  <a:lnTo>
                    <a:pt x="471" y="156"/>
                  </a:lnTo>
                  <a:lnTo>
                    <a:pt x="534" y="119"/>
                  </a:lnTo>
                  <a:lnTo>
                    <a:pt x="599" y="88"/>
                  </a:lnTo>
                  <a:lnTo>
                    <a:pt x="666" y="60"/>
                  </a:lnTo>
                  <a:lnTo>
                    <a:pt x="733" y="38"/>
                  </a:lnTo>
                  <a:lnTo>
                    <a:pt x="802" y="22"/>
                  </a:lnTo>
                  <a:lnTo>
                    <a:pt x="872" y="9"/>
                  </a:lnTo>
                  <a:lnTo>
                    <a:pt x="943" y="3"/>
                  </a:lnTo>
                  <a:lnTo>
                    <a:pt x="101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16" name="TextBox 15"/>
          <p:cNvSpPr txBox="1"/>
          <p:nvPr/>
        </p:nvSpPr>
        <p:spPr>
          <a:xfrm>
            <a:off x="907915" y="1669462"/>
            <a:ext cx="1624906" cy="427906"/>
          </a:xfrm>
          <a:prstGeom prst="rect">
            <a:avLst/>
          </a:prstGeom>
          <a:noFill/>
        </p:spPr>
        <p:txBody>
          <a:bodyPr wrap="square" lIns="0" tIns="0" rIns="0" bIns="0" rtlCol="0">
            <a:noAutofit/>
          </a:bodyPr>
          <a:lstStyle/>
          <a:p>
            <a:r>
              <a:rPr lang="en-ZA" sz="1300" i="1" dirty="0" smtClean="0">
                <a:solidFill>
                  <a:srgbClr val="717171"/>
                </a:solidFill>
              </a:rPr>
              <a:t>Little disposable income group</a:t>
            </a:r>
          </a:p>
        </p:txBody>
      </p:sp>
      <p:sp>
        <p:nvSpPr>
          <p:cNvPr id="21" name="noun_project_0117.eps"/>
          <p:cNvSpPr>
            <a:spLocks noEditPoints="1"/>
          </p:cNvSpPr>
          <p:nvPr/>
        </p:nvSpPr>
        <p:spPr bwMode="auto">
          <a:xfrm>
            <a:off x="8691851" y="2718577"/>
            <a:ext cx="508125" cy="631030"/>
          </a:xfrm>
          <a:custGeom>
            <a:avLst/>
            <a:gdLst>
              <a:gd name="T0" fmla="*/ 36075054 w 2641"/>
              <a:gd name="T1" fmla="*/ 11107385 h 3456"/>
              <a:gd name="T2" fmla="*/ 29219860 w 2641"/>
              <a:gd name="T3" fmla="*/ 13098639 h 3456"/>
              <a:gd name="T4" fmla="*/ 23109134 w 2641"/>
              <a:gd name="T5" fmla="*/ 16583201 h 3456"/>
              <a:gd name="T6" fmla="*/ 17991031 w 2641"/>
              <a:gd name="T7" fmla="*/ 21312364 h 3456"/>
              <a:gd name="T8" fmla="*/ 14082533 w 2641"/>
              <a:gd name="T9" fmla="*/ 27099507 h 3456"/>
              <a:gd name="T10" fmla="*/ 11569978 w 2641"/>
              <a:gd name="T11" fmla="*/ 33757658 h 3456"/>
              <a:gd name="T12" fmla="*/ 10701520 w 2641"/>
              <a:gd name="T13" fmla="*/ 41038110 h 3456"/>
              <a:gd name="T14" fmla="*/ 11569978 w 2641"/>
              <a:gd name="T15" fmla="*/ 48287517 h 3456"/>
              <a:gd name="T16" fmla="*/ 14082533 w 2641"/>
              <a:gd name="T17" fmla="*/ 54945668 h 3456"/>
              <a:gd name="T18" fmla="*/ 17991031 w 2641"/>
              <a:gd name="T19" fmla="*/ 60732635 h 3456"/>
              <a:gd name="T20" fmla="*/ 23109134 w 2641"/>
              <a:gd name="T21" fmla="*/ 65461797 h 3456"/>
              <a:gd name="T22" fmla="*/ 29219860 w 2641"/>
              <a:gd name="T23" fmla="*/ 68946536 h 3456"/>
              <a:gd name="T24" fmla="*/ 36075054 w 2641"/>
              <a:gd name="T25" fmla="*/ 70937790 h 3456"/>
              <a:gd name="T26" fmla="*/ 43426559 w 2641"/>
              <a:gd name="T27" fmla="*/ 71217719 h 3456"/>
              <a:gd name="T28" fmla="*/ 50529908 w 2641"/>
              <a:gd name="T29" fmla="*/ 69755456 h 3456"/>
              <a:gd name="T30" fmla="*/ 56888790 w 2641"/>
              <a:gd name="T31" fmla="*/ 66768663 h 3456"/>
              <a:gd name="T32" fmla="*/ 62379039 w 2641"/>
              <a:gd name="T33" fmla="*/ 62443960 h 3456"/>
              <a:gd name="T34" fmla="*/ 66690680 w 2641"/>
              <a:gd name="T35" fmla="*/ 56999011 h 3456"/>
              <a:gd name="T36" fmla="*/ 69699547 w 2641"/>
              <a:gd name="T37" fmla="*/ 50589744 h 3456"/>
              <a:gd name="T38" fmla="*/ 71126487 w 2641"/>
              <a:gd name="T39" fmla="*/ 43496089 h 3456"/>
              <a:gd name="T40" fmla="*/ 70816160 w 2641"/>
              <a:gd name="T41" fmla="*/ 36091107 h 3456"/>
              <a:gd name="T42" fmla="*/ 68831090 w 2641"/>
              <a:gd name="T43" fmla="*/ 29215115 h 3456"/>
              <a:gd name="T44" fmla="*/ 65387906 w 2641"/>
              <a:gd name="T45" fmla="*/ 23148043 h 3456"/>
              <a:gd name="T46" fmla="*/ 60641948 w 2641"/>
              <a:gd name="T47" fmla="*/ 18014421 h 3456"/>
              <a:gd name="T48" fmla="*/ 54841549 w 2641"/>
              <a:gd name="T49" fmla="*/ 14094178 h 3456"/>
              <a:gd name="T50" fmla="*/ 48234511 w 2641"/>
              <a:gd name="T51" fmla="*/ 11605154 h 3456"/>
              <a:gd name="T52" fmla="*/ 40945001 w 2641"/>
              <a:gd name="T53" fmla="*/ 10733969 h 3456"/>
              <a:gd name="T54" fmla="*/ 46745576 w 2641"/>
              <a:gd name="T55" fmla="*/ 435504 h 3456"/>
              <a:gd name="T56" fmla="*/ 54965539 w 2641"/>
              <a:gd name="T57" fmla="*/ 2489024 h 3456"/>
              <a:gd name="T58" fmla="*/ 62410036 w 2641"/>
              <a:gd name="T59" fmla="*/ 6098117 h 3456"/>
              <a:gd name="T60" fmla="*/ 68955079 w 2641"/>
              <a:gd name="T61" fmla="*/ 11076164 h 3456"/>
              <a:gd name="T62" fmla="*/ 74352336 w 2641"/>
              <a:gd name="T63" fmla="*/ 17267767 h 3456"/>
              <a:gd name="T64" fmla="*/ 78446818 w 2641"/>
              <a:gd name="T65" fmla="*/ 24423688 h 3456"/>
              <a:gd name="T66" fmla="*/ 81021368 w 2641"/>
              <a:gd name="T67" fmla="*/ 32419749 h 3456"/>
              <a:gd name="T68" fmla="*/ 81920999 w 2641"/>
              <a:gd name="T69" fmla="*/ 41038110 h 3456"/>
              <a:gd name="T70" fmla="*/ 81021368 w 2641"/>
              <a:gd name="T71" fmla="*/ 49687515 h 3456"/>
              <a:gd name="T72" fmla="*/ 78384823 w 2641"/>
              <a:gd name="T73" fmla="*/ 57714621 h 3456"/>
              <a:gd name="T74" fmla="*/ 74259343 w 2641"/>
              <a:gd name="T75" fmla="*/ 64932983 h 3456"/>
              <a:gd name="T76" fmla="*/ 68737921 w 2641"/>
              <a:gd name="T77" fmla="*/ 71124410 h 3456"/>
              <a:gd name="T78" fmla="*/ 62130883 w 2641"/>
              <a:gd name="T79" fmla="*/ 76102457 h 3456"/>
              <a:gd name="T80" fmla="*/ 54624391 w 2641"/>
              <a:gd name="T81" fmla="*/ 79711550 h 3456"/>
              <a:gd name="T82" fmla="*/ 46342257 w 2641"/>
              <a:gd name="T83" fmla="*/ 81702804 h 3456"/>
              <a:gd name="T84" fmla="*/ 54779378 w 2641"/>
              <a:gd name="T85" fmla="*/ 99686181 h 3456"/>
              <a:gd name="T86" fmla="*/ 35609739 w 2641"/>
              <a:gd name="T87" fmla="*/ 107526667 h 3456"/>
              <a:gd name="T88" fmla="*/ 26428151 w 2641"/>
              <a:gd name="T89" fmla="*/ 89325626 h 3456"/>
              <a:gd name="T90" fmla="*/ 32787033 w 2641"/>
              <a:gd name="T91" fmla="*/ 81205035 h 3456"/>
              <a:gd name="T92" fmla="*/ 24722058 w 2641"/>
              <a:gd name="T93" fmla="*/ 78653746 h 3456"/>
              <a:gd name="T94" fmla="*/ 17463722 w 2641"/>
              <a:gd name="T95" fmla="*/ 74577928 h 3456"/>
              <a:gd name="T96" fmla="*/ 11228829 w 2641"/>
              <a:gd name="T97" fmla="*/ 69164376 h 3456"/>
              <a:gd name="T98" fmla="*/ 6172721 w 2641"/>
              <a:gd name="T99" fmla="*/ 62630579 h 3456"/>
              <a:gd name="T100" fmla="*/ 2512555 w 2641"/>
              <a:gd name="T101" fmla="*/ 55132288 h 3456"/>
              <a:gd name="T102" fmla="*/ 434317 w 2641"/>
              <a:gd name="T103" fmla="*/ 46856297 h 3456"/>
              <a:gd name="T104" fmla="*/ 92992 w 2641"/>
              <a:gd name="T105" fmla="*/ 38082361 h 3456"/>
              <a:gd name="T106" fmla="*/ 1581927 w 2641"/>
              <a:gd name="T107" fmla="*/ 29681840 h 3456"/>
              <a:gd name="T108" fmla="*/ 4714960 w 2641"/>
              <a:gd name="T109" fmla="*/ 21934664 h 3456"/>
              <a:gd name="T110" fmla="*/ 9274580 w 2641"/>
              <a:gd name="T111" fmla="*/ 15089893 h 3456"/>
              <a:gd name="T112" fmla="*/ 15075156 w 2641"/>
              <a:gd name="T113" fmla="*/ 9271706 h 3456"/>
              <a:gd name="T114" fmla="*/ 21930350 w 2641"/>
              <a:gd name="T115" fmla="*/ 4729163 h 3456"/>
              <a:gd name="T116" fmla="*/ 29623003 w 2641"/>
              <a:gd name="T117" fmla="*/ 1586794 h 3456"/>
              <a:gd name="T118" fmla="*/ 38060300 w 2641"/>
              <a:gd name="T119" fmla="*/ 93310 h 34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41"/>
              <a:gd name="T181" fmla="*/ 0 h 3456"/>
              <a:gd name="T182" fmla="*/ 2641 w 2641"/>
              <a:gd name="T183" fmla="*/ 3456 h 34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41" h="3456">
                <a:moveTo>
                  <a:pt x="1320" y="345"/>
                </a:moveTo>
                <a:lnTo>
                  <a:pt x="1241" y="348"/>
                </a:lnTo>
                <a:lnTo>
                  <a:pt x="1163" y="357"/>
                </a:lnTo>
                <a:lnTo>
                  <a:pt x="1087" y="373"/>
                </a:lnTo>
                <a:lnTo>
                  <a:pt x="1013" y="395"/>
                </a:lnTo>
                <a:lnTo>
                  <a:pt x="942" y="421"/>
                </a:lnTo>
                <a:lnTo>
                  <a:pt x="873" y="453"/>
                </a:lnTo>
                <a:lnTo>
                  <a:pt x="808" y="491"/>
                </a:lnTo>
                <a:lnTo>
                  <a:pt x="745" y="533"/>
                </a:lnTo>
                <a:lnTo>
                  <a:pt x="686" y="579"/>
                </a:lnTo>
                <a:lnTo>
                  <a:pt x="631" y="630"/>
                </a:lnTo>
                <a:lnTo>
                  <a:pt x="580" y="685"/>
                </a:lnTo>
                <a:lnTo>
                  <a:pt x="534" y="744"/>
                </a:lnTo>
                <a:lnTo>
                  <a:pt x="492" y="806"/>
                </a:lnTo>
                <a:lnTo>
                  <a:pt x="454" y="871"/>
                </a:lnTo>
                <a:lnTo>
                  <a:pt x="423" y="939"/>
                </a:lnTo>
                <a:lnTo>
                  <a:pt x="395" y="1011"/>
                </a:lnTo>
                <a:lnTo>
                  <a:pt x="373" y="1085"/>
                </a:lnTo>
                <a:lnTo>
                  <a:pt x="359" y="1160"/>
                </a:lnTo>
                <a:lnTo>
                  <a:pt x="348" y="1239"/>
                </a:lnTo>
                <a:lnTo>
                  <a:pt x="345" y="1319"/>
                </a:lnTo>
                <a:lnTo>
                  <a:pt x="348" y="1398"/>
                </a:lnTo>
                <a:lnTo>
                  <a:pt x="359" y="1477"/>
                </a:lnTo>
                <a:lnTo>
                  <a:pt x="373" y="1552"/>
                </a:lnTo>
                <a:lnTo>
                  <a:pt x="395" y="1626"/>
                </a:lnTo>
                <a:lnTo>
                  <a:pt x="423" y="1698"/>
                </a:lnTo>
                <a:lnTo>
                  <a:pt x="454" y="1766"/>
                </a:lnTo>
                <a:lnTo>
                  <a:pt x="492" y="1832"/>
                </a:lnTo>
                <a:lnTo>
                  <a:pt x="534" y="1893"/>
                </a:lnTo>
                <a:lnTo>
                  <a:pt x="580" y="1952"/>
                </a:lnTo>
                <a:lnTo>
                  <a:pt x="631" y="2007"/>
                </a:lnTo>
                <a:lnTo>
                  <a:pt x="686" y="2058"/>
                </a:lnTo>
                <a:lnTo>
                  <a:pt x="745" y="2104"/>
                </a:lnTo>
                <a:lnTo>
                  <a:pt x="808" y="2146"/>
                </a:lnTo>
                <a:lnTo>
                  <a:pt x="873" y="2184"/>
                </a:lnTo>
                <a:lnTo>
                  <a:pt x="942" y="2216"/>
                </a:lnTo>
                <a:lnTo>
                  <a:pt x="1013" y="2242"/>
                </a:lnTo>
                <a:lnTo>
                  <a:pt x="1087" y="2264"/>
                </a:lnTo>
                <a:lnTo>
                  <a:pt x="1163" y="2280"/>
                </a:lnTo>
                <a:lnTo>
                  <a:pt x="1241" y="2289"/>
                </a:lnTo>
                <a:lnTo>
                  <a:pt x="1320" y="2292"/>
                </a:lnTo>
                <a:lnTo>
                  <a:pt x="1400" y="2289"/>
                </a:lnTo>
                <a:lnTo>
                  <a:pt x="1479" y="2280"/>
                </a:lnTo>
                <a:lnTo>
                  <a:pt x="1555" y="2264"/>
                </a:lnTo>
                <a:lnTo>
                  <a:pt x="1629" y="2242"/>
                </a:lnTo>
                <a:lnTo>
                  <a:pt x="1700" y="2216"/>
                </a:lnTo>
                <a:lnTo>
                  <a:pt x="1768" y="2184"/>
                </a:lnTo>
                <a:lnTo>
                  <a:pt x="1834" y="2146"/>
                </a:lnTo>
                <a:lnTo>
                  <a:pt x="1896" y="2104"/>
                </a:lnTo>
                <a:lnTo>
                  <a:pt x="1955" y="2058"/>
                </a:lnTo>
                <a:lnTo>
                  <a:pt x="2011" y="2007"/>
                </a:lnTo>
                <a:lnTo>
                  <a:pt x="2061" y="1952"/>
                </a:lnTo>
                <a:lnTo>
                  <a:pt x="2108" y="1893"/>
                </a:lnTo>
                <a:lnTo>
                  <a:pt x="2150" y="1832"/>
                </a:lnTo>
                <a:lnTo>
                  <a:pt x="2187" y="1766"/>
                </a:lnTo>
                <a:lnTo>
                  <a:pt x="2219" y="1698"/>
                </a:lnTo>
                <a:lnTo>
                  <a:pt x="2247" y="1626"/>
                </a:lnTo>
                <a:lnTo>
                  <a:pt x="2268" y="1552"/>
                </a:lnTo>
                <a:lnTo>
                  <a:pt x="2283" y="1477"/>
                </a:lnTo>
                <a:lnTo>
                  <a:pt x="2293" y="1398"/>
                </a:lnTo>
                <a:lnTo>
                  <a:pt x="2296" y="1319"/>
                </a:lnTo>
                <a:lnTo>
                  <a:pt x="2293" y="1239"/>
                </a:lnTo>
                <a:lnTo>
                  <a:pt x="2283" y="1160"/>
                </a:lnTo>
                <a:lnTo>
                  <a:pt x="2268" y="1085"/>
                </a:lnTo>
                <a:lnTo>
                  <a:pt x="2247" y="1011"/>
                </a:lnTo>
                <a:lnTo>
                  <a:pt x="2219" y="939"/>
                </a:lnTo>
                <a:lnTo>
                  <a:pt x="2187" y="871"/>
                </a:lnTo>
                <a:lnTo>
                  <a:pt x="2150" y="806"/>
                </a:lnTo>
                <a:lnTo>
                  <a:pt x="2108" y="744"/>
                </a:lnTo>
                <a:lnTo>
                  <a:pt x="2061" y="685"/>
                </a:lnTo>
                <a:lnTo>
                  <a:pt x="2011" y="630"/>
                </a:lnTo>
                <a:lnTo>
                  <a:pt x="1955" y="579"/>
                </a:lnTo>
                <a:lnTo>
                  <a:pt x="1896" y="533"/>
                </a:lnTo>
                <a:lnTo>
                  <a:pt x="1834" y="491"/>
                </a:lnTo>
                <a:lnTo>
                  <a:pt x="1768" y="453"/>
                </a:lnTo>
                <a:lnTo>
                  <a:pt x="1700" y="421"/>
                </a:lnTo>
                <a:lnTo>
                  <a:pt x="1629" y="395"/>
                </a:lnTo>
                <a:lnTo>
                  <a:pt x="1555" y="373"/>
                </a:lnTo>
                <a:lnTo>
                  <a:pt x="1479" y="357"/>
                </a:lnTo>
                <a:lnTo>
                  <a:pt x="1400" y="348"/>
                </a:lnTo>
                <a:lnTo>
                  <a:pt x="1320" y="345"/>
                </a:lnTo>
                <a:close/>
                <a:moveTo>
                  <a:pt x="1320" y="0"/>
                </a:moveTo>
                <a:lnTo>
                  <a:pt x="1415" y="3"/>
                </a:lnTo>
                <a:lnTo>
                  <a:pt x="1507" y="14"/>
                </a:lnTo>
                <a:lnTo>
                  <a:pt x="1597" y="29"/>
                </a:lnTo>
                <a:lnTo>
                  <a:pt x="1686" y="51"/>
                </a:lnTo>
                <a:lnTo>
                  <a:pt x="1772" y="80"/>
                </a:lnTo>
                <a:lnTo>
                  <a:pt x="1854" y="113"/>
                </a:lnTo>
                <a:lnTo>
                  <a:pt x="1935" y="152"/>
                </a:lnTo>
                <a:lnTo>
                  <a:pt x="2012" y="196"/>
                </a:lnTo>
                <a:lnTo>
                  <a:pt x="2086" y="244"/>
                </a:lnTo>
                <a:lnTo>
                  <a:pt x="2156" y="298"/>
                </a:lnTo>
                <a:lnTo>
                  <a:pt x="2223" y="356"/>
                </a:lnTo>
                <a:lnTo>
                  <a:pt x="2284" y="418"/>
                </a:lnTo>
                <a:lnTo>
                  <a:pt x="2343" y="485"/>
                </a:lnTo>
                <a:lnTo>
                  <a:pt x="2397" y="555"/>
                </a:lnTo>
                <a:lnTo>
                  <a:pt x="2446" y="628"/>
                </a:lnTo>
                <a:lnTo>
                  <a:pt x="2490" y="705"/>
                </a:lnTo>
                <a:lnTo>
                  <a:pt x="2529" y="785"/>
                </a:lnTo>
                <a:lnTo>
                  <a:pt x="2562" y="868"/>
                </a:lnTo>
                <a:lnTo>
                  <a:pt x="2590" y="954"/>
                </a:lnTo>
                <a:lnTo>
                  <a:pt x="2612" y="1042"/>
                </a:lnTo>
                <a:lnTo>
                  <a:pt x="2628" y="1132"/>
                </a:lnTo>
                <a:lnTo>
                  <a:pt x="2638" y="1224"/>
                </a:lnTo>
                <a:lnTo>
                  <a:pt x="2641" y="1319"/>
                </a:lnTo>
                <a:lnTo>
                  <a:pt x="2638" y="1413"/>
                </a:lnTo>
                <a:lnTo>
                  <a:pt x="2628" y="1506"/>
                </a:lnTo>
                <a:lnTo>
                  <a:pt x="2612" y="1597"/>
                </a:lnTo>
                <a:lnTo>
                  <a:pt x="2590" y="1686"/>
                </a:lnTo>
                <a:lnTo>
                  <a:pt x="2561" y="1772"/>
                </a:lnTo>
                <a:lnTo>
                  <a:pt x="2527" y="1855"/>
                </a:lnTo>
                <a:lnTo>
                  <a:pt x="2488" y="1935"/>
                </a:lnTo>
                <a:lnTo>
                  <a:pt x="2443" y="2013"/>
                </a:lnTo>
                <a:lnTo>
                  <a:pt x="2394" y="2087"/>
                </a:lnTo>
                <a:lnTo>
                  <a:pt x="2339" y="2157"/>
                </a:lnTo>
                <a:lnTo>
                  <a:pt x="2280" y="2223"/>
                </a:lnTo>
                <a:lnTo>
                  <a:pt x="2216" y="2286"/>
                </a:lnTo>
                <a:lnTo>
                  <a:pt x="2149" y="2344"/>
                </a:lnTo>
                <a:lnTo>
                  <a:pt x="2079" y="2397"/>
                </a:lnTo>
                <a:lnTo>
                  <a:pt x="2003" y="2446"/>
                </a:lnTo>
                <a:lnTo>
                  <a:pt x="1926" y="2490"/>
                </a:lnTo>
                <a:lnTo>
                  <a:pt x="1845" y="2528"/>
                </a:lnTo>
                <a:lnTo>
                  <a:pt x="1761" y="2562"/>
                </a:lnTo>
                <a:lnTo>
                  <a:pt x="1674" y="2589"/>
                </a:lnTo>
                <a:lnTo>
                  <a:pt x="1585" y="2610"/>
                </a:lnTo>
                <a:lnTo>
                  <a:pt x="1494" y="2626"/>
                </a:lnTo>
                <a:lnTo>
                  <a:pt x="1494" y="2871"/>
                </a:lnTo>
                <a:lnTo>
                  <a:pt x="1766" y="2871"/>
                </a:lnTo>
                <a:lnTo>
                  <a:pt x="1766" y="3204"/>
                </a:lnTo>
                <a:lnTo>
                  <a:pt x="1494" y="3204"/>
                </a:lnTo>
                <a:lnTo>
                  <a:pt x="1494" y="3456"/>
                </a:lnTo>
                <a:lnTo>
                  <a:pt x="1148" y="3456"/>
                </a:lnTo>
                <a:lnTo>
                  <a:pt x="1148" y="3204"/>
                </a:lnTo>
                <a:lnTo>
                  <a:pt x="852" y="3204"/>
                </a:lnTo>
                <a:lnTo>
                  <a:pt x="852" y="2871"/>
                </a:lnTo>
                <a:lnTo>
                  <a:pt x="1148" y="2871"/>
                </a:lnTo>
                <a:lnTo>
                  <a:pt x="1148" y="2626"/>
                </a:lnTo>
                <a:lnTo>
                  <a:pt x="1057" y="2610"/>
                </a:lnTo>
                <a:lnTo>
                  <a:pt x="968" y="2589"/>
                </a:lnTo>
                <a:lnTo>
                  <a:pt x="881" y="2562"/>
                </a:lnTo>
                <a:lnTo>
                  <a:pt x="797" y="2528"/>
                </a:lnTo>
                <a:lnTo>
                  <a:pt x="715" y="2490"/>
                </a:lnTo>
                <a:lnTo>
                  <a:pt x="638" y="2446"/>
                </a:lnTo>
                <a:lnTo>
                  <a:pt x="563" y="2397"/>
                </a:lnTo>
                <a:lnTo>
                  <a:pt x="492" y="2344"/>
                </a:lnTo>
                <a:lnTo>
                  <a:pt x="425" y="2286"/>
                </a:lnTo>
                <a:lnTo>
                  <a:pt x="362" y="2223"/>
                </a:lnTo>
                <a:lnTo>
                  <a:pt x="303" y="2157"/>
                </a:lnTo>
                <a:lnTo>
                  <a:pt x="249" y="2087"/>
                </a:lnTo>
                <a:lnTo>
                  <a:pt x="199" y="2013"/>
                </a:lnTo>
                <a:lnTo>
                  <a:pt x="154" y="1935"/>
                </a:lnTo>
                <a:lnTo>
                  <a:pt x="114" y="1855"/>
                </a:lnTo>
                <a:lnTo>
                  <a:pt x="81" y="1772"/>
                </a:lnTo>
                <a:lnTo>
                  <a:pt x="52" y="1686"/>
                </a:lnTo>
                <a:lnTo>
                  <a:pt x="30" y="1597"/>
                </a:lnTo>
                <a:lnTo>
                  <a:pt x="14" y="1506"/>
                </a:lnTo>
                <a:lnTo>
                  <a:pt x="3" y="1413"/>
                </a:lnTo>
                <a:lnTo>
                  <a:pt x="0" y="1319"/>
                </a:lnTo>
                <a:lnTo>
                  <a:pt x="3" y="1224"/>
                </a:lnTo>
                <a:lnTo>
                  <a:pt x="14" y="1132"/>
                </a:lnTo>
                <a:lnTo>
                  <a:pt x="29" y="1042"/>
                </a:lnTo>
                <a:lnTo>
                  <a:pt x="51" y="954"/>
                </a:lnTo>
                <a:lnTo>
                  <a:pt x="80" y="868"/>
                </a:lnTo>
                <a:lnTo>
                  <a:pt x="113" y="785"/>
                </a:lnTo>
                <a:lnTo>
                  <a:pt x="152" y="705"/>
                </a:lnTo>
                <a:lnTo>
                  <a:pt x="196" y="628"/>
                </a:lnTo>
                <a:lnTo>
                  <a:pt x="245" y="555"/>
                </a:lnTo>
                <a:lnTo>
                  <a:pt x="299" y="485"/>
                </a:lnTo>
                <a:lnTo>
                  <a:pt x="357" y="418"/>
                </a:lnTo>
                <a:lnTo>
                  <a:pt x="420" y="356"/>
                </a:lnTo>
                <a:lnTo>
                  <a:pt x="486" y="298"/>
                </a:lnTo>
                <a:lnTo>
                  <a:pt x="556" y="244"/>
                </a:lnTo>
                <a:lnTo>
                  <a:pt x="629" y="196"/>
                </a:lnTo>
                <a:lnTo>
                  <a:pt x="707" y="152"/>
                </a:lnTo>
                <a:lnTo>
                  <a:pt x="787" y="113"/>
                </a:lnTo>
                <a:lnTo>
                  <a:pt x="869" y="80"/>
                </a:lnTo>
                <a:lnTo>
                  <a:pt x="955" y="51"/>
                </a:lnTo>
                <a:lnTo>
                  <a:pt x="1044" y="29"/>
                </a:lnTo>
                <a:lnTo>
                  <a:pt x="1134" y="14"/>
                </a:lnTo>
                <a:lnTo>
                  <a:pt x="1227" y="3"/>
                </a:lnTo>
                <a:lnTo>
                  <a:pt x="1320" y="0"/>
                </a:lnTo>
                <a:close/>
              </a:path>
            </a:pathLst>
          </a:custGeom>
          <a:solidFill>
            <a:srgbClr val="C00069"/>
          </a:solidFill>
          <a:ln>
            <a:noFill/>
          </a:ln>
        </p:spPr>
        <p:txBody>
          <a:bodyPr/>
          <a:lstStyle/>
          <a:p>
            <a:endParaRPr lang="en-ZA" dirty="0">
              <a:solidFill>
                <a:srgbClr val="717171"/>
              </a:solidFill>
            </a:endParaRPr>
          </a:p>
        </p:txBody>
      </p:sp>
      <p:grpSp>
        <p:nvGrpSpPr>
          <p:cNvPr id="63" name="noun_project_0964.eps"/>
          <p:cNvGrpSpPr>
            <a:grpSpLocks/>
          </p:cNvGrpSpPr>
          <p:nvPr/>
        </p:nvGrpSpPr>
        <p:grpSpPr bwMode="auto">
          <a:xfrm>
            <a:off x="5165765" y="448203"/>
            <a:ext cx="280485" cy="610394"/>
            <a:chOff x="3276" y="1379"/>
            <a:chExt cx="120" cy="309"/>
          </a:xfrm>
          <a:solidFill>
            <a:srgbClr val="C00069"/>
          </a:solidFill>
        </p:grpSpPr>
        <p:sp>
          <p:nvSpPr>
            <p:cNvPr id="64" name="Freeform 140"/>
            <p:cNvSpPr>
              <a:spLocks noEditPoints="1"/>
            </p:cNvSpPr>
            <p:nvPr/>
          </p:nvSpPr>
          <p:spPr bwMode="auto">
            <a:xfrm>
              <a:off x="3276" y="1442"/>
              <a:ext cx="120" cy="246"/>
            </a:xfrm>
            <a:custGeom>
              <a:avLst/>
              <a:gdLst>
                <a:gd name="T0" fmla="*/ 2 w 1325"/>
                <a:gd name="T1" fmla="*/ 3 h 2705"/>
                <a:gd name="T2" fmla="*/ 2 w 1325"/>
                <a:gd name="T3" fmla="*/ 3 h 2705"/>
                <a:gd name="T4" fmla="*/ 2 w 1325"/>
                <a:gd name="T5" fmla="*/ 3 h 2705"/>
                <a:gd name="T6" fmla="*/ 2 w 1325"/>
                <a:gd name="T7" fmla="*/ 3 h 2705"/>
                <a:gd name="T8" fmla="*/ 2 w 1325"/>
                <a:gd name="T9" fmla="*/ 14 h 2705"/>
                <a:gd name="T10" fmla="*/ 2 w 1325"/>
                <a:gd name="T11" fmla="*/ 14 h 2705"/>
                <a:gd name="T12" fmla="*/ 2 w 1325"/>
                <a:gd name="T13" fmla="*/ 15 h 2705"/>
                <a:gd name="T14" fmla="*/ 2 w 1325"/>
                <a:gd name="T15" fmla="*/ 15 h 2705"/>
                <a:gd name="T16" fmla="*/ 3 w 1325"/>
                <a:gd name="T17" fmla="*/ 15 h 2705"/>
                <a:gd name="T18" fmla="*/ 9 w 1325"/>
                <a:gd name="T19" fmla="*/ 15 h 2705"/>
                <a:gd name="T20" fmla="*/ 9 w 1325"/>
                <a:gd name="T21" fmla="*/ 15 h 2705"/>
                <a:gd name="T22" fmla="*/ 9 w 1325"/>
                <a:gd name="T23" fmla="*/ 15 h 2705"/>
                <a:gd name="T24" fmla="*/ 9 w 1325"/>
                <a:gd name="T25" fmla="*/ 14 h 2705"/>
                <a:gd name="T26" fmla="*/ 9 w 1325"/>
                <a:gd name="T27" fmla="*/ 4 h 2705"/>
                <a:gd name="T28" fmla="*/ 9 w 1325"/>
                <a:gd name="T29" fmla="*/ 3 h 2705"/>
                <a:gd name="T30" fmla="*/ 9 w 1325"/>
                <a:gd name="T31" fmla="*/ 3 h 2705"/>
                <a:gd name="T32" fmla="*/ 9 w 1325"/>
                <a:gd name="T33" fmla="*/ 3 h 2705"/>
                <a:gd name="T34" fmla="*/ 8 w 1325"/>
                <a:gd name="T35" fmla="*/ 3 h 2705"/>
                <a:gd name="T36" fmla="*/ 5 w 1325"/>
                <a:gd name="T37" fmla="*/ 0 h 2705"/>
                <a:gd name="T38" fmla="*/ 7 w 1325"/>
                <a:gd name="T39" fmla="*/ 0 h 2705"/>
                <a:gd name="T40" fmla="*/ 8 w 1325"/>
                <a:gd name="T41" fmla="*/ 0 h 2705"/>
                <a:gd name="T42" fmla="*/ 9 w 1325"/>
                <a:gd name="T43" fmla="*/ 0 h 2705"/>
                <a:gd name="T44" fmla="*/ 9 w 1325"/>
                <a:gd name="T45" fmla="*/ 0 h 2705"/>
                <a:gd name="T46" fmla="*/ 10 w 1325"/>
                <a:gd name="T47" fmla="*/ 0 h 2705"/>
                <a:gd name="T48" fmla="*/ 11 w 1325"/>
                <a:gd name="T49" fmla="*/ 0 h 2705"/>
                <a:gd name="T50" fmla="*/ 11 w 1325"/>
                <a:gd name="T51" fmla="*/ 0 h 2705"/>
                <a:gd name="T52" fmla="*/ 11 w 1325"/>
                <a:gd name="T53" fmla="*/ 0 h 2705"/>
                <a:gd name="T54" fmla="*/ 11 w 1325"/>
                <a:gd name="T55" fmla="*/ 0 h 2705"/>
                <a:gd name="T56" fmla="*/ 11 w 1325"/>
                <a:gd name="T57" fmla="*/ 0 h 2705"/>
                <a:gd name="T58" fmla="*/ 11 w 1325"/>
                <a:gd name="T59" fmla="*/ 0 h 2705"/>
                <a:gd name="T60" fmla="*/ 11 w 1325"/>
                <a:gd name="T61" fmla="*/ 22 h 2705"/>
                <a:gd name="T62" fmla="*/ 11 w 1325"/>
                <a:gd name="T63" fmla="*/ 22 h 2705"/>
                <a:gd name="T64" fmla="*/ 11 w 1325"/>
                <a:gd name="T65" fmla="*/ 22 h 2705"/>
                <a:gd name="T66" fmla="*/ 11 w 1325"/>
                <a:gd name="T67" fmla="*/ 22 h 2705"/>
                <a:gd name="T68" fmla="*/ 11 w 1325"/>
                <a:gd name="T69" fmla="*/ 22 h 2705"/>
                <a:gd name="T70" fmla="*/ 10 w 1325"/>
                <a:gd name="T71" fmla="*/ 22 h 2705"/>
                <a:gd name="T72" fmla="*/ 10 w 1325"/>
                <a:gd name="T73" fmla="*/ 22 h 2705"/>
                <a:gd name="T74" fmla="*/ 9 w 1325"/>
                <a:gd name="T75" fmla="*/ 22 h 2705"/>
                <a:gd name="T76" fmla="*/ 8 w 1325"/>
                <a:gd name="T77" fmla="*/ 22 h 2705"/>
                <a:gd name="T78" fmla="*/ 7 w 1325"/>
                <a:gd name="T79" fmla="*/ 22 h 2705"/>
                <a:gd name="T80" fmla="*/ 6 w 1325"/>
                <a:gd name="T81" fmla="*/ 22 h 2705"/>
                <a:gd name="T82" fmla="*/ 5 w 1325"/>
                <a:gd name="T83" fmla="*/ 22 h 2705"/>
                <a:gd name="T84" fmla="*/ 4 w 1325"/>
                <a:gd name="T85" fmla="*/ 22 h 2705"/>
                <a:gd name="T86" fmla="*/ 3 w 1325"/>
                <a:gd name="T87" fmla="*/ 22 h 2705"/>
                <a:gd name="T88" fmla="*/ 2 w 1325"/>
                <a:gd name="T89" fmla="*/ 22 h 2705"/>
                <a:gd name="T90" fmla="*/ 1 w 1325"/>
                <a:gd name="T91" fmla="*/ 22 h 2705"/>
                <a:gd name="T92" fmla="*/ 0 w 1325"/>
                <a:gd name="T93" fmla="*/ 22 h 2705"/>
                <a:gd name="T94" fmla="*/ 0 w 1325"/>
                <a:gd name="T95" fmla="*/ 22 h 2705"/>
                <a:gd name="T96" fmla="*/ 0 w 1325"/>
                <a:gd name="T97" fmla="*/ 22 h 2705"/>
                <a:gd name="T98" fmla="*/ 0 w 1325"/>
                <a:gd name="T99" fmla="*/ 22 h 2705"/>
                <a:gd name="T100" fmla="*/ 0 w 1325"/>
                <a:gd name="T101" fmla="*/ 22 h 2705"/>
                <a:gd name="T102" fmla="*/ 0 w 1325"/>
                <a:gd name="T103" fmla="*/ 22 h 2705"/>
                <a:gd name="T104" fmla="*/ 0 w 1325"/>
                <a:gd name="T105" fmla="*/ 0 h 2705"/>
                <a:gd name="T106" fmla="*/ 0 w 1325"/>
                <a:gd name="T107" fmla="*/ 0 h 2705"/>
                <a:gd name="T108" fmla="*/ 0 w 1325"/>
                <a:gd name="T109" fmla="*/ 0 h 2705"/>
                <a:gd name="T110" fmla="*/ 0 w 1325"/>
                <a:gd name="T111" fmla="*/ 0 h 2705"/>
                <a:gd name="T112" fmla="*/ 0 w 1325"/>
                <a:gd name="T113" fmla="*/ 0 h 2705"/>
                <a:gd name="T114" fmla="*/ 0 w 1325"/>
                <a:gd name="T115" fmla="*/ 0 h 2705"/>
                <a:gd name="T116" fmla="*/ 1 w 1325"/>
                <a:gd name="T117" fmla="*/ 0 h 2705"/>
                <a:gd name="T118" fmla="*/ 2 w 1325"/>
                <a:gd name="T119" fmla="*/ 0 h 2705"/>
                <a:gd name="T120" fmla="*/ 3 w 1325"/>
                <a:gd name="T121" fmla="*/ 0 h 2705"/>
                <a:gd name="T122" fmla="*/ 4 w 1325"/>
                <a:gd name="T123" fmla="*/ 0 h 2705"/>
                <a:gd name="T124" fmla="*/ 5 w 1325"/>
                <a:gd name="T125" fmla="*/ 0 h 2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5"/>
                <a:gd name="T190" fmla="*/ 0 h 2705"/>
                <a:gd name="T191" fmla="*/ 1325 w 1325"/>
                <a:gd name="T192" fmla="*/ 2705 h 27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5" h="2705">
                  <a:moveTo>
                    <a:pt x="315" y="307"/>
                  </a:moveTo>
                  <a:lnTo>
                    <a:pt x="289" y="310"/>
                  </a:lnTo>
                  <a:lnTo>
                    <a:pt x="264" y="317"/>
                  </a:lnTo>
                  <a:lnTo>
                    <a:pt x="242" y="329"/>
                  </a:lnTo>
                  <a:lnTo>
                    <a:pt x="223" y="346"/>
                  </a:lnTo>
                  <a:lnTo>
                    <a:pt x="207" y="365"/>
                  </a:lnTo>
                  <a:lnTo>
                    <a:pt x="195" y="387"/>
                  </a:lnTo>
                  <a:lnTo>
                    <a:pt x="187" y="411"/>
                  </a:lnTo>
                  <a:lnTo>
                    <a:pt x="185" y="438"/>
                  </a:lnTo>
                  <a:lnTo>
                    <a:pt x="185" y="1692"/>
                  </a:lnTo>
                  <a:lnTo>
                    <a:pt x="187" y="1717"/>
                  </a:lnTo>
                  <a:lnTo>
                    <a:pt x="195" y="1743"/>
                  </a:lnTo>
                  <a:lnTo>
                    <a:pt x="207" y="1765"/>
                  </a:lnTo>
                  <a:lnTo>
                    <a:pt x="223" y="1784"/>
                  </a:lnTo>
                  <a:lnTo>
                    <a:pt x="242" y="1800"/>
                  </a:lnTo>
                  <a:lnTo>
                    <a:pt x="264" y="1811"/>
                  </a:lnTo>
                  <a:lnTo>
                    <a:pt x="289" y="1819"/>
                  </a:lnTo>
                  <a:lnTo>
                    <a:pt x="315" y="1822"/>
                  </a:lnTo>
                  <a:lnTo>
                    <a:pt x="1010" y="1822"/>
                  </a:lnTo>
                  <a:lnTo>
                    <a:pt x="1037" y="1819"/>
                  </a:lnTo>
                  <a:lnTo>
                    <a:pt x="1061" y="1811"/>
                  </a:lnTo>
                  <a:lnTo>
                    <a:pt x="1083" y="1800"/>
                  </a:lnTo>
                  <a:lnTo>
                    <a:pt x="1102" y="1784"/>
                  </a:lnTo>
                  <a:lnTo>
                    <a:pt x="1118" y="1765"/>
                  </a:lnTo>
                  <a:lnTo>
                    <a:pt x="1131" y="1743"/>
                  </a:lnTo>
                  <a:lnTo>
                    <a:pt x="1138" y="1717"/>
                  </a:lnTo>
                  <a:lnTo>
                    <a:pt x="1140" y="1692"/>
                  </a:lnTo>
                  <a:lnTo>
                    <a:pt x="1140" y="438"/>
                  </a:lnTo>
                  <a:lnTo>
                    <a:pt x="1138" y="411"/>
                  </a:lnTo>
                  <a:lnTo>
                    <a:pt x="1131" y="387"/>
                  </a:lnTo>
                  <a:lnTo>
                    <a:pt x="1118" y="365"/>
                  </a:lnTo>
                  <a:lnTo>
                    <a:pt x="1102" y="346"/>
                  </a:lnTo>
                  <a:lnTo>
                    <a:pt x="1083" y="329"/>
                  </a:lnTo>
                  <a:lnTo>
                    <a:pt x="1061" y="317"/>
                  </a:lnTo>
                  <a:lnTo>
                    <a:pt x="1037" y="310"/>
                  </a:lnTo>
                  <a:lnTo>
                    <a:pt x="1010" y="307"/>
                  </a:lnTo>
                  <a:lnTo>
                    <a:pt x="315" y="307"/>
                  </a:lnTo>
                  <a:close/>
                  <a:moveTo>
                    <a:pt x="663" y="0"/>
                  </a:moveTo>
                  <a:lnTo>
                    <a:pt x="735" y="0"/>
                  </a:lnTo>
                  <a:lnTo>
                    <a:pt x="805" y="1"/>
                  </a:lnTo>
                  <a:lnTo>
                    <a:pt x="872" y="2"/>
                  </a:lnTo>
                  <a:lnTo>
                    <a:pt x="936" y="3"/>
                  </a:lnTo>
                  <a:lnTo>
                    <a:pt x="996" y="6"/>
                  </a:lnTo>
                  <a:lnTo>
                    <a:pt x="1052" y="9"/>
                  </a:lnTo>
                  <a:lnTo>
                    <a:pt x="1105" y="12"/>
                  </a:lnTo>
                  <a:lnTo>
                    <a:pt x="1153" y="15"/>
                  </a:lnTo>
                  <a:lnTo>
                    <a:pt x="1196" y="19"/>
                  </a:lnTo>
                  <a:lnTo>
                    <a:pt x="1233" y="22"/>
                  </a:lnTo>
                  <a:lnTo>
                    <a:pt x="1265" y="27"/>
                  </a:lnTo>
                  <a:lnTo>
                    <a:pt x="1289" y="32"/>
                  </a:lnTo>
                  <a:lnTo>
                    <a:pt x="1308" y="36"/>
                  </a:lnTo>
                  <a:lnTo>
                    <a:pt x="1319" y="41"/>
                  </a:lnTo>
                  <a:lnTo>
                    <a:pt x="1323" y="47"/>
                  </a:lnTo>
                  <a:lnTo>
                    <a:pt x="1323" y="48"/>
                  </a:lnTo>
                  <a:lnTo>
                    <a:pt x="1321" y="50"/>
                  </a:lnTo>
                  <a:lnTo>
                    <a:pt x="1319" y="51"/>
                  </a:lnTo>
                  <a:lnTo>
                    <a:pt x="1322" y="53"/>
                  </a:lnTo>
                  <a:lnTo>
                    <a:pt x="1323" y="55"/>
                  </a:lnTo>
                  <a:lnTo>
                    <a:pt x="1325" y="57"/>
                  </a:lnTo>
                  <a:lnTo>
                    <a:pt x="1325" y="59"/>
                  </a:lnTo>
                  <a:lnTo>
                    <a:pt x="1325" y="2646"/>
                  </a:lnTo>
                  <a:lnTo>
                    <a:pt x="1325" y="2648"/>
                  </a:lnTo>
                  <a:lnTo>
                    <a:pt x="1323" y="2650"/>
                  </a:lnTo>
                  <a:lnTo>
                    <a:pt x="1322" y="2652"/>
                  </a:lnTo>
                  <a:lnTo>
                    <a:pt x="1319" y="2653"/>
                  </a:lnTo>
                  <a:lnTo>
                    <a:pt x="1321" y="2656"/>
                  </a:lnTo>
                  <a:lnTo>
                    <a:pt x="1323" y="2657"/>
                  </a:lnTo>
                  <a:lnTo>
                    <a:pt x="1323" y="2659"/>
                  </a:lnTo>
                  <a:lnTo>
                    <a:pt x="1319" y="2664"/>
                  </a:lnTo>
                  <a:lnTo>
                    <a:pt x="1308" y="2668"/>
                  </a:lnTo>
                  <a:lnTo>
                    <a:pt x="1289" y="2673"/>
                  </a:lnTo>
                  <a:lnTo>
                    <a:pt x="1265" y="2678"/>
                  </a:lnTo>
                  <a:lnTo>
                    <a:pt x="1233" y="2682"/>
                  </a:lnTo>
                  <a:lnTo>
                    <a:pt x="1196" y="2686"/>
                  </a:lnTo>
                  <a:lnTo>
                    <a:pt x="1153" y="2690"/>
                  </a:lnTo>
                  <a:lnTo>
                    <a:pt x="1105" y="2694"/>
                  </a:lnTo>
                  <a:lnTo>
                    <a:pt x="1052" y="2697"/>
                  </a:lnTo>
                  <a:lnTo>
                    <a:pt x="996" y="2699"/>
                  </a:lnTo>
                  <a:lnTo>
                    <a:pt x="936" y="2701"/>
                  </a:lnTo>
                  <a:lnTo>
                    <a:pt x="872" y="2703"/>
                  </a:lnTo>
                  <a:lnTo>
                    <a:pt x="805" y="2704"/>
                  </a:lnTo>
                  <a:lnTo>
                    <a:pt x="735" y="2705"/>
                  </a:lnTo>
                  <a:lnTo>
                    <a:pt x="663" y="2705"/>
                  </a:lnTo>
                  <a:lnTo>
                    <a:pt x="590" y="2705"/>
                  </a:lnTo>
                  <a:lnTo>
                    <a:pt x="521" y="2704"/>
                  </a:lnTo>
                  <a:lnTo>
                    <a:pt x="454" y="2703"/>
                  </a:lnTo>
                  <a:lnTo>
                    <a:pt x="389" y="2701"/>
                  </a:lnTo>
                  <a:lnTo>
                    <a:pt x="329" y="2699"/>
                  </a:lnTo>
                  <a:lnTo>
                    <a:pt x="273" y="2697"/>
                  </a:lnTo>
                  <a:lnTo>
                    <a:pt x="220" y="2694"/>
                  </a:lnTo>
                  <a:lnTo>
                    <a:pt x="172" y="2690"/>
                  </a:lnTo>
                  <a:lnTo>
                    <a:pt x="129" y="2686"/>
                  </a:lnTo>
                  <a:lnTo>
                    <a:pt x="92" y="2682"/>
                  </a:lnTo>
                  <a:lnTo>
                    <a:pt x="60" y="2678"/>
                  </a:lnTo>
                  <a:lnTo>
                    <a:pt x="36" y="2673"/>
                  </a:lnTo>
                  <a:lnTo>
                    <a:pt x="17" y="2668"/>
                  </a:lnTo>
                  <a:lnTo>
                    <a:pt x="5" y="2664"/>
                  </a:lnTo>
                  <a:lnTo>
                    <a:pt x="2" y="2659"/>
                  </a:lnTo>
                  <a:lnTo>
                    <a:pt x="2" y="2657"/>
                  </a:lnTo>
                  <a:lnTo>
                    <a:pt x="3" y="2656"/>
                  </a:lnTo>
                  <a:lnTo>
                    <a:pt x="5" y="2653"/>
                  </a:lnTo>
                  <a:lnTo>
                    <a:pt x="3" y="2651"/>
                  </a:lnTo>
                  <a:lnTo>
                    <a:pt x="1" y="2649"/>
                  </a:lnTo>
                  <a:lnTo>
                    <a:pt x="0" y="2646"/>
                  </a:lnTo>
                  <a:lnTo>
                    <a:pt x="0" y="59"/>
                  </a:lnTo>
                  <a:lnTo>
                    <a:pt x="0" y="57"/>
                  </a:lnTo>
                  <a:lnTo>
                    <a:pt x="2" y="55"/>
                  </a:lnTo>
                  <a:lnTo>
                    <a:pt x="3" y="53"/>
                  </a:lnTo>
                  <a:lnTo>
                    <a:pt x="5" y="51"/>
                  </a:lnTo>
                  <a:lnTo>
                    <a:pt x="3" y="50"/>
                  </a:lnTo>
                  <a:lnTo>
                    <a:pt x="2" y="48"/>
                  </a:lnTo>
                  <a:lnTo>
                    <a:pt x="2" y="47"/>
                  </a:lnTo>
                  <a:lnTo>
                    <a:pt x="5" y="41"/>
                  </a:lnTo>
                  <a:lnTo>
                    <a:pt x="17" y="36"/>
                  </a:lnTo>
                  <a:lnTo>
                    <a:pt x="36" y="32"/>
                  </a:lnTo>
                  <a:lnTo>
                    <a:pt x="60" y="27"/>
                  </a:lnTo>
                  <a:lnTo>
                    <a:pt x="92" y="22"/>
                  </a:lnTo>
                  <a:lnTo>
                    <a:pt x="129" y="19"/>
                  </a:lnTo>
                  <a:lnTo>
                    <a:pt x="172" y="15"/>
                  </a:lnTo>
                  <a:lnTo>
                    <a:pt x="220" y="12"/>
                  </a:lnTo>
                  <a:lnTo>
                    <a:pt x="273" y="9"/>
                  </a:lnTo>
                  <a:lnTo>
                    <a:pt x="329" y="6"/>
                  </a:lnTo>
                  <a:lnTo>
                    <a:pt x="389" y="3"/>
                  </a:lnTo>
                  <a:lnTo>
                    <a:pt x="454" y="2"/>
                  </a:lnTo>
                  <a:lnTo>
                    <a:pt x="521" y="1"/>
                  </a:lnTo>
                  <a:lnTo>
                    <a:pt x="590" y="0"/>
                  </a:lnTo>
                  <a:lnTo>
                    <a:pt x="66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5" name="Freeform 141"/>
            <p:cNvSpPr>
              <a:spLocks/>
            </p:cNvSpPr>
            <p:nvPr/>
          </p:nvSpPr>
          <p:spPr bwMode="auto">
            <a:xfrm>
              <a:off x="3298" y="1414"/>
              <a:ext cx="77" cy="25"/>
            </a:xfrm>
            <a:custGeom>
              <a:avLst/>
              <a:gdLst>
                <a:gd name="T0" fmla="*/ 4 w 847"/>
                <a:gd name="T1" fmla="*/ 0 h 276"/>
                <a:gd name="T2" fmla="*/ 4 w 847"/>
                <a:gd name="T3" fmla="*/ 0 h 276"/>
                <a:gd name="T4" fmla="*/ 4 w 847"/>
                <a:gd name="T5" fmla="*/ 0 h 276"/>
                <a:gd name="T6" fmla="*/ 5 w 847"/>
                <a:gd name="T7" fmla="*/ 0 h 276"/>
                <a:gd name="T8" fmla="*/ 5 w 847"/>
                <a:gd name="T9" fmla="*/ 0 h 276"/>
                <a:gd name="T10" fmla="*/ 6 w 847"/>
                <a:gd name="T11" fmla="*/ 0 h 276"/>
                <a:gd name="T12" fmla="*/ 6 w 847"/>
                <a:gd name="T13" fmla="*/ 0 h 276"/>
                <a:gd name="T14" fmla="*/ 6 w 847"/>
                <a:gd name="T15" fmla="*/ 0 h 276"/>
                <a:gd name="T16" fmla="*/ 7 w 847"/>
                <a:gd name="T17" fmla="*/ 0 h 276"/>
                <a:gd name="T18" fmla="*/ 7 w 847"/>
                <a:gd name="T19" fmla="*/ 0 h 276"/>
                <a:gd name="T20" fmla="*/ 7 w 847"/>
                <a:gd name="T21" fmla="*/ 0 h 276"/>
                <a:gd name="T22" fmla="*/ 7 w 847"/>
                <a:gd name="T23" fmla="*/ 0 h 276"/>
                <a:gd name="T24" fmla="*/ 7 w 847"/>
                <a:gd name="T25" fmla="*/ 0 h 276"/>
                <a:gd name="T26" fmla="*/ 7 w 847"/>
                <a:gd name="T27" fmla="*/ 0 h 276"/>
                <a:gd name="T28" fmla="*/ 7 w 847"/>
                <a:gd name="T29" fmla="*/ 0 h 276"/>
                <a:gd name="T30" fmla="*/ 7 w 847"/>
                <a:gd name="T31" fmla="*/ 0 h 276"/>
                <a:gd name="T32" fmla="*/ 7 w 847"/>
                <a:gd name="T33" fmla="*/ 0 h 276"/>
                <a:gd name="T34" fmla="*/ 7 w 847"/>
                <a:gd name="T35" fmla="*/ 0 h 276"/>
                <a:gd name="T36" fmla="*/ 7 w 847"/>
                <a:gd name="T37" fmla="*/ 2 h 276"/>
                <a:gd name="T38" fmla="*/ 7 w 847"/>
                <a:gd name="T39" fmla="*/ 2 h 276"/>
                <a:gd name="T40" fmla="*/ 7 w 847"/>
                <a:gd name="T41" fmla="*/ 2 h 276"/>
                <a:gd name="T42" fmla="*/ 7 w 847"/>
                <a:gd name="T43" fmla="*/ 2 h 276"/>
                <a:gd name="T44" fmla="*/ 7 w 847"/>
                <a:gd name="T45" fmla="*/ 2 h 276"/>
                <a:gd name="T46" fmla="*/ 0 w 847"/>
                <a:gd name="T47" fmla="*/ 2 h 276"/>
                <a:gd name="T48" fmla="*/ 0 w 847"/>
                <a:gd name="T49" fmla="*/ 2 h 276"/>
                <a:gd name="T50" fmla="*/ 0 w 847"/>
                <a:gd name="T51" fmla="*/ 2 h 276"/>
                <a:gd name="T52" fmla="*/ 0 w 847"/>
                <a:gd name="T53" fmla="*/ 2 h 276"/>
                <a:gd name="T54" fmla="*/ 0 w 847"/>
                <a:gd name="T55" fmla="*/ 2 h 276"/>
                <a:gd name="T56" fmla="*/ 0 w 847"/>
                <a:gd name="T57" fmla="*/ 0 h 276"/>
                <a:gd name="T58" fmla="*/ 0 w 847"/>
                <a:gd name="T59" fmla="*/ 0 h 276"/>
                <a:gd name="T60" fmla="*/ 0 w 847"/>
                <a:gd name="T61" fmla="*/ 0 h 276"/>
                <a:gd name="T62" fmla="*/ 0 w 847"/>
                <a:gd name="T63" fmla="*/ 0 h 276"/>
                <a:gd name="T64" fmla="*/ 0 w 847"/>
                <a:gd name="T65" fmla="*/ 0 h 276"/>
                <a:gd name="T66" fmla="*/ 0 w 847"/>
                <a:gd name="T67" fmla="*/ 0 h 276"/>
                <a:gd name="T68" fmla="*/ 0 w 847"/>
                <a:gd name="T69" fmla="*/ 0 h 276"/>
                <a:gd name="T70" fmla="*/ 0 w 847"/>
                <a:gd name="T71" fmla="*/ 0 h 276"/>
                <a:gd name="T72" fmla="*/ 0 w 847"/>
                <a:gd name="T73" fmla="*/ 0 h 276"/>
                <a:gd name="T74" fmla="*/ 1 w 847"/>
                <a:gd name="T75" fmla="*/ 0 h 276"/>
                <a:gd name="T76" fmla="*/ 1 w 847"/>
                <a:gd name="T77" fmla="*/ 0 h 276"/>
                <a:gd name="T78" fmla="*/ 1 w 847"/>
                <a:gd name="T79" fmla="*/ 0 h 276"/>
                <a:gd name="T80" fmla="*/ 2 w 847"/>
                <a:gd name="T81" fmla="*/ 0 h 276"/>
                <a:gd name="T82" fmla="*/ 2 w 847"/>
                <a:gd name="T83" fmla="*/ 0 h 276"/>
                <a:gd name="T84" fmla="*/ 3 w 847"/>
                <a:gd name="T85" fmla="*/ 0 h 276"/>
                <a:gd name="T86" fmla="*/ 3 w 847"/>
                <a:gd name="T87" fmla="*/ 0 h 276"/>
                <a:gd name="T88" fmla="*/ 4 w 847"/>
                <a:gd name="T89" fmla="*/ 0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7"/>
                <a:gd name="T136" fmla="*/ 0 h 276"/>
                <a:gd name="T137" fmla="*/ 847 w 847"/>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7" h="276">
                  <a:moveTo>
                    <a:pt x="424" y="0"/>
                  </a:moveTo>
                  <a:lnTo>
                    <a:pt x="481" y="0"/>
                  </a:lnTo>
                  <a:lnTo>
                    <a:pt x="536" y="1"/>
                  </a:lnTo>
                  <a:lnTo>
                    <a:pt x="588" y="2"/>
                  </a:lnTo>
                  <a:lnTo>
                    <a:pt x="637" y="4"/>
                  </a:lnTo>
                  <a:lnTo>
                    <a:pt x="681" y="6"/>
                  </a:lnTo>
                  <a:lnTo>
                    <a:pt x="722" y="8"/>
                  </a:lnTo>
                  <a:lnTo>
                    <a:pt x="757" y="11"/>
                  </a:lnTo>
                  <a:lnTo>
                    <a:pt x="788" y="14"/>
                  </a:lnTo>
                  <a:lnTo>
                    <a:pt x="812" y="18"/>
                  </a:lnTo>
                  <a:lnTo>
                    <a:pt x="830" y="21"/>
                  </a:lnTo>
                  <a:lnTo>
                    <a:pt x="842" y="25"/>
                  </a:lnTo>
                  <a:lnTo>
                    <a:pt x="846" y="29"/>
                  </a:lnTo>
                  <a:lnTo>
                    <a:pt x="845" y="30"/>
                  </a:lnTo>
                  <a:lnTo>
                    <a:pt x="844" y="31"/>
                  </a:lnTo>
                  <a:lnTo>
                    <a:pt x="845" y="31"/>
                  </a:lnTo>
                  <a:lnTo>
                    <a:pt x="846" y="31"/>
                  </a:lnTo>
                  <a:lnTo>
                    <a:pt x="847" y="32"/>
                  </a:lnTo>
                  <a:lnTo>
                    <a:pt x="847" y="275"/>
                  </a:lnTo>
                  <a:lnTo>
                    <a:pt x="846" y="275"/>
                  </a:lnTo>
                  <a:lnTo>
                    <a:pt x="844" y="276"/>
                  </a:lnTo>
                  <a:lnTo>
                    <a:pt x="842" y="276"/>
                  </a:lnTo>
                  <a:lnTo>
                    <a:pt x="839" y="276"/>
                  </a:lnTo>
                  <a:lnTo>
                    <a:pt x="9" y="276"/>
                  </a:lnTo>
                  <a:lnTo>
                    <a:pt x="5" y="276"/>
                  </a:lnTo>
                  <a:lnTo>
                    <a:pt x="2" y="276"/>
                  </a:lnTo>
                  <a:lnTo>
                    <a:pt x="1" y="275"/>
                  </a:lnTo>
                  <a:lnTo>
                    <a:pt x="0" y="275"/>
                  </a:lnTo>
                  <a:lnTo>
                    <a:pt x="0" y="32"/>
                  </a:lnTo>
                  <a:lnTo>
                    <a:pt x="1" y="31"/>
                  </a:lnTo>
                  <a:lnTo>
                    <a:pt x="3" y="31"/>
                  </a:lnTo>
                  <a:lnTo>
                    <a:pt x="2" y="30"/>
                  </a:lnTo>
                  <a:lnTo>
                    <a:pt x="1" y="29"/>
                  </a:lnTo>
                  <a:lnTo>
                    <a:pt x="5" y="25"/>
                  </a:lnTo>
                  <a:lnTo>
                    <a:pt x="17" y="21"/>
                  </a:lnTo>
                  <a:lnTo>
                    <a:pt x="35" y="18"/>
                  </a:lnTo>
                  <a:lnTo>
                    <a:pt x="59" y="14"/>
                  </a:lnTo>
                  <a:lnTo>
                    <a:pt x="90" y="11"/>
                  </a:lnTo>
                  <a:lnTo>
                    <a:pt x="125" y="8"/>
                  </a:lnTo>
                  <a:lnTo>
                    <a:pt x="166" y="6"/>
                  </a:lnTo>
                  <a:lnTo>
                    <a:pt x="211" y="4"/>
                  </a:lnTo>
                  <a:lnTo>
                    <a:pt x="259" y="2"/>
                  </a:lnTo>
                  <a:lnTo>
                    <a:pt x="311" y="1"/>
                  </a:lnTo>
                  <a:lnTo>
                    <a:pt x="366" y="0"/>
                  </a:lnTo>
                  <a:lnTo>
                    <a:pt x="4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6" name="Freeform 142"/>
            <p:cNvSpPr>
              <a:spLocks/>
            </p:cNvSpPr>
            <p:nvPr/>
          </p:nvSpPr>
          <p:spPr bwMode="auto">
            <a:xfrm>
              <a:off x="3310" y="1379"/>
              <a:ext cx="64" cy="33"/>
            </a:xfrm>
            <a:custGeom>
              <a:avLst/>
              <a:gdLst>
                <a:gd name="T0" fmla="*/ 2 w 705"/>
                <a:gd name="T1" fmla="*/ 0 h 362"/>
                <a:gd name="T2" fmla="*/ 3 w 705"/>
                <a:gd name="T3" fmla="*/ 0 h 362"/>
                <a:gd name="T4" fmla="*/ 3 w 705"/>
                <a:gd name="T5" fmla="*/ 0 h 362"/>
                <a:gd name="T6" fmla="*/ 3 w 705"/>
                <a:gd name="T7" fmla="*/ 0 h 362"/>
                <a:gd name="T8" fmla="*/ 4 w 705"/>
                <a:gd name="T9" fmla="*/ 0 h 362"/>
                <a:gd name="T10" fmla="*/ 4 w 705"/>
                <a:gd name="T11" fmla="*/ 0 h 362"/>
                <a:gd name="T12" fmla="*/ 4 w 705"/>
                <a:gd name="T13" fmla="*/ 0 h 362"/>
                <a:gd name="T14" fmla="*/ 5 w 705"/>
                <a:gd name="T15" fmla="*/ 0 h 362"/>
                <a:gd name="T16" fmla="*/ 5 w 705"/>
                <a:gd name="T17" fmla="*/ 0 h 362"/>
                <a:gd name="T18" fmla="*/ 5 w 705"/>
                <a:gd name="T19" fmla="*/ 0 h 362"/>
                <a:gd name="T20" fmla="*/ 5 w 705"/>
                <a:gd name="T21" fmla="*/ 0 h 362"/>
                <a:gd name="T22" fmla="*/ 5 w 705"/>
                <a:gd name="T23" fmla="*/ 0 h 362"/>
                <a:gd name="T24" fmla="*/ 5 w 705"/>
                <a:gd name="T25" fmla="*/ 0 h 362"/>
                <a:gd name="T26" fmla="*/ 5 w 705"/>
                <a:gd name="T27" fmla="*/ 0 h 362"/>
                <a:gd name="T28" fmla="*/ 5 w 705"/>
                <a:gd name="T29" fmla="*/ 0 h 362"/>
                <a:gd name="T30" fmla="*/ 5 w 705"/>
                <a:gd name="T31" fmla="*/ 1 h 362"/>
                <a:gd name="T32" fmla="*/ 6 w 705"/>
                <a:gd name="T33" fmla="*/ 1 h 362"/>
                <a:gd name="T34" fmla="*/ 6 w 705"/>
                <a:gd name="T35" fmla="*/ 1 h 362"/>
                <a:gd name="T36" fmla="*/ 6 w 705"/>
                <a:gd name="T37" fmla="*/ 1 h 362"/>
                <a:gd name="T38" fmla="*/ 6 w 705"/>
                <a:gd name="T39" fmla="*/ 1 h 362"/>
                <a:gd name="T40" fmla="*/ 6 w 705"/>
                <a:gd name="T41" fmla="*/ 1 h 362"/>
                <a:gd name="T42" fmla="*/ 6 w 705"/>
                <a:gd name="T43" fmla="*/ 1 h 362"/>
                <a:gd name="T44" fmla="*/ 6 w 705"/>
                <a:gd name="T45" fmla="*/ 1 h 362"/>
                <a:gd name="T46" fmla="*/ 6 w 705"/>
                <a:gd name="T47" fmla="*/ 1 h 362"/>
                <a:gd name="T48" fmla="*/ 6 w 705"/>
                <a:gd name="T49" fmla="*/ 2 h 362"/>
                <a:gd name="T50" fmla="*/ 6 w 705"/>
                <a:gd name="T51" fmla="*/ 2 h 362"/>
                <a:gd name="T52" fmla="*/ 6 w 705"/>
                <a:gd name="T53" fmla="*/ 2 h 362"/>
                <a:gd name="T54" fmla="*/ 6 w 705"/>
                <a:gd name="T55" fmla="*/ 2 h 362"/>
                <a:gd name="T56" fmla="*/ 6 w 705"/>
                <a:gd name="T57" fmla="*/ 2 h 362"/>
                <a:gd name="T58" fmla="*/ 6 w 705"/>
                <a:gd name="T59" fmla="*/ 2 h 362"/>
                <a:gd name="T60" fmla="*/ 6 w 705"/>
                <a:gd name="T61" fmla="*/ 2 h 362"/>
                <a:gd name="T62" fmla="*/ 5 w 705"/>
                <a:gd name="T63" fmla="*/ 2 h 362"/>
                <a:gd name="T64" fmla="*/ 5 w 705"/>
                <a:gd name="T65" fmla="*/ 3 h 362"/>
                <a:gd name="T66" fmla="*/ 5 w 705"/>
                <a:gd name="T67" fmla="*/ 3 h 362"/>
                <a:gd name="T68" fmla="*/ 5 w 705"/>
                <a:gd name="T69" fmla="*/ 3 h 362"/>
                <a:gd name="T70" fmla="*/ 5 w 705"/>
                <a:gd name="T71" fmla="*/ 3 h 362"/>
                <a:gd name="T72" fmla="*/ 0 w 705"/>
                <a:gd name="T73" fmla="*/ 3 h 362"/>
                <a:gd name="T74" fmla="*/ 0 w 705"/>
                <a:gd name="T75" fmla="*/ 3 h 362"/>
                <a:gd name="T76" fmla="*/ 0 w 705"/>
                <a:gd name="T77" fmla="*/ 3 h 362"/>
                <a:gd name="T78" fmla="*/ 0 w 705"/>
                <a:gd name="T79" fmla="*/ 3 h 362"/>
                <a:gd name="T80" fmla="*/ 0 w 705"/>
                <a:gd name="T81" fmla="*/ 0 h 362"/>
                <a:gd name="T82" fmla="*/ 0 w 705"/>
                <a:gd name="T83" fmla="*/ 0 h 362"/>
                <a:gd name="T84" fmla="*/ 0 w 705"/>
                <a:gd name="T85" fmla="*/ 0 h 362"/>
                <a:gd name="T86" fmla="*/ 0 w 705"/>
                <a:gd name="T87" fmla="*/ 0 h 362"/>
                <a:gd name="T88" fmla="*/ 0 w 705"/>
                <a:gd name="T89" fmla="*/ 0 h 362"/>
                <a:gd name="T90" fmla="*/ 0 w 705"/>
                <a:gd name="T91" fmla="*/ 0 h 362"/>
                <a:gd name="T92" fmla="*/ 0 w 705"/>
                <a:gd name="T93" fmla="*/ 0 h 362"/>
                <a:gd name="T94" fmla="*/ 0 w 705"/>
                <a:gd name="T95" fmla="*/ 0 h 362"/>
                <a:gd name="T96" fmla="*/ 0 w 705"/>
                <a:gd name="T97" fmla="*/ 0 h 362"/>
                <a:gd name="T98" fmla="*/ 1 w 705"/>
                <a:gd name="T99" fmla="*/ 0 h 362"/>
                <a:gd name="T100" fmla="*/ 1 w 705"/>
                <a:gd name="T101" fmla="*/ 0 h 362"/>
                <a:gd name="T102" fmla="*/ 1 w 705"/>
                <a:gd name="T103" fmla="*/ 0 h 362"/>
                <a:gd name="T104" fmla="*/ 2 w 705"/>
                <a:gd name="T105" fmla="*/ 0 h 362"/>
                <a:gd name="T106" fmla="*/ 2 w 705"/>
                <a:gd name="T107" fmla="*/ 0 h 362"/>
                <a:gd name="T108" fmla="*/ 2 w 705"/>
                <a:gd name="T109" fmla="*/ 0 h 3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5"/>
                <a:gd name="T166" fmla="*/ 0 h 362"/>
                <a:gd name="T167" fmla="*/ 705 w 705"/>
                <a:gd name="T168" fmla="*/ 362 h 3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5" h="362">
                  <a:moveTo>
                    <a:pt x="290" y="0"/>
                  </a:moveTo>
                  <a:lnTo>
                    <a:pt x="338" y="0"/>
                  </a:lnTo>
                  <a:lnTo>
                    <a:pt x="382" y="1"/>
                  </a:lnTo>
                  <a:lnTo>
                    <a:pt x="423" y="4"/>
                  </a:lnTo>
                  <a:lnTo>
                    <a:pt x="461" y="7"/>
                  </a:lnTo>
                  <a:lnTo>
                    <a:pt x="495" y="10"/>
                  </a:lnTo>
                  <a:lnTo>
                    <a:pt x="524" y="16"/>
                  </a:lnTo>
                  <a:lnTo>
                    <a:pt x="548" y="21"/>
                  </a:lnTo>
                  <a:lnTo>
                    <a:pt x="565" y="26"/>
                  </a:lnTo>
                  <a:lnTo>
                    <a:pt x="577" y="31"/>
                  </a:lnTo>
                  <a:lnTo>
                    <a:pt x="580" y="38"/>
                  </a:lnTo>
                  <a:lnTo>
                    <a:pt x="580" y="40"/>
                  </a:lnTo>
                  <a:lnTo>
                    <a:pt x="579" y="41"/>
                  </a:lnTo>
                  <a:lnTo>
                    <a:pt x="580" y="42"/>
                  </a:lnTo>
                  <a:lnTo>
                    <a:pt x="581" y="42"/>
                  </a:lnTo>
                  <a:lnTo>
                    <a:pt x="581" y="121"/>
                  </a:lnTo>
                  <a:lnTo>
                    <a:pt x="704" y="121"/>
                  </a:lnTo>
                  <a:lnTo>
                    <a:pt x="705" y="121"/>
                  </a:lnTo>
                  <a:lnTo>
                    <a:pt x="705" y="122"/>
                  </a:lnTo>
                  <a:lnTo>
                    <a:pt x="693" y="126"/>
                  </a:lnTo>
                  <a:lnTo>
                    <a:pt x="684" y="133"/>
                  </a:lnTo>
                  <a:lnTo>
                    <a:pt x="675" y="145"/>
                  </a:lnTo>
                  <a:lnTo>
                    <a:pt x="671" y="158"/>
                  </a:lnTo>
                  <a:lnTo>
                    <a:pt x="669" y="174"/>
                  </a:lnTo>
                  <a:lnTo>
                    <a:pt x="671" y="190"/>
                  </a:lnTo>
                  <a:lnTo>
                    <a:pt x="675" y="204"/>
                  </a:lnTo>
                  <a:lnTo>
                    <a:pt x="684" y="214"/>
                  </a:lnTo>
                  <a:lnTo>
                    <a:pt x="693" y="222"/>
                  </a:lnTo>
                  <a:lnTo>
                    <a:pt x="705" y="226"/>
                  </a:lnTo>
                  <a:lnTo>
                    <a:pt x="704" y="226"/>
                  </a:lnTo>
                  <a:lnTo>
                    <a:pt x="581" y="226"/>
                  </a:lnTo>
                  <a:lnTo>
                    <a:pt x="581" y="361"/>
                  </a:lnTo>
                  <a:lnTo>
                    <a:pt x="580" y="361"/>
                  </a:lnTo>
                  <a:lnTo>
                    <a:pt x="578" y="362"/>
                  </a:lnTo>
                  <a:lnTo>
                    <a:pt x="575" y="362"/>
                  </a:lnTo>
                  <a:lnTo>
                    <a:pt x="6" y="362"/>
                  </a:lnTo>
                  <a:lnTo>
                    <a:pt x="3" y="362"/>
                  </a:lnTo>
                  <a:lnTo>
                    <a:pt x="1" y="361"/>
                  </a:lnTo>
                  <a:lnTo>
                    <a:pt x="0" y="361"/>
                  </a:lnTo>
                  <a:lnTo>
                    <a:pt x="0" y="42"/>
                  </a:lnTo>
                  <a:lnTo>
                    <a:pt x="2" y="41"/>
                  </a:lnTo>
                  <a:lnTo>
                    <a:pt x="1" y="40"/>
                  </a:lnTo>
                  <a:lnTo>
                    <a:pt x="1" y="38"/>
                  </a:lnTo>
                  <a:lnTo>
                    <a:pt x="5" y="31"/>
                  </a:lnTo>
                  <a:lnTo>
                    <a:pt x="16" y="26"/>
                  </a:lnTo>
                  <a:lnTo>
                    <a:pt x="33" y="21"/>
                  </a:lnTo>
                  <a:lnTo>
                    <a:pt x="57" y="16"/>
                  </a:lnTo>
                  <a:lnTo>
                    <a:pt x="86" y="10"/>
                  </a:lnTo>
                  <a:lnTo>
                    <a:pt x="120" y="7"/>
                  </a:lnTo>
                  <a:lnTo>
                    <a:pt x="158" y="4"/>
                  </a:lnTo>
                  <a:lnTo>
                    <a:pt x="199" y="1"/>
                  </a:lnTo>
                  <a:lnTo>
                    <a:pt x="244" y="0"/>
                  </a:lnTo>
                  <a:lnTo>
                    <a:pt x="29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7" name="Freeform 143"/>
            <p:cNvSpPr>
              <a:spLocks/>
            </p:cNvSpPr>
            <p:nvPr/>
          </p:nvSpPr>
          <p:spPr bwMode="auto">
            <a:xfrm>
              <a:off x="3374" y="1390"/>
              <a:ext cx="4" cy="10"/>
            </a:xfrm>
            <a:custGeom>
              <a:avLst/>
              <a:gdLst>
                <a:gd name="T0" fmla="*/ 0 w 42"/>
                <a:gd name="T1" fmla="*/ 0 h 105"/>
                <a:gd name="T2" fmla="*/ 0 w 42"/>
                <a:gd name="T3" fmla="*/ 0 h 105"/>
                <a:gd name="T4" fmla="*/ 0 w 42"/>
                <a:gd name="T5" fmla="*/ 0 h 105"/>
                <a:gd name="T6" fmla="*/ 0 w 42"/>
                <a:gd name="T7" fmla="*/ 0 h 105"/>
                <a:gd name="T8" fmla="*/ 0 w 42"/>
                <a:gd name="T9" fmla="*/ 0 h 105"/>
                <a:gd name="T10" fmla="*/ 0 w 42"/>
                <a:gd name="T11" fmla="*/ 0 h 105"/>
                <a:gd name="T12" fmla="*/ 0 w 42"/>
                <a:gd name="T13" fmla="*/ 1 h 105"/>
                <a:gd name="T14" fmla="*/ 0 w 42"/>
                <a:gd name="T15" fmla="*/ 1 h 105"/>
                <a:gd name="T16" fmla="*/ 0 w 42"/>
                <a:gd name="T17" fmla="*/ 1 h 105"/>
                <a:gd name="T18" fmla="*/ 0 w 42"/>
                <a:gd name="T19" fmla="*/ 1 h 105"/>
                <a:gd name="T20" fmla="*/ 0 w 42"/>
                <a:gd name="T21" fmla="*/ 1 h 105"/>
                <a:gd name="T22" fmla="*/ 0 w 42"/>
                <a:gd name="T23" fmla="*/ 1 h 105"/>
                <a:gd name="T24" fmla="*/ 0 w 42"/>
                <a:gd name="T25" fmla="*/ 1 h 105"/>
                <a:gd name="T26" fmla="*/ 0 w 42"/>
                <a:gd name="T27" fmla="*/ 0 h 105"/>
                <a:gd name="T28" fmla="*/ 0 w 42"/>
                <a:gd name="T29" fmla="*/ 0 h 105"/>
                <a:gd name="T30" fmla="*/ 0 w 42"/>
                <a:gd name="T31" fmla="*/ 0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105"/>
                <a:gd name="T50" fmla="*/ 42 w 42"/>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105">
                  <a:moveTo>
                    <a:pt x="3" y="0"/>
                  </a:moveTo>
                  <a:lnTo>
                    <a:pt x="15" y="3"/>
                  </a:lnTo>
                  <a:lnTo>
                    <a:pt x="26" y="11"/>
                  </a:lnTo>
                  <a:lnTo>
                    <a:pt x="35" y="21"/>
                  </a:lnTo>
                  <a:lnTo>
                    <a:pt x="40" y="36"/>
                  </a:lnTo>
                  <a:lnTo>
                    <a:pt x="42" y="53"/>
                  </a:lnTo>
                  <a:lnTo>
                    <a:pt x="40" y="69"/>
                  </a:lnTo>
                  <a:lnTo>
                    <a:pt x="35" y="84"/>
                  </a:lnTo>
                  <a:lnTo>
                    <a:pt x="26" y="95"/>
                  </a:lnTo>
                  <a:lnTo>
                    <a:pt x="15" y="103"/>
                  </a:lnTo>
                  <a:lnTo>
                    <a:pt x="3" y="105"/>
                  </a:lnTo>
                  <a:lnTo>
                    <a:pt x="1" y="105"/>
                  </a:lnTo>
                  <a:lnTo>
                    <a:pt x="0" y="105"/>
                  </a:lnTo>
                  <a:lnTo>
                    <a:pt x="0" y="1"/>
                  </a:lnTo>
                  <a:lnTo>
                    <a:pt x="1"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8" name="Freeform 144"/>
            <p:cNvSpPr>
              <a:spLocks/>
            </p:cNvSpPr>
            <p:nvPr/>
          </p:nvSpPr>
          <p:spPr bwMode="auto">
            <a:xfrm>
              <a:off x="3371" y="1390"/>
              <a:ext cx="3" cy="10"/>
            </a:xfrm>
            <a:custGeom>
              <a:avLst/>
              <a:gdLst>
                <a:gd name="T0" fmla="*/ 0 w 36"/>
                <a:gd name="T1" fmla="*/ 0 h 104"/>
                <a:gd name="T2" fmla="*/ 0 w 36"/>
                <a:gd name="T3" fmla="*/ 1 h 104"/>
                <a:gd name="T4" fmla="*/ 0 w 36"/>
                <a:gd name="T5" fmla="*/ 1 h 104"/>
                <a:gd name="T6" fmla="*/ 0 w 36"/>
                <a:gd name="T7" fmla="*/ 1 h 104"/>
                <a:gd name="T8" fmla="*/ 0 w 36"/>
                <a:gd name="T9" fmla="*/ 1 h 104"/>
                <a:gd name="T10" fmla="*/ 0 w 36"/>
                <a:gd name="T11" fmla="*/ 1 h 104"/>
                <a:gd name="T12" fmla="*/ 0 w 36"/>
                <a:gd name="T13" fmla="*/ 0 h 104"/>
                <a:gd name="T14" fmla="*/ 0 w 36"/>
                <a:gd name="T15" fmla="*/ 0 h 104"/>
                <a:gd name="T16" fmla="*/ 0 w 36"/>
                <a:gd name="T17" fmla="*/ 0 h 104"/>
                <a:gd name="T18" fmla="*/ 0 w 36"/>
                <a:gd name="T19" fmla="*/ 0 h 104"/>
                <a:gd name="T20" fmla="*/ 0 w 36"/>
                <a:gd name="T21" fmla="*/ 0 h 104"/>
                <a:gd name="T22" fmla="*/ 0 w 36"/>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04"/>
                <a:gd name="T38" fmla="*/ 36 w 36"/>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04">
                  <a:moveTo>
                    <a:pt x="36" y="0"/>
                  </a:moveTo>
                  <a:lnTo>
                    <a:pt x="36" y="104"/>
                  </a:lnTo>
                  <a:lnTo>
                    <a:pt x="24" y="100"/>
                  </a:lnTo>
                  <a:lnTo>
                    <a:pt x="15" y="92"/>
                  </a:lnTo>
                  <a:lnTo>
                    <a:pt x="6" y="82"/>
                  </a:lnTo>
                  <a:lnTo>
                    <a:pt x="2" y="68"/>
                  </a:lnTo>
                  <a:lnTo>
                    <a:pt x="0" y="52"/>
                  </a:lnTo>
                  <a:lnTo>
                    <a:pt x="2" y="36"/>
                  </a:lnTo>
                  <a:lnTo>
                    <a:pt x="6" y="23"/>
                  </a:lnTo>
                  <a:lnTo>
                    <a:pt x="15" y="11"/>
                  </a:lnTo>
                  <a:lnTo>
                    <a:pt x="24" y="4"/>
                  </a:lnTo>
                  <a:lnTo>
                    <a:pt x="3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69" name="Freeform 145"/>
            <p:cNvSpPr>
              <a:spLocks/>
            </p:cNvSpPr>
            <p:nvPr/>
          </p:nvSpPr>
          <p:spPr bwMode="auto">
            <a:xfrm>
              <a:off x="3321" y="1492"/>
              <a:ext cx="30" cy="36"/>
            </a:xfrm>
            <a:custGeom>
              <a:avLst/>
              <a:gdLst>
                <a:gd name="T0" fmla="*/ 1 w 335"/>
                <a:gd name="T1" fmla="*/ 0 h 404"/>
                <a:gd name="T2" fmla="*/ 2 w 335"/>
                <a:gd name="T3" fmla="*/ 1 h 404"/>
                <a:gd name="T4" fmla="*/ 2 w 335"/>
                <a:gd name="T5" fmla="*/ 1 h 404"/>
                <a:gd name="T6" fmla="*/ 2 w 335"/>
                <a:gd name="T7" fmla="*/ 1 h 404"/>
                <a:gd name="T8" fmla="*/ 3 w 335"/>
                <a:gd name="T9" fmla="*/ 1 h 404"/>
                <a:gd name="T10" fmla="*/ 3 w 335"/>
                <a:gd name="T11" fmla="*/ 1 h 404"/>
                <a:gd name="T12" fmla="*/ 3 w 335"/>
                <a:gd name="T13" fmla="*/ 2 h 404"/>
                <a:gd name="T14" fmla="*/ 3 w 335"/>
                <a:gd name="T15" fmla="*/ 2 h 404"/>
                <a:gd name="T16" fmla="*/ 3 w 335"/>
                <a:gd name="T17" fmla="*/ 2 h 404"/>
                <a:gd name="T18" fmla="*/ 3 w 335"/>
                <a:gd name="T19" fmla="*/ 2 h 404"/>
                <a:gd name="T20" fmla="*/ 3 w 335"/>
                <a:gd name="T21" fmla="*/ 2 h 404"/>
                <a:gd name="T22" fmla="*/ 3 w 335"/>
                <a:gd name="T23" fmla="*/ 3 h 404"/>
                <a:gd name="T24" fmla="*/ 2 w 335"/>
                <a:gd name="T25" fmla="*/ 3 h 404"/>
                <a:gd name="T26" fmla="*/ 2 w 335"/>
                <a:gd name="T27" fmla="*/ 3 h 404"/>
                <a:gd name="T28" fmla="*/ 2 w 335"/>
                <a:gd name="T29" fmla="*/ 3 h 404"/>
                <a:gd name="T30" fmla="*/ 2 w 335"/>
                <a:gd name="T31" fmla="*/ 3 h 404"/>
                <a:gd name="T32" fmla="*/ 2 w 335"/>
                <a:gd name="T33" fmla="*/ 3 h 404"/>
                <a:gd name="T34" fmla="*/ 1 w 335"/>
                <a:gd name="T35" fmla="*/ 3 h 404"/>
                <a:gd name="T36" fmla="*/ 1 w 335"/>
                <a:gd name="T37" fmla="*/ 3 h 404"/>
                <a:gd name="T38" fmla="*/ 1 w 335"/>
                <a:gd name="T39" fmla="*/ 3 h 404"/>
                <a:gd name="T40" fmla="*/ 1 w 335"/>
                <a:gd name="T41" fmla="*/ 3 h 404"/>
                <a:gd name="T42" fmla="*/ 1 w 335"/>
                <a:gd name="T43" fmla="*/ 3 h 404"/>
                <a:gd name="T44" fmla="*/ 0 w 335"/>
                <a:gd name="T45" fmla="*/ 3 h 404"/>
                <a:gd name="T46" fmla="*/ 0 w 335"/>
                <a:gd name="T47" fmla="*/ 3 h 404"/>
                <a:gd name="T48" fmla="*/ 0 w 335"/>
                <a:gd name="T49" fmla="*/ 2 h 404"/>
                <a:gd name="T50" fmla="*/ 0 w 335"/>
                <a:gd name="T51" fmla="*/ 2 h 404"/>
                <a:gd name="T52" fmla="*/ 0 w 335"/>
                <a:gd name="T53" fmla="*/ 2 h 404"/>
                <a:gd name="T54" fmla="*/ 0 w 335"/>
                <a:gd name="T55" fmla="*/ 2 h 404"/>
                <a:gd name="T56" fmla="*/ 0 w 335"/>
                <a:gd name="T57" fmla="*/ 2 h 404"/>
                <a:gd name="T58" fmla="*/ 0 w 335"/>
                <a:gd name="T59" fmla="*/ 2 h 404"/>
                <a:gd name="T60" fmla="*/ 0 w 335"/>
                <a:gd name="T61" fmla="*/ 1 h 404"/>
                <a:gd name="T62" fmla="*/ 0 w 335"/>
                <a:gd name="T63" fmla="*/ 1 h 404"/>
                <a:gd name="T64" fmla="*/ 0 w 335"/>
                <a:gd name="T65" fmla="*/ 1 h 404"/>
                <a:gd name="T66" fmla="*/ 0 w 335"/>
                <a:gd name="T67" fmla="*/ 1 h 404"/>
                <a:gd name="T68" fmla="*/ 0 w 335"/>
                <a:gd name="T69" fmla="*/ 1 h 404"/>
                <a:gd name="T70" fmla="*/ 1 w 335"/>
                <a:gd name="T71" fmla="*/ 0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5"/>
                <a:gd name="T109" fmla="*/ 0 h 404"/>
                <a:gd name="T110" fmla="*/ 335 w 335"/>
                <a:gd name="T111" fmla="*/ 404 h 4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5" h="404">
                  <a:moveTo>
                    <a:pt x="168" y="0"/>
                  </a:moveTo>
                  <a:lnTo>
                    <a:pt x="285" y="117"/>
                  </a:lnTo>
                  <a:lnTo>
                    <a:pt x="301" y="137"/>
                  </a:lnTo>
                  <a:lnTo>
                    <a:pt x="315" y="159"/>
                  </a:lnTo>
                  <a:lnTo>
                    <a:pt x="326" y="182"/>
                  </a:lnTo>
                  <a:lnTo>
                    <a:pt x="332" y="208"/>
                  </a:lnTo>
                  <a:lnTo>
                    <a:pt x="334" y="236"/>
                  </a:lnTo>
                  <a:lnTo>
                    <a:pt x="335" y="236"/>
                  </a:lnTo>
                  <a:lnTo>
                    <a:pt x="332" y="267"/>
                  </a:lnTo>
                  <a:lnTo>
                    <a:pt x="325" y="294"/>
                  </a:lnTo>
                  <a:lnTo>
                    <a:pt x="312" y="320"/>
                  </a:lnTo>
                  <a:lnTo>
                    <a:pt x="295" y="344"/>
                  </a:lnTo>
                  <a:lnTo>
                    <a:pt x="275" y="364"/>
                  </a:lnTo>
                  <a:lnTo>
                    <a:pt x="252" y="381"/>
                  </a:lnTo>
                  <a:lnTo>
                    <a:pt x="225" y="393"/>
                  </a:lnTo>
                  <a:lnTo>
                    <a:pt x="198" y="401"/>
                  </a:lnTo>
                  <a:lnTo>
                    <a:pt x="167" y="404"/>
                  </a:lnTo>
                  <a:lnTo>
                    <a:pt x="140" y="402"/>
                  </a:lnTo>
                  <a:lnTo>
                    <a:pt x="114" y="395"/>
                  </a:lnTo>
                  <a:lnTo>
                    <a:pt x="90" y="385"/>
                  </a:lnTo>
                  <a:lnTo>
                    <a:pt x="69" y="371"/>
                  </a:lnTo>
                  <a:lnTo>
                    <a:pt x="49" y="355"/>
                  </a:lnTo>
                  <a:lnTo>
                    <a:pt x="33" y="335"/>
                  </a:lnTo>
                  <a:lnTo>
                    <a:pt x="19" y="313"/>
                  </a:lnTo>
                  <a:lnTo>
                    <a:pt x="8" y="290"/>
                  </a:lnTo>
                  <a:lnTo>
                    <a:pt x="2" y="264"/>
                  </a:lnTo>
                  <a:lnTo>
                    <a:pt x="0" y="237"/>
                  </a:lnTo>
                  <a:lnTo>
                    <a:pt x="3" y="210"/>
                  </a:lnTo>
                  <a:lnTo>
                    <a:pt x="10" y="183"/>
                  </a:lnTo>
                  <a:lnTo>
                    <a:pt x="20" y="159"/>
                  </a:lnTo>
                  <a:lnTo>
                    <a:pt x="34" y="137"/>
                  </a:lnTo>
                  <a:lnTo>
                    <a:pt x="51" y="118"/>
                  </a:lnTo>
                  <a:lnTo>
                    <a:pt x="16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70" name="Rectangle 69"/>
          <p:cNvSpPr/>
          <p:nvPr/>
        </p:nvSpPr>
        <p:spPr>
          <a:xfrm>
            <a:off x="5590672" y="2950527"/>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Product Innovations &amp; Needs</a:t>
            </a:r>
            <a:endParaRPr lang="en-ZA" sz="1400" dirty="0">
              <a:solidFill>
                <a:srgbClr val="FFFFFF"/>
              </a:solidFill>
            </a:endParaRPr>
          </a:p>
        </p:txBody>
      </p:sp>
      <p:grpSp>
        <p:nvGrpSpPr>
          <p:cNvPr id="72" name="noun_project_0337.eps"/>
          <p:cNvGrpSpPr>
            <a:grpSpLocks/>
          </p:cNvGrpSpPr>
          <p:nvPr/>
        </p:nvGrpSpPr>
        <p:grpSpPr bwMode="auto">
          <a:xfrm>
            <a:off x="5141813" y="2711042"/>
            <a:ext cx="317500" cy="609600"/>
            <a:chOff x="2637" y="1936"/>
            <a:chExt cx="200" cy="384"/>
          </a:xfrm>
          <a:solidFill>
            <a:srgbClr val="C00069"/>
          </a:solidFill>
        </p:grpSpPr>
        <p:sp>
          <p:nvSpPr>
            <p:cNvPr id="73" name="Freeform 205"/>
            <p:cNvSpPr>
              <a:spLocks/>
            </p:cNvSpPr>
            <p:nvPr/>
          </p:nvSpPr>
          <p:spPr bwMode="auto">
            <a:xfrm>
              <a:off x="2756" y="1936"/>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0" y="43"/>
                  </a:lnTo>
                  <a:lnTo>
                    <a:pt x="170" y="64"/>
                  </a:lnTo>
                  <a:lnTo>
                    <a:pt x="173" y="86"/>
                  </a:lnTo>
                  <a:lnTo>
                    <a:pt x="170" y="109"/>
                  </a:lnTo>
                  <a:lnTo>
                    <a:pt x="160" y="130"/>
                  </a:lnTo>
                  <a:lnTo>
                    <a:pt x="148" y="148"/>
                  </a:lnTo>
                  <a:lnTo>
                    <a:pt x="130" y="161"/>
                  </a:lnTo>
                  <a:lnTo>
                    <a:pt x="109" y="170"/>
                  </a:lnTo>
                  <a:lnTo>
                    <a:pt x="86" y="173"/>
                  </a:lnTo>
                  <a:lnTo>
                    <a:pt x="63" y="170"/>
                  </a:lnTo>
                  <a:lnTo>
                    <a:pt x="43" y="161"/>
                  </a:lnTo>
                  <a:lnTo>
                    <a:pt x="25" y="148"/>
                  </a:lnTo>
                  <a:lnTo>
                    <a:pt x="11" y="130"/>
                  </a:lnTo>
                  <a:lnTo>
                    <a:pt x="3" y="109"/>
                  </a:lnTo>
                  <a:lnTo>
                    <a:pt x="0" y="86"/>
                  </a:lnTo>
                  <a:lnTo>
                    <a:pt x="3" y="64"/>
                  </a:lnTo>
                  <a:lnTo>
                    <a:pt x="11"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4" name="Freeform 206"/>
            <p:cNvSpPr>
              <a:spLocks/>
            </p:cNvSpPr>
            <p:nvPr/>
          </p:nvSpPr>
          <p:spPr bwMode="auto">
            <a:xfrm>
              <a:off x="2760" y="1971"/>
              <a:ext cx="19" cy="19"/>
            </a:xfrm>
            <a:custGeom>
              <a:avLst/>
              <a:gdLst>
                <a:gd name="T0" fmla="*/ 1 w 173"/>
                <a:gd name="T1" fmla="*/ 0 h 173"/>
                <a:gd name="T2" fmla="*/ 1 w 173"/>
                <a:gd name="T3" fmla="*/ 0 h 173"/>
                <a:gd name="T4" fmla="*/ 2 w 173"/>
                <a:gd name="T5" fmla="*/ 0 h 173"/>
                <a:gd name="T6" fmla="*/ 2 w 173"/>
                <a:gd name="T7" fmla="*/ 0 h 173"/>
                <a:gd name="T8" fmla="*/ 2 w 173"/>
                <a:gd name="T9" fmla="*/ 1 h 173"/>
                <a:gd name="T10" fmla="*/ 2 w 173"/>
                <a:gd name="T11" fmla="*/ 1 h 173"/>
                <a:gd name="T12" fmla="*/ 2 w 173"/>
                <a:gd name="T13" fmla="*/ 1 h 173"/>
                <a:gd name="T14" fmla="*/ 2 w 173"/>
                <a:gd name="T15" fmla="*/ 1 h 173"/>
                <a:gd name="T16" fmla="*/ 2 w 173"/>
                <a:gd name="T17" fmla="*/ 2 h 173"/>
                <a:gd name="T18" fmla="*/ 2 w 173"/>
                <a:gd name="T19" fmla="*/ 2 h 173"/>
                <a:gd name="T20" fmla="*/ 2 w 173"/>
                <a:gd name="T21" fmla="*/ 2 h 173"/>
                <a:gd name="T22" fmla="*/ 1 w 173"/>
                <a:gd name="T23" fmla="*/ 2 h 173"/>
                <a:gd name="T24" fmla="*/ 1 w 173"/>
                <a:gd name="T25" fmla="*/ 2 h 173"/>
                <a:gd name="T26" fmla="*/ 1 w 173"/>
                <a:gd name="T27" fmla="*/ 2 h 173"/>
                <a:gd name="T28" fmla="*/ 1 w 173"/>
                <a:gd name="T29" fmla="*/ 2 h 173"/>
                <a:gd name="T30" fmla="*/ 0 w 173"/>
                <a:gd name="T31" fmla="*/ 2 h 173"/>
                <a:gd name="T32" fmla="*/ 0 w 173"/>
                <a:gd name="T33" fmla="*/ 2 h 173"/>
                <a:gd name="T34" fmla="*/ 0 w 173"/>
                <a:gd name="T35" fmla="*/ 1 h 173"/>
                <a:gd name="T36" fmla="*/ 0 w 173"/>
                <a:gd name="T37" fmla="*/ 1 h 173"/>
                <a:gd name="T38" fmla="*/ 0 w 173"/>
                <a:gd name="T39" fmla="*/ 1 h 173"/>
                <a:gd name="T40" fmla="*/ 0 w 173"/>
                <a:gd name="T41" fmla="*/ 1 h 173"/>
                <a:gd name="T42" fmla="*/ 0 w 173"/>
                <a:gd name="T43" fmla="*/ 0 h 173"/>
                <a:gd name="T44" fmla="*/ 1 w 173"/>
                <a:gd name="T45" fmla="*/ 0 h 173"/>
                <a:gd name="T46" fmla="*/ 1 w 173"/>
                <a:gd name="T47" fmla="*/ 0 h 173"/>
                <a:gd name="T48" fmla="*/ 1 w 173"/>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173"/>
                <a:gd name="T77" fmla="*/ 173 w 173"/>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173">
                  <a:moveTo>
                    <a:pt x="86" y="0"/>
                  </a:moveTo>
                  <a:lnTo>
                    <a:pt x="109" y="3"/>
                  </a:lnTo>
                  <a:lnTo>
                    <a:pt x="130" y="12"/>
                  </a:lnTo>
                  <a:lnTo>
                    <a:pt x="148" y="25"/>
                  </a:lnTo>
                  <a:lnTo>
                    <a:pt x="161" y="43"/>
                  </a:lnTo>
                  <a:lnTo>
                    <a:pt x="170" y="64"/>
                  </a:lnTo>
                  <a:lnTo>
                    <a:pt x="173" y="86"/>
                  </a:lnTo>
                  <a:lnTo>
                    <a:pt x="170" y="109"/>
                  </a:lnTo>
                  <a:lnTo>
                    <a:pt x="161" y="130"/>
                  </a:lnTo>
                  <a:lnTo>
                    <a:pt x="148" y="148"/>
                  </a:lnTo>
                  <a:lnTo>
                    <a:pt x="130" y="161"/>
                  </a:lnTo>
                  <a:lnTo>
                    <a:pt x="109" y="170"/>
                  </a:lnTo>
                  <a:lnTo>
                    <a:pt x="86" y="173"/>
                  </a:lnTo>
                  <a:lnTo>
                    <a:pt x="63" y="170"/>
                  </a:lnTo>
                  <a:lnTo>
                    <a:pt x="43" y="161"/>
                  </a:lnTo>
                  <a:lnTo>
                    <a:pt x="25" y="148"/>
                  </a:lnTo>
                  <a:lnTo>
                    <a:pt x="12" y="130"/>
                  </a:lnTo>
                  <a:lnTo>
                    <a:pt x="3" y="109"/>
                  </a:lnTo>
                  <a:lnTo>
                    <a:pt x="0" y="86"/>
                  </a:lnTo>
                  <a:lnTo>
                    <a:pt x="3" y="64"/>
                  </a:lnTo>
                  <a:lnTo>
                    <a:pt x="12" y="43"/>
                  </a:lnTo>
                  <a:lnTo>
                    <a:pt x="25" y="25"/>
                  </a:lnTo>
                  <a:lnTo>
                    <a:pt x="43" y="12"/>
                  </a:lnTo>
                  <a:lnTo>
                    <a:pt x="63" y="3"/>
                  </a:lnTo>
                  <a:lnTo>
                    <a:pt x="8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5" name="Freeform 207"/>
            <p:cNvSpPr>
              <a:spLocks/>
            </p:cNvSpPr>
            <p:nvPr/>
          </p:nvSpPr>
          <p:spPr bwMode="auto">
            <a:xfrm>
              <a:off x="2702" y="2001"/>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4" y="38"/>
                  </a:lnTo>
                  <a:lnTo>
                    <a:pt x="197" y="57"/>
                  </a:lnTo>
                  <a:lnTo>
                    <a:pt x="204" y="79"/>
                  </a:lnTo>
                  <a:lnTo>
                    <a:pt x="208" y="103"/>
                  </a:lnTo>
                  <a:lnTo>
                    <a:pt x="204" y="127"/>
                  </a:lnTo>
                  <a:lnTo>
                    <a:pt x="197" y="148"/>
                  </a:lnTo>
                  <a:lnTo>
                    <a:pt x="184" y="168"/>
                  </a:lnTo>
                  <a:lnTo>
                    <a:pt x="169" y="184"/>
                  </a:lnTo>
                  <a:lnTo>
                    <a:pt x="149" y="196"/>
                  </a:lnTo>
                  <a:lnTo>
                    <a:pt x="127" y="204"/>
                  </a:lnTo>
                  <a:lnTo>
                    <a:pt x="104" y="207"/>
                  </a:lnTo>
                  <a:lnTo>
                    <a:pt x="79" y="204"/>
                  </a:lnTo>
                  <a:lnTo>
                    <a:pt x="57" y="196"/>
                  </a:lnTo>
                  <a:lnTo>
                    <a:pt x="39" y="184"/>
                  </a:lnTo>
                  <a:lnTo>
                    <a:pt x="22" y="168"/>
                  </a:lnTo>
                  <a:lnTo>
                    <a:pt x="10" y="148"/>
                  </a:lnTo>
                  <a:lnTo>
                    <a:pt x="2" y="127"/>
                  </a:lnTo>
                  <a:lnTo>
                    <a:pt x="0" y="103"/>
                  </a:lnTo>
                  <a:lnTo>
                    <a:pt x="2" y="79"/>
                  </a:lnTo>
                  <a:lnTo>
                    <a:pt x="10" y="57"/>
                  </a:lnTo>
                  <a:lnTo>
                    <a:pt x="22" y="38"/>
                  </a:lnTo>
                  <a:lnTo>
                    <a:pt x="39" y="23"/>
                  </a:lnTo>
                  <a:lnTo>
                    <a:pt x="57" y="10"/>
                  </a:lnTo>
                  <a:lnTo>
                    <a:pt x="79"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6" name="Freeform 208"/>
            <p:cNvSpPr>
              <a:spLocks/>
            </p:cNvSpPr>
            <p:nvPr/>
          </p:nvSpPr>
          <p:spPr bwMode="auto">
            <a:xfrm>
              <a:off x="2721" y="1955"/>
              <a:ext cx="23" cy="23"/>
            </a:xfrm>
            <a:custGeom>
              <a:avLst/>
              <a:gdLst>
                <a:gd name="T0" fmla="*/ 1 w 208"/>
                <a:gd name="T1" fmla="*/ 0 h 207"/>
                <a:gd name="T2" fmla="*/ 2 w 208"/>
                <a:gd name="T3" fmla="*/ 0 h 207"/>
                <a:gd name="T4" fmla="*/ 2 w 208"/>
                <a:gd name="T5" fmla="*/ 0 h 207"/>
                <a:gd name="T6" fmla="*/ 2 w 208"/>
                <a:gd name="T7" fmla="*/ 0 h 207"/>
                <a:gd name="T8" fmla="*/ 2 w 208"/>
                <a:gd name="T9" fmla="*/ 0 h 207"/>
                <a:gd name="T10" fmla="*/ 2 w 208"/>
                <a:gd name="T11" fmla="*/ 1 h 207"/>
                <a:gd name="T12" fmla="*/ 3 w 208"/>
                <a:gd name="T13" fmla="*/ 1 h 207"/>
                <a:gd name="T14" fmla="*/ 3 w 208"/>
                <a:gd name="T15" fmla="*/ 1 h 207"/>
                <a:gd name="T16" fmla="*/ 3 w 208"/>
                <a:gd name="T17" fmla="*/ 2 h 207"/>
                <a:gd name="T18" fmla="*/ 2 w 208"/>
                <a:gd name="T19" fmla="*/ 2 h 207"/>
                <a:gd name="T20" fmla="*/ 2 w 208"/>
                <a:gd name="T21" fmla="*/ 2 h 207"/>
                <a:gd name="T22" fmla="*/ 2 w 208"/>
                <a:gd name="T23" fmla="*/ 2 h 207"/>
                <a:gd name="T24" fmla="*/ 2 w 208"/>
                <a:gd name="T25" fmla="*/ 2 h 207"/>
                <a:gd name="T26" fmla="*/ 2 w 208"/>
                <a:gd name="T27" fmla="*/ 3 h 207"/>
                <a:gd name="T28" fmla="*/ 1 w 208"/>
                <a:gd name="T29" fmla="*/ 3 h 207"/>
                <a:gd name="T30" fmla="*/ 1 w 208"/>
                <a:gd name="T31" fmla="*/ 3 h 207"/>
                <a:gd name="T32" fmla="*/ 1 w 208"/>
                <a:gd name="T33" fmla="*/ 2 h 207"/>
                <a:gd name="T34" fmla="*/ 0 w 208"/>
                <a:gd name="T35" fmla="*/ 2 h 207"/>
                <a:gd name="T36" fmla="*/ 0 w 208"/>
                <a:gd name="T37" fmla="*/ 2 h 207"/>
                <a:gd name="T38" fmla="*/ 0 w 208"/>
                <a:gd name="T39" fmla="*/ 2 h 207"/>
                <a:gd name="T40" fmla="*/ 0 w 208"/>
                <a:gd name="T41" fmla="*/ 2 h 207"/>
                <a:gd name="T42" fmla="*/ 0 w 208"/>
                <a:gd name="T43" fmla="*/ 1 h 207"/>
                <a:gd name="T44" fmla="*/ 0 w 208"/>
                <a:gd name="T45" fmla="*/ 1 h 207"/>
                <a:gd name="T46" fmla="*/ 0 w 208"/>
                <a:gd name="T47" fmla="*/ 1 h 207"/>
                <a:gd name="T48" fmla="*/ 0 w 208"/>
                <a:gd name="T49" fmla="*/ 0 h 207"/>
                <a:gd name="T50" fmla="*/ 0 w 208"/>
                <a:gd name="T51" fmla="*/ 0 h 207"/>
                <a:gd name="T52" fmla="*/ 1 w 208"/>
                <a:gd name="T53" fmla="*/ 0 h 207"/>
                <a:gd name="T54" fmla="*/ 1 w 208"/>
                <a:gd name="T55" fmla="*/ 0 h 207"/>
                <a:gd name="T56" fmla="*/ 1 w 208"/>
                <a:gd name="T57" fmla="*/ 0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07"/>
                <a:gd name="T89" fmla="*/ 208 w 208"/>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07">
                  <a:moveTo>
                    <a:pt x="104" y="0"/>
                  </a:moveTo>
                  <a:lnTo>
                    <a:pt x="127" y="3"/>
                  </a:lnTo>
                  <a:lnTo>
                    <a:pt x="149" y="10"/>
                  </a:lnTo>
                  <a:lnTo>
                    <a:pt x="169" y="23"/>
                  </a:lnTo>
                  <a:lnTo>
                    <a:pt x="185" y="39"/>
                  </a:lnTo>
                  <a:lnTo>
                    <a:pt x="197" y="57"/>
                  </a:lnTo>
                  <a:lnTo>
                    <a:pt x="205" y="79"/>
                  </a:lnTo>
                  <a:lnTo>
                    <a:pt x="208" y="103"/>
                  </a:lnTo>
                  <a:lnTo>
                    <a:pt x="205" y="128"/>
                  </a:lnTo>
                  <a:lnTo>
                    <a:pt x="197" y="150"/>
                  </a:lnTo>
                  <a:lnTo>
                    <a:pt x="185" y="168"/>
                  </a:lnTo>
                  <a:lnTo>
                    <a:pt x="169" y="184"/>
                  </a:lnTo>
                  <a:lnTo>
                    <a:pt x="149" y="197"/>
                  </a:lnTo>
                  <a:lnTo>
                    <a:pt x="127" y="204"/>
                  </a:lnTo>
                  <a:lnTo>
                    <a:pt x="104" y="207"/>
                  </a:lnTo>
                  <a:lnTo>
                    <a:pt x="80" y="204"/>
                  </a:lnTo>
                  <a:lnTo>
                    <a:pt x="58" y="197"/>
                  </a:lnTo>
                  <a:lnTo>
                    <a:pt x="39" y="184"/>
                  </a:lnTo>
                  <a:lnTo>
                    <a:pt x="22" y="168"/>
                  </a:lnTo>
                  <a:lnTo>
                    <a:pt x="10" y="150"/>
                  </a:lnTo>
                  <a:lnTo>
                    <a:pt x="2" y="128"/>
                  </a:lnTo>
                  <a:lnTo>
                    <a:pt x="0" y="103"/>
                  </a:lnTo>
                  <a:lnTo>
                    <a:pt x="2" y="79"/>
                  </a:lnTo>
                  <a:lnTo>
                    <a:pt x="10" y="57"/>
                  </a:lnTo>
                  <a:lnTo>
                    <a:pt x="22" y="39"/>
                  </a:lnTo>
                  <a:lnTo>
                    <a:pt x="39" y="23"/>
                  </a:lnTo>
                  <a:lnTo>
                    <a:pt x="58" y="10"/>
                  </a:lnTo>
                  <a:lnTo>
                    <a:pt x="80" y="3"/>
                  </a:lnTo>
                  <a:lnTo>
                    <a:pt x="10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7" name="Freeform 209"/>
            <p:cNvSpPr>
              <a:spLocks/>
            </p:cNvSpPr>
            <p:nvPr/>
          </p:nvSpPr>
          <p:spPr bwMode="auto">
            <a:xfrm>
              <a:off x="2733" y="1997"/>
              <a:ext cx="35" cy="35"/>
            </a:xfrm>
            <a:custGeom>
              <a:avLst/>
              <a:gdLst>
                <a:gd name="T0" fmla="*/ 2 w 312"/>
                <a:gd name="T1" fmla="*/ 0 h 311"/>
                <a:gd name="T2" fmla="*/ 2 w 312"/>
                <a:gd name="T3" fmla="*/ 0 h 311"/>
                <a:gd name="T4" fmla="*/ 3 w 312"/>
                <a:gd name="T5" fmla="*/ 0 h 311"/>
                <a:gd name="T6" fmla="*/ 3 w 312"/>
                <a:gd name="T7" fmla="*/ 0 h 311"/>
                <a:gd name="T8" fmla="*/ 3 w 312"/>
                <a:gd name="T9" fmla="*/ 1 h 311"/>
                <a:gd name="T10" fmla="*/ 4 w 312"/>
                <a:gd name="T11" fmla="*/ 1 h 311"/>
                <a:gd name="T12" fmla="*/ 4 w 312"/>
                <a:gd name="T13" fmla="*/ 1 h 311"/>
                <a:gd name="T14" fmla="*/ 4 w 312"/>
                <a:gd name="T15" fmla="*/ 2 h 311"/>
                <a:gd name="T16" fmla="*/ 4 w 312"/>
                <a:gd name="T17" fmla="*/ 2 h 311"/>
                <a:gd name="T18" fmla="*/ 4 w 312"/>
                <a:gd name="T19" fmla="*/ 2 h 311"/>
                <a:gd name="T20" fmla="*/ 4 w 312"/>
                <a:gd name="T21" fmla="*/ 3 h 311"/>
                <a:gd name="T22" fmla="*/ 4 w 312"/>
                <a:gd name="T23" fmla="*/ 3 h 311"/>
                <a:gd name="T24" fmla="*/ 3 w 312"/>
                <a:gd name="T25" fmla="*/ 3 h 311"/>
                <a:gd name="T26" fmla="*/ 3 w 312"/>
                <a:gd name="T27" fmla="*/ 4 h 311"/>
                <a:gd name="T28" fmla="*/ 3 w 312"/>
                <a:gd name="T29" fmla="*/ 4 h 311"/>
                <a:gd name="T30" fmla="*/ 2 w 312"/>
                <a:gd name="T31" fmla="*/ 4 h 311"/>
                <a:gd name="T32" fmla="*/ 2 w 312"/>
                <a:gd name="T33" fmla="*/ 4 h 311"/>
                <a:gd name="T34" fmla="*/ 2 w 312"/>
                <a:gd name="T35" fmla="*/ 4 h 311"/>
                <a:gd name="T36" fmla="*/ 1 w 312"/>
                <a:gd name="T37" fmla="*/ 4 h 311"/>
                <a:gd name="T38" fmla="*/ 1 w 312"/>
                <a:gd name="T39" fmla="*/ 4 h 311"/>
                <a:gd name="T40" fmla="*/ 1 w 312"/>
                <a:gd name="T41" fmla="*/ 3 h 311"/>
                <a:gd name="T42" fmla="*/ 0 w 312"/>
                <a:gd name="T43" fmla="*/ 3 h 311"/>
                <a:gd name="T44" fmla="*/ 0 w 312"/>
                <a:gd name="T45" fmla="*/ 3 h 311"/>
                <a:gd name="T46" fmla="*/ 0 w 312"/>
                <a:gd name="T47" fmla="*/ 2 h 311"/>
                <a:gd name="T48" fmla="*/ 0 w 312"/>
                <a:gd name="T49" fmla="*/ 2 h 311"/>
                <a:gd name="T50" fmla="*/ 0 w 312"/>
                <a:gd name="T51" fmla="*/ 2 h 311"/>
                <a:gd name="T52" fmla="*/ 0 w 312"/>
                <a:gd name="T53" fmla="*/ 1 h 311"/>
                <a:gd name="T54" fmla="*/ 0 w 312"/>
                <a:gd name="T55" fmla="*/ 1 h 311"/>
                <a:gd name="T56" fmla="*/ 1 w 312"/>
                <a:gd name="T57" fmla="*/ 1 h 311"/>
                <a:gd name="T58" fmla="*/ 1 w 312"/>
                <a:gd name="T59" fmla="*/ 0 h 311"/>
                <a:gd name="T60" fmla="*/ 1 w 312"/>
                <a:gd name="T61" fmla="*/ 0 h 311"/>
                <a:gd name="T62" fmla="*/ 2 w 312"/>
                <a:gd name="T63" fmla="*/ 0 h 311"/>
                <a:gd name="T64" fmla="*/ 2 w 312"/>
                <a:gd name="T65" fmla="*/ 0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311"/>
                <a:gd name="T101" fmla="*/ 312 w 312"/>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311">
                  <a:moveTo>
                    <a:pt x="155" y="0"/>
                  </a:moveTo>
                  <a:lnTo>
                    <a:pt x="187" y="3"/>
                  </a:lnTo>
                  <a:lnTo>
                    <a:pt x="216" y="13"/>
                  </a:lnTo>
                  <a:lnTo>
                    <a:pt x="242" y="26"/>
                  </a:lnTo>
                  <a:lnTo>
                    <a:pt x="265" y="45"/>
                  </a:lnTo>
                  <a:lnTo>
                    <a:pt x="284" y="68"/>
                  </a:lnTo>
                  <a:lnTo>
                    <a:pt x="299" y="95"/>
                  </a:lnTo>
                  <a:lnTo>
                    <a:pt x="308" y="124"/>
                  </a:lnTo>
                  <a:lnTo>
                    <a:pt x="312" y="155"/>
                  </a:lnTo>
                  <a:lnTo>
                    <a:pt x="308" y="186"/>
                  </a:lnTo>
                  <a:lnTo>
                    <a:pt x="299" y="216"/>
                  </a:lnTo>
                  <a:lnTo>
                    <a:pt x="284" y="242"/>
                  </a:lnTo>
                  <a:lnTo>
                    <a:pt x="265" y="265"/>
                  </a:lnTo>
                  <a:lnTo>
                    <a:pt x="242" y="285"/>
                  </a:lnTo>
                  <a:lnTo>
                    <a:pt x="216" y="298"/>
                  </a:lnTo>
                  <a:lnTo>
                    <a:pt x="187" y="308"/>
                  </a:lnTo>
                  <a:lnTo>
                    <a:pt x="155" y="311"/>
                  </a:lnTo>
                  <a:lnTo>
                    <a:pt x="124" y="308"/>
                  </a:lnTo>
                  <a:lnTo>
                    <a:pt x="94" y="298"/>
                  </a:lnTo>
                  <a:lnTo>
                    <a:pt x="68" y="285"/>
                  </a:lnTo>
                  <a:lnTo>
                    <a:pt x="45" y="265"/>
                  </a:lnTo>
                  <a:lnTo>
                    <a:pt x="26" y="242"/>
                  </a:lnTo>
                  <a:lnTo>
                    <a:pt x="11" y="216"/>
                  </a:lnTo>
                  <a:lnTo>
                    <a:pt x="3" y="186"/>
                  </a:lnTo>
                  <a:lnTo>
                    <a:pt x="0" y="155"/>
                  </a:lnTo>
                  <a:lnTo>
                    <a:pt x="3" y="124"/>
                  </a:lnTo>
                  <a:lnTo>
                    <a:pt x="11" y="95"/>
                  </a:lnTo>
                  <a:lnTo>
                    <a:pt x="26" y="68"/>
                  </a:lnTo>
                  <a:lnTo>
                    <a:pt x="45" y="45"/>
                  </a:lnTo>
                  <a:lnTo>
                    <a:pt x="68" y="26"/>
                  </a:lnTo>
                  <a:lnTo>
                    <a:pt x="94" y="13"/>
                  </a:lnTo>
                  <a:lnTo>
                    <a:pt x="124" y="3"/>
                  </a:lnTo>
                  <a:lnTo>
                    <a:pt x="15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8" name="Freeform 210"/>
            <p:cNvSpPr>
              <a:spLocks/>
            </p:cNvSpPr>
            <p:nvPr/>
          </p:nvSpPr>
          <p:spPr bwMode="auto">
            <a:xfrm>
              <a:off x="2670" y="2059"/>
              <a:ext cx="133" cy="230"/>
            </a:xfrm>
            <a:custGeom>
              <a:avLst/>
              <a:gdLst>
                <a:gd name="T0" fmla="*/ 7 w 1200"/>
                <a:gd name="T1" fmla="*/ 0 h 2074"/>
                <a:gd name="T2" fmla="*/ 8 w 1200"/>
                <a:gd name="T3" fmla="*/ 0 h 2074"/>
                <a:gd name="T4" fmla="*/ 8 w 1200"/>
                <a:gd name="T5" fmla="*/ 10 h 2074"/>
                <a:gd name="T6" fmla="*/ 15 w 1200"/>
                <a:gd name="T7" fmla="*/ 26 h 2074"/>
                <a:gd name="T8" fmla="*/ 0 w 1200"/>
                <a:gd name="T9" fmla="*/ 26 h 2074"/>
                <a:gd name="T10" fmla="*/ 7 w 1200"/>
                <a:gd name="T11" fmla="*/ 10 h 2074"/>
                <a:gd name="T12" fmla="*/ 7 w 1200"/>
                <a:gd name="T13" fmla="*/ 0 h 2074"/>
                <a:gd name="T14" fmla="*/ 0 60000 65536"/>
                <a:gd name="T15" fmla="*/ 0 60000 65536"/>
                <a:gd name="T16" fmla="*/ 0 60000 65536"/>
                <a:gd name="T17" fmla="*/ 0 60000 65536"/>
                <a:gd name="T18" fmla="*/ 0 60000 65536"/>
                <a:gd name="T19" fmla="*/ 0 60000 65536"/>
                <a:gd name="T20" fmla="*/ 0 60000 65536"/>
                <a:gd name="T21" fmla="*/ 0 w 1200"/>
                <a:gd name="T22" fmla="*/ 0 h 2074"/>
                <a:gd name="T23" fmla="*/ 1200 w 1200"/>
                <a:gd name="T24" fmla="*/ 2074 h 2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2074">
                  <a:moveTo>
                    <a:pt x="530" y="0"/>
                  </a:moveTo>
                  <a:lnTo>
                    <a:pt x="669" y="0"/>
                  </a:lnTo>
                  <a:lnTo>
                    <a:pt x="669" y="838"/>
                  </a:lnTo>
                  <a:lnTo>
                    <a:pt x="1200" y="2074"/>
                  </a:lnTo>
                  <a:lnTo>
                    <a:pt x="0" y="2074"/>
                  </a:lnTo>
                  <a:lnTo>
                    <a:pt x="530" y="838"/>
                  </a:lnTo>
                  <a:lnTo>
                    <a:pt x="5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79" name="Freeform 211"/>
            <p:cNvSpPr>
              <a:spLocks/>
            </p:cNvSpPr>
            <p:nvPr/>
          </p:nvSpPr>
          <p:spPr bwMode="auto">
            <a:xfrm>
              <a:off x="2637" y="2051"/>
              <a:ext cx="200" cy="269"/>
            </a:xfrm>
            <a:custGeom>
              <a:avLst/>
              <a:gdLst>
                <a:gd name="T0" fmla="*/ 8 w 1796"/>
                <a:gd name="T1" fmla="*/ 0 h 2419"/>
                <a:gd name="T2" fmla="*/ 9 w 1796"/>
                <a:gd name="T3" fmla="*/ 11 h 2419"/>
                <a:gd name="T4" fmla="*/ 2 w 1796"/>
                <a:gd name="T5" fmla="*/ 26 h 2419"/>
                <a:gd name="T6" fmla="*/ 2 w 1796"/>
                <a:gd name="T7" fmla="*/ 27 h 2419"/>
                <a:gd name="T8" fmla="*/ 2 w 1796"/>
                <a:gd name="T9" fmla="*/ 27 h 2419"/>
                <a:gd name="T10" fmla="*/ 2 w 1796"/>
                <a:gd name="T11" fmla="*/ 28 h 2419"/>
                <a:gd name="T12" fmla="*/ 2 w 1796"/>
                <a:gd name="T13" fmla="*/ 28 h 2419"/>
                <a:gd name="T14" fmla="*/ 3 w 1796"/>
                <a:gd name="T15" fmla="*/ 28 h 2419"/>
                <a:gd name="T16" fmla="*/ 19 w 1796"/>
                <a:gd name="T17" fmla="*/ 28 h 2419"/>
                <a:gd name="T18" fmla="*/ 20 w 1796"/>
                <a:gd name="T19" fmla="*/ 28 h 2419"/>
                <a:gd name="T20" fmla="*/ 20 w 1796"/>
                <a:gd name="T21" fmla="*/ 28 h 2419"/>
                <a:gd name="T22" fmla="*/ 20 w 1796"/>
                <a:gd name="T23" fmla="*/ 28 h 2419"/>
                <a:gd name="T24" fmla="*/ 21 w 1796"/>
                <a:gd name="T25" fmla="*/ 27 h 2419"/>
                <a:gd name="T26" fmla="*/ 20 w 1796"/>
                <a:gd name="T27" fmla="*/ 27 h 2419"/>
                <a:gd name="T28" fmla="*/ 20 w 1796"/>
                <a:gd name="T29" fmla="*/ 26 h 2419"/>
                <a:gd name="T30" fmla="*/ 14 w 1796"/>
                <a:gd name="T31" fmla="*/ 1 h 2419"/>
                <a:gd name="T32" fmla="*/ 16 w 1796"/>
                <a:gd name="T33" fmla="*/ 0 h 2419"/>
                <a:gd name="T34" fmla="*/ 15 w 1796"/>
                <a:gd name="T35" fmla="*/ 10 h 2419"/>
                <a:gd name="T36" fmla="*/ 22 w 1796"/>
                <a:gd name="T37" fmla="*/ 26 h 2419"/>
                <a:gd name="T38" fmla="*/ 22 w 1796"/>
                <a:gd name="T39" fmla="*/ 27 h 2419"/>
                <a:gd name="T40" fmla="*/ 22 w 1796"/>
                <a:gd name="T41" fmla="*/ 27 h 2419"/>
                <a:gd name="T42" fmla="*/ 22 w 1796"/>
                <a:gd name="T43" fmla="*/ 28 h 2419"/>
                <a:gd name="T44" fmla="*/ 22 w 1796"/>
                <a:gd name="T45" fmla="*/ 29 h 2419"/>
                <a:gd name="T46" fmla="*/ 21 w 1796"/>
                <a:gd name="T47" fmla="*/ 29 h 2419"/>
                <a:gd name="T48" fmla="*/ 21 w 1796"/>
                <a:gd name="T49" fmla="*/ 29 h 2419"/>
                <a:gd name="T50" fmla="*/ 20 w 1796"/>
                <a:gd name="T51" fmla="*/ 30 h 2419"/>
                <a:gd name="T52" fmla="*/ 19 w 1796"/>
                <a:gd name="T53" fmla="*/ 30 h 2419"/>
                <a:gd name="T54" fmla="*/ 3 w 1796"/>
                <a:gd name="T55" fmla="*/ 30 h 2419"/>
                <a:gd name="T56" fmla="*/ 2 w 1796"/>
                <a:gd name="T57" fmla="*/ 30 h 2419"/>
                <a:gd name="T58" fmla="*/ 2 w 1796"/>
                <a:gd name="T59" fmla="*/ 30 h 2419"/>
                <a:gd name="T60" fmla="*/ 1 w 1796"/>
                <a:gd name="T61" fmla="*/ 29 h 2419"/>
                <a:gd name="T62" fmla="*/ 1 w 1796"/>
                <a:gd name="T63" fmla="*/ 29 h 2419"/>
                <a:gd name="T64" fmla="*/ 0 w 1796"/>
                <a:gd name="T65" fmla="*/ 29 h 2419"/>
                <a:gd name="T66" fmla="*/ 0 w 1796"/>
                <a:gd name="T67" fmla="*/ 28 h 2419"/>
                <a:gd name="T68" fmla="*/ 0 w 1796"/>
                <a:gd name="T69" fmla="*/ 27 h 2419"/>
                <a:gd name="T70" fmla="*/ 0 w 1796"/>
                <a:gd name="T71" fmla="*/ 26 h 2419"/>
                <a:gd name="T72" fmla="*/ 0 w 1796"/>
                <a:gd name="T73" fmla="*/ 25 h 2419"/>
                <a:gd name="T74" fmla="*/ 7 w 1796"/>
                <a:gd name="T75" fmla="*/ 1 h 24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6"/>
                <a:gd name="T115" fmla="*/ 0 h 2419"/>
                <a:gd name="T116" fmla="*/ 1796 w 1796"/>
                <a:gd name="T117" fmla="*/ 2419 h 24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6" h="2419">
                  <a:moveTo>
                    <a:pt x="509" y="0"/>
                  </a:moveTo>
                  <a:lnTo>
                    <a:pt x="663" y="0"/>
                  </a:lnTo>
                  <a:lnTo>
                    <a:pt x="690" y="53"/>
                  </a:lnTo>
                  <a:lnTo>
                    <a:pt x="690" y="878"/>
                  </a:lnTo>
                  <a:lnTo>
                    <a:pt x="164" y="2104"/>
                  </a:lnTo>
                  <a:lnTo>
                    <a:pt x="151" y="2131"/>
                  </a:lnTo>
                  <a:lnTo>
                    <a:pt x="144" y="2156"/>
                  </a:lnTo>
                  <a:lnTo>
                    <a:pt x="139" y="2180"/>
                  </a:lnTo>
                  <a:lnTo>
                    <a:pt x="139" y="2202"/>
                  </a:lnTo>
                  <a:lnTo>
                    <a:pt x="142" y="2221"/>
                  </a:lnTo>
                  <a:lnTo>
                    <a:pt x="149" y="2237"/>
                  </a:lnTo>
                  <a:lnTo>
                    <a:pt x="160" y="2250"/>
                  </a:lnTo>
                  <a:lnTo>
                    <a:pt x="174" y="2261"/>
                  </a:lnTo>
                  <a:lnTo>
                    <a:pt x="194" y="2269"/>
                  </a:lnTo>
                  <a:lnTo>
                    <a:pt x="217" y="2276"/>
                  </a:lnTo>
                  <a:lnTo>
                    <a:pt x="245" y="2280"/>
                  </a:lnTo>
                  <a:lnTo>
                    <a:pt x="274" y="2281"/>
                  </a:lnTo>
                  <a:lnTo>
                    <a:pt x="1521" y="2281"/>
                  </a:lnTo>
                  <a:lnTo>
                    <a:pt x="1551" y="2280"/>
                  </a:lnTo>
                  <a:lnTo>
                    <a:pt x="1579" y="2276"/>
                  </a:lnTo>
                  <a:lnTo>
                    <a:pt x="1602" y="2269"/>
                  </a:lnTo>
                  <a:lnTo>
                    <a:pt x="1621" y="2261"/>
                  </a:lnTo>
                  <a:lnTo>
                    <a:pt x="1636" y="2250"/>
                  </a:lnTo>
                  <a:lnTo>
                    <a:pt x="1647" y="2237"/>
                  </a:lnTo>
                  <a:lnTo>
                    <a:pt x="1654" y="2221"/>
                  </a:lnTo>
                  <a:lnTo>
                    <a:pt x="1657" y="2202"/>
                  </a:lnTo>
                  <a:lnTo>
                    <a:pt x="1656" y="2180"/>
                  </a:lnTo>
                  <a:lnTo>
                    <a:pt x="1652" y="2156"/>
                  </a:lnTo>
                  <a:lnTo>
                    <a:pt x="1645" y="2131"/>
                  </a:lnTo>
                  <a:lnTo>
                    <a:pt x="1632" y="2104"/>
                  </a:lnTo>
                  <a:lnTo>
                    <a:pt x="1105" y="878"/>
                  </a:lnTo>
                  <a:lnTo>
                    <a:pt x="1105" y="53"/>
                  </a:lnTo>
                  <a:lnTo>
                    <a:pt x="1133" y="0"/>
                  </a:lnTo>
                  <a:lnTo>
                    <a:pt x="1287" y="0"/>
                  </a:lnTo>
                  <a:lnTo>
                    <a:pt x="1244" y="86"/>
                  </a:lnTo>
                  <a:lnTo>
                    <a:pt x="1244" y="849"/>
                  </a:lnTo>
                  <a:lnTo>
                    <a:pt x="1757" y="2044"/>
                  </a:lnTo>
                  <a:lnTo>
                    <a:pt x="1774" y="2081"/>
                  </a:lnTo>
                  <a:lnTo>
                    <a:pt x="1785" y="2117"/>
                  </a:lnTo>
                  <a:lnTo>
                    <a:pt x="1793" y="2153"/>
                  </a:lnTo>
                  <a:lnTo>
                    <a:pt x="1796" y="2188"/>
                  </a:lnTo>
                  <a:lnTo>
                    <a:pt x="1795" y="2221"/>
                  </a:lnTo>
                  <a:lnTo>
                    <a:pt x="1789" y="2252"/>
                  </a:lnTo>
                  <a:lnTo>
                    <a:pt x="1779" y="2282"/>
                  </a:lnTo>
                  <a:lnTo>
                    <a:pt x="1766" y="2310"/>
                  </a:lnTo>
                  <a:lnTo>
                    <a:pt x="1755" y="2325"/>
                  </a:lnTo>
                  <a:lnTo>
                    <a:pt x="1741" y="2340"/>
                  </a:lnTo>
                  <a:lnTo>
                    <a:pt x="1727" y="2355"/>
                  </a:lnTo>
                  <a:lnTo>
                    <a:pt x="1708" y="2370"/>
                  </a:lnTo>
                  <a:lnTo>
                    <a:pt x="1686" y="2383"/>
                  </a:lnTo>
                  <a:lnTo>
                    <a:pt x="1662" y="2395"/>
                  </a:lnTo>
                  <a:lnTo>
                    <a:pt x="1632" y="2405"/>
                  </a:lnTo>
                  <a:lnTo>
                    <a:pt x="1600" y="2413"/>
                  </a:lnTo>
                  <a:lnTo>
                    <a:pt x="1563" y="2417"/>
                  </a:lnTo>
                  <a:lnTo>
                    <a:pt x="1521" y="2419"/>
                  </a:lnTo>
                  <a:lnTo>
                    <a:pt x="274" y="2419"/>
                  </a:lnTo>
                  <a:lnTo>
                    <a:pt x="233" y="2417"/>
                  </a:lnTo>
                  <a:lnTo>
                    <a:pt x="196" y="2413"/>
                  </a:lnTo>
                  <a:lnTo>
                    <a:pt x="164" y="2405"/>
                  </a:lnTo>
                  <a:lnTo>
                    <a:pt x="134" y="2395"/>
                  </a:lnTo>
                  <a:lnTo>
                    <a:pt x="109" y="2383"/>
                  </a:lnTo>
                  <a:lnTo>
                    <a:pt x="88" y="2370"/>
                  </a:lnTo>
                  <a:lnTo>
                    <a:pt x="69" y="2355"/>
                  </a:lnTo>
                  <a:lnTo>
                    <a:pt x="54" y="2340"/>
                  </a:lnTo>
                  <a:lnTo>
                    <a:pt x="41" y="2325"/>
                  </a:lnTo>
                  <a:lnTo>
                    <a:pt x="30" y="2310"/>
                  </a:lnTo>
                  <a:lnTo>
                    <a:pt x="17" y="2282"/>
                  </a:lnTo>
                  <a:lnTo>
                    <a:pt x="6" y="2252"/>
                  </a:lnTo>
                  <a:lnTo>
                    <a:pt x="1" y="2221"/>
                  </a:lnTo>
                  <a:lnTo>
                    <a:pt x="0" y="2188"/>
                  </a:lnTo>
                  <a:lnTo>
                    <a:pt x="3" y="2153"/>
                  </a:lnTo>
                  <a:lnTo>
                    <a:pt x="10" y="2117"/>
                  </a:lnTo>
                  <a:lnTo>
                    <a:pt x="22" y="2081"/>
                  </a:lnTo>
                  <a:lnTo>
                    <a:pt x="39" y="2044"/>
                  </a:lnTo>
                  <a:lnTo>
                    <a:pt x="552" y="849"/>
                  </a:lnTo>
                  <a:lnTo>
                    <a:pt x="552" y="86"/>
                  </a:lnTo>
                  <a:lnTo>
                    <a:pt x="50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60" name="noun_project_0905.eps"/>
          <p:cNvSpPr>
            <a:spLocks noEditPoints="1"/>
          </p:cNvSpPr>
          <p:nvPr/>
        </p:nvSpPr>
        <p:spPr bwMode="auto">
          <a:xfrm>
            <a:off x="320557" y="254906"/>
            <a:ext cx="630219" cy="560825"/>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C00069"/>
          </a:solidFill>
          <a:ln>
            <a:noFill/>
          </a:ln>
        </p:spPr>
        <p:txBody>
          <a:bodyPr/>
          <a:lstStyle/>
          <a:p>
            <a:endParaRPr lang="en-ZA" dirty="0">
              <a:solidFill>
                <a:srgbClr val="717171"/>
              </a:solidFill>
            </a:endParaRPr>
          </a:p>
        </p:txBody>
      </p:sp>
      <p:sp>
        <p:nvSpPr>
          <p:cNvPr id="61"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Gender Prisoner</a:t>
            </a:r>
          </a:p>
        </p:txBody>
      </p:sp>
      <p:pic>
        <p:nvPicPr>
          <p:cNvPr id="307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0864323">
            <a:off x="1286898" y="2714570"/>
            <a:ext cx="25622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596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118</a:t>
            </a:fld>
            <a:endParaRPr lang="en-GB" dirty="0">
              <a:solidFill>
                <a:srgbClr val="717171"/>
              </a:solidFill>
            </a:endParaRPr>
          </a:p>
        </p:txBody>
      </p:sp>
      <p:sp>
        <p:nvSpPr>
          <p:cNvPr id="5" name="TextBox 4"/>
          <p:cNvSpPr txBox="1"/>
          <p:nvPr/>
        </p:nvSpPr>
        <p:spPr>
          <a:xfrm>
            <a:off x="1045030" y="753064"/>
            <a:ext cx="8163044" cy="215444"/>
          </a:xfrm>
          <a:prstGeom prst="rect">
            <a:avLst/>
          </a:prstGeom>
          <a:noFill/>
        </p:spPr>
        <p:txBody>
          <a:bodyPr wrap="square" lIns="0" tIns="0" rIns="0" bIns="0" rtlCol="0">
            <a:spAutoFit/>
          </a:bodyPr>
          <a:lstStyle/>
          <a:p>
            <a:r>
              <a:rPr lang="en-ZA" sz="1400" b="1" i="1" dirty="0" smtClean="0">
                <a:solidFill>
                  <a:srgbClr val="C00069"/>
                </a:solidFill>
              </a:rPr>
              <a:t>Her lack of know-how and power makes her the most vulnerable</a:t>
            </a:r>
          </a:p>
        </p:txBody>
      </p:sp>
      <p:sp>
        <p:nvSpPr>
          <p:cNvPr id="6" name="Rectangle 5"/>
          <p:cNvSpPr/>
          <p:nvPr/>
        </p:nvSpPr>
        <p:spPr>
          <a:xfrm>
            <a:off x="3714950" y="1331354"/>
            <a:ext cx="1894382"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smtClean="0">
                <a:solidFill>
                  <a:srgbClr val="FFFFFF"/>
                </a:solidFill>
              </a:rPr>
              <a:t>Vulnerabilities</a:t>
            </a:r>
            <a:endParaRPr lang="en-ZA" sz="1400" b="1" dirty="0">
              <a:solidFill>
                <a:srgbClr val="FFFFFF"/>
              </a:solidFill>
            </a:endParaRPr>
          </a:p>
        </p:txBody>
      </p:sp>
      <p:sp>
        <p:nvSpPr>
          <p:cNvPr id="7" name="noun_project_0478.eps"/>
          <p:cNvSpPr>
            <a:spLocks/>
          </p:cNvSpPr>
          <p:nvPr/>
        </p:nvSpPr>
        <p:spPr bwMode="auto">
          <a:xfrm>
            <a:off x="3245780" y="1074060"/>
            <a:ext cx="404944" cy="614758"/>
          </a:xfrm>
          <a:custGeom>
            <a:avLst/>
            <a:gdLst>
              <a:gd name="T0" fmla="*/ 18195193 w 1964"/>
              <a:gd name="T1" fmla="*/ 0 h 3458"/>
              <a:gd name="T2" fmla="*/ 39184712 w 1964"/>
              <a:gd name="T3" fmla="*/ 0 h 3458"/>
              <a:gd name="T4" fmla="*/ 39526205 w 1964"/>
              <a:gd name="T5" fmla="*/ 93256 h 3458"/>
              <a:gd name="T6" fmla="*/ 39743648 w 1964"/>
              <a:gd name="T7" fmla="*/ 279767 h 3458"/>
              <a:gd name="T8" fmla="*/ 39898888 w 1964"/>
              <a:gd name="T9" fmla="*/ 528332 h 3458"/>
              <a:gd name="T10" fmla="*/ 60919596 w 1964"/>
              <a:gd name="T11" fmla="*/ 54819928 h 3458"/>
              <a:gd name="T12" fmla="*/ 60981622 w 1964"/>
              <a:gd name="T13" fmla="*/ 55161749 h 3458"/>
              <a:gd name="T14" fmla="*/ 60795369 w 1964"/>
              <a:gd name="T15" fmla="*/ 55472542 h 3458"/>
              <a:gd name="T16" fmla="*/ 60546914 w 1964"/>
              <a:gd name="T17" fmla="*/ 55659054 h 3458"/>
              <a:gd name="T18" fmla="*/ 60205420 w 1964"/>
              <a:gd name="T19" fmla="*/ 55752310 h 3458"/>
              <a:gd name="T20" fmla="*/ 30397684 w 1964"/>
              <a:gd name="T21" fmla="*/ 55752310 h 3458"/>
              <a:gd name="T22" fmla="*/ 37197600 w 1964"/>
              <a:gd name="T23" fmla="*/ 73341861 h 3458"/>
              <a:gd name="T24" fmla="*/ 39743648 w 1964"/>
              <a:gd name="T25" fmla="*/ 79868001 h 3458"/>
              <a:gd name="T26" fmla="*/ 39743648 w 1964"/>
              <a:gd name="T27" fmla="*/ 79868001 h 3458"/>
              <a:gd name="T28" fmla="*/ 42134455 w 1964"/>
              <a:gd name="T29" fmla="*/ 78904593 h 3458"/>
              <a:gd name="T30" fmla="*/ 45177237 w 1964"/>
              <a:gd name="T31" fmla="*/ 77754850 h 3458"/>
              <a:gd name="T32" fmla="*/ 45518906 w 1964"/>
              <a:gd name="T33" fmla="*/ 77723647 h 3458"/>
              <a:gd name="T34" fmla="*/ 45767185 w 1964"/>
              <a:gd name="T35" fmla="*/ 77816903 h 3458"/>
              <a:gd name="T36" fmla="*/ 46015640 w 1964"/>
              <a:gd name="T37" fmla="*/ 78065644 h 3458"/>
              <a:gd name="T38" fmla="*/ 46108855 w 1964"/>
              <a:gd name="T39" fmla="*/ 78345235 h 3458"/>
              <a:gd name="T40" fmla="*/ 46108855 w 1964"/>
              <a:gd name="T41" fmla="*/ 78687055 h 3458"/>
              <a:gd name="T42" fmla="*/ 39619420 w 1964"/>
              <a:gd name="T43" fmla="*/ 106905118 h 3458"/>
              <a:gd name="T44" fmla="*/ 39495193 w 1964"/>
              <a:gd name="T45" fmla="*/ 107153683 h 3458"/>
              <a:gd name="T46" fmla="*/ 39277927 w 1964"/>
              <a:gd name="T47" fmla="*/ 107340194 h 3458"/>
              <a:gd name="T48" fmla="*/ 39060484 w 1964"/>
              <a:gd name="T49" fmla="*/ 107433450 h 3458"/>
              <a:gd name="T50" fmla="*/ 38750004 w 1964"/>
              <a:gd name="T51" fmla="*/ 107464477 h 3458"/>
              <a:gd name="T52" fmla="*/ 38532738 w 1964"/>
              <a:gd name="T53" fmla="*/ 107371221 h 3458"/>
              <a:gd name="T54" fmla="*/ 14655501 w 1964"/>
              <a:gd name="T55" fmla="*/ 90869359 h 3458"/>
              <a:gd name="T56" fmla="*/ 14407046 w 1964"/>
              <a:gd name="T57" fmla="*/ 90620795 h 3458"/>
              <a:gd name="T58" fmla="*/ 14313831 w 1964"/>
              <a:gd name="T59" fmla="*/ 90310001 h 3458"/>
              <a:gd name="T60" fmla="*/ 14345020 w 1964"/>
              <a:gd name="T61" fmla="*/ 89999207 h 3458"/>
              <a:gd name="T62" fmla="*/ 14531273 w 1964"/>
              <a:gd name="T63" fmla="*/ 89719440 h 3458"/>
              <a:gd name="T64" fmla="*/ 14841754 w 1964"/>
              <a:gd name="T65" fmla="*/ 89532929 h 3458"/>
              <a:gd name="T66" fmla="*/ 18753952 w 1964"/>
              <a:gd name="T67" fmla="*/ 88010163 h 3458"/>
              <a:gd name="T68" fmla="*/ 20120279 w 1964"/>
              <a:gd name="T69" fmla="*/ 87450804 h 3458"/>
              <a:gd name="T70" fmla="*/ 18722939 w 1964"/>
              <a:gd name="T71" fmla="*/ 83814888 h 3458"/>
              <a:gd name="T72" fmla="*/ 11736771 w 1964"/>
              <a:gd name="T73" fmla="*/ 65790084 h 3458"/>
              <a:gd name="T74" fmla="*/ 31013 w 1964"/>
              <a:gd name="T75" fmla="*/ 35645382 h 3458"/>
              <a:gd name="T76" fmla="*/ 0 w 1964"/>
              <a:gd name="T77" fmla="*/ 35334588 h 3458"/>
              <a:gd name="T78" fmla="*/ 155240 w 1964"/>
              <a:gd name="T79" fmla="*/ 35023794 h 3458"/>
              <a:gd name="T80" fmla="*/ 434708 w 1964"/>
              <a:gd name="T81" fmla="*/ 34806256 h 3458"/>
              <a:gd name="T82" fmla="*/ 745189 w 1964"/>
              <a:gd name="T83" fmla="*/ 34744203 h 3458"/>
              <a:gd name="T84" fmla="*/ 30583938 w 1964"/>
              <a:gd name="T85" fmla="*/ 34744203 h 3458"/>
              <a:gd name="T86" fmla="*/ 17481017 w 1964"/>
              <a:gd name="T87" fmla="*/ 932381 h 3458"/>
              <a:gd name="T88" fmla="*/ 17418815 w 1964"/>
              <a:gd name="T89" fmla="*/ 621588 h 3458"/>
              <a:gd name="T90" fmla="*/ 17543042 w 1964"/>
              <a:gd name="T91" fmla="*/ 341820 h 3458"/>
              <a:gd name="T92" fmla="*/ 17760484 w 1964"/>
              <a:gd name="T93" fmla="*/ 186512 h 3458"/>
              <a:gd name="T94" fmla="*/ 17822510 w 1964"/>
              <a:gd name="T95" fmla="*/ 124282 h 3458"/>
              <a:gd name="T96" fmla="*/ 17915725 w 1964"/>
              <a:gd name="T97" fmla="*/ 62229 h 3458"/>
              <a:gd name="T98" fmla="*/ 18070965 w 1964"/>
              <a:gd name="T99" fmla="*/ 0 h 3458"/>
              <a:gd name="T100" fmla="*/ 18195193 w 1964"/>
              <a:gd name="T101" fmla="*/ 0 h 34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3458"/>
              <a:gd name="T155" fmla="*/ 1964 w 1964"/>
              <a:gd name="T156" fmla="*/ 3458 h 34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3458">
                <a:moveTo>
                  <a:pt x="586" y="0"/>
                </a:moveTo>
                <a:lnTo>
                  <a:pt x="1262" y="0"/>
                </a:lnTo>
                <a:lnTo>
                  <a:pt x="1273" y="3"/>
                </a:lnTo>
                <a:lnTo>
                  <a:pt x="1280" y="9"/>
                </a:lnTo>
                <a:lnTo>
                  <a:pt x="1285" y="17"/>
                </a:lnTo>
                <a:lnTo>
                  <a:pt x="1962" y="1764"/>
                </a:lnTo>
                <a:lnTo>
                  <a:pt x="1964" y="1775"/>
                </a:lnTo>
                <a:lnTo>
                  <a:pt x="1958" y="1785"/>
                </a:lnTo>
                <a:lnTo>
                  <a:pt x="1950" y="1791"/>
                </a:lnTo>
                <a:lnTo>
                  <a:pt x="1939" y="1794"/>
                </a:lnTo>
                <a:lnTo>
                  <a:pt x="979" y="1794"/>
                </a:lnTo>
                <a:lnTo>
                  <a:pt x="1198" y="2360"/>
                </a:lnTo>
                <a:lnTo>
                  <a:pt x="1280" y="2570"/>
                </a:lnTo>
                <a:lnTo>
                  <a:pt x="1357" y="2539"/>
                </a:lnTo>
                <a:lnTo>
                  <a:pt x="1455" y="2502"/>
                </a:lnTo>
                <a:lnTo>
                  <a:pt x="1466" y="2501"/>
                </a:lnTo>
                <a:lnTo>
                  <a:pt x="1474" y="2504"/>
                </a:lnTo>
                <a:lnTo>
                  <a:pt x="1482" y="2512"/>
                </a:lnTo>
                <a:lnTo>
                  <a:pt x="1485" y="2521"/>
                </a:lnTo>
                <a:lnTo>
                  <a:pt x="1485" y="2532"/>
                </a:lnTo>
                <a:lnTo>
                  <a:pt x="1276" y="3440"/>
                </a:lnTo>
                <a:lnTo>
                  <a:pt x="1272" y="3448"/>
                </a:lnTo>
                <a:lnTo>
                  <a:pt x="1265" y="3454"/>
                </a:lnTo>
                <a:lnTo>
                  <a:pt x="1258" y="3457"/>
                </a:lnTo>
                <a:lnTo>
                  <a:pt x="1248" y="3458"/>
                </a:lnTo>
                <a:lnTo>
                  <a:pt x="1241" y="3455"/>
                </a:lnTo>
                <a:lnTo>
                  <a:pt x="472" y="2924"/>
                </a:lnTo>
                <a:lnTo>
                  <a:pt x="464" y="2916"/>
                </a:lnTo>
                <a:lnTo>
                  <a:pt x="461" y="2906"/>
                </a:lnTo>
                <a:lnTo>
                  <a:pt x="462" y="2896"/>
                </a:lnTo>
                <a:lnTo>
                  <a:pt x="468" y="2887"/>
                </a:lnTo>
                <a:lnTo>
                  <a:pt x="478" y="2881"/>
                </a:lnTo>
                <a:lnTo>
                  <a:pt x="604" y="2832"/>
                </a:lnTo>
                <a:lnTo>
                  <a:pt x="648" y="2814"/>
                </a:lnTo>
                <a:lnTo>
                  <a:pt x="603" y="2697"/>
                </a:lnTo>
                <a:lnTo>
                  <a:pt x="378" y="2117"/>
                </a:lnTo>
                <a:lnTo>
                  <a:pt x="1" y="1147"/>
                </a:lnTo>
                <a:lnTo>
                  <a:pt x="0" y="1137"/>
                </a:lnTo>
                <a:lnTo>
                  <a:pt x="5" y="1127"/>
                </a:lnTo>
                <a:lnTo>
                  <a:pt x="14" y="1120"/>
                </a:lnTo>
                <a:lnTo>
                  <a:pt x="24" y="1118"/>
                </a:lnTo>
                <a:lnTo>
                  <a:pt x="985" y="1118"/>
                </a:lnTo>
                <a:lnTo>
                  <a:pt x="563" y="30"/>
                </a:lnTo>
                <a:lnTo>
                  <a:pt x="561" y="20"/>
                </a:lnTo>
                <a:lnTo>
                  <a:pt x="565" y="11"/>
                </a:lnTo>
                <a:lnTo>
                  <a:pt x="572" y="6"/>
                </a:lnTo>
                <a:lnTo>
                  <a:pt x="574" y="4"/>
                </a:lnTo>
                <a:lnTo>
                  <a:pt x="577" y="2"/>
                </a:lnTo>
                <a:lnTo>
                  <a:pt x="582" y="0"/>
                </a:lnTo>
                <a:lnTo>
                  <a:pt x="586" y="0"/>
                </a:lnTo>
                <a:close/>
              </a:path>
            </a:pathLst>
          </a:custGeom>
          <a:solidFill>
            <a:srgbClr val="C00069"/>
          </a:solidFill>
          <a:ln>
            <a:solidFill>
              <a:schemeClr val="bg1"/>
            </a:solidFill>
          </a:ln>
        </p:spPr>
        <p:txBody>
          <a:bodyPr/>
          <a:lstStyle/>
          <a:p>
            <a:endParaRPr lang="en-ZA" dirty="0">
              <a:solidFill>
                <a:srgbClr val="717171"/>
              </a:solidFill>
            </a:endParaRPr>
          </a:p>
        </p:txBody>
      </p:sp>
      <p:sp>
        <p:nvSpPr>
          <p:cNvPr id="8" name="Arc 7"/>
          <p:cNvSpPr/>
          <p:nvPr/>
        </p:nvSpPr>
        <p:spPr>
          <a:xfrm>
            <a:off x="-1345840" y="1496360"/>
            <a:ext cx="4885874" cy="2460600"/>
          </a:xfrm>
          <a:prstGeom prst="arc">
            <a:avLst>
              <a:gd name="adj1" fmla="val 13449730"/>
              <a:gd name="adj2" fmla="val 8126018"/>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solidFill>
                <a:srgbClr val="717171"/>
              </a:solidFill>
            </a:endParaRPr>
          </a:p>
        </p:txBody>
      </p:sp>
      <p:graphicFrame>
        <p:nvGraphicFramePr>
          <p:cNvPr id="9" name="Diagram 8"/>
          <p:cNvGraphicFramePr/>
          <p:nvPr>
            <p:extLst/>
          </p:nvPr>
        </p:nvGraphicFramePr>
        <p:xfrm>
          <a:off x="2802188" y="1513117"/>
          <a:ext cx="8862940" cy="260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109974" y="4690336"/>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Relevant Initiatives</a:t>
            </a:r>
            <a:endParaRPr lang="en-ZA" sz="1400" dirty="0">
              <a:solidFill>
                <a:srgbClr val="FFFFFF"/>
              </a:solidFill>
            </a:endParaRPr>
          </a:p>
        </p:txBody>
      </p:sp>
      <p:sp>
        <p:nvSpPr>
          <p:cNvPr id="11" name="Rectangle 10"/>
          <p:cNvSpPr/>
          <p:nvPr/>
        </p:nvSpPr>
        <p:spPr>
          <a:xfrm>
            <a:off x="5688004" y="4703627"/>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Communication &amp; Messaging</a:t>
            </a:r>
            <a:endParaRPr lang="en-ZA" sz="1400" dirty="0">
              <a:solidFill>
                <a:srgbClr val="FFFFFF"/>
              </a:solidFill>
            </a:endParaRPr>
          </a:p>
        </p:txBody>
      </p:sp>
      <p:grpSp>
        <p:nvGrpSpPr>
          <p:cNvPr id="12" name="Group 11"/>
          <p:cNvGrpSpPr/>
          <p:nvPr/>
        </p:nvGrpSpPr>
        <p:grpSpPr>
          <a:xfrm>
            <a:off x="4659951" y="4495554"/>
            <a:ext cx="1054100" cy="592138"/>
            <a:chOff x="800100" y="1273175"/>
            <a:chExt cx="4868863" cy="3275013"/>
          </a:xfrm>
          <a:solidFill>
            <a:srgbClr val="C00069"/>
          </a:solidFill>
        </p:grpSpPr>
        <p:sp>
          <p:nvSpPr>
            <p:cNvPr id="13" name="Freeform 5"/>
            <p:cNvSpPr>
              <a:spLocks/>
            </p:cNvSpPr>
            <p:nvPr/>
          </p:nvSpPr>
          <p:spPr bwMode="auto">
            <a:xfrm>
              <a:off x="800100" y="1273175"/>
              <a:ext cx="2838450" cy="2665413"/>
            </a:xfrm>
            <a:custGeom>
              <a:avLst/>
              <a:gdLst/>
              <a:ahLst/>
              <a:cxnLst>
                <a:cxn ang="0">
                  <a:pos x="513" y="569"/>
                </a:cxn>
                <a:cxn ang="0">
                  <a:pos x="385" y="690"/>
                </a:cxn>
                <a:cxn ang="0">
                  <a:pos x="340" y="669"/>
                </a:cxn>
                <a:cxn ang="0">
                  <a:pos x="354" y="546"/>
                </a:cxn>
                <a:cxn ang="0">
                  <a:pos x="454" y="0"/>
                </a:cxn>
                <a:cxn ang="0">
                  <a:pos x="755" y="166"/>
                </a:cxn>
                <a:cxn ang="0">
                  <a:pos x="490" y="441"/>
                </a:cxn>
                <a:cxn ang="0">
                  <a:pos x="513" y="569"/>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6"/>
            <p:cNvSpPr>
              <a:spLocks noEditPoints="1"/>
            </p:cNvSpPr>
            <p:nvPr/>
          </p:nvSpPr>
          <p:spPr bwMode="auto">
            <a:xfrm>
              <a:off x="2547938" y="1978025"/>
              <a:ext cx="3121025" cy="2570163"/>
            </a:xfrm>
            <a:custGeom>
              <a:avLst/>
              <a:gdLst/>
              <a:ahLst/>
              <a:cxnLst>
                <a:cxn ang="0">
                  <a:pos x="257" y="254"/>
                </a:cxn>
                <a:cxn ang="0">
                  <a:pos x="257" y="322"/>
                </a:cxn>
                <a:cxn ang="0">
                  <a:pos x="257" y="254"/>
                </a:cxn>
                <a:cxn ang="0">
                  <a:pos x="380" y="254"/>
                </a:cxn>
                <a:cxn ang="0">
                  <a:pos x="380" y="322"/>
                </a:cxn>
                <a:cxn ang="0">
                  <a:pos x="380" y="254"/>
                </a:cxn>
                <a:cxn ang="0">
                  <a:pos x="504" y="254"/>
                </a:cxn>
                <a:cxn ang="0">
                  <a:pos x="504" y="322"/>
                </a:cxn>
                <a:cxn ang="0">
                  <a:pos x="504" y="254"/>
                </a:cxn>
                <a:cxn ang="0">
                  <a:pos x="480" y="520"/>
                </a:cxn>
                <a:cxn ang="0">
                  <a:pos x="494" y="643"/>
                </a:cxn>
                <a:cxn ang="0">
                  <a:pos x="449" y="664"/>
                </a:cxn>
                <a:cxn ang="0">
                  <a:pos x="303" y="526"/>
                </a:cxn>
                <a:cxn ang="0">
                  <a:pos x="74" y="369"/>
                </a:cxn>
                <a:cxn ang="0">
                  <a:pos x="380" y="0"/>
                </a:cxn>
                <a:cxn ang="0">
                  <a:pos x="480" y="520"/>
                </a:cxn>
                <a:cxn ang="0">
                  <a:pos x="434" y="578"/>
                </a:cxn>
                <a:cxn ang="0">
                  <a:pos x="425" y="503"/>
                </a:cxn>
                <a:cxn ang="0">
                  <a:pos x="425" y="503"/>
                </a:cxn>
                <a:cxn ang="0">
                  <a:pos x="446" y="475"/>
                </a:cxn>
                <a:cxn ang="0">
                  <a:pos x="380" y="52"/>
                </a:cxn>
                <a:cxn ang="0">
                  <a:pos x="315" y="475"/>
                </a:cxn>
                <a:cxn ang="0">
                  <a:pos x="332" y="483"/>
                </a:cxn>
                <a:cxn ang="0">
                  <a:pos x="434" y="578"/>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grpSp>
        <p:nvGrpSpPr>
          <p:cNvPr id="15" name="noun_project_0826.eps"/>
          <p:cNvGrpSpPr>
            <a:grpSpLocks/>
          </p:cNvGrpSpPr>
          <p:nvPr/>
        </p:nvGrpSpPr>
        <p:grpSpPr bwMode="auto">
          <a:xfrm>
            <a:off x="463582" y="4404592"/>
            <a:ext cx="671793" cy="694566"/>
            <a:chOff x="4044" y="2501"/>
            <a:chExt cx="290" cy="364"/>
          </a:xfrm>
          <a:solidFill>
            <a:srgbClr val="C00069"/>
          </a:solidFill>
        </p:grpSpPr>
        <p:sp>
          <p:nvSpPr>
            <p:cNvPr id="16" name="Freeform 280"/>
            <p:cNvSpPr>
              <a:spLocks/>
            </p:cNvSpPr>
            <p:nvPr/>
          </p:nvSpPr>
          <p:spPr bwMode="auto">
            <a:xfrm>
              <a:off x="4161" y="2605"/>
              <a:ext cx="54" cy="54"/>
            </a:xfrm>
            <a:custGeom>
              <a:avLst/>
              <a:gdLst>
                <a:gd name="T0" fmla="*/ 3 w 486"/>
                <a:gd name="T1" fmla="*/ 0 h 485"/>
                <a:gd name="T2" fmla="*/ 4 w 486"/>
                <a:gd name="T3" fmla="*/ 0 h 485"/>
                <a:gd name="T4" fmla="*/ 4 w 486"/>
                <a:gd name="T5" fmla="*/ 0 h 485"/>
                <a:gd name="T6" fmla="*/ 4 w 486"/>
                <a:gd name="T7" fmla="*/ 0 h 485"/>
                <a:gd name="T8" fmla="*/ 5 w 486"/>
                <a:gd name="T9" fmla="*/ 1 h 485"/>
                <a:gd name="T10" fmla="*/ 5 w 486"/>
                <a:gd name="T11" fmla="*/ 1 h 485"/>
                <a:gd name="T12" fmla="*/ 5 w 486"/>
                <a:gd name="T13" fmla="*/ 1 h 485"/>
                <a:gd name="T14" fmla="*/ 6 w 486"/>
                <a:gd name="T15" fmla="*/ 2 h 485"/>
                <a:gd name="T16" fmla="*/ 6 w 486"/>
                <a:gd name="T17" fmla="*/ 2 h 485"/>
                <a:gd name="T18" fmla="*/ 6 w 486"/>
                <a:gd name="T19" fmla="*/ 2 h 485"/>
                <a:gd name="T20" fmla="*/ 6 w 486"/>
                <a:gd name="T21" fmla="*/ 3 h 485"/>
                <a:gd name="T22" fmla="*/ 6 w 486"/>
                <a:gd name="T23" fmla="*/ 3 h 485"/>
                <a:gd name="T24" fmla="*/ 6 w 486"/>
                <a:gd name="T25" fmla="*/ 4 h 485"/>
                <a:gd name="T26" fmla="*/ 6 w 486"/>
                <a:gd name="T27" fmla="*/ 4 h 485"/>
                <a:gd name="T28" fmla="*/ 6 w 486"/>
                <a:gd name="T29" fmla="*/ 5 h 485"/>
                <a:gd name="T30" fmla="*/ 5 w 486"/>
                <a:gd name="T31" fmla="*/ 5 h 485"/>
                <a:gd name="T32" fmla="*/ 5 w 486"/>
                <a:gd name="T33" fmla="*/ 5 h 485"/>
                <a:gd name="T34" fmla="*/ 5 w 486"/>
                <a:gd name="T35" fmla="*/ 6 h 485"/>
                <a:gd name="T36" fmla="*/ 4 w 486"/>
                <a:gd name="T37" fmla="*/ 6 h 485"/>
                <a:gd name="T38" fmla="*/ 4 w 486"/>
                <a:gd name="T39" fmla="*/ 6 h 485"/>
                <a:gd name="T40" fmla="*/ 3 w 486"/>
                <a:gd name="T41" fmla="*/ 6 h 485"/>
                <a:gd name="T42" fmla="*/ 3 w 486"/>
                <a:gd name="T43" fmla="*/ 6 h 485"/>
                <a:gd name="T44" fmla="*/ 3 w 486"/>
                <a:gd name="T45" fmla="*/ 6 h 485"/>
                <a:gd name="T46" fmla="*/ 2 w 486"/>
                <a:gd name="T47" fmla="*/ 6 h 485"/>
                <a:gd name="T48" fmla="*/ 2 w 486"/>
                <a:gd name="T49" fmla="*/ 6 h 485"/>
                <a:gd name="T50" fmla="*/ 1 w 486"/>
                <a:gd name="T51" fmla="*/ 6 h 485"/>
                <a:gd name="T52" fmla="*/ 1 w 486"/>
                <a:gd name="T53" fmla="*/ 5 h 485"/>
                <a:gd name="T54" fmla="*/ 1 w 486"/>
                <a:gd name="T55" fmla="*/ 5 h 485"/>
                <a:gd name="T56" fmla="*/ 0 w 486"/>
                <a:gd name="T57" fmla="*/ 5 h 485"/>
                <a:gd name="T58" fmla="*/ 0 w 486"/>
                <a:gd name="T59" fmla="*/ 4 h 485"/>
                <a:gd name="T60" fmla="*/ 0 w 486"/>
                <a:gd name="T61" fmla="*/ 4 h 485"/>
                <a:gd name="T62" fmla="*/ 0 w 486"/>
                <a:gd name="T63" fmla="*/ 3 h 485"/>
                <a:gd name="T64" fmla="*/ 0 w 486"/>
                <a:gd name="T65" fmla="*/ 3 h 485"/>
                <a:gd name="T66" fmla="*/ 0 w 486"/>
                <a:gd name="T67" fmla="*/ 3 h 485"/>
                <a:gd name="T68" fmla="*/ 0 w 486"/>
                <a:gd name="T69" fmla="*/ 2 h 485"/>
                <a:gd name="T70" fmla="*/ 0 w 486"/>
                <a:gd name="T71" fmla="*/ 2 h 485"/>
                <a:gd name="T72" fmla="*/ 0 w 486"/>
                <a:gd name="T73" fmla="*/ 1 h 485"/>
                <a:gd name="T74" fmla="*/ 1 w 486"/>
                <a:gd name="T75" fmla="*/ 1 h 485"/>
                <a:gd name="T76" fmla="*/ 1 w 486"/>
                <a:gd name="T77" fmla="*/ 1 h 485"/>
                <a:gd name="T78" fmla="*/ 1 w 486"/>
                <a:gd name="T79" fmla="*/ 0 h 485"/>
                <a:gd name="T80" fmla="*/ 2 w 486"/>
                <a:gd name="T81" fmla="*/ 0 h 485"/>
                <a:gd name="T82" fmla="*/ 2 w 486"/>
                <a:gd name="T83" fmla="*/ 0 h 485"/>
                <a:gd name="T84" fmla="*/ 3 w 486"/>
                <a:gd name="T85" fmla="*/ 0 h 485"/>
                <a:gd name="T86" fmla="*/ 3 w 486"/>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6"/>
                <a:gd name="T133" fmla="*/ 0 h 485"/>
                <a:gd name="T134" fmla="*/ 486 w 486"/>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6" h="485">
                  <a:moveTo>
                    <a:pt x="247" y="0"/>
                  </a:moveTo>
                  <a:lnTo>
                    <a:pt x="285" y="3"/>
                  </a:lnTo>
                  <a:lnTo>
                    <a:pt x="322" y="12"/>
                  </a:lnTo>
                  <a:lnTo>
                    <a:pt x="356" y="27"/>
                  </a:lnTo>
                  <a:lnTo>
                    <a:pt x="387" y="46"/>
                  </a:lnTo>
                  <a:lnTo>
                    <a:pt x="416" y="70"/>
                  </a:lnTo>
                  <a:lnTo>
                    <a:pt x="439" y="98"/>
                  </a:lnTo>
                  <a:lnTo>
                    <a:pt x="459" y="129"/>
                  </a:lnTo>
                  <a:lnTo>
                    <a:pt x="474" y="163"/>
                  </a:lnTo>
                  <a:lnTo>
                    <a:pt x="483" y="200"/>
                  </a:lnTo>
                  <a:lnTo>
                    <a:pt x="486" y="238"/>
                  </a:lnTo>
                  <a:lnTo>
                    <a:pt x="483" y="276"/>
                  </a:lnTo>
                  <a:lnTo>
                    <a:pt x="476" y="310"/>
                  </a:lnTo>
                  <a:lnTo>
                    <a:pt x="464" y="343"/>
                  </a:lnTo>
                  <a:lnTo>
                    <a:pt x="447" y="374"/>
                  </a:lnTo>
                  <a:lnTo>
                    <a:pt x="427" y="401"/>
                  </a:lnTo>
                  <a:lnTo>
                    <a:pt x="403" y="426"/>
                  </a:lnTo>
                  <a:lnTo>
                    <a:pt x="377" y="446"/>
                  </a:lnTo>
                  <a:lnTo>
                    <a:pt x="347" y="462"/>
                  </a:lnTo>
                  <a:lnTo>
                    <a:pt x="316" y="475"/>
                  </a:lnTo>
                  <a:lnTo>
                    <a:pt x="282" y="482"/>
                  </a:lnTo>
                  <a:lnTo>
                    <a:pt x="247" y="485"/>
                  </a:lnTo>
                  <a:lnTo>
                    <a:pt x="210" y="482"/>
                  </a:lnTo>
                  <a:lnTo>
                    <a:pt x="175" y="475"/>
                  </a:lnTo>
                  <a:lnTo>
                    <a:pt x="142" y="462"/>
                  </a:lnTo>
                  <a:lnTo>
                    <a:pt x="111" y="446"/>
                  </a:lnTo>
                  <a:lnTo>
                    <a:pt x="84" y="426"/>
                  </a:lnTo>
                  <a:lnTo>
                    <a:pt x="60" y="401"/>
                  </a:lnTo>
                  <a:lnTo>
                    <a:pt x="40" y="374"/>
                  </a:lnTo>
                  <a:lnTo>
                    <a:pt x="22" y="343"/>
                  </a:lnTo>
                  <a:lnTo>
                    <a:pt x="10" y="310"/>
                  </a:lnTo>
                  <a:lnTo>
                    <a:pt x="3" y="276"/>
                  </a:lnTo>
                  <a:lnTo>
                    <a:pt x="0" y="238"/>
                  </a:lnTo>
                  <a:lnTo>
                    <a:pt x="3" y="203"/>
                  </a:lnTo>
                  <a:lnTo>
                    <a:pt x="10" y="170"/>
                  </a:lnTo>
                  <a:lnTo>
                    <a:pt x="22" y="138"/>
                  </a:lnTo>
                  <a:lnTo>
                    <a:pt x="40" y="108"/>
                  </a:lnTo>
                  <a:lnTo>
                    <a:pt x="60" y="82"/>
                  </a:lnTo>
                  <a:lnTo>
                    <a:pt x="84" y="58"/>
                  </a:lnTo>
                  <a:lnTo>
                    <a:pt x="111" y="38"/>
                  </a:lnTo>
                  <a:lnTo>
                    <a:pt x="142" y="22"/>
                  </a:lnTo>
                  <a:lnTo>
                    <a:pt x="175" y="10"/>
                  </a:lnTo>
                  <a:lnTo>
                    <a:pt x="210" y="2"/>
                  </a:lnTo>
                  <a:lnTo>
                    <a:pt x="24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7" name="Freeform 281"/>
            <p:cNvSpPr>
              <a:spLocks noEditPoints="1"/>
            </p:cNvSpPr>
            <p:nvPr/>
          </p:nvSpPr>
          <p:spPr bwMode="auto">
            <a:xfrm>
              <a:off x="4095" y="2589"/>
              <a:ext cx="168" cy="276"/>
            </a:xfrm>
            <a:custGeom>
              <a:avLst/>
              <a:gdLst>
                <a:gd name="T0" fmla="*/ 6 w 1514"/>
                <a:gd name="T1" fmla="*/ 25 h 2489"/>
                <a:gd name="T2" fmla="*/ 6 w 1514"/>
                <a:gd name="T3" fmla="*/ 25 h 2489"/>
                <a:gd name="T4" fmla="*/ 5 w 1514"/>
                <a:gd name="T5" fmla="*/ 25 h 2489"/>
                <a:gd name="T6" fmla="*/ 5 w 1514"/>
                <a:gd name="T7" fmla="*/ 24 h 2489"/>
                <a:gd name="T8" fmla="*/ 17 w 1514"/>
                <a:gd name="T9" fmla="*/ 0 h 2489"/>
                <a:gd name="T10" fmla="*/ 18 w 1514"/>
                <a:gd name="T11" fmla="*/ 1 h 2489"/>
                <a:gd name="T12" fmla="*/ 19 w 1514"/>
                <a:gd name="T13" fmla="*/ 2 h 2489"/>
                <a:gd name="T14" fmla="*/ 16 w 1514"/>
                <a:gd name="T15" fmla="*/ 9 h 2489"/>
                <a:gd name="T16" fmla="*/ 18 w 1514"/>
                <a:gd name="T17" fmla="*/ 22 h 2489"/>
                <a:gd name="T18" fmla="*/ 18 w 1514"/>
                <a:gd name="T19" fmla="*/ 23 h 2489"/>
                <a:gd name="T20" fmla="*/ 14 w 1514"/>
                <a:gd name="T21" fmla="*/ 24 h 2489"/>
                <a:gd name="T22" fmla="*/ 14 w 1514"/>
                <a:gd name="T23" fmla="*/ 26 h 2489"/>
                <a:gd name="T24" fmla="*/ 14 w 1514"/>
                <a:gd name="T25" fmla="*/ 28 h 2489"/>
                <a:gd name="T26" fmla="*/ 14 w 1514"/>
                <a:gd name="T27" fmla="*/ 29 h 2489"/>
                <a:gd name="T28" fmla="*/ 14 w 1514"/>
                <a:gd name="T29" fmla="*/ 30 h 2489"/>
                <a:gd name="T30" fmla="*/ 14 w 1514"/>
                <a:gd name="T31" fmla="*/ 30 h 2489"/>
                <a:gd name="T32" fmla="*/ 13 w 1514"/>
                <a:gd name="T33" fmla="*/ 31 h 2489"/>
                <a:gd name="T34" fmla="*/ 12 w 1514"/>
                <a:gd name="T35" fmla="*/ 31 h 2489"/>
                <a:gd name="T36" fmla="*/ 11 w 1514"/>
                <a:gd name="T37" fmla="*/ 30 h 2489"/>
                <a:gd name="T38" fmla="*/ 10 w 1514"/>
                <a:gd name="T39" fmla="*/ 29 h 2489"/>
                <a:gd name="T40" fmla="*/ 10 w 1514"/>
                <a:gd name="T41" fmla="*/ 26 h 2489"/>
                <a:gd name="T42" fmla="*/ 10 w 1514"/>
                <a:gd name="T43" fmla="*/ 23 h 2489"/>
                <a:gd name="T44" fmla="*/ 10 w 1514"/>
                <a:gd name="T45" fmla="*/ 29 h 2489"/>
                <a:gd name="T46" fmla="*/ 9 w 1514"/>
                <a:gd name="T47" fmla="*/ 30 h 2489"/>
                <a:gd name="T48" fmla="*/ 9 w 1514"/>
                <a:gd name="T49" fmla="*/ 30 h 2489"/>
                <a:gd name="T50" fmla="*/ 8 w 1514"/>
                <a:gd name="T51" fmla="*/ 31 h 2489"/>
                <a:gd name="T52" fmla="*/ 7 w 1514"/>
                <a:gd name="T53" fmla="*/ 30 h 2489"/>
                <a:gd name="T54" fmla="*/ 7 w 1514"/>
                <a:gd name="T55" fmla="*/ 30 h 2489"/>
                <a:gd name="T56" fmla="*/ 6 w 1514"/>
                <a:gd name="T57" fmla="*/ 30 h 2489"/>
                <a:gd name="T58" fmla="*/ 4 w 1514"/>
                <a:gd name="T59" fmla="*/ 29 h 2489"/>
                <a:gd name="T60" fmla="*/ 3 w 1514"/>
                <a:gd name="T61" fmla="*/ 28 h 2489"/>
                <a:gd name="T62" fmla="*/ 1 w 1514"/>
                <a:gd name="T63" fmla="*/ 27 h 2489"/>
                <a:gd name="T64" fmla="*/ 0 w 1514"/>
                <a:gd name="T65" fmla="*/ 26 h 2489"/>
                <a:gd name="T66" fmla="*/ 0 w 1514"/>
                <a:gd name="T67" fmla="*/ 25 h 2489"/>
                <a:gd name="T68" fmla="*/ 0 w 1514"/>
                <a:gd name="T69" fmla="*/ 25 h 2489"/>
                <a:gd name="T70" fmla="*/ 1 w 1514"/>
                <a:gd name="T71" fmla="*/ 24 h 2489"/>
                <a:gd name="T72" fmla="*/ 1 w 1514"/>
                <a:gd name="T73" fmla="*/ 24 h 2489"/>
                <a:gd name="T74" fmla="*/ 2 w 1514"/>
                <a:gd name="T75" fmla="*/ 24 h 2489"/>
                <a:gd name="T76" fmla="*/ 6 w 1514"/>
                <a:gd name="T77" fmla="*/ 23 h 2489"/>
                <a:gd name="T78" fmla="*/ 3 w 1514"/>
                <a:gd name="T79" fmla="*/ 23 h 2489"/>
                <a:gd name="T80" fmla="*/ 7 w 1514"/>
                <a:gd name="T81" fmla="*/ 15 h 2489"/>
                <a:gd name="T82" fmla="*/ 4 w 1514"/>
                <a:gd name="T83" fmla="*/ 9 h 2489"/>
                <a:gd name="T84" fmla="*/ 4 w 1514"/>
                <a:gd name="T85" fmla="*/ 7 h 2489"/>
                <a:gd name="T86" fmla="*/ 3 w 1514"/>
                <a:gd name="T87" fmla="*/ 6 h 2489"/>
                <a:gd name="T88" fmla="*/ 3 w 1514"/>
                <a:gd name="T89" fmla="*/ 4 h 2489"/>
                <a:gd name="T90" fmla="*/ 2 w 1514"/>
                <a:gd name="T91" fmla="*/ 3 h 2489"/>
                <a:gd name="T92" fmla="*/ 2 w 1514"/>
                <a:gd name="T93" fmla="*/ 2 h 2489"/>
                <a:gd name="T94" fmla="*/ 2 w 1514"/>
                <a:gd name="T95" fmla="*/ 1 h 2489"/>
                <a:gd name="T96" fmla="*/ 3 w 1514"/>
                <a:gd name="T97" fmla="*/ 0 h 2489"/>
                <a:gd name="T98" fmla="*/ 4 w 1514"/>
                <a:gd name="T99" fmla="*/ 0 h 2489"/>
                <a:gd name="T100" fmla="*/ 5 w 1514"/>
                <a:gd name="T101" fmla="*/ 1 h 2489"/>
                <a:gd name="T102" fmla="*/ 13 w 1514"/>
                <a:gd name="T103" fmla="*/ 8 h 2489"/>
                <a:gd name="T104" fmla="*/ 16 w 1514"/>
                <a:gd name="T105" fmla="*/ 1 h 2489"/>
                <a:gd name="T106" fmla="*/ 16 w 1514"/>
                <a:gd name="T107" fmla="*/ 0 h 2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4"/>
                <a:gd name="T163" fmla="*/ 0 h 2489"/>
                <a:gd name="T164" fmla="*/ 1514 w 1514"/>
                <a:gd name="T165" fmla="*/ 2489 h 2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4" h="2489">
                  <a:moveTo>
                    <a:pt x="479" y="1943"/>
                  </a:moveTo>
                  <a:lnTo>
                    <a:pt x="479" y="1968"/>
                  </a:lnTo>
                  <a:lnTo>
                    <a:pt x="479" y="1994"/>
                  </a:lnTo>
                  <a:lnTo>
                    <a:pt x="479" y="2019"/>
                  </a:lnTo>
                  <a:lnTo>
                    <a:pt x="479" y="2040"/>
                  </a:lnTo>
                  <a:lnTo>
                    <a:pt x="479" y="2057"/>
                  </a:lnTo>
                  <a:lnTo>
                    <a:pt x="469" y="2050"/>
                  </a:lnTo>
                  <a:lnTo>
                    <a:pt x="456" y="2041"/>
                  </a:lnTo>
                  <a:lnTo>
                    <a:pt x="440" y="2032"/>
                  </a:lnTo>
                  <a:lnTo>
                    <a:pt x="424" y="2022"/>
                  </a:lnTo>
                  <a:lnTo>
                    <a:pt x="409" y="2013"/>
                  </a:lnTo>
                  <a:lnTo>
                    <a:pt x="417" y="2000"/>
                  </a:lnTo>
                  <a:lnTo>
                    <a:pt x="428" y="1984"/>
                  </a:lnTo>
                  <a:lnTo>
                    <a:pt x="442" y="1970"/>
                  </a:lnTo>
                  <a:lnTo>
                    <a:pt x="459" y="1956"/>
                  </a:lnTo>
                  <a:lnTo>
                    <a:pt x="479" y="1943"/>
                  </a:lnTo>
                  <a:close/>
                  <a:moveTo>
                    <a:pt x="1377" y="0"/>
                  </a:moveTo>
                  <a:lnTo>
                    <a:pt x="1401" y="1"/>
                  </a:lnTo>
                  <a:lnTo>
                    <a:pt x="1428" y="9"/>
                  </a:lnTo>
                  <a:lnTo>
                    <a:pt x="1453" y="19"/>
                  </a:lnTo>
                  <a:lnTo>
                    <a:pt x="1475" y="32"/>
                  </a:lnTo>
                  <a:lnTo>
                    <a:pt x="1491" y="47"/>
                  </a:lnTo>
                  <a:lnTo>
                    <a:pt x="1503" y="65"/>
                  </a:lnTo>
                  <a:lnTo>
                    <a:pt x="1511" y="86"/>
                  </a:lnTo>
                  <a:lnTo>
                    <a:pt x="1514" y="111"/>
                  </a:lnTo>
                  <a:lnTo>
                    <a:pt x="1512" y="137"/>
                  </a:lnTo>
                  <a:lnTo>
                    <a:pt x="1507" y="169"/>
                  </a:lnTo>
                  <a:lnTo>
                    <a:pt x="1496" y="202"/>
                  </a:lnTo>
                  <a:lnTo>
                    <a:pt x="1333" y="698"/>
                  </a:lnTo>
                  <a:lnTo>
                    <a:pt x="1333" y="702"/>
                  </a:lnTo>
                  <a:lnTo>
                    <a:pt x="1332" y="707"/>
                  </a:lnTo>
                  <a:lnTo>
                    <a:pt x="1154" y="1200"/>
                  </a:lnTo>
                  <a:lnTo>
                    <a:pt x="1470" y="1815"/>
                  </a:lnTo>
                  <a:lnTo>
                    <a:pt x="1473" y="1823"/>
                  </a:lnTo>
                  <a:lnTo>
                    <a:pt x="1473" y="1832"/>
                  </a:lnTo>
                  <a:lnTo>
                    <a:pt x="1470" y="1840"/>
                  </a:lnTo>
                  <a:lnTo>
                    <a:pt x="1464" y="1847"/>
                  </a:lnTo>
                  <a:lnTo>
                    <a:pt x="1456" y="1851"/>
                  </a:lnTo>
                  <a:lnTo>
                    <a:pt x="1447" y="1853"/>
                  </a:lnTo>
                  <a:lnTo>
                    <a:pt x="1174" y="1852"/>
                  </a:lnTo>
                  <a:lnTo>
                    <a:pt x="1174" y="1895"/>
                  </a:lnTo>
                  <a:lnTo>
                    <a:pt x="1174" y="1939"/>
                  </a:lnTo>
                  <a:lnTo>
                    <a:pt x="1174" y="1983"/>
                  </a:lnTo>
                  <a:lnTo>
                    <a:pt x="1174" y="2028"/>
                  </a:lnTo>
                  <a:lnTo>
                    <a:pt x="1174" y="2072"/>
                  </a:lnTo>
                  <a:lnTo>
                    <a:pt x="1174" y="2115"/>
                  </a:lnTo>
                  <a:lnTo>
                    <a:pt x="1173" y="2156"/>
                  </a:lnTo>
                  <a:lnTo>
                    <a:pt x="1173" y="2194"/>
                  </a:lnTo>
                  <a:lnTo>
                    <a:pt x="1173" y="2229"/>
                  </a:lnTo>
                  <a:lnTo>
                    <a:pt x="1173" y="2261"/>
                  </a:lnTo>
                  <a:lnTo>
                    <a:pt x="1173" y="2287"/>
                  </a:lnTo>
                  <a:lnTo>
                    <a:pt x="1173" y="2310"/>
                  </a:lnTo>
                  <a:lnTo>
                    <a:pt x="1173" y="2326"/>
                  </a:lnTo>
                  <a:lnTo>
                    <a:pt x="1173" y="2336"/>
                  </a:lnTo>
                  <a:lnTo>
                    <a:pt x="1173" y="2340"/>
                  </a:lnTo>
                  <a:lnTo>
                    <a:pt x="1171" y="2369"/>
                  </a:lnTo>
                  <a:lnTo>
                    <a:pt x="1166" y="2394"/>
                  </a:lnTo>
                  <a:lnTo>
                    <a:pt x="1159" y="2416"/>
                  </a:lnTo>
                  <a:lnTo>
                    <a:pt x="1149" y="2434"/>
                  </a:lnTo>
                  <a:lnTo>
                    <a:pt x="1136" y="2448"/>
                  </a:lnTo>
                  <a:lnTo>
                    <a:pt x="1122" y="2461"/>
                  </a:lnTo>
                  <a:lnTo>
                    <a:pt x="1108" y="2470"/>
                  </a:lnTo>
                  <a:lnTo>
                    <a:pt x="1093" y="2477"/>
                  </a:lnTo>
                  <a:lnTo>
                    <a:pt x="1077" y="2482"/>
                  </a:lnTo>
                  <a:lnTo>
                    <a:pt x="1062" y="2485"/>
                  </a:lnTo>
                  <a:lnTo>
                    <a:pt x="1048" y="2487"/>
                  </a:lnTo>
                  <a:lnTo>
                    <a:pt x="1035" y="2489"/>
                  </a:lnTo>
                  <a:lnTo>
                    <a:pt x="1024" y="2489"/>
                  </a:lnTo>
                  <a:lnTo>
                    <a:pt x="1011" y="2488"/>
                  </a:lnTo>
                  <a:lnTo>
                    <a:pt x="994" y="2486"/>
                  </a:lnTo>
                  <a:lnTo>
                    <a:pt x="975" y="2482"/>
                  </a:lnTo>
                  <a:lnTo>
                    <a:pt x="955" y="2475"/>
                  </a:lnTo>
                  <a:lnTo>
                    <a:pt x="935" y="2464"/>
                  </a:lnTo>
                  <a:lnTo>
                    <a:pt x="919" y="2456"/>
                  </a:lnTo>
                  <a:lnTo>
                    <a:pt x="899" y="2445"/>
                  </a:lnTo>
                  <a:lnTo>
                    <a:pt x="876" y="2433"/>
                  </a:lnTo>
                  <a:lnTo>
                    <a:pt x="849" y="2419"/>
                  </a:lnTo>
                  <a:lnTo>
                    <a:pt x="820" y="2403"/>
                  </a:lnTo>
                  <a:lnTo>
                    <a:pt x="825" y="2380"/>
                  </a:lnTo>
                  <a:lnTo>
                    <a:pt x="827" y="2351"/>
                  </a:lnTo>
                  <a:lnTo>
                    <a:pt x="827" y="2075"/>
                  </a:lnTo>
                  <a:lnTo>
                    <a:pt x="843" y="2084"/>
                  </a:lnTo>
                  <a:lnTo>
                    <a:pt x="860" y="2093"/>
                  </a:lnTo>
                  <a:lnTo>
                    <a:pt x="876" y="2103"/>
                  </a:lnTo>
                  <a:lnTo>
                    <a:pt x="876" y="1851"/>
                  </a:lnTo>
                  <a:lnTo>
                    <a:pt x="799" y="1851"/>
                  </a:lnTo>
                  <a:lnTo>
                    <a:pt x="801" y="2351"/>
                  </a:lnTo>
                  <a:lnTo>
                    <a:pt x="799" y="2373"/>
                  </a:lnTo>
                  <a:lnTo>
                    <a:pt x="796" y="2391"/>
                  </a:lnTo>
                  <a:lnTo>
                    <a:pt x="787" y="2413"/>
                  </a:lnTo>
                  <a:lnTo>
                    <a:pt x="776" y="2430"/>
                  </a:lnTo>
                  <a:lnTo>
                    <a:pt x="762" y="2445"/>
                  </a:lnTo>
                  <a:lnTo>
                    <a:pt x="748" y="2457"/>
                  </a:lnTo>
                  <a:lnTo>
                    <a:pt x="732" y="2466"/>
                  </a:lnTo>
                  <a:lnTo>
                    <a:pt x="715" y="2473"/>
                  </a:lnTo>
                  <a:lnTo>
                    <a:pt x="700" y="2478"/>
                  </a:lnTo>
                  <a:lnTo>
                    <a:pt x="685" y="2482"/>
                  </a:lnTo>
                  <a:lnTo>
                    <a:pt x="671" y="2484"/>
                  </a:lnTo>
                  <a:lnTo>
                    <a:pt x="659" y="2485"/>
                  </a:lnTo>
                  <a:lnTo>
                    <a:pt x="650" y="2485"/>
                  </a:lnTo>
                  <a:lnTo>
                    <a:pt x="635" y="2484"/>
                  </a:lnTo>
                  <a:lnTo>
                    <a:pt x="615" y="2482"/>
                  </a:lnTo>
                  <a:lnTo>
                    <a:pt x="593" y="2476"/>
                  </a:lnTo>
                  <a:lnTo>
                    <a:pt x="592" y="2475"/>
                  </a:lnTo>
                  <a:lnTo>
                    <a:pt x="587" y="2473"/>
                  </a:lnTo>
                  <a:lnTo>
                    <a:pt x="579" y="2470"/>
                  </a:lnTo>
                  <a:lnTo>
                    <a:pt x="571" y="2466"/>
                  </a:lnTo>
                  <a:lnTo>
                    <a:pt x="564" y="2462"/>
                  </a:lnTo>
                  <a:lnTo>
                    <a:pt x="558" y="2459"/>
                  </a:lnTo>
                  <a:lnTo>
                    <a:pt x="537" y="2447"/>
                  </a:lnTo>
                  <a:lnTo>
                    <a:pt x="512" y="2434"/>
                  </a:lnTo>
                  <a:lnTo>
                    <a:pt x="483" y="2419"/>
                  </a:lnTo>
                  <a:lnTo>
                    <a:pt x="453" y="2401"/>
                  </a:lnTo>
                  <a:lnTo>
                    <a:pt x="419" y="2384"/>
                  </a:lnTo>
                  <a:lnTo>
                    <a:pt x="384" y="2365"/>
                  </a:lnTo>
                  <a:lnTo>
                    <a:pt x="348" y="2345"/>
                  </a:lnTo>
                  <a:lnTo>
                    <a:pt x="312" y="2326"/>
                  </a:lnTo>
                  <a:lnTo>
                    <a:pt x="276" y="2307"/>
                  </a:lnTo>
                  <a:lnTo>
                    <a:pt x="240" y="2287"/>
                  </a:lnTo>
                  <a:lnTo>
                    <a:pt x="205" y="2268"/>
                  </a:lnTo>
                  <a:lnTo>
                    <a:pt x="174" y="2250"/>
                  </a:lnTo>
                  <a:lnTo>
                    <a:pt x="144" y="2234"/>
                  </a:lnTo>
                  <a:lnTo>
                    <a:pt x="116" y="2219"/>
                  </a:lnTo>
                  <a:lnTo>
                    <a:pt x="94" y="2207"/>
                  </a:lnTo>
                  <a:lnTo>
                    <a:pt x="75" y="2195"/>
                  </a:lnTo>
                  <a:lnTo>
                    <a:pt x="50" y="2179"/>
                  </a:lnTo>
                  <a:lnTo>
                    <a:pt x="31" y="2161"/>
                  </a:lnTo>
                  <a:lnTo>
                    <a:pt x="17" y="2142"/>
                  </a:lnTo>
                  <a:lnTo>
                    <a:pt x="8" y="2123"/>
                  </a:lnTo>
                  <a:lnTo>
                    <a:pt x="2" y="2104"/>
                  </a:lnTo>
                  <a:lnTo>
                    <a:pt x="0" y="2084"/>
                  </a:lnTo>
                  <a:lnTo>
                    <a:pt x="1" y="2065"/>
                  </a:lnTo>
                  <a:lnTo>
                    <a:pt x="3" y="2048"/>
                  </a:lnTo>
                  <a:lnTo>
                    <a:pt x="7" y="2031"/>
                  </a:lnTo>
                  <a:lnTo>
                    <a:pt x="12" y="2017"/>
                  </a:lnTo>
                  <a:lnTo>
                    <a:pt x="17" y="2005"/>
                  </a:lnTo>
                  <a:lnTo>
                    <a:pt x="22" y="1994"/>
                  </a:lnTo>
                  <a:lnTo>
                    <a:pt x="29" y="1985"/>
                  </a:lnTo>
                  <a:lnTo>
                    <a:pt x="36" y="1975"/>
                  </a:lnTo>
                  <a:lnTo>
                    <a:pt x="44" y="1964"/>
                  </a:lnTo>
                  <a:lnTo>
                    <a:pt x="55" y="1953"/>
                  </a:lnTo>
                  <a:lnTo>
                    <a:pt x="66" y="1942"/>
                  </a:lnTo>
                  <a:lnTo>
                    <a:pt x="81" y="1932"/>
                  </a:lnTo>
                  <a:lnTo>
                    <a:pt x="96" y="1924"/>
                  </a:lnTo>
                  <a:lnTo>
                    <a:pt x="113" y="1918"/>
                  </a:lnTo>
                  <a:lnTo>
                    <a:pt x="132" y="1915"/>
                  </a:lnTo>
                  <a:lnTo>
                    <a:pt x="152" y="1915"/>
                  </a:lnTo>
                  <a:lnTo>
                    <a:pt x="175" y="1918"/>
                  </a:lnTo>
                  <a:lnTo>
                    <a:pt x="199" y="1926"/>
                  </a:lnTo>
                  <a:lnTo>
                    <a:pt x="226" y="1939"/>
                  </a:lnTo>
                  <a:lnTo>
                    <a:pt x="506" y="2102"/>
                  </a:lnTo>
                  <a:lnTo>
                    <a:pt x="505" y="1855"/>
                  </a:lnTo>
                  <a:lnTo>
                    <a:pt x="243" y="1857"/>
                  </a:lnTo>
                  <a:lnTo>
                    <a:pt x="234" y="1855"/>
                  </a:lnTo>
                  <a:lnTo>
                    <a:pt x="227" y="1851"/>
                  </a:lnTo>
                  <a:lnTo>
                    <a:pt x="221" y="1845"/>
                  </a:lnTo>
                  <a:lnTo>
                    <a:pt x="218" y="1836"/>
                  </a:lnTo>
                  <a:lnTo>
                    <a:pt x="218" y="1827"/>
                  </a:lnTo>
                  <a:lnTo>
                    <a:pt x="220" y="1819"/>
                  </a:lnTo>
                  <a:lnTo>
                    <a:pt x="529" y="1208"/>
                  </a:lnTo>
                  <a:lnTo>
                    <a:pt x="352" y="722"/>
                  </a:lnTo>
                  <a:lnTo>
                    <a:pt x="351" y="717"/>
                  </a:lnTo>
                  <a:lnTo>
                    <a:pt x="351" y="714"/>
                  </a:lnTo>
                  <a:lnTo>
                    <a:pt x="344" y="696"/>
                  </a:lnTo>
                  <a:lnTo>
                    <a:pt x="337" y="675"/>
                  </a:lnTo>
                  <a:lnTo>
                    <a:pt x="329" y="649"/>
                  </a:lnTo>
                  <a:lnTo>
                    <a:pt x="320" y="621"/>
                  </a:lnTo>
                  <a:lnTo>
                    <a:pt x="310" y="590"/>
                  </a:lnTo>
                  <a:lnTo>
                    <a:pt x="298" y="558"/>
                  </a:lnTo>
                  <a:lnTo>
                    <a:pt x="288" y="525"/>
                  </a:lnTo>
                  <a:lnTo>
                    <a:pt x="276" y="490"/>
                  </a:lnTo>
                  <a:lnTo>
                    <a:pt x="265" y="455"/>
                  </a:lnTo>
                  <a:lnTo>
                    <a:pt x="253" y="421"/>
                  </a:lnTo>
                  <a:lnTo>
                    <a:pt x="242" y="387"/>
                  </a:lnTo>
                  <a:lnTo>
                    <a:pt x="232" y="354"/>
                  </a:lnTo>
                  <a:lnTo>
                    <a:pt x="222" y="325"/>
                  </a:lnTo>
                  <a:lnTo>
                    <a:pt x="213" y="296"/>
                  </a:lnTo>
                  <a:lnTo>
                    <a:pt x="204" y="271"/>
                  </a:lnTo>
                  <a:lnTo>
                    <a:pt x="197" y="249"/>
                  </a:lnTo>
                  <a:lnTo>
                    <a:pt x="191" y="231"/>
                  </a:lnTo>
                  <a:lnTo>
                    <a:pt x="187" y="218"/>
                  </a:lnTo>
                  <a:lnTo>
                    <a:pt x="184" y="209"/>
                  </a:lnTo>
                  <a:lnTo>
                    <a:pt x="183" y="206"/>
                  </a:lnTo>
                  <a:lnTo>
                    <a:pt x="173" y="172"/>
                  </a:lnTo>
                  <a:lnTo>
                    <a:pt x="168" y="141"/>
                  </a:lnTo>
                  <a:lnTo>
                    <a:pt x="166" y="114"/>
                  </a:lnTo>
                  <a:lnTo>
                    <a:pt x="169" y="90"/>
                  </a:lnTo>
                  <a:lnTo>
                    <a:pt x="177" y="69"/>
                  </a:lnTo>
                  <a:lnTo>
                    <a:pt x="188" y="50"/>
                  </a:lnTo>
                  <a:lnTo>
                    <a:pt x="204" y="35"/>
                  </a:lnTo>
                  <a:lnTo>
                    <a:pt x="226" y="23"/>
                  </a:lnTo>
                  <a:lnTo>
                    <a:pt x="251" y="13"/>
                  </a:lnTo>
                  <a:lnTo>
                    <a:pt x="278" y="5"/>
                  </a:lnTo>
                  <a:lnTo>
                    <a:pt x="303" y="3"/>
                  </a:lnTo>
                  <a:lnTo>
                    <a:pt x="326" y="6"/>
                  </a:lnTo>
                  <a:lnTo>
                    <a:pt x="346" y="15"/>
                  </a:lnTo>
                  <a:lnTo>
                    <a:pt x="366" y="27"/>
                  </a:lnTo>
                  <a:lnTo>
                    <a:pt x="384" y="44"/>
                  </a:lnTo>
                  <a:lnTo>
                    <a:pt x="400" y="67"/>
                  </a:lnTo>
                  <a:lnTo>
                    <a:pt x="414" y="94"/>
                  </a:lnTo>
                  <a:lnTo>
                    <a:pt x="426" y="127"/>
                  </a:lnTo>
                  <a:lnTo>
                    <a:pt x="610" y="684"/>
                  </a:lnTo>
                  <a:lnTo>
                    <a:pt x="1075" y="677"/>
                  </a:lnTo>
                  <a:lnTo>
                    <a:pt x="1074" y="673"/>
                  </a:lnTo>
                  <a:lnTo>
                    <a:pt x="1074" y="667"/>
                  </a:lnTo>
                  <a:lnTo>
                    <a:pt x="1075" y="663"/>
                  </a:lnTo>
                  <a:lnTo>
                    <a:pt x="1254" y="123"/>
                  </a:lnTo>
                  <a:lnTo>
                    <a:pt x="1266" y="90"/>
                  </a:lnTo>
                  <a:lnTo>
                    <a:pt x="1280" y="64"/>
                  </a:lnTo>
                  <a:lnTo>
                    <a:pt x="1296" y="41"/>
                  </a:lnTo>
                  <a:lnTo>
                    <a:pt x="1313" y="24"/>
                  </a:lnTo>
                  <a:lnTo>
                    <a:pt x="1333" y="11"/>
                  </a:lnTo>
                  <a:lnTo>
                    <a:pt x="1354" y="3"/>
                  </a:lnTo>
                  <a:lnTo>
                    <a:pt x="137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8" name="Freeform 282"/>
            <p:cNvSpPr>
              <a:spLocks/>
            </p:cNvSpPr>
            <p:nvPr/>
          </p:nvSpPr>
          <p:spPr bwMode="auto">
            <a:xfrm>
              <a:off x="4044" y="2501"/>
              <a:ext cx="107" cy="95"/>
            </a:xfrm>
            <a:custGeom>
              <a:avLst/>
              <a:gdLst>
                <a:gd name="T0" fmla="*/ 6 w 964"/>
                <a:gd name="T1" fmla="*/ 0 h 858"/>
                <a:gd name="T2" fmla="*/ 7 w 964"/>
                <a:gd name="T3" fmla="*/ 0 h 858"/>
                <a:gd name="T4" fmla="*/ 8 w 964"/>
                <a:gd name="T5" fmla="*/ 1 h 858"/>
                <a:gd name="T6" fmla="*/ 9 w 964"/>
                <a:gd name="T7" fmla="*/ 1 h 858"/>
                <a:gd name="T8" fmla="*/ 9 w 964"/>
                <a:gd name="T9" fmla="*/ 1 h 858"/>
                <a:gd name="T10" fmla="*/ 10 w 964"/>
                <a:gd name="T11" fmla="*/ 1 h 858"/>
                <a:gd name="T12" fmla="*/ 11 w 964"/>
                <a:gd name="T13" fmla="*/ 2 h 858"/>
                <a:gd name="T14" fmla="*/ 11 w 964"/>
                <a:gd name="T15" fmla="*/ 2 h 858"/>
                <a:gd name="T16" fmla="*/ 12 w 964"/>
                <a:gd name="T17" fmla="*/ 3 h 858"/>
                <a:gd name="T18" fmla="*/ 12 w 964"/>
                <a:gd name="T19" fmla="*/ 4 h 858"/>
                <a:gd name="T20" fmla="*/ 12 w 964"/>
                <a:gd name="T21" fmla="*/ 4 h 858"/>
                <a:gd name="T22" fmla="*/ 11 w 964"/>
                <a:gd name="T23" fmla="*/ 5 h 858"/>
                <a:gd name="T24" fmla="*/ 12 w 964"/>
                <a:gd name="T25" fmla="*/ 6 h 858"/>
                <a:gd name="T26" fmla="*/ 12 w 964"/>
                <a:gd name="T27" fmla="*/ 6 h 858"/>
                <a:gd name="T28" fmla="*/ 12 w 964"/>
                <a:gd name="T29" fmla="*/ 7 h 858"/>
                <a:gd name="T30" fmla="*/ 11 w 964"/>
                <a:gd name="T31" fmla="*/ 8 h 858"/>
                <a:gd name="T32" fmla="*/ 11 w 964"/>
                <a:gd name="T33" fmla="*/ 9 h 858"/>
                <a:gd name="T34" fmla="*/ 10 w 964"/>
                <a:gd name="T35" fmla="*/ 9 h 858"/>
                <a:gd name="T36" fmla="*/ 9 w 964"/>
                <a:gd name="T37" fmla="*/ 9 h 858"/>
                <a:gd name="T38" fmla="*/ 8 w 964"/>
                <a:gd name="T39" fmla="*/ 10 h 858"/>
                <a:gd name="T40" fmla="*/ 8 w 964"/>
                <a:gd name="T41" fmla="*/ 10 h 858"/>
                <a:gd name="T42" fmla="*/ 7 w 964"/>
                <a:gd name="T43" fmla="*/ 10 h 858"/>
                <a:gd name="T44" fmla="*/ 6 w 964"/>
                <a:gd name="T45" fmla="*/ 11 h 858"/>
                <a:gd name="T46" fmla="*/ 5 w 964"/>
                <a:gd name="T47" fmla="*/ 10 h 858"/>
                <a:gd name="T48" fmla="*/ 4 w 964"/>
                <a:gd name="T49" fmla="*/ 10 h 858"/>
                <a:gd name="T50" fmla="*/ 3 w 964"/>
                <a:gd name="T51" fmla="*/ 9 h 858"/>
                <a:gd name="T52" fmla="*/ 3 w 964"/>
                <a:gd name="T53" fmla="*/ 9 h 858"/>
                <a:gd name="T54" fmla="*/ 2 w 964"/>
                <a:gd name="T55" fmla="*/ 8 h 858"/>
                <a:gd name="T56" fmla="*/ 2 w 964"/>
                <a:gd name="T57" fmla="*/ 8 h 858"/>
                <a:gd name="T58" fmla="*/ 1 w 964"/>
                <a:gd name="T59" fmla="*/ 8 h 858"/>
                <a:gd name="T60" fmla="*/ 1 w 964"/>
                <a:gd name="T61" fmla="*/ 7 h 858"/>
                <a:gd name="T62" fmla="*/ 0 w 964"/>
                <a:gd name="T63" fmla="*/ 7 h 858"/>
                <a:gd name="T64" fmla="*/ 0 w 964"/>
                <a:gd name="T65" fmla="*/ 6 h 858"/>
                <a:gd name="T66" fmla="*/ 0 w 964"/>
                <a:gd name="T67" fmla="*/ 5 h 858"/>
                <a:gd name="T68" fmla="*/ 0 w 964"/>
                <a:gd name="T69" fmla="*/ 5 h 858"/>
                <a:gd name="T70" fmla="*/ 1 w 964"/>
                <a:gd name="T71" fmla="*/ 4 h 858"/>
                <a:gd name="T72" fmla="*/ 1 w 964"/>
                <a:gd name="T73" fmla="*/ 3 h 858"/>
                <a:gd name="T74" fmla="*/ 1 w 964"/>
                <a:gd name="T75" fmla="*/ 3 h 858"/>
                <a:gd name="T76" fmla="*/ 2 w 964"/>
                <a:gd name="T77" fmla="*/ 2 h 858"/>
                <a:gd name="T78" fmla="*/ 2 w 964"/>
                <a:gd name="T79" fmla="*/ 2 h 858"/>
                <a:gd name="T80" fmla="*/ 3 w 964"/>
                <a:gd name="T81" fmla="*/ 1 h 858"/>
                <a:gd name="T82" fmla="*/ 4 w 964"/>
                <a:gd name="T83" fmla="*/ 1 h 858"/>
                <a:gd name="T84" fmla="*/ 4 w 964"/>
                <a:gd name="T85" fmla="*/ 0 h 858"/>
                <a:gd name="T86" fmla="*/ 5 w 964"/>
                <a:gd name="T87" fmla="*/ 0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4"/>
                <a:gd name="T133" fmla="*/ 0 h 858"/>
                <a:gd name="T134" fmla="*/ 964 w 964"/>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4" h="858">
                  <a:moveTo>
                    <a:pt x="473" y="0"/>
                  </a:moveTo>
                  <a:lnTo>
                    <a:pt x="512" y="2"/>
                  </a:lnTo>
                  <a:lnTo>
                    <a:pt x="549" y="10"/>
                  </a:lnTo>
                  <a:lnTo>
                    <a:pt x="585" y="22"/>
                  </a:lnTo>
                  <a:lnTo>
                    <a:pt x="617" y="39"/>
                  </a:lnTo>
                  <a:lnTo>
                    <a:pt x="648" y="59"/>
                  </a:lnTo>
                  <a:lnTo>
                    <a:pt x="676" y="82"/>
                  </a:lnTo>
                  <a:lnTo>
                    <a:pt x="700" y="110"/>
                  </a:lnTo>
                  <a:lnTo>
                    <a:pt x="723" y="103"/>
                  </a:lnTo>
                  <a:lnTo>
                    <a:pt x="747" y="98"/>
                  </a:lnTo>
                  <a:lnTo>
                    <a:pt x="772" y="96"/>
                  </a:lnTo>
                  <a:lnTo>
                    <a:pt x="806" y="99"/>
                  </a:lnTo>
                  <a:lnTo>
                    <a:pt x="839" y="108"/>
                  </a:lnTo>
                  <a:lnTo>
                    <a:pt x="869" y="122"/>
                  </a:lnTo>
                  <a:lnTo>
                    <a:pt x="895" y="142"/>
                  </a:lnTo>
                  <a:lnTo>
                    <a:pt x="919" y="164"/>
                  </a:lnTo>
                  <a:lnTo>
                    <a:pt x="938" y="192"/>
                  </a:lnTo>
                  <a:lnTo>
                    <a:pt x="953" y="221"/>
                  </a:lnTo>
                  <a:lnTo>
                    <a:pt x="961" y="254"/>
                  </a:lnTo>
                  <a:lnTo>
                    <a:pt x="964" y="288"/>
                  </a:lnTo>
                  <a:lnTo>
                    <a:pt x="962" y="318"/>
                  </a:lnTo>
                  <a:lnTo>
                    <a:pt x="955" y="348"/>
                  </a:lnTo>
                  <a:lnTo>
                    <a:pt x="943" y="374"/>
                  </a:lnTo>
                  <a:lnTo>
                    <a:pt x="929" y="399"/>
                  </a:lnTo>
                  <a:lnTo>
                    <a:pt x="941" y="426"/>
                  </a:lnTo>
                  <a:lnTo>
                    <a:pt x="952" y="455"/>
                  </a:lnTo>
                  <a:lnTo>
                    <a:pt x="958" y="484"/>
                  </a:lnTo>
                  <a:lnTo>
                    <a:pt x="960" y="516"/>
                  </a:lnTo>
                  <a:lnTo>
                    <a:pt x="957" y="555"/>
                  </a:lnTo>
                  <a:lnTo>
                    <a:pt x="947" y="591"/>
                  </a:lnTo>
                  <a:lnTo>
                    <a:pt x="932" y="626"/>
                  </a:lnTo>
                  <a:lnTo>
                    <a:pt x="913" y="658"/>
                  </a:lnTo>
                  <a:lnTo>
                    <a:pt x="889" y="685"/>
                  </a:lnTo>
                  <a:lnTo>
                    <a:pt x="861" y="710"/>
                  </a:lnTo>
                  <a:lnTo>
                    <a:pt x="830" y="729"/>
                  </a:lnTo>
                  <a:lnTo>
                    <a:pt x="795" y="743"/>
                  </a:lnTo>
                  <a:lnTo>
                    <a:pt x="758" y="753"/>
                  </a:lnTo>
                  <a:lnTo>
                    <a:pt x="720" y="756"/>
                  </a:lnTo>
                  <a:lnTo>
                    <a:pt x="694" y="755"/>
                  </a:lnTo>
                  <a:lnTo>
                    <a:pt x="669" y="780"/>
                  </a:lnTo>
                  <a:lnTo>
                    <a:pt x="643" y="803"/>
                  </a:lnTo>
                  <a:lnTo>
                    <a:pt x="612" y="821"/>
                  </a:lnTo>
                  <a:lnTo>
                    <a:pt x="581" y="836"/>
                  </a:lnTo>
                  <a:lnTo>
                    <a:pt x="547" y="847"/>
                  </a:lnTo>
                  <a:lnTo>
                    <a:pt x="510" y="855"/>
                  </a:lnTo>
                  <a:lnTo>
                    <a:pt x="473" y="858"/>
                  </a:lnTo>
                  <a:lnTo>
                    <a:pt x="433" y="855"/>
                  </a:lnTo>
                  <a:lnTo>
                    <a:pt x="395" y="846"/>
                  </a:lnTo>
                  <a:lnTo>
                    <a:pt x="358" y="833"/>
                  </a:lnTo>
                  <a:lnTo>
                    <a:pt x="324" y="816"/>
                  </a:lnTo>
                  <a:lnTo>
                    <a:pt x="293" y="794"/>
                  </a:lnTo>
                  <a:lnTo>
                    <a:pt x="265" y="768"/>
                  </a:lnTo>
                  <a:lnTo>
                    <a:pt x="240" y="739"/>
                  </a:lnTo>
                  <a:lnTo>
                    <a:pt x="220" y="708"/>
                  </a:lnTo>
                  <a:lnTo>
                    <a:pt x="203" y="672"/>
                  </a:lnTo>
                  <a:lnTo>
                    <a:pt x="198" y="673"/>
                  </a:lnTo>
                  <a:lnTo>
                    <a:pt x="192" y="673"/>
                  </a:lnTo>
                  <a:lnTo>
                    <a:pt x="157" y="670"/>
                  </a:lnTo>
                  <a:lnTo>
                    <a:pt x="125" y="661"/>
                  </a:lnTo>
                  <a:lnTo>
                    <a:pt x="95" y="646"/>
                  </a:lnTo>
                  <a:lnTo>
                    <a:pt x="68" y="628"/>
                  </a:lnTo>
                  <a:lnTo>
                    <a:pt x="45" y="605"/>
                  </a:lnTo>
                  <a:lnTo>
                    <a:pt x="26" y="578"/>
                  </a:lnTo>
                  <a:lnTo>
                    <a:pt x="11" y="548"/>
                  </a:lnTo>
                  <a:lnTo>
                    <a:pt x="3" y="516"/>
                  </a:lnTo>
                  <a:lnTo>
                    <a:pt x="0" y="481"/>
                  </a:lnTo>
                  <a:lnTo>
                    <a:pt x="2" y="452"/>
                  </a:lnTo>
                  <a:lnTo>
                    <a:pt x="8" y="423"/>
                  </a:lnTo>
                  <a:lnTo>
                    <a:pt x="19" y="397"/>
                  </a:lnTo>
                  <a:lnTo>
                    <a:pt x="34" y="372"/>
                  </a:lnTo>
                  <a:lnTo>
                    <a:pt x="51" y="351"/>
                  </a:lnTo>
                  <a:lnTo>
                    <a:pt x="72" y="331"/>
                  </a:lnTo>
                  <a:lnTo>
                    <a:pt x="70" y="306"/>
                  </a:lnTo>
                  <a:lnTo>
                    <a:pt x="73" y="273"/>
                  </a:lnTo>
                  <a:lnTo>
                    <a:pt x="81" y="243"/>
                  </a:lnTo>
                  <a:lnTo>
                    <a:pt x="93" y="214"/>
                  </a:lnTo>
                  <a:lnTo>
                    <a:pt x="110" y="189"/>
                  </a:lnTo>
                  <a:lnTo>
                    <a:pt x="131" y="166"/>
                  </a:lnTo>
                  <a:lnTo>
                    <a:pt x="154" y="147"/>
                  </a:lnTo>
                  <a:lnTo>
                    <a:pt x="182" y="131"/>
                  </a:lnTo>
                  <a:lnTo>
                    <a:pt x="212" y="120"/>
                  </a:lnTo>
                  <a:lnTo>
                    <a:pt x="242" y="115"/>
                  </a:lnTo>
                  <a:lnTo>
                    <a:pt x="267" y="87"/>
                  </a:lnTo>
                  <a:lnTo>
                    <a:pt x="295" y="61"/>
                  </a:lnTo>
                  <a:lnTo>
                    <a:pt x="326" y="40"/>
                  </a:lnTo>
                  <a:lnTo>
                    <a:pt x="360" y="23"/>
                  </a:lnTo>
                  <a:lnTo>
                    <a:pt x="396" y="10"/>
                  </a:lnTo>
                  <a:lnTo>
                    <a:pt x="433" y="2"/>
                  </a:lnTo>
                  <a:lnTo>
                    <a:pt x="473"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9" name="Freeform 283"/>
            <p:cNvSpPr>
              <a:spLocks/>
            </p:cNvSpPr>
            <p:nvPr/>
          </p:nvSpPr>
          <p:spPr bwMode="auto">
            <a:xfrm>
              <a:off x="4226" y="2501"/>
              <a:ext cx="108" cy="95"/>
            </a:xfrm>
            <a:custGeom>
              <a:avLst/>
              <a:gdLst>
                <a:gd name="T0" fmla="*/ 7 w 965"/>
                <a:gd name="T1" fmla="*/ 0 h 857"/>
                <a:gd name="T2" fmla="*/ 8 w 965"/>
                <a:gd name="T3" fmla="*/ 0 h 857"/>
                <a:gd name="T4" fmla="*/ 8 w 965"/>
                <a:gd name="T5" fmla="*/ 1 h 857"/>
                <a:gd name="T6" fmla="*/ 9 w 965"/>
                <a:gd name="T7" fmla="*/ 1 h 857"/>
                <a:gd name="T8" fmla="*/ 10 w 965"/>
                <a:gd name="T9" fmla="*/ 2 h 857"/>
                <a:gd name="T10" fmla="*/ 10 w 965"/>
                <a:gd name="T11" fmla="*/ 2 h 857"/>
                <a:gd name="T12" fmla="*/ 11 w 965"/>
                <a:gd name="T13" fmla="*/ 3 h 857"/>
                <a:gd name="T14" fmla="*/ 11 w 965"/>
                <a:gd name="T15" fmla="*/ 3 h 857"/>
                <a:gd name="T16" fmla="*/ 11 w 965"/>
                <a:gd name="T17" fmla="*/ 4 h 857"/>
                <a:gd name="T18" fmla="*/ 12 w 965"/>
                <a:gd name="T19" fmla="*/ 5 h 857"/>
                <a:gd name="T20" fmla="*/ 12 w 965"/>
                <a:gd name="T21" fmla="*/ 5 h 857"/>
                <a:gd name="T22" fmla="*/ 12 w 965"/>
                <a:gd name="T23" fmla="*/ 6 h 857"/>
                <a:gd name="T24" fmla="*/ 12 w 965"/>
                <a:gd name="T25" fmla="*/ 7 h 857"/>
                <a:gd name="T26" fmla="*/ 12 w 965"/>
                <a:gd name="T27" fmla="*/ 7 h 857"/>
                <a:gd name="T28" fmla="*/ 11 w 965"/>
                <a:gd name="T29" fmla="*/ 8 h 857"/>
                <a:gd name="T30" fmla="*/ 10 w 965"/>
                <a:gd name="T31" fmla="*/ 8 h 857"/>
                <a:gd name="T32" fmla="*/ 10 w 965"/>
                <a:gd name="T33" fmla="*/ 8 h 857"/>
                <a:gd name="T34" fmla="*/ 9 w 965"/>
                <a:gd name="T35" fmla="*/ 9 h 857"/>
                <a:gd name="T36" fmla="*/ 9 w 965"/>
                <a:gd name="T37" fmla="*/ 9 h 857"/>
                <a:gd name="T38" fmla="*/ 8 w 965"/>
                <a:gd name="T39" fmla="*/ 10 h 857"/>
                <a:gd name="T40" fmla="*/ 7 w 965"/>
                <a:gd name="T41" fmla="*/ 10 h 857"/>
                <a:gd name="T42" fmla="*/ 6 w 965"/>
                <a:gd name="T43" fmla="*/ 11 h 857"/>
                <a:gd name="T44" fmla="*/ 5 w 965"/>
                <a:gd name="T45" fmla="*/ 10 h 857"/>
                <a:gd name="T46" fmla="*/ 4 w 965"/>
                <a:gd name="T47" fmla="*/ 10 h 857"/>
                <a:gd name="T48" fmla="*/ 4 w 965"/>
                <a:gd name="T49" fmla="*/ 10 h 857"/>
                <a:gd name="T50" fmla="*/ 3 w 965"/>
                <a:gd name="T51" fmla="*/ 9 h 857"/>
                <a:gd name="T52" fmla="*/ 2 w 965"/>
                <a:gd name="T53" fmla="*/ 9 h 857"/>
                <a:gd name="T54" fmla="*/ 1 w 965"/>
                <a:gd name="T55" fmla="*/ 9 h 857"/>
                <a:gd name="T56" fmla="*/ 1 w 965"/>
                <a:gd name="T57" fmla="*/ 8 h 857"/>
                <a:gd name="T58" fmla="*/ 0 w 965"/>
                <a:gd name="T59" fmla="*/ 7 h 857"/>
                <a:gd name="T60" fmla="*/ 0 w 965"/>
                <a:gd name="T61" fmla="*/ 6 h 857"/>
                <a:gd name="T62" fmla="*/ 0 w 965"/>
                <a:gd name="T63" fmla="*/ 6 h 857"/>
                <a:gd name="T64" fmla="*/ 0 w 965"/>
                <a:gd name="T65" fmla="*/ 5 h 857"/>
                <a:gd name="T66" fmla="*/ 0 w 965"/>
                <a:gd name="T67" fmla="*/ 4 h 857"/>
                <a:gd name="T68" fmla="*/ 0 w 965"/>
                <a:gd name="T69" fmla="*/ 4 h 857"/>
                <a:gd name="T70" fmla="*/ 0 w 965"/>
                <a:gd name="T71" fmla="*/ 3 h 857"/>
                <a:gd name="T72" fmla="*/ 1 w 965"/>
                <a:gd name="T73" fmla="*/ 2 h 857"/>
                <a:gd name="T74" fmla="*/ 1 w 965"/>
                <a:gd name="T75" fmla="*/ 2 h 857"/>
                <a:gd name="T76" fmla="*/ 2 w 965"/>
                <a:gd name="T77" fmla="*/ 1 h 857"/>
                <a:gd name="T78" fmla="*/ 3 w 965"/>
                <a:gd name="T79" fmla="*/ 1 h 857"/>
                <a:gd name="T80" fmla="*/ 3 w 965"/>
                <a:gd name="T81" fmla="*/ 1 h 857"/>
                <a:gd name="T82" fmla="*/ 4 w 965"/>
                <a:gd name="T83" fmla="*/ 1 h 857"/>
                <a:gd name="T84" fmla="*/ 5 w 965"/>
                <a:gd name="T85" fmla="*/ 0 h 857"/>
                <a:gd name="T86" fmla="*/ 6 w 965"/>
                <a:gd name="T87" fmla="*/ 0 h 8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5"/>
                <a:gd name="T133" fmla="*/ 0 h 857"/>
                <a:gd name="T134" fmla="*/ 965 w 965"/>
                <a:gd name="T135" fmla="*/ 857 h 8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5" h="857">
                  <a:moveTo>
                    <a:pt x="492" y="0"/>
                  </a:moveTo>
                  <a:lnTo>
                    <a:pt x="531" y="2"/>
                  </a:lnTo>
                  <a:lnTo>
                    <a:pt x="570" y="10"/>
                  </a:lnTo>
                  <a:lnTo>
                    <a:pt x="606" y="23"/>
                  </a:lnTo>
                  <a:lnTo>
                    <a:pt x="639" y="40"/>
                  </a:lnTo>
                  <a:lnTo>
                    <a:pt x="670" y="61"/>
                  </a:lnTo>
                  <a:lnTo>
                    <a:pt x="698" y="87"/>
                  </a:lnTo>
                  <a:lnTo>
                    <a:pt x="722" y="115"/>
                  </a:lnTo>
                  <a:lnTo>
                    <a:pt x="754" y="120"/>
                  </a:lnTo>
                  <a:lnTo>
                    <a:pt x="783" y="131"/>
                  </a:lnTo>
                  <a:lnTo>
                    <a:pt x="810" y="147"/>
                  </a:lnTo>
                  <a:lnTo>
                    <a:pt x="835" y="166"/>
                  </a:lnTo>
                  <a:lnTo>
                    <a:pt x="855" y="189"/>
                  </a:lnTo>
                  <a:lnTo>
                    <a:pt x="871" y="214"/>
                  </a:lnTo>
                  <a:lnTo>
                    <a:pt x="885" y="243"/>
                  </a:lnTo>
                  <a:lnTo>
                    <a:pt x="893" y="273"/>
                  </a:lnTo>
                  <a:lnTo>
                    <a:pt x="895" y="306"/>
                  </a:lnTo>
                  <a:lnTo>
                    <a:pt x="893" y="331"/>
                  </a:lnTo>
                  <a:lnTo>
                    <a:pt x="913" y="351"/>
                  </a:lnTo>
                  <a:lnTo>
                    <a:pt x="932" y="372"/>
                  </a:lnTo>
                  <a:lnTo>
                    <a:pt x="946" y="397"/>
                  </a:lnTo>
                  <a:lnTo>
                    <a:pt x="956" y="423"/>
                  </a:lnTo>
                  <a:lnTo>
                    <a:pt x="963" y="452"/>
                  </a:lnTo>
                  <a:lnTo>
                    <a:pt x="965" y="481"/>
                  </a:lnTo>
                  <a:lnTo>
                    <a:pt x="962" y="516"/>
                  </a:lnTo>
                  <a:lnTo>
                    <a:pt x="953" y="548"/>
                  </a:lnTo>
                  <a:lnTo>
                    <a:pt x="939" y="578"/>
                  </a:lnTo>
                  <a:lnTo>
                    <a:pt x="920" y="605"/>
                  </a:lnTo>
                  <a:lnTo>
                    <a:pt x="897" y="628"/>
                  </a:lnTo>
                  <a:lnTo>
                    <a:pt x="870" y="646"/>
                  </a:lnTo>
                  <a:lnTo>
                    <a:pt x="840" y="661"/>
                  </a:lnTo>
                  <a:lnTo>
                    <a:pt x="808" y="670"/>
                  </a:lnTo>
                  <a:lnTo>
                    <a:pt x="773" y="673"/>
                  </a:lnTo>
                  <a:lnTo>
                    <a:pt x="767" y="673"/>
                  </a:lnTo>
                  <a:lnTo>
                    <a:pt x="761" y="672"/>
                  </a:lnTo>
                  <a:lnTo>
                    <a:pt x="745" y="708"/>
                  </a:lnTo>
                  <a:lnTo>
                    <a:pt x="724" y="739"/>
                  </a:lnTo>
                  <a:lnTo>
                    <a:pt x="700" y="768"/>
                  </a:lnTo>
                  <a:lnTo>
                    <a:pt x="672" y="793"/>
                  </a:lnTo>
                  <a:lnTo>
                    <a:pt x="641" y="816"/>
                  </a:lnTo>
                  <a:lnTo>
                    <a:pt x="607" y="833"/>
                  </a:lnTo>
                  <a:lnTo>
                    <a:pt x="571" y="846"/>
                  </a:lnTo>
                  <a:lnTo>
                    <a:pt x="532" y="855"/>
                  </a:lnTo>
                  <a:lnTo>
                    <a:pt x="492" y="857"/>
                  </a:lnTo>
                  <a:lnTo>
                    <a:pt x="454" y="855"/>
                  </a:lnTo>
                  <a:lnTo>
                    <a:pt x="419" y="847"/>
                  </a:lnTo>
                  <a:lnTo>
                    <a:pt x="385" y="836"/>
                  </a:lnTo>
                  <a:lnTo>
                    <a:pt x="352" y="821"/>
                  </a:lnTo>
                  <a:lnTo>
                    <a:pt x="322" y="803"/>
                  </a:lnTo>
                  <a:lnTo>
                    <a:pt x="295" y="780"/>
                  </a:lnTo>
                  <a:lnTo>
                    <a:pt x="271" y="755"/>
                  </a:lnTo>
                  <a:lnTo>
                    <a:pt x="246" y="756"/>
                  </a:lnTo>
                  <a:lnTo>
                    <a:pt x="207" y="753"/>
                  </a:lnTo>
                  <a:lnTo>
                    <a:pt x="170" y="743"/>
                  </a:lnTo>
                  <a:lnTo>
                    <a:pt x="135" y="729"/>
                  </a:lnTo>
                  <a:lnTo>
                    <a:pt x="104" y="710"/>
                  </a:lnTo>
                  <a:lnTo>
                    <a:pt x="76" y="685"/>
                  </a:lnTo>
                  <a:lnTo>
                    <a:pt x="52" y="658"/>
                  </a:lnTo>
                  <a:lnTo>
                    <a:pt x="32" y="626"/>
                  </a:lnTo>
                  <a:lnTo>
                    <a:pt x="18" y="591"/>
                  </a:lnTo>
                  <a:lnTo>
                    <a:pt x="9" y="555"/>
                  </a:lnTo>
                  <a:lnTo>
                    <a:pt x="6" y="516"/>
                  </a:lnTo>
                  <a:lnTo>
                    <a:pt x="8" y="484"/>
                  </a:lnTo>
                  <a:lnTo>
                    <a:pt x="14" y="455"/>
                  </a:lnTo>
                  <a:lnTo>
                    <a:pt x="23" y="426"/>
                  </a:lnTo>
                  <a:lnTo>
                    <a:pt x="36" y="399"/>
                  </a:lnTo>
                  <a:lnTo>
                    <a:pt x="21" y="374"/>
                  </a:lnTo>
                  <a:lnTo>
                    <a:pt x="10" y="348"/>
                  </a:lnTo>
                  <a:lnTo>
                    <a:pt x="4" y="318"/>
                  </a:lnTo>
                  <a:lnTo>
                    <a:pt x="0" y="288"/>
                  </a:lnTo>
                  <a:lnTo>
                    <a:pt x="4" y="254"/>
                  </a:lnTo>
                  <a:lnTo>
                    <a:pt x="13" y="221"/>
                  </a:lnTo>
                  <a:lnTo>
                    <a:pt x="27" y="192"/>
                  </a:lnTo>
                  <a:lnTo>
                    <a:pt x="46" y="164"/>
                  </a:lnTo>
                  <a:lnTo>
                    <a:pt x="69" y="142"/>
                  </a:lnTo>
                  <a:lnTo>
                    <a:pt x="97" y="122"/>
                  </a:lnTo>
                  <a:lnTo>
                    <a:pt x="126" y="108"/>
                  </a:lnTo>
                  <a:lnTo>
                    <a:pt x="159" y="99"/>
                  </a:lnTo>
                  <a:lnTo>
                    <a:pt x="194" y="96"/>
                  </a:lnTo>
                  <a:lnTo>
                    <a:pt x="218" y="98"/>
                  </a:lnTo>
                  <a:lnTo>
                    <a:pt x="242" y="103"/>
                  </a:lnTo>
                  <a:lnTo>
                    <a:pt x="264" y="110"/>
                  </a:lnTo>
                  <a:lnTo>
                    <a:pt x="289" y="82"/>
                  </a:lnTo>
                  <a:lnTo>
                    <a:pt x="316" y="59"/>
                  </a:lnTo>
                  <a:lnTo>
                    <a:pt x="347" y="39"/>
                  </a:lnTo>
                  <a:lnTo>
                    <a:pt x="381" y="22"/>
                  </a:lnTo>
                  <a:lnTo>
                    <a:pt x="415" y="10"/>
                  </a:lnTo>
                  <a:lnTo>
                    <a:pt x="453" y="2"/>
                  </a:lnTo>
                  <a:lnTo>
                    <a:pt x="492" y="0"/>
                  </a:lnTo>
                  <a:close/>
                </a:path>
              </a:pathLst>
            </a:custGeom>
            <a:grpFill/>
            <a:ln w="0">
              <a:solidFill>
                <a:schemeClr val="bg1"/>
              </a:solidFill>
              <a:prstDash val="solid"/>
              <a:round/>
              <a:headEnd/>
              <a:tailEnd/>
            </a:ln>
          </p:spPr>
          <p:txBody>
            <a:bodyPr/>
            <a:lstStyle/>
            <a:p>
              <a:endParaRPr lang="en-ZA" dirty="0">
                <a:solidFill>
                  <a:srgbClr val="717171"/>
                </a:solidFill>
              </a:endParaRPr>
            </a:p>
          </p:txBody>
        </p:sp>
      </p:grpSp>
      <p:sp>
        <p:nvSpPr>
          <p:cNvPr id="20" name="TextBox 19"/>
          <p:cNvSpPr txBox="1"/>
          <p:nvPr/>
        </p:nvSpPr>
        <p:spPr>
          <a:xfrm>
            <a:off x="399002" y="5213458"/>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Mobile clinics/ education activations</a:t>
            </a:r>
          </a:p>
          <a:p>
            <a:pPr marL="190500" lvl="1" indent="-190500">
              <a:buSzPct val="100000"/>
              <a:buFont typeface="Wingdings"/>
              <a:buChar char=""/>
              <a:defRPr/>
            </a:pPr>
            <a:r>
              <a:rPr lang="en-ZA" sz="1100" dirty="0" smtClean="0">
                <a:solidFill>
                  <a:srgbClr val="717171"/>
                </a:solidFill>
              </a:rPr>
              <a:t>Key Gate keepers: church, township schools, township/ peri-urban/ rural clinics</a:t>
            </a:r>
          </a:p>
          <a:p>
            <a:pPr marL="190500" lvl="1" indent="-190500">
              <a:buSzPct val="100000"/>
              <a:buFont typeface="Wingdings"/>
              <a:buChar char=""/>
              <a:defRPr/>
            </a:pPr>
            <a:r>
              <a:rPr lang="en-ZA" sz="1100" dirty="0" smtClean="0">
                <a:solidFill>
                  <a:srgbClr val="717171"/>
                </a:solidFill>
              </a:rPr>
              <a:t>Shebeen/ tavern dispensers</a:t>
            </a:r>
            <a:endParaRPr lang="en-ZA" sz="1100" dirty="0">
              <a:solidFill>
                <a:srgbClr val="717171"/>
              </a:solidFill>
            </a:endParaRPr>
          </a:p>
        </p:txBody>
      </p:sp>
      <p:sp>
        <p:nvSpPr>
          <p:cNvPr id="21" name="TextBox 20"/>
          <p:cNvSpPr txBox="1"/>
          <p:nvPr/>
        </p:nvSpPr>
        <p:spPr>
          <a:xfrm>
            <a:off x="4776574" y="5206290"/>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Messaging: </a:t>
            </a:r>
          </a:p>
          <a:p>
            <a:pPr marL="647700" lvl="2" indent="-190500">
              <a:buSzPct val="100000"/>
              <a:buFont typeface="Wingdings"/>
              <a:buChar char=""/>
              <a:defRPr/>
            </a:pPr>
            <a:r>
              <a:rPr lang="en-ZA" sz="1100" dirty="0" smtClean="0">
                <a:solidFill>
                  <a:srgbClr val="717171"/>
                </a:solidFill>
              </a:rPr>
              <a:t>Protection without ‘him’ knowing</a:t>
            </a:r>
          </a:p>
          <a:p>
            <a:pPr marL="190500" lvl="1" indent="-190500">
              <a:buSzPct val="100000"/>
              <a:buFont typeface="Wingdings"/>
              <a:buChar char=""/>
              <a:defRPr/>
            </a:pPr>
            <a:r>
              <a:rPr lang="en-ZA" sz="1100" dirty="0" smtClean="0">
                <a:solidFill>
                  <a:srgbClr val="717171"/>
                </a:solidFill>
              </a:rPr>
              <a:t>Packaging: </a:t>
            </a:r>
          </a:p>
          <a:p>
            <a:pPr marL="647700" lvl="2" indent="-190500">
              <a:buSzPct val="100000"/>
              <a:buFont typeface="Wingdings"/>
              <a:buChar char=""/>
              <a:defRPr/>
            </a:pPr>
            <a:r>
              <a:rPr lang="en-ZA" sz="1100" dirty="0" smtClean="0">
                <a:solidFill>
                  <a:srgbClr val="717171"/>
                </a:solidFill>
              </a:rPr>
              <a:t>Not overtly a sexual health product- help her protect herself without her partner knowing</a:t>
            </a:r>
            <a:endParaRPr lang="en-ZA" sz="1100" dirty="0">
              <a:solidFill>
                <a:srgbClr val="717171"/>
              </a:solidFill>
            </a:endParaRPr>
          </a:p>
          <a:p>
            <a:pPr marL="190500" lvl="1" indent="-190500">
              <a:buSzPct val="100000"/>
              <a:buFont typeface="Wingdings"/>
              <a:buChar char=""/>
              <a:defRPr/>
            </a:pPr>
            <a:endParaRPr lang="en-ZA" sz="1100" dirty="0">
              <a:solidFill>
                <a:srgbClr val="717171"/>
              </a:solidFill>
            </a:endParaRPr>
          </a:p>
        </p:txBody>
      </p:sp>
      <p:sp>
        <p:nvSpPr>
          <p:cNvPr id="23" name="Rectangle 22"/>
          <p:cNvSpPr/>
          <p:nvPr/>
        </p:nvSpPr>
        <p:spPr>
          <a:xfrm>
            <a:off x="1452" y="1838442"/>
            <a:ext cx="3003003" cy="1802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smtClean="0">
                <a:solidFill>
                  <a:srgbClr val="C00069"/>
                </a:solidFill>
                <a:latin typeface="Cooper Black" panose="0208090404030B020404" pitchFamily="18" charset="0"/>
              </a:rPr>
              <a:t>Empower her with easily accessible ‘covert’ protection/ prevention products</a:t>
            </a:r>
            <a:endParaRPr lang="en-ZA" sz="2000" u="sng" dirty="0" smtClean="0">
              <a:solidFill>
                <a:srgbClr val="C00069"/>
              </a:solidFill>
              <a:latin typeface="Cooper Black" panose="0208090404030B020404" pitchFamily="18" charset="0"/>
            </a:endParaRPr>
          </a:p>
        </p:txBody>
      </p:sp>
      <p:sp>
        <p:nvSpPr>
          <p:cNvPr id="24" name="TextBox 23"/>
          <p:cNvSpPr txBox="1"/>
          <p:nvPr/>
        </p:nvSpPr>
        <p:spPr>
          <a:xfrm>
            <a:off x="10279527" y="4380693"/>
            <a:ext cx="366230" cy="830997"/>
          </a:xfrm>
          <a:prstGeom prst="rect">
            <a:avLst/>
          </a:prstGeom>
          <a:noFill/>
        </p:spPr>
        <p:txBody>
          <a:bodyPr wrap="square" lIns="0" tIns="0" rIns="0" bIns="0" rtlCol="0">
            <a:spAutoFit/>
          </a:bodyPr>
          <a:lstStyle/>
          <a:p>
            <a:r>
              <a:rPr lang="en-ZA" sz="5400" b="1" dirty="0" smtClean="0">
                <a:solidFill>
                  <a:srgbClr val="C00069"/>
                </a:solidFill>
              </a:rPr>
              <a:t>&gt;</a:t>
            </a:r>
          </a:p>
        </p:txBody>
      </p:sp>
      <p:sp>
        <p:nvSpPr>
          <p:cNvPr id="25" name="AutoShape 2" descr="Image result for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3076" name="Picture 4" descr="Image result for facebook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3981" y="4523500"/>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08074" y="5357898"/>
            <a:ext cx="2457054" cy="184666"/>
          </a:xfrm>
          <a:prstGeom prst="rect">
            <a:avLst/>
          </a:prstGeom>
          <a:noFill/>
        </p:spPr>
        <p:txBody>
          <a:bodyPr wrap="square" lIns="0" tIns="0" rIns="0" bIns="0" rtlCol="0">
            <a:spAutoFit/>
          </a:bodyPr>
          <a:lstStyle/>
          <a:p>
            <a:pPr algn="ctr"/>
            <a:r>
              <a:rPr lang="en-ZA" sz="1200" dirty="0" smtClean="0">
                <a:solidFill>
                  <a:srgbClr val="717171"/>
                </a:solidFill>
              </a:rPr>
              <a:t>Observer rather than a participator</a:t>
            </a:r>
          </a:p>
        </p:txBody>
      </p:sp>
      <p:sp>
        <p:nvSpPr>
          <p:cNvPr id="33" name="noun_project_0905.eps"/>
          <p:cNvSpPr>
            <a:spLocks noEditPoints="1"/>
          </p:cNvSpPr>
          <p:nvPr/>
        </p:nvSpPr>
        <p:spPr bwMode="auto">
          <a:xfrm>
            <a:off x="320557" y="254906"/>
            <a:ext cx="630219" cy="560825"/>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C00069"/>
          </a:solidFill>
          <a:ln>
            <a:noFill/>
          </a:ln>
        </p:spPr>
        <p:txBody>
          <a:bodyPr/>
          <a:lstStyle/>
          <a:p>
            <a:endParaRPr lang="en-ZA" dirty="0">
              <a:solidFill>
                <a:srgbClr val="717171"/>
              </a:solidFill>
            </a:endParaRPr>
          </a:p>
        </p:txBody>
      </p:sp>
      <p:sp>
        <p:nvSpPr>
          <p:cNvPr id="3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Gender Prisoner</a:t>
            </a:r>
          </a:p>
        </p:txBody>
      </p:sp>
      <p:pic>
        <p:nvPicPr>
          <p:cNvPr id="409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202380" y="4416630"/>
            <a:ext cx="1095082" cy="796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582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Consumerism and Brand Learnings</a:t>
            </a:r>
            <a:br>
              <a:rPr lang="en-ZA" dirty="0" smtClean="0"/>
            </a:br>
            <a:r>
              <a:rPr lang="en-ZA" dirty="0" smtClean="0"/>
              <a:t/>
            </a:r>
            <a:br>
              <a:rPr lang="en-ZA" dirty="0" smtClean="0"/>
            </a:br>
            <a:r>
              <a:rPr lang="en-ZA" dirty="0" smtClean="0"/>
              <a:t>  </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119</a:t>
            </a:fld>
            <a:endParaRPr lang="en-GB" dirty="0">
              <a:solidFill>
                <a:srgbClr val="717171"/>
              </a:solidFill>
            </a:endParaRPr>
          </a:p>
        </p:txBody>
      </p:sp>
      <p:sp>
        <p:nvSpPr>
          <p:cNvPr id="6" name="Rectangle 5"/>
          <p:cNvSpPr/>
          <p:nvPr/>
        </p:nvSpPr>
        <p:spPr>
          <a:xfrm>
            <a:off x="359999" y="1222085"/>
            <a:ext cx="4361903" cy="4893647"/>
          </a:xfrm>
          <a:prstGeom prst="rect">
            <a:avLst/>
          </a:prstGeom>
        </p:spPr>
        <p:txBody>
          <a:bodyPr wrap="square">
            <a:spAutoFit/>
          </a:bodyPr>
          <a:lstStyle/>
          <a:p>
            <a:pPr marL="342900" indent="-342900">
              <a:buFont typeface="Wingdings" panose="05000000000000000000" pitchFamily="2" charset="2"/>
              <a:buChar char="§"/>
            </a:pPr>
            <a:r>
              <a:rPr lang="en-US" sz="2400" dirty="0" smtClean="0">
                <a:solidFill>
                  <a:srgbClr val="717171"/>
                </a:solidFill>
              </a:rPr>
              <a:t>Don’t “rescue”</a:t>
            </a:r>
          </a:p>
          <a:p>
            <a:pPr marL="342900" indent="-342900">
              <a:buFont typeface="Wingdings" panose="05000000000000000000" pitchFamily="2" charset="2"/>
              <a:buChar char="§"/>
            </a:pPr>
            <a:r>
              <a:rPr lang="en-US" sz="2400" dirty="0" smtClean="0">
                <a:solidFill>
                  <a:srgbClr val="717171"/>
                </a:solidFill>
              </a:rPr>
              <a:t>Products must answer a need but not “rescue”</a:t>
            </a:r>
          </a:p>
          <a:p>
            <a:pPr marL="342900" indent="-342900">
              <a:buFont typeface="Wingdings" panose="05000000000000000000" pitchFamily="2" charset="2"/>
              <a:buChar char="§"/>
            </a:pPr>
            <a:r>
              <a:rPr lang="en-US" sz="2400" dirty="0" smtClean="0">
                <a:solidFill>
                  <a:srgbClr val="717171"/>
                </a:solidFill>
              </a:rPr>
              <a:t>Personal care brands that resonate</a:t>
            </a:r>
            <a:r>
              <a:rPr lang="en-US" sz="2400" dirty="0">
                <a:solidFill>
                  <a:srgbClr val="717171"/>
                </a:solidFill>
              </a:rPr>
              <a:t> </a:t>
            </a:r>
            <a:r>
              <a:rPr lang="en-US" sz="2400" dirty="0" smtClean="0">
                <a:solidFill>
                  <a:srgbClr val="717171"/>
                </a:solidFill>
              </a:rPr>
              <a:t>are brands that:</a:t>
            </a:r>
          </a:p>
          <a:p>
            <a:pPr marL="800100" lvl="1" indent="-342900">
              <a:buFont typeface="Wingdings" panose="05000000000000000000" pitchFamily="2" charset="2"/>
              <a:buChar char="§"/>
            </a:pPr>
            <a:r>
              <a:rPr lang="en-US" sz="2400" dirty="0">
                <a:solidFill>
                  <a:srgbClr val="717171"/>
                </a:solidFill>
              </a:rPr>
              <a:t>B</a:t>
            </a:r>
            <a:r>
              <a:rPr lang="en-US" sz="2400" dirty="0" smtClean="0">
                <a:solidFill>
                  <a:srgbClr val="717171"/>
                </a:solidFill>
              </a:rPr>
              <a:t>oost self-esteem, make people feel good about themselves</a:t>
            </a:r>
          </a:p>
          <a:p>
            <a:pPr marL="800100" lvl="1" indent="-342900">
              <a:buFont typeface="Wingdings" panose="05000000000000000000" pitchFamily="2" charset="2"/>
              <a:buChar char="§"/>
            </a:pPr>
            <a:r>
              <a:rPr lang="en-US" sz="2400" dirty="0" smtClean="0">
                <a:solidFill>
                  <a:srgbClr val="717171"/>
                </a:solidFill>
              </a:rPr>
              <a:t>Provide dignity</a:t>
            </a:r>
          </a:p>
          <a:p>
            <a:pPr marL="800100" lvl="1" indent="-342900">
              <a:buFont typeface="Wingdings" panose="05000000000000000000" pitchFamily="2" charset="2"/>
              <a:buChar char="§"/>
            </a:pPr>
            <a:r>
              <a:rPr lang="en-US" sz="2400" dirty="0" smtClean="0">
                <a:solidFill>
                  <a:srgbClr val="717171"/>
                </a:solidFill>
              </a:rPr>
              <a:t>Aspiration: brand experience you are left feeling with </a:t>
            </a:r>
          </a:p>
          <a:p>
            <a:pPr marL="342900" indent="-342900">
              <a:buFont typeface="Wingdings" panose="05000000000000000000" pitchFamily="2" charset="2"/>
              <a:buChar char="§"/>
            </a:pPr>
            <a:endParaRPr lang="en-ZA" sz="2400" dirty="0">
              <a:solidFill>
                <a:srgbClr val="71717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3624" y="1222085"/>
            <a:ext cx="6953250" cy="4638675"/>
          </a:xfrm>
          <a:prstGeom prst="rect">
            <a:avLst/>
          </a:prstGeom>
        </p:spPr>
      </p:pic>
    </p:spTree>
    <p:extLst>
      <p:ext uri="{BB962C8B-B14F-4D97-AF65-F5344CB8AC3E}">
        <p14:creationId xmlns:p14="http://schemas.microsoft.com/office/powerpoint/2010/main" val="399688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Young women struggle to find a suitable environment for education due to various barriers</a:t>
            </a:r>
            <a:endParaRPr lang="en-ZA" dirty="0"/>
          </a:p>
        </p:txBody>
      </p:sp>
      <p:sp>
        <p:nvSpPr>
          <p:cNvPr id="3" name="Text Placeholder 2"/>
          <p:cNvSpPr>
            <a:spLocks noGrp="1"/>
          </p:cNvSpPr>
          <p:nvPr>
            <p:ph type="body" sz="quarter" idx="16"/>
          </p:nvPr>
        </p:nvSpPr>
        <p:spPr/>
        <p:txBody>
          <a:bodyPr/>
          <a:lstStyle/>
          <a:p>
            <a:endParaRPr lang="en-ZA" dirty="0"/>
          </a:p>
        </p:txBody>
      </p:sp>
      <p:sp>
        <p:nvSpPr>
          <p:cNvPr id="4" name="Text Placeholder 3"/>
          <p:cNvSpPr>
            <a:spLocks noGrp="1"/>
          </p:cNvSpPr>
          <p:nvPr>
            <p:ph type="body" sz="quarter" idx="15"/>
          </p:nvPr>
        </p:nvSpPr>
        <p:spPr/>
        <p:txBody>
          <a:bodyPr/>
          <a:lstStyle/>
          <a:p>
            <a:endParaRPr lang="en-ZA" dirty="0"/>
          </a:p>
        </p:txBody>
      </p:sp>
      <p:sp>
        <p:nvSpPr>
          <p:cNvPr id="5" name="Slide Number Placeholder 4"/>
          <p:cNvSpPr>
            <a:spLocks noGrp="1"/>
          </p:cNvSpPr>
          <p:nvPr>
            <p:ph type="sldNum" sz="quarter" idx="4"/>
          </p:nvPr>
        </p:nvSpPr>
        <p:spPr/>
        <p:txBody>
          <a:bodyPr/>
          <a:lstStyle/>
          <a:p>
            <a:fld id="{4034BEE3-566C-4068-A777-C3A4762E861B}" type="slidenum">
              <a:rPr lang="en-GB" smtClean="0"/>
              <a:pPr/>
              <a:t>12</a:t>
            </a:fld>
            <a:endParaRPr lang="en-GB" dirty="0"/>
          </a:p>
        </p:txBody>
      </p:sp>
      <p:grpSp>
        <p:nvGrpSpPr>
          <p:cNvPr id="6" name="Group 44"/>
          <p:cNvGrpSpPr>
            <a:grpSpLocks/>
          </p:cNvGrpSpPr>
          <p:nvPr/>
        </p:nvGrpSpPr>
        <p:grpSpPr bwMode="auto">
          <a:xfrm>
            <a:off x="228600" y="1454150"/>
            <a:ext cx="1600200" cy="4489450"/>
            <a:chOff x="990600" y="1073380"/>
            <a:chExt cx="1600200" cy="4489220"/>
          </a:xfrm>
        </p:grpSpPr>
        <p:sp>
          <p:nvSpPr>
            <p:cNvPr id="7" name="Round Same Side Corner Rectangle 28"/>
            <p:cNvSpPr>
              <a:spLocks noChangeArrowheads="1"/>
            </p:cNvSpPr>
            <p:nvPr/>
          </p:nvSpPr>
          <p:spPr bwMode="auto">
            <a:xfrm rot="10800000">
              <a:off x="1006475" y="1828991"/>
              <a:ext cx="1563688"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8" name="Group 22"/>
            <p:cNvGrpSpPr>
              <a:grpSpLocks/>
            </p:cNvGrpSpPr>
            <p:nvPr/>
          </p:nvGrpSpPr>
          <p:grpSpPr bwMode="auto">
            <a:xfrm>
              <a:off x="990600" y="1073380"/>
              <a:ext cx="1600200" cy="1600118"/>
              <a:chOff x="4689172" y="1173726"/>
              <a:chExt cx="1600200" cy="1600118"/>
            </a:xfrm>
          </p:grpSpPr>
          <p:sp>
            <p:nvSpPr>
              <p:cNvPr id="10" name="Oval 9"/>
              <p:cNvSpPr/>
              <p:nvPr/>
            </p:nvSpPr>
            <p:spPr>
              <a:xfrm>
                <a:off x="4800600" y="1295400"/>
                <a:ext cx="1371600" cy="1371600"/>
              </a:xfrm>
              <a:prstGeom prst="ellipse">
                <a:avLst/>
              </a:prstGeom>
              <a:gradFill flip="none" rotWithShape="1">
                <a:gsLst>
                  <a:gs pos="43000">
                    <a:srgbClr val="F79646"/>
                  </a:gs>
                  <a:gs pos="0">
                    <a:srgbClr val="F79646">
                      <a:lumMod val="60000"/>
                      <a:lumOff val="40000"/>
                    </a:srgb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11" name="Oval 10"/>
              <p:cNvSpPr/>
              <p:nvPr/>
            </p:nvSpPr>
            <p:spPr>
              <a:xfrm>
                <a:off x="4851097" y="2134115"/>
                <a:ext cx="1263650" cy="533373"/>
              </a:xfrm>
              <a:prstGeom prst="ellipse">
                <a:avLst/>
              </a:prstGeom>
              <a:gradFill flip="none" rotWithShape="1">
                <a:gsLst>
                  <a:gs pos="0">
                    <a:srgbClr val="F79646">
                      <a:lumMod val="75000"/>
                    </a:srgbClr>
                  </a:gs>
                  <a:gs pos="100000">
                    <a:srgbClr val="FFFFFF">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12" name="Freeform 11"/>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78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13" name="Donut 26"/>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14" name="TextBox 27"/>
              <p:cNvSpPr txBox="1">
                <a:spLocks noChangeArrowheads="1"/>
              </p:cNvSpPr>
              <p:nvPr/>
            </p:nvSpPr>
            <p:spPr bwMode="auto">
              <a:xfrm>
                <a:off x="4800600" y="1764268"/>
                <a:ext cx="1371600" cy="523193"/>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rPr>
                  <a:t>Economic</a:t>
                </a:r>
                <a:r>
                  <a:rPr kumimoji="0" lang="nb-NO" sz="1400" b="1" i="0" u="none" strike="noStrike" kern="0" cap="none" spc="0" normalizeH="0" noProof="0" dirty="0" smtClean="0">
                    <a:ln>
                      <a:noFill/>
                    </a:ln>
                    <a:solidFill>
                      <a:srgbClr val="FFFFFF"/>
                    </a:solidFill>
                    <a:effectLst/>
                    <a:uLnTx/>
                    <a:uFillTx/>
                    <a:latin typeface="Gill Sans MT" panose="020B0502020104020203" pitchFamily="34" charset="0"/>
                    <a:ea typeface="ＭＳ Ｐゴシック" charset="-128"/>
                  </a:rPr>
                  <a:t> Barriers</a:t>
                </a:r>
                <a:endParaRPr kumimoji="0" lang="nb-NO" sz="14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endParaRPr>
              </a:p>
            </p:txBody>
          </p:sp>
        </p:grpSp>
        <p:sp>
          <p:nvSpPr>
            <p:cNvPr id="9" name="Oval 8"/>
            <p:cNvSpPr/>
            <p:nvPr/>
          </p:nvSpPr>
          <p:spPr>
            <a:xfrm>
              <a:off x="1006475" y="5257816"/>
              <a:ext cx="1563688"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grpSp>
        <p:nvGrpSpPr>
          <p:cNvPr id="15" name="Group 43"/>
          <p:cNvGrpSpPr>
            <a:grpSpLocks/>
          </p:cNvGrpSpPr>
          <p:nvPr/>
        </p:nvGrpSpPr>
        <p:grpSpPr bwMode="auto">
          <a:xfrm>
            <a:off x="1864056" y="1454150"/>
            <a:ext cx="1600200" cy="4489450"/>
            <a:chOff x="2819400" y="1073380"/>
            <a:chExt cx="1600200" cy="4489220"/>
          </a:xfrm>
        </p:grpSpPr>
        <p:sp>
          <p:nvSpPr>
            <p:cNvPr id="16" name="Round Same Side Corner Rectangle 29"/>
            <p:cNvSpPr>
              <a:spLocks noChangeArrowheads="1"/>
            </p:cNvSpPr>
            <p:nvPr/>
          </p:nvSpPr>
          <p:spPr bwMode="auto">
            <a:xfrm rot="10800000">
              <a:off x="2840038" y="1828991"/>
              <a:ext cx="1563687"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17" name="Group 16"/>
            <p:cNvGrpSpPr>
              <a:grpSpLocks/>
            </p:cNvGrpSpPr>
            <p:nvPr/>
          </p:nvGrpSpPr>
          <p:grpSpPr bwMode="auto">
            <a:xfrm>
              <a:off x="2819400" y="1073380"/>
              <a:ext cx="1600200" cy="1600118"/>
              <a:chOff x="4689172" y="1173726"/>
              <a:chExt cx="1600200" cy="1600118"/>
            </a:xfrm>
          </p:grpSpPr>
          <p:sp>
            <p:nvSpPr>
              <p:cNvPr id="19" name="Oval 18"/>
              <p:cNvSpPr/>
              <p:nvPr/>
            </p:nvSpPr>
            <p:spPr>
              <a:xfrm>
                <a:off x="4800600" y="1295400"/>
                <a:ext cx="1371600" cy="1371600"/>
              </a:xfrm>
              <a:prstGeom prst="ellipse">
                <a:avLst/>
              </a:prstGeom>
              <a:gradFill flip="none" rotWithShape="1">
                <a:gsLst>
                  <a:gs pos="100000">
                    <a:srgbClr val="1F497D">
                      <a:lumMod val="60000"/>
                      <a:lumOff val="40000"/>
                    </a:srgbClr>
                  </a:gs>
                  <a:gs pos="0">
                    <a:srgbClr val="1F497D">
                      <a:lumMod val="20000"/>
                      <a:lumOff val="80000"/>
                    </a:srgb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20" name="Oval 19"/>
              <p:cNvSpPr/>
              <p:nvPr/>
            </p:nvSpPr>
            <p:spPr>
              <a:xfrm>
                <a:off x="4851097" y="2134115"/>
                <a:ext cx="1263650" cy="533373"/>
              </a:xfrm>
              <a:prstGeom prst="ellipse">
                <a:avLst/>
              </a:prstGeom>
              <a:gradFill flip="none" rotWithShape="1">
                <a:gsLst>
                  <a:gs pos="0">
                    <a:srgbClr val="4F81BD"/>
                  </a:gs>
                  <a:gs pos="100000">
                    <a:srgbClr val="FFFFFF">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21" name="Freeform 20"/>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78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22" name="Donut 20"/>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23" name="TextBox 21"/>
              <p:cNvSpPr txBox="1">
                <a:spLocks noChangeArrowheads="1"/>
              </p:cNvSpPr>
              <p:nvPr/>
            </p:nvSpPr>
            <p:spPr bwMode="auto">
              <a:xfrm>
                <a:off x="4793517" y="1597711"/>
                <a:ext cx="1371600" cy="738626"/>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solidFill>
                      <a:srgbClr val="17375E"/>
                    </a:solidFill>
                    <a:effectLst/>
                    <a:uLnTx/>
                    <a:uFillTx/>
                    <a:latin typeface="Gill Sans MT" panose="020B0502020104020203" pitchFamily="34" charset="0"/>
                    <a:ea typeface="ＭＳ Ｐゴシック" charset="-128"/>
                  </a:rPr>
                  <a:t>Bi-constitutional</a:t>
                </a:r>
              </a:p>
              <a:p>
                <a:pPr marL="0" marR="0" lvl="0" indent="0" algn="ctr" defTabSz="457200" eaLnBrk="1" fontAlgn="base" latinLnBrk="0" hangingPunct="1">
                  <a:lnSpc>
                    <a:spcPct val="100000"/>
                  </a:lnSpc>
                  <a:spcBef>
                    <a:spcPct val="0"/>
                  </a:spcBef>
                  <a:spcAft>
                    <a:spcPct val="0"/>
                  </a:spcAft>
                  <a:buClrTx/>
                  <a:buSzTx/>
                  <a:buFontTx/>
                  <a:buNone/>
                  <a:tabLst/>
                  <a:defRPr/>
                </a:pPr>
                <a:r>
                  <a:rPr lang="nb-NO" sz="1400" b="1" kern="0" dirty="0" smtClean="0">
                    <a:solidFill>
                      <a:srgbClr val="17375E"/>
                    </a:solidFill>
                    <a:latin typeface="Gill Sans MT" panose="020B0502020104020203" pitchFamily="34" charset="0"/>
                    <a:ea typeface="ＭＳ Ｐゴシック" charset="-128"/>
                  </a:rPr>
                  <a:t>barriers</a:t>
                </a:r>
                <a:r>
                  <a:rPr kumimoji="0" lang="nb-NO" sz="1400" b="1" i="0" u="none" strike="noStrike" kern="0" cap="none" spc="0" normalizeH="0" baseline="0" noProof="0" dirty="0" smtClean="0">
                    <a:ln>
                      <a:noFill/>
                    </a:ln>
                    <a:solidFill>
                      <a:srgbClr val="17375E"/>
                    </a:solidFill>
                    <a:effectLst/>
                    <a:uLnTx/>
                    <a:uFillTx/>
                    <a:latin typeface="Gill Sans MT" panose="020B0502020104020203" pitchFamily="34" charset="0"/>
                    <a:ea typeface="ＭＳ Ｐゴシック" charset="-128"/>
                  </a:rPr>
                  <a:t> </a:t>
                </a:r>
              </a:p>
            </p:txBody>
          </p:sp>
        </p:grpSp>
        <p:sp>
          <p:nvSpPr>
            <p:cNvPr id="18" name="Oval 17"/>
            <p:cNvSpPr/>
            <p:nvPr/>
          </p:nvSpPr>
          <p:spPr>
            <a:xfrm>
              <a:off x="2840038" y="5257816"/>
              <a:ext cx="1563687"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grpSp>
        <p:nvGrpSpPr>
          <p:cNvPr id="24" name="Group 42"/>
          <p:cNvGrpSpPr>
            <a:grpSpLocks/>
          </p:cNvGrpSpPr>
          <p:nvPr/>
        </p:nvGrpSpPr>
        <p:grpSpPr bwMode="auto">
          <a:xfrm>
            <a:off x="3485864" y="1454150"/>
            <a:ext cx="1600200" cy="4489450"/>
            <a:chOff x="4648200" y="1073380"/>
            <a:chExt cx="1600200" cy="4489220"/>
          </a:xfrm>
        </p:grpSpPr>
        <p:sp>
          <p:nvSpPr>
            <p:cNvPr id="25" name="Round Same Side Corner Rectangle 30"/>
            <p:cNvSpPr>
              <a:spLocks noChangeArrowheads="1"/>
            </p:cNvSpPr>
            <p:nvPr/>
          </p:nvSpPr>
          <p:spPr bwMode="auto">
            <a:xfrm rot="10800000">
              <a:off x="4673600" y="1828991"/>
              <a:ext cx="1565275"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26" name="Group 4"/>
            <p:cNvGrpSpPr>
              <a:grpSpLocks/>
            </p:cNvGrpSpPr>
            <p:nvPr/>
          </p:nvGrpSpPr>
          <p:grpSpPr bwMode="auto">
            <a:xfrm>
              <a:off x="4648200" y="1073380"/>
              <a:ext cx="1600200" cy="1600118"/>
              <a:chOff x="4689172" y="1173726"/>
              <a:chExt cx="1600200" cy="1600118"/>
            </a:xfrm>
          </p:grpSpPr>
          <p:sp>
            <p:nvSpPr>
              <p:cNvPr id="28" name="Oval 27"/>
              <p:cNvSpPr/>
              <p:nvPr/>
            </p:nvSpPr>
            <p:spPr>
              <a:xfrm>
                <a:off x="4800600" y="1295400"/>
                <a:ext cx="1371600" cy="1371600"/>
              </a:xfrm>
              <a:prstGeom prst="ellipse">
                <a:avLst/>
              </a:prstGeom>
              <a:gradFill flip="none" rotWithShape="1">
                <a:gsLst>
                  <a:gs pos="100000">
                    <a:sysClr val="windowText" lastClr="000000"/>
                  </a:gs>
                  <a:gs pos="0">
                    <a:sysClr val="windowText" lastClr="000000">
                      <a:lumMod val="85000"/>
                      <a:lumOff val="15000"/>
                    </a:sys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29" name="Oval 28"/>
              <p:cNvSpPr/>
              <p:nvPr/>
            </p:nvSpPr>
            <p:spPr>
              <a:xfrm>
                <a:off x="4851097" y="2134115"/>
                <a:ext cx="1263650" cy="533373"/>
              </a:xfrm>
              <a:prstGeom prst="ellipse">
                <a:avLst/>
              </a:prstGeom>
              <a:gradFill flip="none" rotWithShape="1">
                <a:gsLst>
                  <a:gs pos="0">
                    <a:sysClr val="windowText" lastClr="000000"/>
                  </a:gs>
                  <a:gs pos="100000">
                    <a:sysClr val="windowText" lastClr="000000">
                      <a:lumMod val="65000"/>
                      <a:lumOff val="35000"/>
                      <a:alpha val="46000"/>
                    </a:sys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30" name="Freeform 29"/>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13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31" name="Donut 8"/>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32" name="TextBox 9"/>
              <p:cNvSpPr txBox="1">
                <a:spLocks noChangeArrowheads="1"/>
              </p:cNvSpPr>
              <p:nvPr/>
            </p:nvSpPr>
            <p:spPr bwMode="auto">
              <a:xfrm>
                <a:off x="4800600" y="1764268"/>
                <a:ext cx="1371600" cy="523193"/>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rPr>
                  <a:t>Socio-cultural barriers</a:t>
                </a:r>
              </a:p>
            </p:txBody>
          </p:sp>
        </p:grpSp>
        <p:sp>
          <p:nvSpPr>
            <p:cNvPr id="27" name="Oval 26"/>
            <p:cNvSpPr/>
            <p:nvPr/>
          </p:nvSpPr>
          <p:spPr>
            <a:xfrm>
              <a:off x="4673600" y="5257816"/>
              <a:ext cx="1565275"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grpSp>
        <p:nvGrpSpPr>
          <p:cNvPr id="33" name="Group 41"/>
          <p:cNvGrpSpPr>
            <a:grpSpLocks/>
          </p:cNvGrpSpPr>
          <p:nvPr/>
        </p:nvGrpSpPr>
        <p:grpSpPr bwMode="auto">
          <a:xfrm>
            <a:off x="5127008" y="1454150"/>
            <a:ext cx="1600200" cy="4489450"/>
            <a:chOff x="6477000" y="1073380"/>
            <a:chExt cx="1600200" cy="4489220"/>
          </a:xfrm>
        </p:grpSpPr>
        <p:sp>
          <p:nvSpPr>
            <p:cNvPr id="34" name="Round Same Side Corner Rectangle 31"/>
            <p:cNvSpPr>
              <a:spLocks noChangeArrowheads="1"/>
            </p:cNvSpPr>
            <p:nvPr/>
          </p:nvSpPr>
          <p:spPr bwMode="auto">
            <a:xfrm rot="10800000">
              <a:off x="6492875" y="1828991"/>
              <a:ext cx="1563688"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35" name="Group 10"/>
            <p:cNvGrpSpPr>
              <a:grpSpLocks/>
            </p:cNvGrpSpPr>
            <p:nvPr/>
          </p:nvGrpSpPr>
          <p:grpSpPr bwMode="auto">
            <a:xfrm>
              <a:off x="6477000" y="1073380"/>
              <a:ext cx="1600200" cy="1600118"/>
              <a:chOff x="4689172" y="1173726"/>
              <a:chExt cx="1600200" cy="1600118"/>
            </a:xfrm>
          </p:grpSpPr>
          <p:sp>
            <p:nvSpPr>
              <p:cNvPr id="37" name="Oval 36"/>
              <p:cNvSpPr/>
              <p:nvPr/>
            </p:nvSpPr>
            <p:spPr>
              <a:xfrm>
                <a:off x="4800600" y="1295400"/>
                <a:ext cx="1371600" cy="1371600"/>
              </a:xfrm>
              <a:prstGeom prst="ellipse">
                <a:avLst/>
              </a:prstGeom>
              <a:gradFill flip="none" rotWithShape="1">
                <a:gsLst>
                  <a:gs pos="100000">
                    <a:srgbClr val="1F497D">
                      <a:lumMod val="50000"/>
                    </a:srgbClr>
                  </a:gs>
                  <a:gs pos="0">
                    <a:srgbClr val="1F497D">
                      <a:lumMod val="60000"/>
                      <a:lumOff val="40000"/>
                    </a:srgb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38" name="Oval 37"/>
              <p:cNvSpPr/>
              <p:nvPr/>
            </p:nvSpPr>
            <p:spPr>
              <a:xfrm>
                <a:off x="4851097" y="2134115"/>
                <a:ext cx="1263650" cy="533373"/>
              </a:xfrm>
              <a:prstGeom prst="ellipse">
                <a:avLst/>
              </a:prstGeom>
              <a:gradFill flip="none" rotWithShape="1">
                <a:gsLst>
                  <a:gs pos="0">
                    <a:srgbClr val="1F497D">
                      <a:lumMod val="75000"/>
                    </a:srgbClr>
                  </a:gs>
                  <a:gs pos="100000">
                    <a:srgbClr val="4F81BD">
                      <a:lumMod val="60000"/>
                      <a:lumOff val="40000"/>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39" name="Freeform 38"/>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30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40" name="Donut 14"/>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41" name="TextBox 15"/>
              <p:cNvSpPr txBox="1">
                <a:spLocks noChangeArrowheads="1"/>
              </p:cNvSpPr>
              <p:nvPr/>
            </p:nvSpPr>
            <p:spPr bwMode="auto">
              <a:xfrm>
                <a:off x="4800600" y="1764268"/>
                <a:ext cx="1371600" cy="523193"/>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rPr>
                  <a:t>Health barriers</a:t>
                </a:r>
              </a:p>
            </p:txBody>
          </p:sp>
        </p:grpSp>
        <p:sp>
          <p:nvSpPr>
            <p:cNvPr id="36" name="Oval 35"/>
            <p:cNvSpPr/>
            <p:nvPr/>
          </p:nvSpPr>
          <p:spPr>
            <a:xfrm>
              <a:off x="6492875" y="5257816"/>
              <a:ext cx="1563688"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grpSp>
        <p:nvGrpSpPr>
          <p:cNvPr id="42" name="Group 41"/>
          <p:cNvGrpSpPr>
            <a:grpSpLocks/>
          </p:cNvGrpSpPr>
          <p:nvPr/>
        </p:nvGrpSpPr>
        <p:grpSpPr bwMode="auto">
          <a:xfrm>
            <a:off x="6748816" y="1454150"/>
            <a:ext cx="1600200" cy="4489450"/>
            <a:chOff x="6477000" y="1073380"/>
            <a:chExt cx="1600200" cy="4489220"/>
          </a:xfrm>
        </p:grpSpPr>
        <p:sp>
          <p:nvSpPr>
            <p:cNvPr id="43" name="Round Same Side Corner Rectangle 31"/>
            <p:cNvSpPr>
              <a:spLocks noChangeArrowheads="1"/>
            </p:cNvSpPr>
            <p:nvPr/>
          </p:nvSpPr>
          <p:spPr bwMode="auto">
            <a:xfrm rot="10800000">
              <a:off x="6492875" y="1828991"/>
              <a:ext cx="1563688"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44" name="Group 10"/>
            <p:cNvGrpSpPr>
              <a:grpSpLocks/>
            </p:cNvGrpSpPr>
            <p:nvPr/>
          </p:nvGrpSpPr>
          <p:grpSpPr bwMode="auto">
            <a:xfrm>
              <a:off x="6477000" y="1073380"/>
              <a:ext cx="1600200" cy="1600118"/>
              <a:chOff x="4689172" y="1173726"/>
              <a:chExt cx="1600200" cy="1600118"/>
            </a:xfrm>
          </p:grpSpPr>
          <p:sp>
            <p:nvSpPr>
              <p:cNvPr id="46" name="Oval 45"/>
              <p:cNvSpPr/>
              <p:nvPr/>
            </p:nvSpPr>
            <p:spPr>
              <a:xfrm>
                <a:off x="4800600" y="1295400"/>
                <a:ext cx="1371600" cy="1371600"/>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47" name="Oval 46"/>
              <p:cNvSpPr/>
              <p:nvPr/>
            </p:nvSpPr>
            <p:spPr>
              <a:xfrm>
                <a:off x="4851097" y="2134115"/>
                <a:ext cx="1263650" cy="533373"/>
              </a:xfrm>
              <a:prstGeom prst="ellipse">
                <a:avLst/>
              </a:prstGeom>
              <a:gradFill flip="none" rotWithShape="1">
                <a:gsLst>
                  <a:gs pos="0">
                    <a:srgbClr val="1F497D">
                      <a:lumMod val="75000"/>
                    </a:srgbClr>
                  </a:gs>
                  <a:gs pos="100000">
                    <a:srgbClr val="4F81BD">
                      <a:lumMod val="60000"/>
                      <a:lumOff val="40000"/>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48" name="Freeform 47"/>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30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49" name="Donut 14"/>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50" name="TextBox 15"/>
              <p:cNvSpPr txBox="1">
                <a:spLocks noChangeArrowheads="1"/>
              </p:cNvSpPr>
              <p:nvPr/>
            </p:nvSpPr>
            <p:spPr bwMode="auto">
              <a:xfrm>
                <a:off x="4791876" y="1669568"/>
                <a:ext cx="1371600" cy="523193"/>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effectLst/>
                    <a:uLnTx/>
                    <a:uFillTx/>
                    <a:latin typeface="Gill Sans MT" panose="020B0502020104020203" pitchFamily="34" charset="0"/>
                    <a:ea typeface="ＭＳ Ｐゴシック" charset="-128"/>
                  </a:rPr>
                  <a:t>Gender violence</a:t>
                </a:r>
              </a:p>
            </p:txBody>
          </p:sp>
        </p:grpSp>
        <p:sp>
          <p:nvSpPr>
            <p:cNvPr id="45" name="Oval 44"/>
            <p:cNvSpPr/>
            <p:nvPr/>
          </p:nvSpPr>
          <p:spPr>
            <a:xfrm>
              <a:off x="6492875" y="5257816"/>
              <a:ext cx="1563688"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grpSp>
        <p:nvGrpSpPr>
          <p:cNvPr id="51" name="Group 41"/>
          <p:cNvGrpSpPr>
            <a:grpSpLocks/>
          </p:cNvGrpSpPr>
          <p:nvPr/>
        </p:nvGrpSpPr>
        <p:grpSpPr bwMode="auto">
          <a:xfrm>
            <a:off x="8403608" y="1416617"/>
            <a:ext cx="1600200" cy="4489450"/>
            <a:chOff x="6477000" y="1073380"/>
            <a:chExt cx="1600200" cy="4489220"/>
          </a:xfrm>
        </p:grpSpPr>
        <p:sp>
          <p:nvSpPr>
            <p:cNvPr id="52" name="Round Same Side Corner Rectangle 31"/>
            <p:cNvSpPr>
              <a:spLocks noChangeArrowheads="1"/>
            </p:cNvSpPr>
            <p:nvPr/>
          </p:nvSpPr>
          <p:spPr bwMode="auto">
            <a:xfrm rot="10800000">
              <a:off x="6492875" y="1828991"/>
              <a:ext cx="1563688"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53" name="Group 10"/>
            <p:cNvGrpSpPr>
              <a:grpSpLocks/>
            </p:cNvGrpSpPr>
            <p:nvPr/>
          </p:nvGrpSpPr>
          <p:grpSpPr bwMode="auto">
            <a:xfrm>
              <a:off x="6477000" y="1073380"/>
              <a:ext cx="1600200" cy="1600118"/>
              <a:chOff x="4689172" y="1173726"/>
              <a:chExt cx="1600200" cy="1600118"/>
            </a:xfrm>
          </p:grpSpPr>
          <p:sp>
            <p:nvSpPr>
              <p:cNvPr id="55" name="Oval 54"/>
              <p:cNvSpPr/>
              <p:nvPr/>
            </p:nvSpPr>
            <p:spPr>
              <a:xfrm>
                <a:off x="4800600" y="1295400"/>
                <a:ext cx="1371600" cy="13716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56" name="Oval 55"/>
              <p:cNvSpPr/>
              <p:nvPr/>
            </p:nvSpPr>
            <p:spPr>
              <a:xfrm>
                <a:off x="4851097" y="2134115"/>
                <a:ext cx="1263650" cy="533373"/>
              </a:xfrm>
              <a:prstGeom prst="ellipse">
                <a:avLst/>
              </a:prstGeom>
              <a:gradFill flip="none" rotWithShape="1">
                <a:gsLst>
                  <a:gs pos="0">
                    <a:srgbClr val="1F497D">
                      <a:lumMod val="75000"/>
                    </a:srgbClr>
                  </a:gs>
                  <a:gs pos="100000">
                    <a:srgbClr val="4F81BD">
                      <a:lumMod val="60000"/>
                      <a:lumOff val="40000"/>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57" name="Freeform 56"/>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30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58" name="Donut 14"/>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59" name="TextBox 15"/>
              <p:cNvSpPr txBox="1">
                <a:spLocks noChangeArrowheads="1"/>
              </p:cNvSpPr>
              <p:nvPr/>
            </p:nvSpPr>
            <p:spPr bwMode="auto">
              <a:xfrm>
                <a:off x="4800600" y="1764268"/>
                <a:ext cx="1371600" cy="307761"/>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rPr>
                  <a:t>Racism</a:t>
                </a:r>
              </a:p>
            </p:txBody>
          </p:sp>
        </p:grpSp>
        <p:sp>
          <p:nvSpPr>
            <p:cNvPr id="54" name="Oval 53"/>
            <p:cNvSpPr/>
            <p:nvPr/>
          </p:nvSpPr>
          <p:spPr>
            <a:xfrm>
              <a:off x="6492875" y="5257816"/>
              <a:ext cx="1563688"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sp>
        <p:nvSpPr>
          <p:cNvPr id="60" name="TextBox 33"/>
          <p:cNvSpPr txBox="1">
            <a:spLocks noChangeArrowheads="1"/>
          </p:cNvSpPr>
          <p:nvPr/>
        </p:nvSpPr>
        <p:spPr bwMode="auto">
          <a:xfrm>
            <a:off x="1850218" y="3110552"/>
            <a:ext cx="1657254" cy="1384995"/>
          </a:xfrm>
          <a:prstGeom prst="rect">
            <a:avLst/>
          </a:prstGeom>
          <a:noFill/>
          <a:ln w="9525">
            <a:noFill/>
            <a:miter lim="800000"/>
            <a:headEnd/>
            <a:tailEnd/>
          </a:ln>
        </p:spPr>
        <p:txBody>
          <a:bodyPr wrap="square">
            <a:spAutoFit/>
          </a:bodyPr>
          <a:lstStyle>
            <a:defPPr>
              <a:defRPr lang="en-US"/>
            </a:defPPr>
            <a:lvl1pPr marL="171450" marR="0" lvl="0" indent="-171450" defTabSz="457200" fontAlgn="base">
              <a:lnSpc>
                <a:spcPct val="100000"/>
              </a:lnSpc>
              <a:spcBef>
                <a:spcPct val="0"/>
              </a:spcBef>
              <a:spcAft>
                <a:spcPct val="0"/>
              </a:spcAft>
              <a:buClrTx/>
              <a:buSzTx/>
              <a:buFont typeface="Wingdings" panose="05000000000000000000" pitchFamily="2" charset="2"/>
              <a:buChar char="§"/>
              <a:tabLst/>
              <a:defRPr kumimoji="0" sz="1200" b="0" i="0" u="none" strike="noStrike" kern="0" cap="none" spc="0" normalizeH="0" baseline="0">
                <a:ln>
                  <a:noFill/>
                </a:ln>
                <a:effectLst/>
                <a:uLnTx/>
                <a:uFillTx/>
                <a:latin typeface="+mj-lt"/>
                <a:ea typeface="ＭＳ Ｐゴシック" charset="-128"/>
              </a:defRPr>
            </a:lvl1pPr>
          </a:lstStyle>
          <a:p>
            <a:r>
              <a:rPr lang="en-GB" dirty="0"/>
              <a:t>Lack of gender budgeting</a:t>
            </a:r>
          </a:p>
          <a:p>
            <a:r>
              <a:rPr lang="en-GB" dirty="0"/>
              <a:t>Gender based curriculum</a:t>
            </a:r>
          </a:p>
          <a:p>
            <a:r>
              <a:rPr lang="en-GB" dirty="0"/>
              <a:t>Pedagogy</a:t>
            </a:r>
          </a:p>
          <a:p>
            <a:r>
              <a:rPr lang="en-GB" dirty="0"/>
              <a:t>Lack of integration in service delivery</a:t>
            </a:r>
          </a:p>
        </p:txBody>
      </p:sp>
      <p:sp>
        <p:nvSpPr>
          <p:cNvPr id="61" name="TextBox 33"/>
          <p:cNvSpPr txBox="1">
            <a:spLocks noChangeArrowheads="1"/>
          </p:cNvSpPr>
          <p:nvPr/>
        </p:nvSpPr>
        <p:spPr bwMode="auto">
          <a:xfrm>
            <a:off x="3491172" y="3110552"/>
            <a:ext cx="1657254" cy="1569660"/>
          </a:xfrm>
          <a:prstGeom prst="rect">
            <a:avLst/>
          </a:prstGeom>
          <a:noFill/>
          <a:ln w="9525">
            <a:noFill/>
            <a:miter lim="800000"/>
            <a:headEnd/>
            <a:tailEnd/>
          </a:ln>
        </p:spPr>
        <p:txBody>
          <a:bodyPr wrap="square">
            <a:spAutoFit/>
          </a:bodyPr>
          <a:lstStyle>
            <a:defPPr>
              <a:defRPr lang="en-US"/>
            </a:defPPr>
            <a:lvl1pPr marL="171450" marR="0" lvl="0" indent="-171450" defTabSz="457200" fontAlgn="base">
              <a:lnSpc>
                <a:spcPct val="100000"/>
              </a:lnSpc>
              <a:spcBef>
                <a:spcPct val="0"/>
              </a:spcBef>
              <a:spcAft>
                <a:spcPct val="0"/>
              </a:spcAft>
              <a:buClrTx/>
              <a:buSzTx/>
              <a:buFont typeface="Wingdings" panose="05000000000000000000" pitchFamily="2" charset="2"/>
              <a:buChar char="§"/>
              <a:tabLst/>
              <a:defRPr kumimoji="0" sz="1200" b="0" i="0" u="none" strike="noStrike" kern="0" cap="none" spc="0" normalizeH="0" baseline="0">
                <a:ln>
                  <a:noFill/>
                </a:ln>
                <a:effectLst/>
                <a:uLnTx/>
                <a:uFillTx/>
                <a:latin typeface="+mj-lt"/>
                <a:ea typeface="ＭＳ Ｐゴシック" charset="-128"/>
              </a:defRPr>
            </a:lvl1pPr>
          </a:lstStyle>
          <a:p>
            <a:r>
              <a:rPr lang="en-GB" dirty="0"/>
              <a:t>Patriarchal society</a:t>
            </a:r>
          </a:p>
          <a:p>
            <a:r>
              <a:rPr lang="en-GB" dirty="0"/>
              <a:t>Poor parenting</a:t>
            </a:r>
          </a:p>
          <a:p>
            <a:r>
              <a:rPr lang="en-GB" dirty="0"/>
              <a:t>Mismatch between school and home teaching</a:t>
            </a:r>
          </a:p>
          <a:p>
            <a:r>
              <a:rPr lang="en-GB" dirty="0"/>
              <a:t>Cultural factors – Initiation schools etc.</a:t>
            </a:r>
          </a:p>
        </p:txBody>
      </p:sp>
      <p:sp>
        <p:nvSpPr>
          <p:cNvPr id="62" name="TextBox 33"/>
          <p:cNvSpPr txBox="1">
            <a:spLocks noChangeArrowheads="1"/>
          </p:cNvSpPr>
          <p:nvPr/>
        </p:nvSpPr>
        <p:spPr bwMode="auto">
          <a:xfrm>
            <a:off x="5091372" y="3110552"/>
            <a:ext cx="1657254" cy="1231106"/>
          </a:xfrm>
          <a:prstGeom prst="rect">
            <a:avLst/>
          </a:prstGeom>
          <a:noFill/>
          <a:ln w="9525">
            <a:noFill/>
            <a:miter lim="800000"/>
            <a:headEnd/>
            <a:tailEnd/>
          </a:ln>
        </p:spPr>
        <p:txBody>
          <a:bodyPr wrap="square">
            <a:spAutoFit/>
          </a:bodyPr>
          <a:lstStyle>
            <a:defPPr>
              <a:defRPr lang="en-US"/>
            </a:defPPr>
            <a:lvl1pPr marL="171450" marR="0" lvl="0" indent="-171450" defTabSz="457200" fontAlgn="base">
              <a:lnSpc>
                <a:spcPct val="100000"/>
              </a:lnSpc>
              <a:spcBef>
                <a:spcPct val="0"/>
              </a:spcBef>
              <a:spcAft>
                <a:spcPct val="0"/>
              </a:spcAft>
              <a:buClrTx/>
              <a:buSzTx/>
              <a:buFont typeface="Wingdings" panose="05000000000000000000" pitchFamily="2" charset="2"/>
              <a:buChar char="§"/>
              <a:tabLst/>
              <a:defRPr kumimoji="0" sz="1200" b="0" i="0" u="none" strike="noStrike" kern="0" cap="none" spc="0" normalizeH="0" baseline="0">
                <a:ln>
                  <a:noFill/>
                </a:ln>
                <a:effectLst/>
                <a:uLnTx/>
                <a:uFillTx/>
                <a:latin typeface="+mj-lt"/>
                <a:ea typeface="ＭＳ Ｐゴシック" charset="-128"/>
              </a:defRPr>
            </a:lvl1pPr>
          </a:lstStyle>
          <a:p>
            <a:r>
              <a:rPr lang="en-GB" dirty="0"/>
              <a:t>HIV and AIDS</a:t>
            </a:r>
          </a:p>
          <a:p>
            <a:r>
              <a:rPr lang="en-GB" dirty="0"/>
              <a:t>Teenage fertility</a:t>
            </a:r>
          </a:p>
          <a:p>
            <a:r>
              <a:rPr lang="en-GB" dirty="0"/>
              <a:t>Gendered burden of care in families and communities</a:t>
            </a:r>
          </a:p>
          <a:p>
            <a:endParaRPr lang="en-GB" dirty="0"/>
          </a:p>
        </p:txBody>
      </p:sp>
      <p:sp>
        <p:nvSpPr>
          <p:cNvPr id="63" name="TextBox 33"/>
          <p:cNvSpPr txBox="1">
            <a:spLocks noChangeArrowheads="1"/>
          </p:cNvSpPr>
          <p:nvPr/>
        </p:nvSpPr>
        <p:spPr bwMode="auto">
          <a:xfrm>
            <a:off x="6749529" y="3110552"/>
            <a:ext cx="1657254" cy="1569660"/>
          </a:xfrm>
          <a:prstGeom prst="rect">
            <a:avLst/>
          </a:prstGeom>
          <a:noFill/>
          <a:ln w="9525">
            <a:noFill/>
            <a:miter lim="800000"/>
            <a:headEnd/>
            <a:tailEnd/>
          </a:ln>
        </p:spPr>
        <p:txBody>
          <a:bodyPr wrap="square">
            <a:spAutoFit/>
          </a:bodyPr>
          <a:lstStyle>
            <a:defPPr>
              <a:defRPr lang="en-US"/>
            </a:defPPr>
            <a:lvl1pPr marL="171450" marR="0" lvl="0" indent="-171450" defTabSz="457200" fontAlgn="base">
              <a:lnSpc>
                <a:spcPct val="100000"/>
              </a:lnSpc>
              <a:spcBef>
                <a:spcPct val="0"/>
              </a:spcBef>
              <a:spcAft>
                <a:spcPct val="0"/>
              </a:spcAft>
              <a:buClrTx/>
              <a:buSzTx/>
              <a:buFont typeface="Wingdings" panose="05000000000000000000" pitchFamily="2" charset="2"/>
              <a:buChar char="§"/>
              <a:tabLst/>
              <a:defRPr kumimoji="0" sz="1200" b="0" i="0" u="none" strike="noStrike" kern="0" cap="none" spc="0" normalizeH="0" baseline="0">
                <a:ln>
                  <a:noFill/>
                </a:ln>
                <a:effectLst/>
                <a:uLnTx/>
                <a:uFillTx/>
                <a:latin typeface="+mj-lt"/>
                <a:ea typeface="ＭＳ Ｐゴシック" charset="-128"/>
              </a:defRPr>
            </a:lvl1pPr>
          </a:lstStyle>
          <a:p>
            <a:r>
              <a:rPr lang="en-US" dirty="0"/>
              <a:t>More than 40% of the children had been the victim of crime at school in RSA</a:t>
            </a:r>
          </a:p>
          <a:p>
            <a:r>
              <a:rPr lang="en-US" dirty="0"/>
              <a:t>Young girls are particularly vulnerable to this</a:t>
            </a:r>
          </a:p>
        </p:txBody>
      </p:sp>
      <p:sp>
        <p:nvSpPr>
          <p:cNvPr id="64" name="TextBox 33"/>
          <p:cNvSpPr txBox="1">
            <a:spLocks noChangeArrowheads="1"/>
          </p:cNvSpPr>
          <p:nvPr/>
        </p:nvSpPr>
        <p:spPr bwMode="auto">
          <a:xfrm>
            <a:off x="8381620" y="3110552"/>
            <a:ext cx="1657254" cy="1384995"/>
          </a:xfrm>
          <a:prstGeom prst="rect">
            <a:avLst/>
          </a:prstGeom>
          <a:noFill/>
          <a:ln w="9525">
            <a:noFill/>
            <a:miter lim="800000"/>
            <a:headEnd/>
            <a:tailEnd/>
          </a:ln>
        </p:spPr>
        <p:txBody>
          <a:bodyPr wrap="square">
            <a:spAutoFit/>
          </a:bodyPr>
          <a:lstStyle>
            <a:defPPr>
              <a:defRPr lang="en-US"/>
            </a:defPPr>
            <a:lvl1pPr marL="171450" marR="0" lvl="0" indent="-171450" defTabSz="457200" fontAlgn="base">
              <a:lnSpc>
                <a:spcPct val="100000"/>
              </a:lnSpc>
              <a:spcBef>
                <a:spcPct val="0"/>
              </a:spcBef>
              <a:spcAft>
                <a:spcPct val="0"/>
              </a:spcAft>
              <a:buClrTx/>
              <a:buSzTx/>
              <a:buFont typeface="Wingdings" panose="05000000000000000000" pitchFamily="2" charset="2"/>
              <a:buChar char="§"/>
              <a:tabLst/>
              <a:defRPr kumimoji="0" sz="1200" b="0" i="0" u="none" strike="noStrike" kern="0" cap="none" spc="0" normalizeH="0" baseline="0">
                <a:ln>
                  <a:noFill/>
                </a:ln>
                <a:effectLst/>
                <a:uLnTx/>
                <a:uFillTx/>
                <a:latin typeface="+mj-lt"/>
                <a:ea typeface="ＭＳ Ｐゴシック" charset="-128"/>
              </a:defRPr>
            </a:lvl1pPr>
          </a:lstStyle>
          <a:p>
            <a:r>
              <a:rPr lang="en-GB" dirty="0"/>
              <a:t>Racism is another challenged faced by young women</a:t>
            </a:r>
          </a:p>
          <a:p>
            <a:r>
              <a:rPr lang="en-GB" dirty="0"/>
              <a:t>Ban of afro-hair in a prestigious school in Pretoria is a case in point</a:t>
            </a:r>
          </a:p>
        </p:txBody>
      </p:sp>
      <p:sp>
        <p:nvSpPr>
          <p:cNvPr id="65" name="TextBox 33"/>
          <p:cNvSpPr txBox="1">
            <a:spLocks noChangeArrowheads="1"/>
          </p:cNvSpPr>
          <p:nvPr/>
        </p:nvSpPr>
        <p:spPr bwMode="auto">
          <a:xfrm>
            <a:off x="232769" y="3110552"/>
            <a:ext cx="1657254" cy="1569660"/>
          </a:xfrm>
          <a:prstGeom prst="rect">
            <a:avLst/>
          </a:prstGeom>
          <a:noFill/>
          <a:ln w="9525">
            <a:noFill/>
            <a:miter lim="800000"/>
            <a:headEnd/>
            <a:tailEnd/>
          </a:ln>
        </p:spPr>
        <p:txBody>
          <a:bodyPr wrap="square">
            <a:spAutoFit/>
          </a:bodyPr>
          <a:lstStyle/>
          <a:p>
            <a:pPr marL="171450" marR="0" lvl="0" indent="-171450" defTabSz="45720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GB" sz="1200" b="0" i="0" u="none" strike="noStrike" kern="0" cap="none" spc="0" normalizeH="0" baseline="0" noProof="0" dirty="0" smtClean="0">
                <a:ln>
                  <a:noFill/>
                </a:ln>
                <a:effectLst/>
                <a:uLnTx/>
                <a:uFillTx/>
                <a:latin typeface="+mj-lt"/>
                <a:ea typeface="ＭＳ Ｐゴシック" charset="-128"/>
              </a:rPr>
              <a:t>Family poverty</a:t>
            </a:r>
          </a:p>
          <a:p>
            <a:pPr marL="171450" marR="0" lvl="0" indent="-171450" defTabSz="45720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GB" sz="1200" kern="0" dirty="0" smtClean="0">
                <a:latin typeface="+mj-lt"/>
                <a:ea typeface="ＭＳ Ｐゴシック" charset="-128"/>
              </a:rPr>
              <a:t>Unemployment</a:t>
            </a:r>
          </a:p>
          <a:p>
            <a:pPr marL="171450" marR="0" lvl="0" indent="-171450" defTabSz="45720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GB" sz="1200" b="0" i="0" u="none" strike="noStrike" kern="0" cap="none" spc="0" normalizeH="0" baseline="0" noProof="0" dirty="0" smtClean="0">
                <a:ln>
                  <a:noFill/>
                </a:ln>
                <a:effectLst/>
                <a:uLnTx/>
                <a:uFillTx/>
                <a:latin typeface="+mj-lt"/>
                <a:ea typeface="ＭＳ Ｐゴシック" charset="-128"/>
              </a:rPr>
              <a:t>Food</a:t>
            </a:r>
            <a:r>
              <a:rPr kumimoji="0" lang="en-GB" sz="1200" b="0" i="0" u="none" strike="noStrike" kern="0" cap="none" spc="0" normalizeH="0" noProof="0" dirty="0" smtClean="0">
                <a:ln>
                  <a:noFill/>
                </a:ln>
                <a:effectLst/>
                <a:uLnTx/>
                <a:uFillTx/>
                <a:latin typeface="+mj-lt"/>
                <a:ea typeface="ＭＳ Ｐゴシック" charset="-128"/>
              </a:rPr>
              <a:t> insecurity</a:t>
            </a:r>
          </a:p>
          <a:p>
            <a:pPr marL="171450" marR="0" lvl="0" indent="-171450" defTabSz="45720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GB" sz="1200" kern="0" baseline="0" dirty="0" smtClean="0">
                <a:latin typeface="+mj-lt"/>
                <a:ea typeface="ＭＳ Ｐゴシック" charset="-128"/>
              </a:rPr>
              <a:t>Lack</a:t>
            </a:r>
            <a:r>
              <a:rPr lang="en-GB" sz="1200" kern="0" dirty="0" smtClean="0">
                <a:latin typeface="+mj-lt"/>
                <a:ea typeface="ＭＳ Ｐゴシック" charset="-128"/>
              </a:rPr>
              <a:t> of proper infrastructure in the home and school such as safe toilets and sanitation</a:t>
            </a:r>
            <a:endParaRPr kumimoji="0" lang="en-GB" sz="1200" b="0" i="0" u="none" strike="noStrike" kern="0" cap="none" spc="0" normalizeH="0" baseline="0" noProof="0" dirty="0" smtClean="0">
              <a:ln>
                <a:noFill/>
              </a:ln>
              <a:effectLst/>
              <a:uLnTx/>
              <a:uFillTx/>
              <a:latin typeface="+mj-lt"/>
              <a:ea typeface="ＭＳ Ｐゴシック" charset="-128"/>
            </a:endParaRPr>
          </a:p>
        </p:txBody>
      </p:sp>
      <p:grpSp>
        <p:nvGrpSpPr>
          <p:cNvPr id="66" name="Group 41"/>
          <p:cNvGrpSpPr>
            <a:grpSpLocks/>
          </p:cNvGrpSpPr>
          <p:nvPr/>
        </p:nvGrpSpPr>
        <p:grpSpPr bwMode="auto">
          <a:xfrm>
            <a:off x="10055432" y="1416617"/>
            <a:ext cx="1600200" cy="4489450"/>
            <a:chOff x="6477000" y="1073380"/>
            <a:chExt cx="1600200" cy="4489220"/>
          </a:xfrm>
        </p:grpSpPr>
        <p:sp>
          <p:nvSpPr>
            <p:cNvPr id="67" name="Round Same Side Corner Rectangle 31"/>
            <p:cNvSpPr>
              <a:spLocks noChangeArrowheads="1"/>
            </p:cNvSpPr>
            <p:nvPr/>
          </p:nvSpPr>
          <p:spPr bwMode="auto">
            <a:xfrm rot="10800000">
              <a:off x="6492875" y="1828991"/>
              <a:ext cx="1563688" cy="3200236"/>
            </a:xfrm>
            <a:custGeom>
              <a:avLst/>
              <a:gdLst>
                <a:gd name="T0" fmla="*/ 1564200 w 1564200"/>
                <a:gd name="T1" fmla="*/ 1600200 h 3200400"/>
                <a:gd name="T2" fmla="*/ 782100 w 1564200"/>
                <a:gd name="T3" fmla="*/ 3200400 h 3200400"/>
                <a:gd name="T4" fmla="*/ 0 w 1564200"/>
                <a:gd name="T5" fmla="*/ 1600200 h 3200400"/>
                <a:gd name="T6" fmla="*/ 782100 w 1564200"/>
                <a:gd name="T7" fmla="*/ 0 h 3200400"/>
                <a:gd name="T8" fmla="*/ 0 60000 65536"/>
                <a:gd name="T9" fmla="*/ 1 60000 65536"/>
                <a:gd name="T10" fmla="*/ 2 60000 65536"/>
                <a:gd name="T11" fmla="*/ 3 60000 65536"/>
                <a:gd name="T12" fmla="*/ 229069 w 1564200"/>
                <a:gd name="T13" fmla="*/ 229069 h 3200400"/>
                <a:gd name="T14" fmla="*/ 1335131 w 1564200"/>
                <a:gd name="T15" fmla="*/ 3200400 h 3200400"/>
              </a:gdLst>
              <a:ahLst/>
              <a:cxnLst>
                <a:cxn ang="T8">
                  <a:pos x="T0" y="T1"/>
                </a:cxn>
                <a:cxn ang="T9">
                  <a:pos x="T2" y="T3"/>
                </a:cxn>
                <a:cxn ang="T10">
                  <a:pos x="T4" y="T5"/>
                </a:cxn>
                <a:cxn ang="T11">
                  <a:pos x="T6" y="T7"/>
                </a:cxn>
              </a:cxnLst>
              <a:rect l="T12" t="T13" r="T14" b="T15"/>
              <a:pathLst>
                <a:path w="1564200" h="3200400">
                  <a:moveTo>
                    <a:pt x="782100" y="0"/>
                  </a:moveTo>
                  <a:lnTo>
                    <a:pt x="782100" y="0"/>
                  </a:lnTo>
                  <a:lnTo>
                    <a:pt x="782099" y="0"/>
                  </a:lnTo>
                  <a:cubicBezTo>
                    <a:pt x="1214041" y="0"/>
                    <a:pt x="1564200" y="350158"/>
                    <a:pt x="1564200" y="782100"/>
                  </a:cubicBezTo>
                  <a:lnTo>
                    <a:pt x="1564200" y="3200400"/>
                  </a:lnTo>
                  <a:lnTo>
                    <a:pt x="0" y="3200400"/>
                  </a:lnTo>
                  <a:lnTo>
                    <a:pt x="0" y="782100"/>
                  </a:lnTo>
                  <a:cubicBezTo>
                    <a:pt x="0" y="350158"/>
                    <a:pt x="350158" y="0"/>
                    <a:pt x="782099" y="0"/>
                  </a:cubicBezTo>
                  <a:close/>
                </a:path>
              </a:pathLst>
            </a:custGeom>
            <a:gradFill rotWithShape="1">
              <a:gsLst>
                <a:gs pos="0">
                  <a:sysClr val="window" lastClr="FFFFFF"/>
                </a:gs>
                <a:gs pos="100000">
                  <a:srgbClr val="D9D9D9"/>
                </a:gs>
              </a:gsLst>
              <a:lin ang="5400000"/>
            </a:gradFill>
            <a:ln w="9525">
              <a:solidFill>
                <a:srgbClr val="7F7F7F"/>
              </a:solidFill>
              <a:miter lim="800000"/>
              <a:headEnd/>
              <a:tailEnd/>
            </a:ln>
            <a:effectLst>
              <a:outerShdw blurRad="40000" dist="23000" dir="5400000" rotWithShape="0">
                <a:srgbClr val="808080">
                  <a:alpha val="34999"/>
                </a:srgbClr>
              </a:outerShdw>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nvGrpSpPr>
            <p:cNvPr id="68" name="Group 10"/>
            <p:cNvGrpSpPr>
              <a:grpSpLocks/>
            </p:cNvGrpSpPr>
            <p:nvPr/>
          </p:nvGrpSpPr>
          <p:grpSpPr bwMode="auto">
            <a:xfrm>
              <a:off x="6477000" y="1073380"/>
              <a:ext cx="1600200" cy="1600118"/>
              <a:chOff x="4689172" y="1173726"/>
              <a:chExt cx="1600200" cy="1600118"/>
            </a:xfrm>
          </p:grpSpPr>
          <p:sp>
            <p:nvSpPr>
              <p:cNvPr id="70" name="Oval 69"/>
              <p:cNvSpPr/>
              <p:nvPr/>
            </p:nvSpPr>
            <p:spPr>
              <a:xfrm>
                <a:off x="4800600" y="1295400"/>
                <a:ext cx="1371600" cy="1371600"/>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Gill Sans MT" panose="020B0502020104020203" pitchFamily="34" charset="0"/>
                </a:endParaRPr>
              </a:p>
            </p:txBody>
          </p:sp>
          <p:sp>
            <p:nvSpPr>
              <p:cNvPr id="71" name="Oval 70"/>
              <p:cNvSpPr/>
              <p:nvPr/>
            </p:nvSpPr>
            <p:spPr>
              <a:xfrm>
                <a:off x="4851097" y="2134115"/>
                <a:ext cx="1263650" cy="533373"/>
              </a:xfrm>
              <a:prstGeom prst="ellipse">
                <a:avLst/>
              </a:prstGeom>
              <a:gradFill flip="none" rotWithShape="1">
                <a:gsLst>
                  <a:gs pos="0">
                    <a:srgbClr val="1F497D">
                      <a:lumMod val="75000"/>
                    </a:srgbClr>
                  </a:gs>
                  <a:gs pos="100000">
                    <a:srgbClr val="4F81BD">
                      <a:lumMod val="60000"/>
                      <a:lumOff val="40000"/>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72" name="Freeform 71"/>
              <p:cNvSpPr/>
              <p:nvPr/>
            </p:nvSpPr>
            <p:spPr>
              <a:xfrm>
                <a:off x="4997147" y="1372154"/>
                <a:ext cx="977900" cy="334945"/>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30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sp>
            <p:nvSpPr>
              <p:cNvPr id="73" name="Donut 14"/>
              <p:cNvSpPr>
                <a:spLocks noChangeArrowheads="1"/>
              </p:cNvSpPr>
              <p:nvPr/>
            </p:nvSpPr>
            <p:spPr bwMode="auto">
              <a:xfrm>
                <a:off x="4689172" y="1173726"/>
                <a:ext cx="1600200" cy="1600118"/>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Gill Sans MT" panose="020B0502020104020203" pitchFamily="34" charset="0"/>
                  <a:ea typeface="ＭＳ Ｐゴシック" pitchFamily="-105" charset="-128"/>
                </a:endParaRPr>
              </a:p>
            </p:txBody>
          </p:sp>
          <p:sp>
            <p:nvSpPr>
              <p:cNvPr id="74" name="TextBox 15"/>
              <p:cNvSpPr txBox="1">
                <a:spLocks noChangeArrowheads="1"/>
              </p:cNvSpPr>
              <p:nvPr/>
            </p:nvSpPr>
            <p:spPr bwMode="auto">
              <a:xfrm>
                <a:off x="4785025" y="1643377"/>
                <a:ext cx="1371600" cy="523193"/>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400" b="1" i="0" u="none" strike="noStrike" kern="0" cap="none" spc="0" normalizeH="0" baseline="0" noProof="0" dirty="0" smtClean="0">
                    <a:ln>
                      <a:noFill/>
                    </a:ln>
                    <a:effectLst/>
                    <a:uLnTx/>
                    <a:uFillTx/>
                    <a:latin typeface="Gill Sans MT" panose="020B0502020104020203" pitchFamily="34" charset="0"/>
                    <a:ea typeface="ＭＳ Ｐゴシック" charset="-128"/>
                  </a:rPr>
                  <a:t>Teenage pregnancy</a:t>
                </a:r>
              </a:p>
            </p:txBody>
          </p:sp>
        </p:grpSp>
        <p:sp>
          <p:nvSpPr>
            <p:cNvPr id="69" name="Oval 68"/>
            <p:cNvSpPr/>
            <p:nvPr/>
          </p:nvSpPr>
          <p:spPr>
            <a:xfrm>
              <a:off x="6492875" y="5257816"/>
              <a:ext cx="1563688" cy="304784"/>
            </a:xfrm>
            <a:prstGeom prst="ellipse">
              <a:avLst/>
            </a:prstGeom>
            <a:gradFill flip="none" rotWithShape="1">
              <a:gsLst>
                <a:gs pos="0">
                  <a:sysClr val="window" lastClr="FFFFFF">
                    <a:lumMod val="50000"/>
                  </a:sysClr>
                </a:gs>
                <a:gs pos="100000">
                  <a:srgbClr val="4F81BD">
                    <a:tint val="50000"/>
                    <a:shade val="100000"/>
                    <a:satMod val="35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panose="020B0502020104020203" pitchFamily="34" charset="0"/>
                <a:ea typeface="ＭＳ Ｐゴシック" pitchFamily="-105" charset="-128"/>
              </a:endParaRPr>
            </a:p>
          </p:txBody>
        </p:sp>
      </p:grpSp>
      <p:sp>
        <p:nvSpPr>
          <p:cNvPr id="75" name="TextBox 33"/>
          <p:cNvSpPr txBox="1">
            <a:spLocks noChangeArrowheads="1"/>
          </p:cNvSpPr>
          <p:nvPr/>
        </p:nvSpPr>
        <p:spPr bwMode="auto">
          <a:xfrm>
            <a:off x="10016715" y="3090827"/>
            <a:ext cx="1703013" cy="1600438"/>
          </a:xfrm>
          <a:prstGeom prst="rect">
            <a:avLst/>
          </a:prstGeom>
          <a:noFill/>
          <a:ln w="9525">
            <a:noFill/>
            <a:miter lim="800000"/>
            <a:headEnd/>
            <a:tailEnd/>
          </a:ln>
        </p:spPr>
        <p:txBody>
          <a:bodyPr wrap="square">
            <a:spAutoFit/>
          </a:bodyPr>
          <a:lstStyle>
            <a:defPPr>
              <a:defRPr lang="en-US"/>
            </a:defPPr>
            <a:lvl1pPr marL="171450" marR="0" lvl="0" indent="-171450" defTabSz="457200" fontAlgn="base">
              <a:lnSpc>
                <a:spcPct val="100000"/>
              </a:lnSpc>
              <a:spcBef>
                <a:spcPct val="0"/>
              </a:spcBef>
              <a:spcAft>
                <a:spcPct val="0"/>
              </a:spcAft>
              <a:buClrTx/>
              <a:buSzTx/>
              <a:buFont typeface="Wingdings" panose="05000000000000000000" pitchFamily="2" charset="2"/>
              <a:buChar char="§"/>
              <a:tabLst/>
              <a:defRPr kumimoji="0" sz="1200" b="0" i="0" u="none" strike="noStrike" kern="0" cap="none" spc="0" normalizeH="0" baseline="0">
                <a:ln>
                  <a:noFill/>
                </a:ln>
                <a:effectLst/>
                <a:uLnTx/>
                <a:uFillTx/>
                <a:latin typeface="+mj-lt"/>
                <a:ea typeface="ＭＳ Ｐゴシック" charset="-128"/>
              </a:defRPr>
            </a:lvl1pPr>
          </a:lstStyle>
          <a:p>
            <a:r>
              <a:rPr lang="en-US" dirty="0"/>
              <a:t>Between 2009-10, some 14,400 live births (could be an under claim as well) were recorded to young women between the ages of 12 and 19 </a:t>
            </a:r>
          </a:p>
        </p:txBody>
      </p:sp>
    </p:spTree>
    <p:extLst>
      <p:ext uri="{BB962C8B-B14F-4D97-AF65-F5344CB8AC3E}">
        <p14:creationId xmlns:p14="http://schemas.microsoft.com/office/powerpoint/2010/main" val="3270747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Consumerism and Brand Learnings</a:t>
            </a:r>
            <a:br>
              <a:rPr lang="en-ZA" dirty="0" smtClean="0"/>
            </a:br>
            <a:r>
              <a:rPr lang="en-ZA" dirty="0" smtClean="0"/>
              <a:t/>
            </a:r>
            <a:br>
              <a:rPr lang="en-ZA" dirty="0" smtClean="0"/>
            </a:br>
            <a:r>
              <a:rPr lang="en-ZA" dirty="0" smtClean="0"/>
              <a:t>  </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120</a:t>
            </a:fld>
            <a:endParaRPr lang="en-GB" dirty="0">
              <a:solidFill>
                <a:srgbClr val="717171"/>
              </a:solidFill>
            </a:endParaRPr>
          </a:p>
        </p:txBody>
      </p:sp>
      <p:sp>
        <p:nvSpPr>
          <p:cNvPr id="6" name="Rectangle 5"/>
          <p:cNvSpPr/>
          <p:nvPr/>
        </p:nvSpPr>
        <p:spPr>
          <a:xfrm>
            <a:off x="359999" y="1536878"/>
            <a:ext cx="7688979" cy="4524315"/>
          </a:xfrm>
          <a:prstGeom prst="rect">
            <a:avLst/>
          </a:prstGeom>
        </p:spPr>
        <p:txBody>
          <a:bodyPr wrap="square">
            <a:spAutoFit/>
          </a:bodyPr>
          <a:lstStyle/>
          <a:p>
            <a:r>
              <a:rPr lang="en-US" sz="2400" dirty="0" smtClean="0">
                <a:solidFill>
                  <a:srgbClr val="717171"/>
                </a:solidFill>
              </a:rPr>
              <a:t>Brands that tried to rescue</a:t>
            </a:r>
          </a:p>
          <a:p>
            <a:pPr marL="342900" indent="-342900">
              <a:buFont typeface="Wingdings" panose="05000000000000000000" pitchFamily="2" charset="2"/>
              <a:buChar char="§"/>
            </a:pPr>
            <a:r>
              <a:rPr lang="en-US" sz="2400" dirty="0" err="1" smtClean="0">
                <a:solidFill>
                  <a:srgbClr val="717171"/>
                </a:solidFill>
              </a:rPr>
              <a:t>Sunsilk</a:t>
            </a:r>
            <a:r>
              <a:rPr lang="en-US" sz="2400" dirty="0" smtClean="0">
                <a:solidFill>
                  <a:srgbClr val="717171"/>
                </a:solidFill>
              </a:rPr>
              <a:t>. Positioning said ‘when you relax your hair it burns’  (a rescue orientation) rather than focusing on the efficacy of the product </a:t>
            </a:r>
          </a:p>
          <a:p>
            <a:pPr marL="342900" indent="-342900">
              <a:buFont typeface="Wingdings" panose="05000000000000000000" pitchFamily="2" charset="2"/>
              <a:buChar char="§"/>
            </a:pPr>
            <a:r>
              <a:rPr lang="en-US" sz="2400" dirty="0" smtClean="0">
                <a:solidFill>
                  <a:srgbClr val="717171"/>
                </a:solidFill>
              </a:rPr>
              <a:t>M-</a:t>
            </a:r>
            <a:r>
              <a:rPr lang="en-US" sz="2400" dirty="0" err="1" smtClean="0">
                <a:solidFill>
                  <a:srgbClr val="717171"/>
                </a:solidFill>
              </a:rPr>
              <a:t>Pesa</a:t>
            </a:r>
            <a:r>
              <a:rPr lang="en-US" sz="2400" dirty="0" smtClean="0">
                <a:solidFill>
                  <a:srgbClr val="717171"/>
                </a:solidFill>
              </a:rPr>
              <a:t> also didn’t work well, i.e. it asked for a banked statements when not all in the targeted market access banks or bank statements </a:t>
            </a:r>
          </a:p>
          <a:p>
            <a:pPr marL="342900" indent="-342900">
              <a:buFont typeface="Wingdings" panose="05000000000000000000" pitchFamily="2" charset="2"/>
              <a:buChar char="§"/>
            </a:pPr>
            <a:r>
              <a:rPr lang="en-US" sz="2400" dirty="0" smtClean="0">
                <a:solidFill>
                  <a:srgbClr val="717171"/>
                </a:solidFill>
              </a:rPr>
              <a:t>Robertson spice sachets - premise was little money at month end, so the brand offered sachets at lower cost to save money – however the market doesn’t like sachets as they are seen as inferior and ‘give you away as poor’</a:t>
            </a:r>
            <a:endParaRPr lang="en-ZA" sz="2400" dirty="0">
              <a:solidFill>
                <a:srgbClr val="717171"/>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82107" y="1536878"/>
            <a:ext cx="3335270" cy="4491126"/>
          </a:xfrm>
          <a:prstGeom prst="rect">
            <a:avLst/>
          </a:prstGeom>
        </p:spPr>
      </p:pic>
    </p:spTree>
    <p:extLst>
      <p:ext uri="{BB962C8B-B14F-4D97-AF65-F5344CB8AC3E}">
        <p14:creationId xmlns:p14="http://schemas.microsoft.com/office/powerpoint/2010/main" val="347109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7019" y="2760374"/>
            <a:ext cx="7096125" cy="861774"/>
          </a:xfrm>
          <a:prstGeom prst="rect">
            <a:avLst/>
          </a:prstGeom>
          <a:noFill/>
        </p:spPr>
        <p:txBody>
          <a:bodyPr wrap="square" lIns="0" tIns="0" rIns="0" bIns="0" rtlCol="0">
            <a:spAutoFit/>
          </a:bodyPr>
          <a:lstStyle/>
          <a:p>
            <a:r>
              <a:rPr lang="en-GB" sz="5600" dirty="0"/>
              <a:t>Thank you</a:t>
            </a:r>
          </a:p>
        </p:txBody>
      </p:sp>
    </p:spTree>
    <p:extLst>
      <p:ext uri="{BB962C8B-B14F-4D97-AF65-F5344CB8AC3E}">
        <p14:creationId xmlns:p14="http://schemas.microsoft.com/office/powerpoint/2010/main" val="22719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285750" indent="-285750">
              <a:lnSpc>
                <a:spcPct val="150000"/>
              </a:lnSpc>
              <a:buFont typeface="Wingdings" panose="05000000000000000000" pitchFamily="2" charset="2"/>
              <a:buChar char="§"/>
            </a:pPr>
            <a:r>
              <a:rPr lang="en-US" dirty="0"/>
              <a:t>Multicultural, “rainbow” nation with diversity in terms of religion, ethnic make up and languages spoken, with women constituting </a:t>
            </a:r>
            <a:r>
              <a:rPr lang="en-US" baseline="30000" dirty="0"/>
              <a:t>~</a:t>
            </a:r>
            <a:r>
              <a:rPr lang="en-US" dirty="0"/>
              <a:t>52% </a:t>
            </a:r>
            <a:r>
              <a:rPr lang="en-US" dirty="0" smtClean="0"/>
              <a:t>of the population</a:t>
            </a:r>
            <a:endParaRPr lang="en-US" dirty="0"/>
          </a:p>
          <a:p>
            <a:pPr marL="742950" lvl="1" indent="-285750">
              <a:lnSpc>
                <a:spcPct val="150000"/>
              </a:lnSpc>
            </a:pPr>
            <a:r>
              <a:rPr lang="en-IN" b="1" dirty="0"/>
              <a:t>“African” population group constitutes </a:t>
            </a:r>
            <a:r>
              <a:rPr lang="en-IN" b="1" baseline="30000" dirty="0"/>
              <a:t>~</a:t>
            </a:r>
            <a:r>
              <a:rPr lang="en-IN" b="1" dirty="0"/>
              <a:t>75% of  total population of RSA</a:t>
            </a:r>
            <a:r>
              <a:rPr lang="en-IN" dirty="0"/>
              <a:t>, with Zulu and Xhosa constituting the two largest ethnic African groups</a:t>
            </a:r>
          </a:p>
          <a:p>
            <a:pPr marL="285750" indent="-285750">
              <a:lnSpc>
                <a:spcPct val="150000"/>
              </a:lnSpc>
              <a:buFont typeface="Wingdings" panose="05000000000000000000" pitchFamily="2" charset="2"/>
              <a:buChar char="§"/>
            </a:pPr>
            <a:r>
              <a:rPr lang="en-IN" dirty="0"/>
              <a:t>Being culturally diverse with various ethnic groups, it is </a:t>
            </a:r>
            <a:r>
              <a:rPr lang="en-IN" b="1" dirty="0"/>
              <a:t>difficult to generalise the etiquettes/ customs and family system in RSA</a:t>
            </a:r>
            <a:r>
              <a:rPr lang="en-IN" dirty="0"/>
              <a:t> – Blacks, Whites, Coloured etc.</a:t>
            </a:r>
          </a:p>
          <a:p>
            <a:pPr marL="285750" indent="-285750">
              <a:lnSpc>
                <a:spcPct val="150000"/>
              </a:lnSpc>
              <a:buFont typeface="Wingdings" panose="05000000000000000000" pitchFamily="2" charset="2"/>
              <a:buChar char="§"/>
            </a:pPr>
            <a:r>
              <a:rPr lang="en-US" b="1" dirty="0"/>
              <a:t>The society, however is patriarchal, which is seen across the “African” ethnic groups. While things are improving, </a:t>
            </a:r>
            <a:r>
              <a:rPr lang="en-IN" b="1" dirty="0"/>
              <a:t>men still are expected to be the bread winners in the family</a:t>
            </a:r>
          </a:p>
          <a:p>
            <a:pPr marL="285750" indent="-285750">
              <a:lnSpc>
                <a:spcPct val="150000"/>
              </a:lnSpc>
              <a:buFont typeface="Wingdings" panose="05000000000000000000" pitchFamily="2" charset="2"/>
              <a:buChar char="§"/>
            </a:pPr>
            <a:r>
              <a:rPr lang="en-IN" dirty="0"/>
              <a:t>In this </a:t>
            </a:r>
            <a:r>
              <a:rPr lang="en-IN" b="1" dirty="0"/>
              <a:t>constantly changing world</a:t>
            </a:r>
            <a:r>
              <a:rPr lang="en-IN" dirty="0"/>
              <a:t>, there would be a clash of tradition vs. modernity, which is what is happening. Women are bearing the brunt of this churning, due to patriarchal society </a:t>
            </a:r>
          </a:p>
          <a:p>
            <a:pPr marL="742950" lvl="1" indent="-285750">
              <a:lnSpc>
                <a:spcPct val="150000"/>
              </a:lnSpc>
            </a:pPr>
            <a:r>
              <a:rPr lang="en-IN" dirty="0"/>
              <a:t>Women historically seen as doing household work or in farms, across African ethnic groups, </a:t>
            </a:r>
            <a:r>
              <a:rPr lang="en-IN" b="1" dirty="0"/>
              <a:t>with change in times, aspire to be treated equal with men and rightly so!</a:t>
            </a:r>
          </a:p>
          <a:p>
            <a:endParaRPr lang="en-ZA" sz="1200" dirty="0"/>
          </a:p>
        </p:txBody>
      </p:sp>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IN" dirty="0"/>
              <a:t>Culturally diverse,  patriarchal </a:t>
            </a:r>
            <a:r>
              <a:rPr lang="en-IN" dirty="0" smtClean="0"/>
              <a:t>society. </a:t>
            </a:r>
            <a:r>
              <a:rPr lang="en-IN" dirty="0"/>
              <a:t>However,  in this ever changing world, where there is often a clash of tradition &amp; modernity,  women often bear the brunt of this churning</a:t>
            </a:r>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13</a:t>
            </a:fld>
            <a:endParaRPr lang="en-GB" dirty="0"/>
          </a:p>
        </p:txBody>
      </p:sp>
    </p:spTree>
    <p:extLst>
      <p:ext uri="{BB962C8B-B14F-4D97-AF65-F5344CB8AC3E}">
        <p14:creationId xmlns:p14="http://schemas.microsoft.com/office/powerpoint/2010/main" val="1449889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4034BEE3-566C-4068-A777-C3A4762E861B}" type="slidenum">
              <a:rPr lang="en-GB" smtClean="0"/>
              <a:pPr/>
              <a:t>14</a:t>
            </a:fld>
            <a:endParaRPr lang="en-GB" dirty="0"/>
          </a:p>
        </p:txBody>
      </p:sp>
      <p:pic>
        <p:nvPicPr>
          <p:cNvPr id="7" name="Picture 6"/>
          <p:cNvPicPr>
            <a:picLocks noChangeAspect="1"/>
          </p:cNvPicPr>
          <p:nvPr/>
        </p:nvPicPr>
        <p:blipFill rotWithShape="1">
          <a:blip r:embed="rId2">
            <a:clrChange>
              <a:clrFrom>
                <a:srgbClr val="F2EBD9"/>
              </a:clrFrom>
              <a:clrTo>
                <a:srgbClr val="F2EBD9">
                  <a:alpha val="0"/>
                </a:srgbClr>
              </a:clrTo>
            </a:clrChange>
            <a:extLst>
              <a:ext uri="{28A0092B-C50C-407E-A947-70E740481C1C}">
                <a14:useLocalDpi xmlns:a14="http://schemas.microsoft.com/office/drawing/2010/main"/>
              </a:ext>
            </a:extLst>
          </a:blip>
          <a:srcRect/>
          <a:stretch/>
        </p:blipFill>
        <p:spPr>
          <a:xfrm>
            <a:off x="1901371" y="0"/>
            <a:ext cx="8128000" cy="6276014"/>
          </a:xfrm>
          <a:prstGeom prst="rect">
            <a:avLst/>
          </a:prstGeom>
        </p:spPr>
      </p:pic>
      <p:sp>
        <p:nvSpPr>
          <p:cNvPr id="9" name="Rounded Rectangle 8"/>
          <p:cNvSpPr/>
          <p:nvPr/>
        </p:nvSpPr>
        <p:spPr>
          <a:xfrm>
            <a:off x="358218" y="2844785"/>
            <a:ext cx="11468657" cy="2141994"/>
          </a:xfrm>
          <a:prstGeom prst="roundRect">
            <a:avLst/>
          </a:prstGeom>
          <a:solidFill>
            <a:srgbClr val="FFFFFF">
              <a:alpha val="64000"/>
            </a:srgbClr>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r>
              <a:rPr lang="en-ZA" sz="3200" i="1" dirty="0" smtClean="0">
                <a:solidFill>
                  <a:srgbClr val="717171"/>
                </a:solidFill>
                <a:effectLst>
                  <a:outerShdw blurRad="38100" dist="38100" dir="2700000" algn="tl">
                    <a:srgbClr val="000000">
                      <a:alpha val="43137"/>
                    </a:srgbClr>
                  </a:outerShdw>
                </a:effectLst>
              </a:rPr>
              <a:t>There </a:t>
            </a:r>
            <a:r>
              <a:rPr lang="en-ZA" sz="3200" i="1" dirty="0">
                <a:solidFill>
                  <a:srgbClr val="717171"/>
                </a:solidFill>
                <a:effectLst>
                  <a:outerShdw blurRad="38100" dist="38100" dir="2700000" algn="tl">
                    <a:srgbClr val="000000">
                      <a:alpha val="43137"/>
                    </a:srgbClr>
                  </a:outerShdw>
                </a:effectLst>
              </a:rPr>
              <a:t>is more to South Africa than the single story of poverty and </a:t>
            </a:r>
            <a:r>
              <a:rPr lang="en-ZA" sz="3200" i="1" dirty="0" smtClean="0">
                <a:solidFill>
                  <a:srgbClr val="717171"/>
                </a:solidFill>
                <a:effectLst>
                  <a:outerShdw blurRad="38100" dist="38100" dir="2700000" algn="tl">
                    <a:srgbClr val="000000">
                      <a:alpha val="43137"/>
                    </a:srgbClr>
                  </a:outerShdw>
                </a:effectLst>
              </a:rPr>
              <a:t>patriarchy. </a:t>
            </a:r>
            <a:r>
              <a:rPr lang="en-ZA" sz="3200" i="1" dirty="0">
                <a:solidFill>
                  <a:srgbClr val="717171"/>
                </a:solidFill>
                <a:effectLst>
                  <a:outerShdw blurRad="38100" dist="38100" dir="2700000" algn="tl">
                    <a:srgbClr val="000000">
                      <a:alpha val="43137"/>
                    </a:srgbClr>
                  </a:outerShdw>
                </a:effectLst>
              </a:rPr>
              <a:t>Lets break some stereotypes and get a picture of the real life environments of young women in South </a:t>
            </a:r>
            <a:r>
              <a:rPr lang="en-ZA" sz="3200" i="1" dirty="0" smtClean="0">
                <a:solidFill>
                  <a:srgbClr val="717171"/>
                </a:solidFill>
                <a:effectLst>
                  <a:outerShdw blurRad="38100" dist="38100" dir="2700000" algn="tl">
                    <a:srgbClr val="000000">
                      <a:alpha val="43137"/>
                    </a:srgbClr>
                  </a:outerShdw>
                </a:effectLst>
              </a:rPr>
              <a:t>Africa</a:t>
            </a:r>
            <a:endParaRPr lang="en-ZA" sz="3200" dirty="0">
              <a:solidFill>
                <a:srgbClr val="71717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685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South African main metros are as trendy and cosmopolitan as any other metropolitan city in the world</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15</a:t>
            </a:fld>
            <a:endParaRPr lang="en-GB" dirty="0">
              <a:solidFill>
                <a:srgbClr val="717171"/>
              </a:solidFill>
            </a:endParaRPr>
          </a:p>
        </p:txBody>
      </p:sp>
      <p:sp>
        <p:nvSpPr>
          <p:cNvPr id="4" name="Text Placeholder 3"/>
          <p:cNvSpPr>
            <a:spLocks noGrp="1"/>
          </p:cNvSpPr>
          <p:nvPr>
            <p:ph type="body" sz="quarter" idx="17"/>
          </p:nvPr>
        </p:nvSpPr>
        <p:spPr>
          <a:xfrm>
            <a:off x="357188" y="1201735"/>
            <a:ext cx="11477331" cy="396875"/>
          </a:xfrm>
        </p:spPr>
        <p:txBody>
          <a:bodyPr/>
          <a:lstStyle/>
          <a:p>
            <a:r>
              <a:rPr lang="en-ZA" sz="1600" i="1" dirty="0" smtClean="0"/>
              <a:t>Johannesburg was the most visited city in Africa in 2016, the diverse and economic hub of South Africa.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6" name="AutoShape 2" descr="Image result for joburg at n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4099"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8865" y="1718043"/>
            <a:ext cx="3139223"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79900" y="1718044"/>
            <a:ext cx="3581400"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369300" y="1718044"/>
            <a:ext cx="3594100"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Down Ribbon 9"/>
          <p:cNvSpPr/>
          <p:nvPr/>
        </p:nvSpPr>
        <p:spPr>
          <a:xfrm rot="16200000">
            <a:off x="-749085" y="2600945"/>
            <a:ext cx="2286736" cy="323346"/>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Johannesburg</a:t>
            </a:r>
          </a:p>
        </p:txBody>
      </p:sp>
      <p:sp>
        <p:nvSpPr>
          <p:cNvPr id="11" name="Down Ribbon 10"/>
          <p:cNvSpPr/>
          <p:nvPr/>
        </p:nvSpPr>
        <p:spPr>
          <a:xfrm rot="16200000">
            <a:off x="2916122" y="2600946"/>
            <a:ext cx="2286736" cy="323346"/>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Durban</a:t>
            </a:r>
          </a:p>
        </p:txBody>
      </p:sp>
      <p:sp>
        <p:nvSpPr>
          <p:cNvPr id="12" name="Down Ribbon 11"/>
          <p:cNvSpPr/>
          <p:nvPr/>
        </p:nvSpPr>
        <p:spPr>
          <a:xfrm rot="16200000">
            <a:off x="7005522" y="2600946"/>
            <a:ext cx="2286736" cy="323346"/>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Cape Town</a:t>
            </a:r>
          </a:p>
        </p:txBody>
      </p:sp>
      <p:sp>
        <p:nvSpPr>
          <p:cNvPr id="13" name="Down Ribbon 12"/>
          <p:cNvSpPr/>
          <p:nvPr/>
        </p:nvSpPr>
        <p:spPr>
          <a:xfrm rot="16200000">
            <a:off x="-749085" y="4887682"/>
            <a:ext cx="2286736" cy="323346"/>
          </a:xfrm>
          <a:prstGeom prst="ribbon">
            <a:avLst>
              <a:gd name="adj1" fmla="val 16667"/>
              <a:gd name="adj2" fmla="val 73176"/>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Los Angeles</a:t>
            </a:r>
          </a:p>
        </p:txBody>
      </p:sp>
      <p:sp>
        <p:nvSpPr>
          <p:cNvPr id="14" name="Down Ribbon 13"/>
          <p:cNvSpPr/>
          <p:nvPr/>
        </p:nvSpPr>
        <p:spPr>
          <a:xfrm rot="16200000">
            <a:off x="2916122" y="4887683"/>
            <a:ext cx="2286736" cy="323346"/>
          </a:xfrm>
          <a:prstGeom prst="ribbon">
            <a:avLst>
              <a:gd name="adj1" fmla="val 16667"/>
              <a:gd name="adj2" fmla="val 73176"/>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San Diego</a:t>
            </a:r>
          </a:p>
        </p:txBody>
      </p:sp>
      <p:sp>
        <p:nvSpPr>
          <p:cNvPr id="15" name="Down Ribbon 14"/>
          <p:cNvSpPr/>
          <p:nvPr/>
        </p:nvSpPr>
        <p:spPr>
          <a:xfrm rot="16200000">
            <a:off x="7005522" y="4887683"/>
            <a:ext cx="2286736" cy="323346"/>
          </a:xfrm>
          <a:prstGeom prst="ribbon">
            <a:avLst>
              <a:gd name="adj1" fmla="val 16667"/>
              <a:gd name="adj2" fmla="val 73176"/>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New York</a:t>
            </a:r>
          </a:p>
        </p:txBody>
      </p:sp>
      <p:pic>
        <p:nvPicPr>
          <p:cNvPr id="4102"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8865" y="4241800"/>
            <a:ext cx="3231092"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79900" y="4241800"/>
            <a:ext cx="357436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8426990" y="4168773"/>
            <a:ext cx="3536410" cy="1800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50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430717"/>
            <a:ext cx="11466875" cy="636083"/>
          </a:xfrm>
        </p:spPr>
        <p:txBody>
          <a:bodyPr/>
          <a:lstStyle/>
          <a:p>
            <a:r>
              <a:rPr lang="en-ZA" dirty="0" smtClean="0"/>
              <a:t>Urban townships are typically located outside of the main city hub and upper class urban suburbs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16</a:t>
            </a:fld>
            <a:endParaRPr lang="en-GB" dirty="0">
              <a:solidFill>
                <a:srgbClr val="717171"/>
              </a:solidFill>
            </a:endParaRPr>
          </a:p>
        </p:txBody>
      </p:sp>
      <p:sp>
        <p:nvSpPr>
          <p:cNvPr id="4" name="Text Placeholder 3"/>
          <p:cNvSpPr>
            <a:spLocks noGrp="1"/>
          </p:cNvSpPr>
          <p:nvPr>
            <p:ph type="body" sz="quarter" idx="17"/>
          </p:nvPr>
        </p:nvSpPr>
        <p:spPr>
          <a:xfrm>
            <a:off x="357188" y="1138235"/>
            <a:ext cx="11477331" cy="396875"/>
          </a:xfrm>
        </p:spPr>
        <p:txBody>
          <a:bodyPr/>
          <a:lstStyle/>
          <a:p>
            <a:r>
              <a:rPr lang="en-ZA" sz="1600" i="1" dirty="0"/>
              <a:t>W</a:t>
            </a:r>
            <a:r>
              <a:rPr lang="en-ZA" sz="1600" i="1" dirty="0" smtClean="0"/>
              <a:t>ith </a:t>
            </a:r>
            <a:r>
              <a:rPr lang="en-ZA" sz="1600" i="1" dirty="0"/>
              <a:t>most jobs in the city, township dwellers need to travel </a:t>
            </a:r>
            <a:r>
              <a:rPr lang="en-ZA" sz="1600" i="1" dirty="0" smtClean="0"/>
              <a:t>far, some needing to take several taxis or buses to get to work.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6" name="Down Ribbon 5"/>
          <p:cNvSpPr/>
          <p:nvPr/>
        </p:nvSpPr>
        <p:spPr>
          <a:xfrm>
            <a:off x="1050607" y="1597276"/>
            <a:ext cx="2286736" cy="323346"/>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Johannesburg</a:t>
            </a:r>
          </a:p>
        </p:txBody>
      </p:sp>
      <p:sp>
        <p:nvSpPr>
          <p:cNvPr id="7" name="Down Ribbon 6"/>
          <p:cNvSpPr/>
          <p:nvPr/>
        </p:nvSpPr>
        <p:spPr>
          <a:xfrm>
            <a:off x="4986763" y="1597277"/>
            <a:ext cx="2286736" cy="323346"/>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Durban</a:t>
            </a:r>
          </a:p>
        </p:txBody>
      </p:sp>
      <p:sp>
        <p:nvSpPr>
          <p:cNvPr id="8" name="Down Ribbon 7"/>
          <p:cNvSpPr/>
          <p:nvPr/>
        </p:nvSpPr>
        <p:spPr>
          <a:xfrm>
            <a:off x="8908795" y="1597277"/>
            <a:ext cx="2286736" cy="323346"/>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Cape Town</a:t>
            </a:r>
          </a:p>
        </p:txBody>
      </p:sp>
      <p:pic>
        <p:nvPicPr>
          <p:cNvPr id="1028"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013927" y="2051050"/>
            <a:ext cx="4076473" cy="402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360863" y="2051049"/>
            <a:ext cx="3576231" cy="4011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5026" y="2051050"/>
            <a:ext cx="4137899" cy="343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3174999" y="2298700"/>
            <a:ext cx="1087925" cy="901700"/>
          </a:xfrm>
          <a:prstGeom prst="ellipse">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5" name="Oval 14"/>
          <p:cNvSpPr/>
          <p:nvPr/>
        </p:nvSpPr>
        <p:spPr>
          <a:xfrm>
            <a:off x="274920" y="3924300"/>
            <a:ext cx="1668180" cy="1320800"/>
          </a:xfrm>
          <a:prstGeom prst="ellipse">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6" name="Oval 15"/>
          <p:cNvSpPr/>
          <p:nvPr/>
        </p:nvSpPr>
        <p:spPr>
          <a:xfrm>
            <a:off x="5181599" y="1920622"/>
            <a:ext cx="2260601" cy="1698877"/>
          </a:xfrm>
          <a:prstGeom prst="ellipse">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7" name="Oval 16"/>
          <p:cNvSpPr/>
          <p:nvPr/>
        </p:nvSpPr>
        <p:spPr>
          <a:xfrm>
            <a:off x="4637636" y="3155950"/>
            <a:ext cx="1217064" cy="1009650"/>
          </a:xfrm>
          <a:prstGeom prst="ellipse">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8" name="Oval 17"/>
          <p:cNvSpPr/>
          <p:nvPr/>
        </p:nvSpPr>
        <p:spPr>
          <a:xfrm>
            <a:off x="9753599" y="3317875"/>
            <a:ext cx="1993901" cy="901700"/>
          </a:xfrm>
          <a:prstGeom prst="ellipse">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0" name="TextBox 9"/>
          <p:cNvSpPr txBox="1"/>
          <p:nvPr/>
        </p:nvSpPr>
        <p:spPr>
          <a:xfrm>
            <a:off x="125026" y="5892800"/>
            <a:ext cx="3710374" cy="169277"/>
          </a:xfrm>
          <a:prstGeom prst="rect">
            <a:avLst/>
          </a:prstGeom>
          <a:noFill/>
        </p:spPr>
        <p:txBody>
          <a:bodyPr wrap="square" lIns="0" tIns="0" rIns="0" bIns="0" rtlCol="0">
            <a:spAutoFit/>
          </a:bodyPr>
          <a:lstStyle/>
          <a:p>
            <a:r>
              <a:rPr lang="en-ZA" sz="1100" i="1" dirty="0" smtClean="0">
                <a:solidFill>
                  <a:srgbClr val="717171"/>
                </a:solidFill>
              </a:rPr>
              <a:t>Township areas highlighted in pink circles</a:t>
            </a:r>
          </a:p>
        </p:txBody>
      </p:sp>
    </p:spTree>
    <p:extLst>
      <p:ext uri="{BB962C8B-B14F-4D97-AF65-F5344CB8AC3E}">
        <p14:creationId xmlns:p14="http://schemas.microsoft.com/office/powerpoint/2010/main" val="275520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430717"/>
            <a:ext cx="11466875" cy="797192"/>
          </a:xfrm>
        </p:spPr>
        <p:txBody>
          <a:bodyPr/>
          <a:lstStyle/>
          <a:p>
            <a:r>
              <a:rPr lang="en-ZA" dirty="0" smtClean="0"/>
              <a:t>Not all South African townships are shacks, a mix of LSM 4-10 live in urban townships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17</a:t>
            </a:fld>
            <a:endParaRPr lang="en-GB" dirty="0">
              <a:solidFill>
                <a:srgbClr val="717171"/>
              </a:solidFill>
            </a:endParaRPr>
          </a:p>
        </p:txBody>
      </p:sp>
      <p:sp>
        <p:nvSpPr>
          <p:cNvPr id="4" name="Text Placeholder 3"/>
          <p:cNvSpPr>
            <a:spLocks noGrp="1"/>
          </p:cNvSpPr>
          <p:nvPr>
            <p:ph type="body" sz="quarter" idx="17"/>
          </p:nvPr>
        </p:nvSpPr>
        <p:spPr>
          <a:xfrm>
            <a:off x="357188" y="1249273"/>
            <a:ext cx="11477331" cy="396875"/>
          </a:xfrm>
        </p:spPr>
        <p:txBody>
          <a:bodyPr/>
          <a:lstStyle/>
          <a:p>
            <a:r>
              <a:rPr lang="en-ZA" sz="1600" i="1" dirty="0" smtClean="0"/>
              <a:t>As an example, these are a diverse range of homes in Soweto from different suburbs</a:t>
            </a:r>
            <a:endParaRPr lang="en-ZA" sz="1600" i="1" dirty="0"/>
          </a:p>
        </p:txBody>
      </p:sp>
      <p:sp>
        <p:nvSpPr>
          <p:cNvPr id="5" name="Text Placeholder 4"/>
          <p:cNvSpPr>
            <a:spLocks noGrp="1"/>
          </p:cNvSpPr>
          <p:nvPr>
            <p:ph type="body" sz="quarter" idx="18"/>
          </p:nvPr>
        </p:nvSpPr>
        <p:spPr/>
        <p:txBody>
          <a:bodyPr/>
          <a:lstStyle/>
          <a:p>
            <a:endParaRPr lang="en-ZA" dirty="0"/>
          </a:p>
        </p:txBody>
      </p:sp>
      <p:pic>
        <p:nvPicPr>
          <p:cNvPr id="9" name="Picture 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825363" y="1698171"/>
            <a:ext cx="3157372" cy="243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786004" y="4245429"/>
            <a:ext cx="5196731" cy="176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62942" y="1698170"/>
            <a:ext cx="3253239" cy="243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963885" y="4303410"/>
            <a:ext cx="1708813" cy="1354217"/>
          </a:xfrm>
          <a:prstGeom prst="rect">
            <a:avLst/>
          </a:prstGeom>
          <a:noFill/>
        </p:spPr>
        <p:txBody>
          <a:bodyPr wrap="square" lIns="0" tIns="0" rIns="0" bIns="0" rtlCol="0">
            <a:spAutoFit/>
          </a:bodyPr>
          <a:lstStyle/>
          <a:p>
            <a:pPr algn="r"/>
            <a:r>
              <a:rPr lang="en-ZA" sz="2400" dirty="0" smtClean="0">
                <a:solidFill>
                  <a:srgbClr val="E5007E"/>
                </a:solidFill>
                <a:sym typeface="Wingdings"/>
              </a:rPr>
              <a:t></a:t>
            </a:r>
            <a:r>
              <a:rPr lang="en-ZA" sz="1600" dirty="0" smtClean="0">
                <a:solidFill>
                  <a:srgbClr val="717171"/>
                </a:solidFill>
                <a:sym typeface="Wingdings"/>
              </a:rPr>
              <a:t> How about these actual Sowetan </a:t>
            </a:r>
          </a:p>
          <a:p>
            <a:pPr algn="r"/>
            <a:r>
              <a:rPr lang="en-ZA" sz="1600" dirty="0">
                <a:solidFill>
                  <a:srgbClr val="717171"/>
                </a:solidFill>
                <a:sym typeface="Wingdings"/>
              </a:rPr>
              <a:t>h</a:t>
            </a:r>
            <a:r>
              <a:rPr lang="en-ZA" sz="1600" dirty="0" smtClean="0">
                <a:solidFill>
                  <a:srgbClr val="717171"/>
                </a:solidFill>
                <a:sym typeface="Wingdings"/>
              </a:rPr>
              <a:t>omes/ </a:t>
            </a:r>
          </a:p>
          <a:p>
            <a:pPr algn="r"/>
            <a:r>
              <a:rPr lang="en-ZA" sz="1600" dirty="0" smtClean="0">
                <a:solidFill>
                  <a:srgbClr val="717171"/>
                </a:solidFill>
                <a:sym typeface="Wingdings"/>
              </a:rPr>
              <a:t>suburbs?</a:t>
            </a:r>
            <a:endParaRPr lang="en-ZA" sz="1600" dirty="0" smtClean="0">
              <a:solidFill>
                <a:srgbClr val="717171"/>
              </a:solidFill>
            </a:endParaRPr>
          </a:p>
        </p:txBody>
      </p:sp>
      <p:sp>
        <p:nvSpPr>
          <p:cNvPr id="12" name="TextBox 11"/>
          <p:cNvSpPr txBox="1"/>
          <p:nvPr/>
        </p:nvSpPr>
        <p:spPr>
          <a:xfrm>
            <a:off x="338351" y="1716543"/>
            <a:ext cx="4872278" cy="369332"/>
          </a:xfrm>
          <a:prstGeom prst="rect">
            <a:avLst/>
          </a:prstGeom>
          <a:noFill/>
        </p:spPr>
        <p:txBody>
          <a:bodyPr wrap="square" lIns="0" tIns="0" rIns="0" bIns="0" rtlCol="0">
            <a:spAutoFit/>
          </a:bodyPr>
          <a:lstStyle/>
          <a:p>
            <a:r>
              <a:rPr lang="en-ZA" sz="2400" dirty="0" smtClean="0">
                <a:solidFill>
                  <a:srgbClr val="E5007E"/>
                </a:solidFill>
                <a:sym typeface="Wingdings"/>
              </a:rPr>
              <a:t></a:t>
            </a:r>
            <a:r>
              <a:rPr lang="en-ZA" sz="2400" dirty="0" smtClean="0">
                <a:solidFill>
                  <a:srgbClr val="717171"/>
                </a:solidFill>
                <a:sym typeface="Wingdings"/>
              </a:rPr>
              <a:t> </a:t>
            </a:r>
            <a:r>
              <a:rPr lang="en-ZA" sz="1600" dirty="0" smtClean="0">
                <a:solidFill>
                  <a:srgbClr val="717171"/>
                </a:solidFill>
                <a:sym typeface="Wingdings"/>
              </a:rPr>
              <a:t>A stereotypical image you might have seen?</a:t>
            </a:r>
            <a:endParaRPr lang="en-ZA" sz="1600" dirty="0" smtClean="0">
              <a:solidFill>
                <a:srgbClr val="717171"/>
              </a:solidFill>
            </a:endParaRPr>
          </a:p>
        </p:txBody>
      </p:sp>
      <p:pic>
        <p:nvPicPr>
          <p:cNvPr id="13314"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38351" y="2150592"/>
            <a:ext cx="4625533" cy="215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97261" y="4376622"/>
            <a:ext cx="2552740" cy="169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6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Township living is vibrant, with it’s own micro-retail ecosystem</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18</a:t>
            </a:fld>
            <a:endParaRPr lang="en-GB" dirty="0">
              <a:solidFill>
                <a:srgbClr val="717171"/>
              </a:solidFill>
            </a:endParaRPr>
          </a:p>
        </p:txBody>
      </p:sp>
      <p:sp>
        <p:nvSpPr>
          <p:cNvPr id="4" name="Text Placeholder 3"/>
          <p:cNvSpPr>
            <a:spLocks noGrp="1"/>
          </p:cNvSpPr>
          <p:nvPr>
            <p:ph type="body" sz="quarter" idx="17"/>
          </p:nvPr>
        </p:nvSpPr>
        <p:spPr/>
        <p:txBody>
          <a:bodyPr/>
          <a:lstStyle/>
          <a:p>
            <a:r>
              <a:rPr lang="en-ZA" sz="1600" i="1" dirty="0" smtClean="0"/>
              <a:t>Township shops sell the same goods as any city shop, but at a fraction of the price and without the additional transport cost. </a:t>
            </a:r>
            <a:endParaRPr lang="en-ZA" sz="1600" i="1" dirty="0"/>
          </a:p>
        </p:txBody>
      </p:sp>
      <p:sp>
        <p:nvSpPr>
          <p:cNvPr id="5" name="Text Placeholder 4"/>
          <p:cNvSpPr>
            <a:spLocks noGrp="1"/>
          </p:cNvSpPr>
          <p:nvPr>
            <p:ph type="body" sz="quarter" idx="18"/>
          </p:nvPr>
        </p:nvSpPr>
        <p:spPr/>
        <p:txBody>
          <a:bodyPr/>
          <a:lstStyle/>
          <a:p>
            <a:endParaRPr lang="en-ZA" dirty="0"/>
          </a:p>
        </p:txBody>
      </p:sp>
      <p:pic>
        <p:nvPicPr>
          <p:cNvPr id="1026" name="Picture 2" descr="Image result for cape town township apartmen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9575" y="1440528"/>
            <a:ext cx="3552825" cy="2328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40266" y="1440526"/>
            <a:ext cx="3482896" cy="232048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auto">
          <a:xfrm>
            <a:off x="257175" y="3684807"/>
            <a:ext cx="6076950" cy="2304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15366"/>
          <a:stretch/>
        </p:blipFill>
        <p:spPr bwMode="auto">
          <a:xfrm>
            <a:off x="8293101" y="1440528"/>
            <a:ext cx="3581400" cy="3887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7447"/>
          <a:stretch/>
        </p:blipFill>
        <p:spPr bwMode="auto">
          <a:xfrm>
            <a:off x="6486525" y="3941410"/>
            <a:ext cx="2948874" cy="194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52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63525" y="1696356"/>
            <a:ext cx="4913639" cy="330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a:ext>
            </a:extLst>
          </a:blip>
          <a:srcRect/>
          <a:stretch/>
        </p:blipFill>
        <p:spPr bwMode="auto">
          <a:xfrm>
            <a:off x="4142241" y="3497943"/>
            <a:ext cx="3286104" cy="2541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ZA" dirty="0" smtClean="0"/>
              <a:t>Don’t judge a book by its cover</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19</a:t>
            </a:fld>
            <a:endParaRPr lang="en-GB" dirty="0">
              <a:solidFill>
                <a:srgbClr val="717171"/>
              </a:solidFill>
            </a:endParaRPr>
          </a:p>
        </p:txBody>
      </p:sp>
      <p:sp>
        <p:nvSpPr>
          <p:cNvPr id="4" name="Text Placeholder 3"/>
          <p:cNvSpPr>
            <a:spLocks noGrp="1"/>
          </p:cNvSpPr>
          <p:nvPr>
            <p:ph type="body" sz="quarter" idx="17"/>
          </p:nvPr>
        </p:nvSpPr>
        <p:spPr>
          <a:xfrm>
            <a:off x="357188" y="909635"/>
            <a:ext cx="11477331" cy="525465"/>
          </a:xfrm>
        </p:spPr>
        <p:txBody>
          <a:bodyPr/>
          <a:lstStyle/>
          <a:p>
            <a:r>
              <a:rPr lang="en-ZA" sz="1600" i="1" dirty="0"/>
              <a:t>A</a:t>
            </a:r>
            <a:r>
              <a:rPr lang="en-ZA" sz="1600" i="1" dirty="0" smtClean="0"/>
              <a:t> ‘basic’ township home on the outside could have a Mercedes Benz parked outside, a 24 inch TV, sound systems and a washing machine; just like the inside of a Sandton home. </a:t>
            </a:r>
            <a:endParaRPr lang="en-ZA" sz="1600" i="1" dirty="0"/>
          </a:p>
        </p:txBody>
      </p:sp>
      <p:sp>
        <p:nvSpPr>
          <p:cNvPr id="5" name="Text Placeholder 4"/>
          <p:cNvSpPr>
            <a:spLocks noGrp="1"/>
          </p:cNvSpPr>
          <p:nvPr>
            <p:ph type="body" sz="quarter" idx="18"/>
          </p:nvPr>
        </p:nvSpPr>
        <p:spPr/>
        <p:txBody>
          <a:bodyPr/>
          <a:lstStyle/>
          <a:p>
            <a:endParaRPr lang="en-ZA" dirty="0"/>
          </a:p>
        </p:txBody>
      </p:sp>
      <p:pic>
        <p:nvPicPr>
          <p:cNvPr id="10" name="Picture 1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7596" y="1565730"/>
            <a:ext cx="4729185" cy="2851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723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Deconstructing the business issue</a:t>
            </a:r>
            <a:r>
              <a:rPr lang="en-GB" sz="2800" dirty="0"/>
              <a:t/>
            </a:r>
            <a:br>
              <a:rPr lang="en-GB" sz="2800" dirty="0"/>
            </a:br>
            <a:endParaRPr lang="en-ZA" dirty="0"/>
          </a:p>
        </p:txBody>
      </p:sp>
      <p:sp>
        <p:nvSpPr>
          <p:cNvPr id="3" name="Text Placeholder 2"/>
          <p:cNvSpPr>
            <a:spLocks noGrp="1"/>
          </p:cNvSpPr>
          <p:nvPr>
            <p:ph type="body" sz="quarter" idx="16"/>
          </p:nvPr>
        </p:nvSpPr>
        <p:spPr/>
        <p:txBody>
          <a:bodyPr/>
          <a:lstStyle/>
          <a:p>
            <a:r>
              <a:rPr lang="en-ZA" dirty="0"/>
              <a:t>Creating products to meet the personal care needs of young, low income women</a:t>
            </a:r>
          </a:p>
          <a:p>
            <a:endParaRPr lang="en-ZA" dirty="0"/>
          </a:p>
        </p:txBody>
      </p:sp>
      <p:sp>
        <p:nvSpPr>
          <p:cNvPr id="4" name="Text Placeholder 3"/>
          <p:cNvSpPr>
            <a:spLocks noGrp="1"/>
          </p:cNvSpPr>
          <p:nvPr>
            <p:ph type="body" sz="quarter" idx="15"/>
          </p:nvPr>
        </p:nvSpPr>
        <p:spPr/>
        <p:txBody>
          <a:bodyPr/>
          <a:lstStyle/>
          <a:p>
            <a:endParaRPr lang="en-ZA" dirty="0">
              <a:latin typeface="+mj-lt"/>
            </a:endParaRPr>
          </a:p>
        </p:txBody>
      </p:sp>
      <p:sp>
        <p:nvSpPr>
          <p:cNvPr id="5" name="Slide Number Placeholder 4"/>
          <p:cNvSpPr>
            <a:spLocks noGrp="1"/>
          </p:cNvSpPr>
          <p:nvPr>
            <p:ph type="sldNum" sz="quarter" idx="4"/>
          </p:nvPr>
        </p:nvSpPr>
        <p:spPr/>
        <p:txBody>
          <a:bodyPr/>
          <a:lstStyle/>
          <a:p>
            <a:fld id="{4034BEE3-566C-4068-A777-C3A4762E861B}" type="slidenum">
              <a:rPr lang="en-GB" smtClean="0">
                <a:latin typeface="+mj-lt"/>
              </a:rPr>
              <a:pPr/>
              <a:t>2</a:t>
            </a:fld>
            <a:endParaRPr lang="en-GB" dirty="0">
              <a:latin typeface="+mj-lt"/>
            </a:endParaRPr>
          </a:p>
        </p:txBody>
      </p:sp>
      <p:grpSp>
        <p:nvGrpSpPr>
          <p:cNvPr id="16" name="Group 15"/>
          <p:cNvGrpSpPr/>
          <p:nvPr/>
        </p:nvGrpSpPr>
        <p:grpSpPr>
          <a:xfrm>
            <a:off x="357188" y="1621201"/>
            <a:ext cx="11477330" cy="3494341"/>
            <a:chOff x="218242" y="1621201"/>
            <a:chExt cx="8925136" cy="3494341"/>
          </a:xfrm>
        </p:grpSpPr>
        <p:sp>
          <p:nvSpPr>
            <p:cNvPr id="6" name="TextBox 5"/>
            <p:cNvSpPr txBox="1"/>
            <p:nvPr/>
          </p:nvSpPr>
          <p:spPr bwMode="gray">
            <a:xfrm>
              <a:off x="218242" y="2643070"/>
              <a:ext cx="1341617" cy="969496"/>
            </a:xfrm>
            <a:prstGeom prst="rect">
              <a:avLst/>
            </a:prstGeom>
            <a:noFill/>
          </p:spPr>
          <p:txBody>
            <a:bodyPr wrap="square" lIns="0" tIns="0" rIns="0" bIns="0" rtlCol="0">
              <a:spAutoFit/>
            </a:bodyPr>
            <a:lstStyle/>
            <a:p>
              <a:r>
                <a:rPr lang="en-ZA" sz="1050" dirty="0">
                  <a:latin typeface="+mj-lt"/>
                </a:rPr>
                <a:t>What are consumer profiles?</a:t>
              </a:r>
            </a:p>
            <a:p>
              <a:r>
                <a:rPr lang="en-ZA" sz="1050" dirty="0">
                  <a:latin typeface="+mj-lt"/>
                </a:rPr>
                <a:t>What are living circumstances and environment?</a:t>
              </a:r>
            </a:p>
            <a:p>
              <a:r>
                <a:rPr lang="en-ZA" sz="1050" dirty="0">
                  <a:latin typeface="+mj-lt"/>
                </a:rPr>
                <a:t>What are socio-economic influences?</a:t>
              </a:r>
            </a:p>
          </p:txBody>
        </p:sp>
        <p:sp>
          <p:nvSpPr>
            <p:cNvPr id="7" name="TextBox 6"/>
            <p:cNvSpPr txBox="1"/>
            <p:nvPr/>
          </p:nvSpPr>
          <p:spPr bwMode="gray">
            <a:xfrm>
              <a:off x="1641169" y="2643070"/>
              <a:ext cx="1894054" cy="2251899"/>
            </a:xfrm>
            <a:prstGeom prst="rect">
              <a:avLst/>
            </a:prstGeom>
            <a:noFill/>
          </p:spPr>
          <p:txBody>
            <a:bodyPr wrap="square" lIns="0" tIns="0" rIns="0" bIns="0" rtlCol="0">
              <a:spAutoFit/>
            </a:bodyPr>
            <a:lstStyle/>
            <a:p>
              <a:r>
                <a:rPr lang="en-ZA" sz="1100" dirty="0">
                  <a:latin typeface="+mj-lt"/>
                </a:rPr>
                <a:t>What are their values, world view and beliefs?</a:t>
              </a:r>
            </a:p>
            <a:p>
              <a:r>
                <a:rPr lang="en-ZA" sz="1100" dirty="0">
                  <a:latin typeface="+mj-lt"/>
                </a:rPr>
                <a:t>What are their interests, hobbies, entertainment and activities?</a:t>
              </a:r>
            </a:p>
            <a:p>
              <a:r>
                <a:rPr lang="en-ZA" sz="1100" dirty="0">
                  <a:latin typeface="+mj-lt"/>
                </a:rPr>
                <a:t>What are their life goals and aspirations</a:t>
              </a:r>
            </a:p>
            <a:p>
              <a:r>
                <a:rPr lang="en-ZA" sz="1100" dirty="0">
                  <a:latin typeface="+mj-lt"/>
                </a:rPr>
                <a:t>What are their challenges, anxieties, hardships and concerns?</a:t>
              </a:r>
            </a:p>
            <a:p>
              <a:r>
                <a:rPr lang="en-ZA" sz="1100" dirty="0">
                  <a:latin typeface="+mj-lt"/>
                </a:rPr>
                <a:t>How do we frame psychological and socioeconomic characteristics to segment groups and personalise offerings?</a:t>
              </a:r>
            </a:p>
            <a:p>
              <a:pPr>
                <a:spcBef>
                  <a:spcPts val="384"/>
                </a:spcBef>
                <a:spcAft>
                  <a:spcPts val="0"/>
                </a:spcAft>
              </a:pPr>
              <a:endParaRPr lang="en-GB" sz="1100" b="0" dirty="0">
                <a:solidFill>
                  <a:srgbClr val="333333"/>
                </a:solidFill>
                <a:latin typeface="+mj-lt"/>
              </a:endParaRPr>
            </a:p>
          </p:txBody>
        </p:sp>
        <p:sp>
          <p:nvSpPr>
            <p:cNvPr id="8" name="TextBox 7"/>
            <p:cNvSpPr txBox="1"/>
            <p:nvPr/>
          </p:nvSpPr>
          <p:spPr bwMode="gray">
            <a:xfrm>
              <a:off x="3616534" y="2643070"/>
              <a:ext cx="1818517" cy="2200602"/>
            </a:xfrm>
            <a:prstGeom prst="rect">
              <a:avLst/>
            </a:prstGeom>
            <a:noFill/>
          </p:spPr>
          <p:txBody>
            <a:bodyPr wrap="square" lIns="0" tIns="0" rIns="0" bIns="0" rtlCol="0">
              <a:spAutoFit/>
            </a:bodyPr>
            <a:lstStyle/>
            <a:p>
              <a:r>
                <a:rPr lang="en-ZA" sz="1100" dirty="0">
                  <a:latin typeface="+mj-lt"/>
                </a:rPr>
                <a:t>What is their access to healthcare services, education and advice?</a:t>
              </a:r>
            </a:p>
            <a:p>
              <a:r>
                <a:rPr lang="en-ZA" sz="1100" dirty="0">
                  <a:latin typeface="+mj-lt"/>
                </a:rPr>
                <a:t>What  access do they have to family planning?</a:t>
              </a:r>
            </a:p>
            <a:p>
              <a:r>
                <a:rPr lang="en-ZA" sz="1100" dirty="0">
                  <a:latin typeface="+mj-lt"/>
                </a:rPr>
                <a:t>What are their beliefs, values, anxieties, hopes concerning family planning?</a:t>
              </a:r>
            </a:p>
            <a:p>
              <a:r>
                <a:rPr lang="en-ZA" sz="1100" dirty="0">
                  <a:latin typeface="+mj-lt"/>
                </a:rPr>
                <a:t>What are their sexual attitudes and activity?</a:t>
              </a:r>
            </a:p>
            <a:p>
              <a:r>
                <a:rPr lang="en-ZA" sz="1100" dirty="0">
                  <a:latin typeface="+mj-lt"/>
                </a:rPr>
                <a:t>What feminine care products used, attitudes, awareness, concerns, sources of education, where sourced and what determines choice?</a:t>
              </a:r>
            </a:p>
          </p:txBody>
        </p:sp>
        <p:sp>
          <p:nvSpPr>
            <p:cNvPr id="9" name="TextBox 8"/>
            <p:cNvSpPr txBox="1"/>
            <p:nvPr/>
          </p:nvSpPr>
          <p:spPr bwMode="gray">
            <a:xfrm>
              <a:off x="7211244" y="2643070"/>
              <a:ext cx="1932134" cy="1964640"/>
            </a:xfrm>
            <a:prstGeom prst="rect">
              <a:avLst/>
            </a:prstGeom>
            <a:noFill/>
          </p:spPr>
          <p:txBody>
            <a:bodyPr wrap="square" lIns="0" tIns="0" rIns="0" bIns="0" rtlCol="0">
              <a:spAutoFit/>
            </a:bodyPr>
            <a:lstStyle/>
            <a:p>
              <a:r>
                <a:rPr lang="en-ZA" sz="1100" dirty="0">
                  <a:latin typeface="+mj-lt"/>
                </a:rPr>
                <a:t>What are Influences and Influencer groups for different products and categories, as well as behaviours?</a:t>
              </a:r>
            </a:p>
            <a:p>
              <a:r>
                <a:rPr lang="en-ZA" sz="1100" dirty="0">
                  <a:latin typeface="+mj-lt"/>
                </a:rPr>
                <a:t>What media channels consumed?</a:t>
              </a:r>
            </a:p>
            <a:p>
              <a:r>
                <a:rPr lang="en-ZA" sz="1100" dirty="0">
                  <a:latin typeface="+mj-lt"/>
                </a:rPr>
                <a:t>What is usage of digital products?</a:t>
              </a:r>
            </a:p>
            <a:p>
              <a:r>
                <a:rPr lang="en-ZA" sz="1100" dirty="0">
                  <a:latin typeface="+mj-lt"/>
                </a:rPr>
                <a:t>What is the role of social networks, mobile and face-to-face.  What role does each play and what are influences?</a:t>
              </a:r>
            </a:p>
            <a:p>
              <a:pPr>
                <a:spcBef>
                  <a:spcPts val="384"/>
                </a:spcBef>
                <a:spcAft>
                  <a:spcPts val="0"/>
                </a:spcAft>
              </a:pPr>
              <a:endParaRPr lang="en-GB" sz="1100" b="0" dirty="0" smtClean="0">
                <a:solidFill>
                  <a:srgbClr val="333333"/>
                </a:solidFill>
                <a:latin typeface="+mj-lt"/>
              </a:endParaRPr>
            </a:p>
            <a:p>
              <a:pPr>
                <a:spcBef>
                  <a:spcPts val="384"/>
                </a:spcBef>
                <a:spcAft>
                  <a:spcPts val="0"/>
                </a:spcAft>
              </a:pPr>
              <a:endParaRPr lang="en-GB" sz="1100" b="0" dirty="0">
                <a:solidFill>
                  <a:srgbClr val="333333"/>
                </a:solidFill>
                <a:latin typeface="+mj-lt"/>
              </a:endParaRPr>
            </a:p>
          </p:txBody>
        </p:sp>
        <p:sp>
          <p:nvSpPr>
            <p:cNvPr id="10" name="TextBox 9"/>
            <p:cNvSpPr txBox="1"/>
            <p:nvPr/>
          </p:nvSpPr>
          <p:spPr bwMode="gray">
            <a:xfrm>
              <a:off x="218242" y="1621202"/>
              <a:ext cx="1341618" cy="1002697"/>
            </a:xfrm>
            <a:prstGeom prst="rect">
              <a:avLst/>
            </a:prstGeom>
            <a:solidFill>
              <a:schemeClr val="tx1"/>
            </a:solidFill>
          </p:spPr>
          <p:txBody>
            <a:bodyPr wrap="square" lIns="90000" tIns="108000" rIns="90000" bIns="46800" rtlCol="0">
              <a:spAutoFit/>
            </a:bodyPr>
            <a:lstStyle/>
            <a:p>
              <a:pPr marL="228600" indent="-228600">
                <a:buAutoNum type="arabicPeriod"/>
              </a:pPr>
              <a:r>
                <a:rPr lang="en-ZA" sz="1100" dirty="0" smtClean="0">
                  <a:solidFill>
                    <a:schemeClr val="bg1"/>
                  </a:solidFill>
                  <a:latin typeface="+mj-lt"/>
                </a:rPr>
                <a:t>How do we describe young, low income women? </a:t>
              </a:r>
            </a:p>
            <a:p>
              <a:pPr marL="228600" indent="-228600">
                <a:buAutoNum type="arabicPeriod"/>
              </a:pPr>
              <a:endParaRPr lang="en-ZA" sz="1100" dirty="0">
                <a:solidFill>
                  <a:schemeClr val="bg1"/>
                </a:solidFill>
                <a:latin typeface="+mj-lt"/>
              </a:endParaRPr>
            </a:p>
            <a:p>
              <a:pPr marL="228600" indent="-228600">
                <a:buAutoNum type="arabicPeriod"/>
              </a:pPr>
              <a:endParaRPr lang="en-GB" sz="1100" dirty="0">
                <a:solidFill>
                  <a:schemeClr val="bg1"/>
                </a:solidFill>
                <a:latin typeface="+mj-lt"/>
              </a:endParaRPr>
            </a:p>
          </p:txBody>
        </p:sp>
        <p:sp>
          <p:nvSpPr>
            <p:cNvPr id="11" name="TextBox 10"/>
            <p:cNvSpPr txBox="1"/>
            <p:nvPr/>
          </p:nvSpPr>
          <p:spPr bwMode="gray">
            <a:xfrm>
              <a:off x="1643063" y="1621202"/>
              <a:ext cx="1894054" cy="1002697"/>
            </a:xfrm>
            <a:prstGeom prst="rect">
              <a:avLst/>
            </a:prstGeom>
            <a:solidFill>
              <a:schemeClr val="tx1"/>
            </a:solidFill>
          </p:spPr>
          <p:txBody>
            <a:bodyPr wrap="square" lIns="90000" tIns="108000" rIns="90000" bIns="46800" rtlCol="0">
              <a:spAutoFit/>
            </a:bodyPr>
            <a:lstStyle/>
            <a:p>
              <a:r>
                <a:rPr lang="en-GB" sz="1100" dirty="0">
                  <a:solidFill>
                    <a:schemeClr val="bg1"/>
                  </a:solidFill>
                  <a:latin typeface="+mj-lt"/>
                </a:rPr>
                <a:t>2. </a:t>
              </a:r>
              <a:r>
                <a:rPr lang="en-ZA" sz="1100" dirty="0">
                  <a:solidFill>
                    <a:schemeClr val="bg1"/>
                  </a:solidFill>
                  <a:latin typeface="+mj-lt"/>
                </a:rPr>
                <a:t>What are their attitudes and beliefs, behaviours and </a:t>
              </a:r>
              <a:r>
                <a:rPr lang="en-ZA" sz="1100" dirty="0" smtClean="0">
                  <a:solidFill>
                    <a:schemeClr val="bg1"/>
                  </a:solidFill>
                  <a:latin typeface="+mj-lt"/>
                </a:rPr>
                <a:t>interests?</a:t>
              </a:r>
            </a:p>
            <a:p>
              <a:endParaRPr lang="en-ZA" sz="1100" dirty="0">
                <a:solidFill>
                  <a:schemeClr val="bg1"/>
                </a:solidFill>
                <a:latin typeface="+mj-lt"/>
              </a:endParaRPr>
            </a:p>
            <a:p>
              <a:endParaRPr lang="en-ZA" sz="1100" dirty="0" smtClean="0">
                <a:solidFill>
                  <a:schemeClr val="bg1"/>
                </a:solidFill>
                <a:latin typeface="+mj-lt"/>
              </a:endParaRPr>
            </a:p>
            <a:p>
              <a:endParaRPr lang="en-GB" sz="1100" dirty="0">
                <a:solidFill>
                  <a:schemeClr val="bg1"/>
                </a:solidFill>
                <a:latin typeface="+mj-lt"/>
              </a:endParaRPr>
            </a:p>
          </p:txBody>
        </p:sp>
        <p:sp>
          <p:nvSpPr>
            <p:cNvPr id="12" name="TextBox 11"/>
            <p:cNvSpPr txBox="1"/>
            <p:nvPr/>
          </p:nvSpPr>
          <p:spPr bwMode="gray">
            <a:xfrm>
              <a:off x="3640505" y="1621201"/>
              <a:ext cx="1595414" cy="1002697"/>
            </a:xfrm>
            <a:prstGeom prst="rect">
              <a:avLst/>
            </a:prstGeom>
            <a:solidFill>
              <a:schemeClr val="tx1"/>
            </a:solidFill>
          </p:spPr>
          <p:txBody>
            <a:bodyPr wrap="square" lIns="90000" tIns="108000" rIns="90000" bIns="46800" rtlCol="0">
              <a:spAutoFit/>
            </a:bodyPr>
            <a:lstStyle/>
            <a:p>
              <a:r>
                <a:rPr lang="en-GB" sz="1100" dirty="0">
                  <a:solidFill>
                    <a:schemeClr val="bg1"/>
                  </a:solidFill>
                  <a:latin typeface="+mj-lt"/>
                </a:rPr>
                <a:t>3. </a:t>
              </a:r>
              <a:r>
                <a:rPr lang="en-ZA" sz="1100" dirty="0">
                  <a:solidFill>
                    <a:schemeClr val="bg1"/>
                  </a:solidFill>
                  <a:latin typeface="+mj-lt"/>
                </a:rPr>
                <a:t>How does being female impact their lives</a:t>
              </a:r>
              <a:r>
                <a:rPr lang="en-ZA" sz="1100" dirty="0" smtClean="0">
                  <a:solidFill>
                    <a:schemeClr val="bg1"/>
                  </a:solidFill>
                  <a:latin typeface="+mj-lt"/>
                </a:rPr>
                <a:t>?</a:t>
              </a:r>
            </a:p>
            <a:p>
              <a:endParaRPr lang="en-ZA" sz="1100" dirty="0">
                <a:solidFill>
                  <a:schemeClr val="bg1"/>
                </a:solidFill>
                <a:latin typeface="+mj-lt"/>
              </a:endParaRPr>
            </a:p>
            <a:p>
              <a:endParaRPr lang="en-ZA" sz="1100" dirty="0" smtClean="0">
                <a:solidFill>
                  <a:schemeClr val="bg1"/>
                </a:solidFill>
                <a:latin typeface="+mj-lt"/>
              </a:endParaRPr>
            </a:p>
            <a:p>
              <a:endParaRPr lang="en-GB" sz="1100" dirty="0">
                <a:solidFill>
                  <a:schemeClr val="bg1"/>
                </a:solidFill>
                <a:latin typeface="+mj-lt"/>
              </a:endParaRPr>
            </a:p>
          </p:txBody>
        </p:sp>
        <p:sp>
          <p:nvSpPr>
            <p:cNvPr id="13" name="TextBox 12"/>
            <p:cNvSpPr txBox="1"/>
            <p:nvPr/>
          </p:nvSpPr>
          <p:spPr bwMode="gray">
            <a:xfrm>
              <a:off x="7222235" y="1621201"/>
              <a:ext cx="1632839" cy="1002697"/>
            </a:xfrm>
            <a:prstGeom prst="rect">
              <a:avLst/>
            </a:prstGeom>
            <a:solidFill>
              <a:schemeClr val="tx1"/>
            </a:solidFill>
          </p:spPr>
          <p:txBody>
            <a:bodyPr wrap="square" lIns="90000" tIns="108000" rIns="90000" bIns="46800" rtlCol="0">
              <a:spAutoFit/>
            </a:bodyPr>
            <a:lstStyle/>
            <a:p>
              <a:r>
                <a:rPr lang="en-GB" sz="1100" dirty="0">
                  <a:solidFill>
                    <a:schemeClr val="bg1"/>
                  </a:solidFill>
                  <a:latin typeface="+mj-lt"/>
                </a:rPr>
                <a:t>5</a:t>
              </a:r>
              <a:r>
                <a:rPr lang="en-GB" sz="1100" dirty="0" smtClean="0">
                  <a:solidFill>
                    <a:schemeClr val="bg1"/>
                  </a:solidFill>
                  <a:latin typeface="+mj-lt"/>
                </a:rPr>
                <a:t>. </a:t>
              </a:r>
              <a:r>
                <a:rPr lang="en-ZA" sz="1100" dirty="0">
                  <a:solidFill>
                    <a:schemeClr val="bg1"/>
                  </a:solidFill>
                  <a:latin typeface="+mj-lt"/>
                </a:rPr>
                <a:t>What is the influence of social networks and influencers in the physical and digital world</a:t>
              </a:r>
              <a:r>
                <a:rPr lang="en-ZA" sz="1100" dirty="0" smtClean="0">
                  <a:solidFill>
                    <a:schemeClr val="bg1"/>
                  </a:solidFill>
                  <a:latin typeface="+mj-lt"/>
                </a:rPr>
                <a:t>?</a:t>
              </a:r>
            </a:p>
            <a:p>
              <a:endParaRPr lang="en-GB" sz="1100" dirty="0">
                <a:solidFill>
                  <a:schemeClr val="bg1"/>
                </a:solidFill>
                <a:latin typeface="+mj-lt"/>
              </a:endParaRPr>
            </a:p>
          </p:txBody>
        </p:sp>
        <p:sp>
          <p:nvSpPr>
            <p:cNvPr id="14" name="TextBox 13"/>
            <p:cNvSpPr txBox="1"/>
            <p:nvPr/>
          </p:nvSpPr>
          <p:spPr bwMode="gray">
            <a:xfrm>
              <a:off x="5416795" y="1621201"/>
              <a:ext cx="1613573" cy="1002697"/>
            </a:xfrm>
            <a:prstGeom prst="rect">
              <a:avLst/>
            </a:prstGeom>
            <a:solidFill>
              <a:schemeClr val="tx1"/>
            </a:solidFill>
          </p:spPr>
          <p:txBody>
            <a:bodyPr wrap="square" lIns="90000" tIns="108000" rIns="90000" bIns="46800" rtlCol="0">
              <a:spAutoFit/>
            </a:bodyPr>
            <a:lstStyle/>
            <a:p>
              <a:r>
                <a:rPr lang="en-GB" sz="1100" dirty="0">
                  <a:solidFill>
                    <a:schemeClr val="bg1"/>
                  </a:solidFill>
                  <a:latin typeface="+mj-lt"/>
                </a:rPr>
                <a:t>4. </a:t>
              </a:r>
              <a:r>
                <a:rPr lang="en-ZA" sz="1100" dirty="0">
                  <a:solidFill>
                    <a:schemeClr val="bg1"/>
                  </a:solidFill>
                  <a:latin typeface="+mj-lt"/>
                </a:rPr>
                <a:t>What products and brands do they use and what roles do they play in their individual and social identity</a:t>
              </a:r>
              <a:r>
                <a:rPr lang="en-ZA" sz="1100" dirty="0" smtClean="0">
                  <a:solidFill>
                    <a:schemeClr val="bg1"/>
                  </a:solidFill>
                  <a:latin typeface="+mj-lt"/>
                </a:rPr>
                <a:t>?</a:t>
              </a:r>
            </a:p>
            <a:p>
              <a:endParaRPr lang="en-GB" sz="1100" dirty="0">
                <a:solidFill>
                  <a:schemeClr val="bg1"/>
                </a:solidFill>
                <a:latin typeface="+mj-lt"/>
              </a:endParaRPr>
            </a:p>
          </p:txBody>
        </p:sp>
        <p:sp>
          <p:nvSpPr>
            <p:cNvPr id="15" name="TextBox 14"/>
            <p:cNvSpPr txBox="1"/>
            <p:nvPr/>
          </p:nvSpPr>
          <p:spPr bwMode="gray">
            <a:xfrm>
              <a:off x="5516361" y="2643070"/>
              <a:ext cx="1613573" cy="2472472"/>
            </a:xfrm>
            <a:prstGeom prst="rect">
              <a:avLst/>
            </a:prstGeom>
            <a:noFill/>
          </p:spPr>
          <p:txBody>
            <a:bodyPr wrap="square" lIns="0" tIns="0" rIns="0" bIns="0" rtlCol="0">
              <a:spAutoFit/>
            </a:bodyPr>
            <a:lstStyle/>
            <a:p>
              <a:r>
                <a:rPr lang="en-ZA" sz="1100" dirty="0"/>
                <a:t>What are attitudes and perceptions of products and brands?</a:t>
              </a:r>
            </a:p>
            <a:p>
              <a:r>
                <a:rPr lang="en-ZA" sz="1100" dirty="0"/>
                <a:t>What is usage of personal care products?</a:t>
              </a:r>
            </a:p>
            <a:p>
              <a:r>
                <a:rPr lang="en-ZA" sz="1100" dirty="0"/>
                <a:t>Which are aspirational products  and brands.  Brand cues sought after?</a:t>
              </a:r>
            </a:p>
            <a:p>
              <a:r>
                <a:rPr lang="en-ZA" sz="1100" dirty="0"/>
                <a:t>How do we create products and messaging to address needs in the market?</a:t>
              </a:r>
            </a:p>
            <a:p>
              <a:endParaRPr lang="en-ZA" sz="1100" dirty="0">
                <a:latin typeface="+mj-lt"/>
              </a:endParaRPr>
            </a:p>
            <a:p>
              <a:pPr>
                <a:spcBef>
                  <a:spcPts val="384"/>
                </a:spcBef>
                <a:spcAft>
                  <a:spcPts val="0"/>
                </a:spcAft>
              </a:pPr>
              <a:endParaRPr lang="en-GB" sz="1100" b="0" dirty="0" smtClean="0">
                <a:solidFill>
                  <a:srgbClr val="333333"/>
                </a:solidFill>
                <a:latin typeface="+mj-lt"/>
              </a:endParaRPr>
            </a:p>
            <a:p>
              <a:pPr>
                <a:spcBef>
                  <a:spcPts val="384"/>
                </a:spcBef>
                <a:spcAft>
                  <a:spcPts val="0"/>
                </a:spcAft>
              </a:pPr>
              <a:endParaRPr lang="en-GB" sz="1100" b="0" dirty="0">
                <a:solidFill>
                  <a:srgbClr val="333333"/>
                </a:solidFill>
                <a:latin typeface="+mj-lt"/>
              </a:endParaRPr>
            </a:p>
          </p:txBody>
        </p:sp>
      </p:grpSp>
    </p:spTree>
    <p:extLst>
      <p:ext uri="{BB962C8B-B14F-4D97-AF65-F5344CB8AC3E}">
        <p14:creationId xmlns:p14="http://schemas.microsoft.com/office/powerpoint/2010/main" val="3141330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What does a day out with her friends to a Chisenyama look like? </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20</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6" name="Text Placeholder 3"/>
          <p:cNvSpPr txBox="1">
            <a:spLocks/>
          </p:cNvSpPr>
          <p:nvPr/>
        </p:nvSpPr>
        <p:spPr>
          <a:xfrm>
            <a:off x="357188" y="884235"/>
            <a:ext cx="11477331" cy="39687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2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smtClean="0">
                <a:solidFill>
                  <a:srgbClr val="717171"/>
                </a:solidFill>
              </a:rPr>
              <a:t>URBAN: Meat, drinks, DJ, trendy outfit, and lots of conversation</a:t>
            </a:r>
            <a:endParaRPr lang="en-ZA" sz="1800" i="1" dirty="0">
              <a:solidFill>
                <a:srgbClr val="717171"/>
              </a:solidFill>
            </a:endParaRPr>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75400" y="1458912"/>
            <a:ext cx="4902200" cy="2930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38250" y="1458912"/>
            <a:ext cx="4997450" cy="2921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20937531">
            <a:off x="637382" y="3665351"/>
            <a:ext cx="1201736" cy="2338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1562" y="3893534"/>
            <a:ext cx="1925637" cy="2072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51363" y="4163794"/>
            <a:ext cx="2987111" cy="18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40662" y="4185247"/>
            <a:ext cx="2954337" cy="1764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11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 day out to a local shebeen (i.e. tavern/ pub)</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21</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7" name="Text Placeholder 6"/>
          <p:cNvSpPr>
            <a:spLocks noGrp="1"/>
          </p:cNvSpPr>
          <p:nvPr>
            <p:ph type="body" sz="quarter" idx="17"/>
          </p:nvPr>
        </p:nvSpPr>
        <p:spPr/>
        <p:txBody>
          <a:bodyPr/>
          <a:lstStyle/>
          <a:p>
            <a:r>
              <a:rPr lang="en-ZA" sz="1600" i="1" dirty="0" smtClean="0"/>
              <a:t>PERI-URBAN: Drinks, music and conversation</a:t>
            </a:r>
            <a:endParaRPr lang="en-ZA" sz="1600" i="1" dirty="0"/>
          </a:p>
        </p:txBody>
      </p:sp>
      <p:pic>
        <p:nvPicPr>
          <p:cNvPr id="4104" name="Picture 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7663" y="1384300"/>
            <a:ext cx="3894137" cy="251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663" y="4059028"/>
            <a:ext cx="2317750" cy="1379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65413" y="3493746"/>
            <a:ext cx="2208676" cy="251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60913" y="1384299"/>
            <a:ext cx="7243594" cy="3898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213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Taxi’s are the typical mode of transport for South Africans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22</a:t>
            </a:fld>
            <a:endParaRPr lang="en-GB" dirty="0">
              <a:solidFill>
                <a:srgbClr val="717171"/>
              </a:solidFill>
            </a:endParaRPr>
          </a:p>
        </p:txBody>
      </p:sp>
      <p:sp>
        <p:nvSpPr>
          <p:cNvPr id="4" name="Text Placeholder 3"/>
          <p:cNvSpPr>
            <a:spLocks noGrp="1"/>
          </p:cNvSpPr>
          <p:nvPr>
            <p:ph type="body" sz="quarter" idx="17"/>
          </p:nvPr>
        </p:nvSpPr>
        <p:spPr>
          <a:xfrm>
            <a:off x="357188" y="909635"/>
            <a:ext cx="11477331" cy="931865"/>
          </a:xfrm>
        </p:spPr>
        <p:txBody>
          <a:bodyPr/>
          <a:lstStyle/>
          <a:p>
            <a:r>
              <a:rPr lang="en-ZA" sz="1600" i="1" dirty="0" smtClean="0"/>
              <a:t>As the cheapest form of transport and with few formal rules, taxis pick up and drop off anywhere en route from the city to township areas. They can be crowded and sometimes dangerous if the vehicle is not in good condition. Commuters buy an extra seat when they have done the monthly shopping. </a:t>
            </a:r>
          </a:p>
        </p:txBody>
      </p:sp>
      <p:sp>
        <p:nvSpPr>
          <p:cNvPr id="5" name="Text Placeholder 4"/>
          <p:cNvSpPr>
            <a:spLocks noGrp="1"/>
          </p:cNvSpPr>
          <p:nvPr>
            <p:ph type="body" sz="quarter" idx="18"/>
          </p:nvPr>
        </p:nvSpPr>
        <p:spPr/>
        <p:txBody>
          <a:bodyPr/>
          <a:lstStyle/>
          <a:p>
            <a:endParaRPr lang="en-ZA"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8764" y="1885950"/>
            <a:ext cx="6681816" cy="374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a:ext>
            </a:extLst>
          </a:blip>
          <a:srcRect/>
          <a:stretch/>
        </p:blipFill>
        <p:spPr bwMode="auto">
          <a:xfrm>
            <a:off x="7077549" y="1885950"/>
            <a:ext cx="4898552" cy="374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6432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23</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1214" y="1600403"/>
            <a:ext cx="4031011" cy="267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31214" y="4389121"/>
            <a:ext cx="4031011" cy="615553"/>
          </a:xfrm>
          <a:prstGeom prst="rect">
            <a:avLst/>
          </a:prstGeom>
          <a:noFill/>
        </p:spPr>
        <p:txBody>
          <a:bodyPr wrap="square" lIns="0" tIns="0" rIns="0" bIns="0" rtlCol="0">
            <a:spAutoFit/>
          </a:bodyPr>
          <a:lstStyle/>
          <a:p>
            <a:r>
              <a:rPr lang="en-ZA" sz="2400" dirty="0" smtClean="0">
                <a:solidFill>
                  <a:srgbClr val="E5007E"/>
                </a:solidFill>
                <a:sym typeface="Wingdings"/>
              </a:rPr>
              <a:t></a:t>
            </a:r>
            <a:r>
              <a:rPr lang="en-ZA" sz="1600" dirty="0" smtClean="0">
                <a:solidFill>
                  <a:srgbClr val="717171"/>
                </a:solidFill>
                <a:sym typeface="Wingdings"/>
              </a:rPr>
              <a:t> </a:t>
            </a:r>
            <a:r>
              <a:rPr lang="en-ZA" sz="1600" dirty="0" smtClean="0">
                <a:solidFill>
                  <a:srgbClr val="717171"/>
                </a:solidFill>
              </a:rPr>
              <a:t>A stereotypical image you might have seen? </a:t>
            </a:r>
          </a:p>
        </p:txBody>
      </p:sp>
      <p:pic>
        <p:nvPicPr>
          <p:cNvPr id="8"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61465" y="1600403"/>
            <a:ext cx="4033499" cy="267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01035" y="3654510"/>
            <a:ext cx="39719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26078" y="1600403"/>
            <a:ext cx="2746882" cy="185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1786" y="4389121"/>
            <a:ext cx="2801086" cy="1590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ZA" dirty="0" smtClean="0"/>
              <a:t>Not all South African schools are bleak.</a:t>
            </a:r>
            <a:r>
              <a:rPr lang="en-ZA" dirty="0" smtClean="0">
                <a:solidFill>
                  <a:srgbClr val="FF0000"/>
                </a:solidFill>
              </a:rPr>
              <a:t> </a:t>
            </a:r>
            <a:r>
              <a:rPr lang="en-ZA" dirty="0" smtClean="0"/>
              <a:t>South African Public Model C Schools are tech savvy and offer after school activities and clubs. </a:t>
            </a:r>
            <a:endParaRPr lang="en-ZA" dirty="0"/>
          </a:p>
        </p:txBody>
      </p:sp>
      <p:sp>
        <p:nvSpPr>
          <p:cNvPr id="13" name="Text Placeholder 12"/>
          <p:cNvSpPr>
            <a:spLocks noGrp="1"/>
          </p:cNvSpPr>
          <p:nvPr>
            <p:ph type="body" sz="quarter" idx="17"/>
          </p:nvPr>
        </p:nvSpPr>
        <p:spPr>
          <a:xfrm>
            <a:off x="357188" y="1170895"/>
            <a:ext cx="11477331" cy="396875"/>
          </a:xfrm>
        </p:spPr>
        <p:txBody>
          <a:bodyPr/>
          <a:lstStyle/>
          <a:p>
            <a:r>
              <a:rPr lang="en-ZA" sz="1600" i="1" dirty="0" smtClean="0"/>
              <a:t>Typically media portrayal of South African schools are rural, that’s not the reality for the peri-urban and urban girls we spoke to</a:t>
            </a:r>
            <a:endParaRPr lang="en-ZA" sz="1600" i="1" dirty="0"/>
          </a:p>
        </p:txBody>
      </p:sp>
      <p:sp>
        <p:nvSpPr>
          <p:cNvPr id="14" name="TextBox 13"/>
          <p:cNvSpPr txBox="1"/>
          <p:nvPr/>
        </p:nvSpPr>
        <p:spPr>
          <a:xfrm>
            <a:off x="2268341" y="5061055"/>
            <a:ext cx="2614746" cy="615553"/>
          </a:xfrm>
          <a:prstGeom prst="rect">
            <a:avLst/>
          </a:prstGeom>
          <a:noFill/>
        </p:spPr>
        <p:txBody>
          <a:bodyPr wrap="square" lIns="0" tIns="0" rIns="0" bIns="0" rtlCol="0">
            <a:spAutoFit/>
          </a:bodyPr>
          <a:lstStyle/>
          <a:p>
            <a:pPr algn="r"/>
            <a:r>
              <a:rPr lang="en-ZA" sz="2400" dirty="0">
                <a:solidFill>
                  <a:srgbClr val="E5007E"/>
                </a:solidFill>
                <a:sym typeface="Wingdings"/>
              </a:rPr>
              <a:t></a:t>
            </a:r>
            <a:r>
              <a:rPr lang="en-ZA" sz="2400" dirty="0" smtClean="0">
                <a:solidFill>
                  <a:srgbClr val="717171"/>
                </a:solidFill>
                <a:sym typeface="Wingdings"/>
              </a:rPr>
              <a:t> </a:t>
            </a:r>
            <a:r>
              <a:rPr lang="en-ZA" sz="1600" dirty="0" smtClean="0">
                <a:solidFill>
                  <a:srgbClr val="717171"/>
                </a:solidFill>
              </a:rPr>
              <a:t>How about some urban school environments?</a:t>
            </a:r>
          </a:p>
        </p:txBody>
      </p:sp>
    </p:spTree>
    <p:extLst>
      <p:ext uri="{BB962C8B-B14F-4D97-AF65-F5344CB8AC3E}">
        <p14:creationId xmlns:p14="http://schemas.microsoft.com/office/powerpoint/2010/main" val="33529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09579" y="1247517"/>
            <a:ext cx="3891321" cy="227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59999" y="430717"/>
            <a:ext cx="11466875" cy="977027"/>
          </a:xfrm>
        </p:spPr>
        <p:txBody>
          <a:bodyPr/>
          <a:lstStyle/>
          <a:p>
            <a:r>
              <a:rPr lang="en-ZA" dirty="0"/>
              <a:t>M</a:t>
            </a:r>
            <a:r>
              <a:rPr lang="en-ZA" dirty="0" smtClean="0"/>
              <a:t>any initiatives are started by locals in township communities to keep children off the streets, some are becoming trendy, like orchestras, ballet and ‘skate punks’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24</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pic>
        <p:nvPicPr>
          <p:cNvPr id="2050" name="Picture 2" descr="Related imag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667000" y="3673989"/>
            <a:ext cx="3954653" cy="2321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0900" y="1247517"/>
            <a:ext cx="4645025" cy="302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748821" y="3975100"/>
            <a:ext cx="3249535" cy="2058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1946133"/>
            <a:ext cx="3565903" cy="1931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53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60000" y="2375516"/>
            <a:ext cx="11466875" cy="1143000"/>
          </a:xfrm>
        </p:spPr>
        <p:txBody>
          <a:bodyPr/>
          <a:lstStyle/>
          <a:p>
            <a:r>
              <a:rPr lang="en-ZA" dirty="0"/>
              <a:t>Being girl </a:t>
            </a:r>
          </a:p>
        </p:txBody>
      </p:sp>
      <p:sp>
        <p:nvSpPr>
          <p:cNvPr id="4" name="Subtitle 3"/>
          <p:cNvSpPr>
            <a:spLocks noGrp="1"/>
          </p:cNvSpPr>
          <p:nvPr>
            <p:ph type="subTitle" idx="1"/>
          </p:nvPr>
        </p:nvSpPr>
        <p:spPr>
          <a:xfrm>
            <a:off x="360000" y="3518516"/>
            <a:ext cx="11466875" cy="1125748"/>
          </a:xfrm>
        </p:spPr>
        <p:txBody>
          <a:bodyPr/>
          <a:lstStyle/>
          <a:p>
            <a:endParaRPr lang="en-ZA" dirty="0"/>
          </a:p>
        </p:txBody>
      </p:sp>
    </p:spTree>
    <p:extLst>
      <p:ext uri="{BB962C8B-B14F-4D97-AF65-F5344CB8AC3E}">
        <p14:creationId xmlns:p14="http://schemas.microsoft.com/office/powerpoint/2010/main" val="208627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51742" y="779318"/>
            <a:ext cx="8592458" cy="5140530"/>
          </a:xfrm>
          <a:prstGeom prst="rect">
            <a:avLst/>
          </a:prstGeom>
        </p:spPr>
      </p:pic>
      <p:sp>
        <p:nvSpPr>
          <p:cNvPr id="6" name="Slide Number Placeholder 5"/>
          <p:cNvSpPr>
            <a:spLocks noGrp="1"/>
          </p:cNvSpPr>
          <p:nvPr>
            <p:ph type="sldNum" sz="quarter" idx="4"/>
          </p:nvPr>
        </p:nvSpPr>
        <p:spPr/>
        <p:txBody>
          <a:bodyPr/>
          <a:lstStyle/>
          <a:p>
            <a:fld id="{4034BEE3-566C-4068-A777-C3A4762E861B}" type="slidenum">
              <a:rPr lang="en-GB" smtClean="0"/>
              <a:pPr/>
              <a:t>26</a:t>
            </a:fld>
            <a:endParaRPr lang="en-GB" dirty="0"/>
          </a:p>
        </p:txBody>
      </p:sp>
      <p:sp>
        <p:nvSpPr>
          <p:cNvPr id="10" name="Rounded Rectangle 9"/>
          <p:cNvSpPr/>
          <p:nvPr/>
        </p:nvSpPr>
        <p:spPr>
          <a:xfrm>
            <a:off x="358218" y="2844785"/>
            <a:ext cx="11468657" cy="2141994"/>
          </a:xfrm>
          <a:prstGeom prst="roundRect">
            <a:avLst/>
          </a:prstGeom>
          <a:solidFill>
            <a:srgbClr val="FFFFFF">
              <a:alpha val="90000"/>
            </a:srgbClr>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r>
              <a:rPr lang="en-ZA" sz="3200" i="1" dirty="0" smtClean="0">
                <a:solidFill>
                  <a:srgbClr val="717171"/>
                </a:solidFill>
                <a:effectLst>
                  <a:outerShdw blurRad="38100" dist="38100" dir="2700000" algn="tl">
                    <a:srgbClr val="000000">
                      <a:alpha val="43137"/>
                    </a:srgbClr>
                  </a:outerShdw>
                </a:effectLst>
              </a:rPr>
              <a:t>The history </a:t>
            </a:r>
            <a:r>
              <a:rPr lang="en-ZA" sz="3200" i="1" dirty="0">
                <a:solidFill>
                  <a:srgbClr val="717171"/>
                </a:solidFill>
                <a:effectLst>
                  <a:outerShdw blurRad="38100" dist="38100" dir="2700000" algn="tl">
                    <a:srgbClr val="000000">
                      <a:alpha val="43137"/>
                    </a:srgbClr>
                  </a:outerShdw>
                </a:effectLst>
              </a:rPr>
              <a:t>of segregation has left women marginalised, </a:t>
            </a:r>
            <a:r>
              <a:rPr lang="en-ZA" sz="3200" i="1" dirty="0" smtClean="0">
                <a:solidFill>
                  <a:srgbClr val="717171"/>
                </a:solidFill>
                <a:effectLst>
                  <a:outerShdw blurRad="38100" dist="38100" dir="2700000" algn="tl">
                    <a:srgbClr val="000000">
                      <a:alpha val="43137"/>
                    </a:srgbClr>
                  </a:outerShdw>
                </a:effectLst>
              </a:rPr>
              <a:t>Born-Free’s </a:t>
            </a:r>
            <a:r>
              <a:rPr lang="en-ZA" sz="3200" i="1" dirty="0">
                <a:solidFill>
                  <a:srgbClr val="717171"/>
                </a:solidFill>
                <a:effectLst>
                  <a:outerShdw blurRad="38100" dist="38100" dir="2700000" algn="tl">
                    <a:srgbClr val="000000">
                      <a:alpha val="43137"/>
                    </a:srgbClr>
                  </a:outerShdw>
                </a:effectLst>
              </a:rPr>
              <a:t>are not much different from global </a:t>
            </a:r>
            <a:r>
              <a:rPr lang="en-ZA" sz="3200" i="1" dirty="0" smtClean="0">
                <a:solidFill>
                  <a:srgbClr val="717171"/>
                </a:solidFill>
                <a:effectLst>
                  <a:outerShdw blurRad="38100" dist="38100" dir="2700000" algn="tl">
                    <a:srgbClr val="000000">
                      <a:alpha val="43137"/>
                    </a:srgbClr>
                  </a:outerShdw>
                </a:effectLst>
              </a:rPr>
              <a:t>Millennials</a:t>
            </a:r>
            <a:endParaRPr lang="en-ZA" sz="3200" i="1" dirty="0">
              <a:solidFill>
                <a:srgbClr val="717171"/>
              </a:solidFill>
              <a:effectLst>
                <a:outerShdw blurRad="38100" dist="38100" dir="2700000" algn="tl">
                  <a:srgbClr val="000000">
                    <a:alpha val="43137"/>
                  </a:srgbClr>
                </a:outerShdw>
              </a:effectLst>
            </a:endParaRPr>
          </a:p>
          <a:p>
            <a:pPr lvl="0" algn="ctr"/>
            <a:r>
              <a:rPr lang="en-ZA" sz="3200" i="1" dirty="0" smtClean="0">
                <a:solidFill>
                  <a:srgbClr val="717171"/>
                </a:solidFill>
                <a:effectLst>
                  <a:outerShdw blurRad="38100" dist="38100" dir="2700000" algn="tl">
                    <a:srgbClr val="000000">
                      <a:alpha val="43137"/>
                    </a:srgbClr>
                  </a:outerShdw>
                </a:effectLst>
              </a:rPr>
              <a:t>Africa</a:t>
            </a:r>
            <a:endParaRPr lang="en-ZA" sz="3200" dirty="0">
              <a:solidFill>
                <a:srgbClr val="71717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542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South African ‘Born-free’ generation is very much like the global Millennial- Generation Z’s</a:t>
            </a:r>
            <a:r>
              <a:rPr lang="en-ZA" dirty="0"/>
              <a:t>, striving </a:t>
            </a:r>
            <a:r>
              <a:rPr lang="en-ZA" dirty="0" smtClean="0"/>
              <a:t>for </a:t>
            </a:r>
            <a:r>
              <a:rPr lang="en-ZA" dirty="0"/>
              <a:t>creative freedom and independence</a:t>
            </a:r>
          </a:p>
        </p:txBody>
      </p:sp>
      <p:sp>
        <p:nvSpPr>
          <p:cNvPr id="5" name="Text Placeholder 4"/>
          <p:cNvSpPr>
            <a:spLocks noGrp="1"/>
          </p:cNvSpPr>
          <p:nvPr>
            <p:ph type="body" sz="quarter" idx="16"/>
          </p:nvPr>
        </p:nvSpPr>
        <p:spPr>
          <a:xfrm>
            <a:off x="357188" y="1003154"/>
            <a:ext cx="11477331" cy="396875"/>
          </a:xfrm>
        </p:spPr>
        <p:txBody>
          <a:bodyPr/>
          <a:lstStyle/>
          <a:p>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27</a:t>
            </a:fld>
            <a:endParaRPr lang="en-GB" dirty="0"/>
          </a:p>
        </p:txBody>
      </p:sp>
      <p:sp>
        <p:nvSpPr>
          <p:cNvPr id="10" name="TextBox 9"/>
          <p:cNvSpPr txBox="1"/>
          <p:nvPr/>
        </p:nvSpPr>
        <p:spPr>
          <a:xfrm>
            <a:off x="6870700" y="2844800"/>
            <a:ext cx="5003800" cy="2708434"/>
          </a:xfrm>
          <a:prstGeom prst="rect">
            <a:avLst/>
          </a:prstGeom>
          <a:noFill/>
        </p:spPr>
        <p:txBody>
          <a:bodyPr wrap="square" lIns="0" tIns="0" rIns="0" bIns="0"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600" b="1" i="1" u="none" strike="noStrike" kern="0" cap="none" spc="0" normalizeH="0" baseline="0" noProof="0" dirty="0" smtClean="0">
                <a:ln>
                  <a:noFill/>
                </a:ln>
                <a:solidFill>
                  <a:srgbClr val="717171"/>
                </a:solidFill>
                <a:effectLst/>
                <a:uLnTx/>
                <a:uFillTx/>
              </a:rPr>
              <a:t>‘Born-free’ is South Africa’s post-apartheid generation.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smtClean="0">
                <a:ln>
                  <a:noFill/>
                </a:ln>
                <a:solidFill>
                  <a:srgbClr val="717171"/>
                </a:solidFill>
                <a:effectLst/>
                <a:uLnTx/>
                <a:uFillTx/>
              </a:rPr>
              <a:t>Though they still battle social and economic disparity, they are dreaming big for their future.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smtClean="0">
                <a:ln>
                  <a:noFill/>
                </a:ln>
                <a:solidFill>
                  <a:srgbClr val="717171"/>
                </a:solidFill>
                <a:effectLst/>
                <a:uLnTx/>
                <a:uFillTx/>
              </a:rPr>
              <a:t>Social media is their way of self-expression, letting their peers (and the world) know that they are thriving and ‘living the life’.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600" b="0" i="0" u="none" strike="noStrike" kern="0" cap="none" spc="0" normalizeH="0" baseline="0" noProof="0" dirty="0" smtClean="0">
                <a:ln>
                  <a:noFill/>
                </a:ln>
                <a:solidFill>
                  <a:srgbClr val="717171"/>
                </a:solidFill>
                <a:effectLst/>
                <a:uLnTx/>
                <a:uFillTx/>
              </a:rPr>
              <a:t>They are a generation driven towards innovation, creativity, self-expression, authenticity and making a difference.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ZA" sz="1600" b="0" i="0" u="none" strike="noStrike" kern="0" cap="none" spc="0" normalizeH="0" baseline="0" noProof="0" dirty="0" smtClean="0">
              <a:ln>
                <a:noFill/>
              </a:ln>
              <a:solidFill>
                <a:srgbClr val="717171"/>
              </a:solidFill>
              <a:effectLst/>
              <a:uLnTx/>
              <a:uFillTx/>
            </a:endParaRPr>
          </a:p>
        </p:txBody>
      </p:sp>
      <p:graphicFrame>
        <p:nvGraphicFramePr>
          <p:cNvPr id="11" name="Table 10"/>
          <p:cNvGraphicFramePr>
            <a:graphicFrameLocks noGrp="1"/>
          </p:cNvGraphicFramePr>
          <p:nvPr>
            <p:extLst>
              <p:ext uri="{D42A27DB-BD31-4B8C-83A1-F6EECF244321}">
                <p14:modId xmlns:p14="http://schemas.microsoft.com/office/powerpoint/2010/main" val="2347787613"/>
              </p:ext>
            </p:extLst>
          </p:nvPr>
        </p:nvGraphicFramePr>
        <p:xfrm>
          <a:off x="381000" y="1852506"/>
          <a:ext cx="6330952" cy="3840480"/>
        </p:xfrm>
        <a:graphic>
          <a:graphicData uri="http://schemas.openxmlformats.org/drawingml/2006/table">
            <a:tbl>
              <a:tblPr firstRow="1" bandRow="1"/>
              <a:tblGrid>
                <a:gridCol w="1582738"/>
                <a:gridCol w="1582738"/>
                <a:gridCol w="1582738"/>
                <a:gridCol w="1582738"/>
              </a:tblGrid>
              <a:tr h="282287">
                <a:tc rowSpan="3">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ZA" dirty="0">
                        <a:solidFill>
                          <a:schemeClr val="tx1"/>
                        </a:solidFill>
                      </a:endParaRPr>
                    </a:p>
                  </a:txBody>
                  <a:tcPr anchor="ctr">
                    <a:lnL w="12700" cap="flat" cmpd="sng" algn="ctr">
                      <a:no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ZA" b="1" dirty="0" smtClean="0">
                          <a:solidFill>
                            <a:schemeClr val="bg1"/>
                          </a:solidFill>
                        </a:rPr>
                        <a:t>MILLENNIALS</a:t>
                      </a:r>
                      <a:endParaRPr lang="en-ZA" b="1" dirty="0">
                        <a:solidFill>
                          <a:schemeClr val="bg1"/>
                        </a:solidFill>
                      </a:endParaRPr>
                    </a:p>
                  </a:txBody>
                  <a:tcP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E5007E"/>
                    </a:solidFill>
                  </a:tcPr>
                </a:tc>
                <a:tc hMerge="1">
                  <a:txBody>
                    <a:bodyPr/>
                    <a:lstStyle/>
                    <a:p>
                      <a:endParaRPr lang="en-ZA" dirty="0"/>
                    </a:p>
                  </a:txBody>
                  <a:tcP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ZA" b="1" dirty="0" smtClean="0">
                          <a:solidFill>
                            <a:schemeClr val="bg1"/>
                          </a:solidFill>
                        </a:rPr>
                        <a:t>BORN-FREES</a:t>
                      </a:r>
                      <a:endParaRPr lang="en-ZA" b="1" dirty="0">
                        <a:solidFill>
                          <a:schemeClr val="bg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E5007E">
                        <a:lumMod val="75000"/>
                      </a:srgbClr>
                    </a:solidFill>
                  </a:tcPr>
                </a:tc>
              </a:tr>
              <a:tr h="282287">
                <a:tc vMerge="1">
                  <a:txBody>
                    <a:bodyPr/>
                    <a:lstStyle/>
                    <a:p>
                      <a:endParaRPr lang="en-ZA" dirty="0"/>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b="1" dirty="0" smtClean="0">
                          <a:solidFill>
                            <a:schemeClr val="bg1"/>
                          </a:solidFill>
                        </a:rPr>
                        <a:t>Gen</a:t>
                      </a:r>
                      <a:r>
                        <a:rPr lang="en-ZA" b="1" baseline="0" dirty="0" smtClean="0">
                          <a:solidFill>
                            <a:schemeClr val="bg1"/>
                          </a:solidFill>
                        </a:rPr>
                        <a:t> Y</a:t>
                      </a:r>
                      <a:endParaRPr lang="en-ZA" b="1" dirty="0">
                        <a:solidFill>
                          <a:schemeClr val="bg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E5007E">
                        <a:lumMod val="60000"/>
                        <a:lumOff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b="1" dirty="0" smtClean="0">
                          <a:solidFill>
                            <a:schemeClr val="bg1"/>
                          </a:solidFill>
                        </a:rPr>
                        <a:t>Gen Z</a:t>
                      </a:r>
                      <a:endParaRPr lang="en-ZA" b="1" dirty="0">
                        <a:solidFill>
                          <a:schemeClr val="bg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E5007E">
                        <a:lumMod val="60000"/>
                        <a:lumOff val="40000"/>
                      </a:srgbClr>
                    </a:solidFill>
                  </a:tcPr>
                </a:tc>
                <a:tc vMerge="1">
                  <a:txBody>
                    <a:bodyPr/>
                    <a:lstStyle/>
                    <a:p>
                      <a:endParaRPr lang="en-ZA" dirty="0"/>
                    </a:p>
                  </a:txBody>
                  <a:tcPr/>
                </a:tc>
              </a:tr>
              <a:tr h="282287">
                <a:tc vMerge="1">
                  <a:txBody>
                    <a:bodyPr/>
                    <a:lstStyle/>
                    <a:p>
                      <a:endParaRPr lang="en-ZA" dirty="0"/>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b="1" i="1" dirty="0" smtClean="0">
                          <a:solidFill>
                            <a:schemeClr val="tx1"/>
                          </a:solidFill>
                        </a:rPr>
                        <a:t>1980 -1995</a:t>
                      </a:r>
                      <a:endParaRPr lang="en-ZA" sz="1400" b="1" i="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b="1" i="1" dirty="0" smtClean="0">
                          <a:solidFill>
                            <a:schemeClr val="tx1"/>
                          </a:solidFill>
                        </a:rPr>
                        <a:t>1995 - present</a:t>
                      </a:r>
                      <a:endParaRPr lang="en-ZA" sz="1400" b="1" i="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b="1" i="1" dirty="0" smtClean="0">
                          <a:solidFill>
                            <a:schemeClr val="tx1"/>
                          </a:solidFill>
                        </a:rPr>
                        <a:t>1994 - present</a:t>
                      </a:r>
                      <a:endParaRPr lang="en-ZA" sz="1400" b="1" i="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r>
              <a:tr h="4469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r>
                        <a:rPr lang="en-ZA" sz="1400" b="1" dirty="0" smtClean="0">
                          <a:solidFill>
                            <a:schemeClr val="tx1"/>
                          </a:solidFill>
                        </a:rPr>
                        <a:t>Influences </a:t>
                      </a:r>
                      <a:endParaRPr lang="en-ZA" sz="1400" b="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Experiential</a:t>
                      </a:r>
                    </a:p>
                    <a:p>
                      <a:pPr algn="ctr"/>
                      <a:r>
                        <a:rPr lang="en-ZA" sz="1400" dirty="0" smtClean="0">
                          <a:solidFill>
                            <a:schemeClr val="tx1"/>
                          </a:solidFill>
                        </a:rPr>
                        <a:t>Peers</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Creational</a:t>
                      </a:r>
                    </a:p>
                    <a:p>
                      <a:pPr algn="ctr"/>
                      <a:r>
                        <a:rPr lang="en-ZA" sz="1400" dirty="0" smtClean="0">
                          <a:solidFill>
                            <a:schemeClr val="tx1"/>
                          </a:solidFill>
                        </a:rPr>
                        <a:t>Forums</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ZA" dirty="0"/>
                    </a:p>
                  </a:txBody>
                  <a:tcPr/>
                </a:tc>
              </a:tr>
              <a:tr h="63514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r>
                        <a:rPr lang="en-ZA" sz="1400" b="1" dirty="0" smtClean="0">
                          <a:solidFill>
                            <a:schemeClr val="tx1"/>
                          </a:solidFill>
                        </a:rPr>
                        <a:t>Learning Style</a:t>
                      </a:r>
                      <a:endParaRPr lang="en-ZA" sz="1400" b="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Visual</a:t>
                      </a:r>
                    </a:p>
                    <a:p>
                      <a:pPr algn="ctr"/>
                      <a:r>
                        <a:rPr lang="en-ZA" sz="1400" dirty="0" smtClean="0">
                          <a:solidFill>
                            <a:schemeClr val="tx1"/>
                          </a:solidFill>
                        </a:rPr>
                        <a:t>Multimodal</a:t>
                      </a:r>
                    </a:p>
                    <a:p>
                      <a:pPr algn="ctr"/>
                      <a:r>
                        <a:rPr lang="en-ZA" sz="1400" dirty="0" smtClean="0">
                          <a:solidFill>
                            <a:schemeClr val="tx1"/>
                          </a:solidFill>
                        </a:rPr>
                        <a:t>Café</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Active</a:t>
                      </a:r>
                    </a:p>
                    <a:p>
                      <a:pPr algn="ctr"/>
                      <a:r>
                        <a:rPr lang="en-ZA" sz="1400" dirty="0" smtClean="0">
                          <a:solidFill>
                            <a:schemeClr val="tx1"/>
                          </a:solidFill>
                        </a:rPr>
                        <a:t>Engaging</a:t>
                      </a:r>
                    </a:p>
                    <a:p>
                      <a:pPr algn="ctr"/>
                      <a:r>
                        <a:rPr lang="en-ZA" sz="1400" dirty="0" smtClean="0">
                          <a:solidFill>
                            <a:schemeClr val="tx1"/>
                          </a:solidFill>
                        </a:rPr>
                        <a:t>Lounge</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ZA" dirty="0"/>
                    </a:p>
                  </a:txBody>
                  <a:tcPr/>
                </a:tc>
              </a:tr>
              <a:tr h="4469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r>
                        <a:rPr lang="en-ZA" sz="1400" b="1" dirty="0" smtClean="0">
                          <a:solidFill>
                            <a:schemeClr val="tx1"/>
                          </a:solidFill>
                        </a:rPr>
                        <a:t>Training</a:t>
                      </a:r>
                      <a:endParaRPr lang="en-ZA" sz="1400" b="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Collaborative</a:t>
                      </a:r>
                    </a:p>
                    <a:p>
                      <a:pPr algn="ctr"/>
                      <a:r>
                        <a:rPr lang="en-ZA" sz="1400" dirty="0" smtClean="0">
                          <a:solidFill>
                            <a:schemeClr val="tx1"/>
                          </a:solidFill>
                        </a:rPr>
                        <a:t>Stories</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Interactive</a:t>
                      </a:r>
                    </a:p>
                    <a:p>
                      <a:pPr algn="ctr"/>
                      <a:r>
                        <a:rPr lang="en-ZA" sz="1400" dirty="0" smtClean="0">
                          <a:solidFill>
                            <a:schemeClr val="tx1"/>
                          </a:solidFill>
                        </a:rPr>
                        <a:t>‘Why’ driven</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ZA" dirty="0"/>
                    </a:p>
                  </a:txBody>
                  <a:tcPr/>
                </a:tc>
              </a:tr>
              <a:tr h="4469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r>
                        <a:rPr lang="en-ZA" sz="1400" b="1" dirty="0" smtClean="0">
                          <a:solidFill>
                            <a:schemeClr val="tx1"/>
                          </a:solidFill>
                        </a:rPr>
                        <a:t>Marketing</a:t>
                      </a:r>
                      <a:endParaRPr lang="en-ZA" sz="1400" b="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Accessibility</a:t>
                      </a:r>
                    </a:p>
                    <a:p>
                      <a:pPr algn="ctr"/>
                      <a:r>
                        <a:rPr lang="en-ZA" sz="1400" dirty="0" smtClean="0">
                          <a:solidFill>
                            <a:schemeClr val="tx1"/>
                          </a:solidFill>
                        </a:rPr>
                        <a:t>Social Media</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Brand Connection</a:t>
                      </a:r>
                    </a:p>
                    <a:p>
                      <a:pPr algn="ctr"/>
                      <a:r>
                        <a:rPr lang="en-ZA" sz="1400" dirty="0" smtClean="0">
                          <a:solidFill>
                            <a:schemeClr val="tx1"/>
                          </a:solidFill>
                        </a:rPr>
                        <a:t>Conversational</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ZA" dirty="0"/>
                    </a:p>
                  </a:txBody>
                  <a:tcPr/>
                </a:tc>
              </a:tr>
              <a:tr h="4469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r>
                        <a:rPr lang="en-ZA" sz="1400" b="1" dirty="0" smtClean="0">
                          <a:solidFill>
                            <a:schemeClr val="tx1"/>
                          </a:solidFill>
                        </a:rPr>
                        <a:t>Communication</a:t>
                      </a:r>
                      <a:endParaRPr lang="en-ZA" sz="1400" b="1"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Text</a:t>
                      </a:r>
                    </a:p>
                    <a:p>
                      <a:pPr algn="ctr"/>
                      <a:r>
                        <a:rPr lang="en-ZA" sz="1400" dirty="0" smtClean="0">
                          <a:solidFill>
                            <a:schemeClr val="tx1"/>
                          </a:solidFill>
                        </a:rPr>
                        <a:t>Traditional Media</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ZA" sz="1400" dirty="0" smtClean="0">
                          <a:solidFill>
                            <a:schemeClr val="tx1"/>
                          </a:solidFill>
                        </a:rPr>
                        <a:t>Social Networks/ Social</a:t>
                      </a:r>
                      <a:r>
                        <a:rPr lang="en-ZA" sz="1400" baseline="0" dirty="0" smtClean="0">
                          <a:solidFill>
                            <a:schemeClr val="tx1"/>
                          </a:solidFill>
                        </a:rPr>
                        <a:t> Media</a:t>
                      </a:r>
                      <a:endParaRPr lang="en-ZA" sz="1400" dirty="0" smtClean="0">
                        <a:solidFill>
                          <a:schemeClr val="tx1"/>
                        </a:solidFill>
                      </a:endParaRPr>
                    </a:p>
                    <a:p>
                      <a:pPr algn="ctr"/>
                      <a:r>
                        <a:rPr lang="en-ZA" sz="1400" dirty="0" smtClean="0">
                          <a:solidFill>
                            <a:schemeClr val="tx1"/>
                          </a:solidFill>
                        </a:rPr>
                        <a:t>Engagement/ Activations</a:t>
                      </a:r>
                      <a:endParaRPr lang="en-ZA" sz="1400" dirty="0">
                        <a:solidFill>
                          <a:schemeClr val="tx1"/>
                        </a:solidFill>
                      </a:endParaRPr>
                    </a:p>
                  </a:txBody>
                  <a:tcPr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ZA" dirty="0"/>
                    </a:p>
                  </a:txBody>
                  <a:tcPr/>
                </a:tc>
              </a:tr>
            </a:tbl>
          </a:graphicData>
        </a:graphic>
      </p:graphicFrame>
      <p:sp>
        <p:nvSpPr>
          <p:cNvPr id="12" name="TextBox 11"/>
          <p:cNvSpPr txBox="1"/>
          <p:nvPr/>
        </p:nvSpPr>
        <p:spPr>
          <a:xfrm>
            <a:off x="6299200" y="6273800"/>
            <a:ext cx="4864100" cy="5078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100" b="0" i="0" u="none" strike="noStrike" kern="0" cap="none" spc="0" normalizeH="0" baseline="0" noProof="0" dirty="0" smtClean="0">
                <a:ln>
                  <a:noFill/>
                </a:ln>
                <a:solidFill>
                  <a:srgbClr val="717171"/>
                </a:solidFill>
                <a:effectLst/>
                <a:uLnTx/>
                <a:uFillTx/>
              </a:rPr>
              <a:t>RECOMMENDED ARTICLE: </a:t>
            </a:r>
            <a:r>
              <a:rPr kumimoji="0" lang="en-ZA" sz="1100" b="0" i="0" u="none" strike="noStrike" kern="0" cap="none" spc="0" normalizeH="0" baseline="0" noProof="0" dirty="0" smtClean="0">
                <a:ln>
                  <a:noFill/>
                </a:ln>
                <a:solidFill>
                  <a:srgbClr val="717171"/>
                </a:solidFill>
                <a:effectLst/>
                <a:uLnTx/>
                <a:uFillTx/>
                <a:hlinkClick r:id="rId3"/>
              </a:rPr>
              <a:t>http://theconversation.com/why-bikos-black-consciousness-philosophy-resonates-with-youth-today-46909</a:t>
            </a:r>
            <a:endParaRPr kumimoji="0" lang="en-ZA" sz="1100" b="0" i="0" u="none" strike="noStrike" kern="0" cap="none" spc="0" normalizeH="0" baseline="0" noProof="0" dirty="0" smtClean="0">
              <a:ln>
                <a:noFill/>
              </a:ln>
              <a:solidFill>
                <a:srgbClr val="71717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100" b="0" i="0" u="none" strike="noStrike" kern="0" cap="none" spc="0" normalizeH="0" baseline="0" noProof="0" dirty="0" smtClean="0">
              <a:ln>
                <a:noFill/>
              </a:ln>
              <a:solidFill>
                <a:srgbClr val="717171"/>
              </a:solidFill>
              <a:effectLst/>
              <a:uLnTx/>
              <a:uFillTx/>
            </a:endParaRPr>
          </a:p>
        </p:txBody>
      </p:sp>
    </p:spTree>
    <p:extLst>
      <p:ext uri="{BB962C8B-B14F-4D97-AF65-F5344CB8AC3E}">
        <p14:creationId xmlns:p14="http://schemas.microsoft.com/office/powerpoint/2010/main" val="341486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smtClean="0"/>
              <a:t>Female </a:t>
            </a:r>
            <a:r>
              <a:rPr lang="en-ZA" dirty="0"/>
              <a:t>Born-Free’s are taking a stand in the black consciousness movement, taking a stand for ethnic rights and beauty</a:t>
            </a:r>
          </a:p>
        </p:txBody>
      </p:sp>
      <p:sp>
        <p:nvSpPr>
          <p:cNvPr id="5" name="Text Placeholder 4"/>
          <p:cNvSpPr>
            <a:spLocks noGrp="1"/>
          </p:cNvSpPr>
          <p:nvPr>
            <p:ph type="body" sz="quarter" idx="16"/>
          </p:nvPr>
        </p:nvSpPr>
        <p:spPr>
          <a:xfrm>
            <a:off x="357188" y="1023936"/>
            <a:ext cx="11477331" cy="396875"/>
          </a:xfrm>
        </p:spPr>
        <p:txBody>
          <a:bodyPr/>
          <a:lstStyle/>
          <a:p>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28</a:t>
            </a:fld>
            <a:endParaRPr lang="en-GB" dirty="0"/>
          </a:p>
        </p:txBody>
      </p:sp>
      <p:pic>
        <p:nvPicPr>
          <p:cNvPr id="1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24088" y="2197100"/>
            <a:ext cx="3202985" cy="3127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5957" y="2197100"/>
            <a:ext cx="3321843" cy="280076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717171"/>
                </a:solidFill>
                <a:effectLst/>
                <a:uLnTx/>
                <a:uFillTx/>
              </a:rPr>
              <a:t>In September 2016, young black school girls protested over alleged racist hair policies, told that their hair needs to be ‘tamed’ (straightened, relaxed).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400" b="0" i="0" u="none" strike="noStrike" kern="0" cap="none" spc="0" normalizeH="0" baseline="0" noProof="0" dirty="0" smtClean="0">
              <a:ln>
                <a:noFill/>
              </a:ln>
              <a:solidFill>
                <a:srgbClr val="71717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717171"/>
                </a:solidFill>
                <a:effectLst/>
                <a:uLnTx/>
                <a:uFillTx/>
              </a:rPr>
              <a:t>This ignited a movement across the country for more inclusive hair policies at schools.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400" b="0" i="0" u="none" strike="noStrike" kern="0" cap="none" spc="0" normalizeH="0" baseline="0" noProof="0" dirty="0" smtClean="0">
              <a:ln>
                <a:noFill/>
              </a:ln>
              <a:solidFill>
                <a:srgbClr val="71717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717171"/>
                </a:solidFill>
                <a:effectLst/>
                <a:uLnTx/>
                <a:uFillTx/>
              </a:rPr>
              <a:t>The struggle continues, with new allegations this year for hair discrimination at a Gauteng school in July.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400" b="0" i="0" u="none" strike="noStrike" kern="0" cap="none" spc="0" normalizeH="0" baseline="0" noProof="0" dirty="0" smtClean="0">
              <a:ln>
                <a:noFill/>
              </a:ln>
              <a:solidFill>
                <a:srgbClr val="717171"/>
              </a:solidFill>
              <a:effectLst/>
              <a:uLnTx/>
              <a:uFillTx/>
            </a:endParaRPr>
          </a:p>
        </p:txBody>
      </p:sp>
      <p:sp>
        <p:nvSpPr>
          <p:cNvPr id="16" name="TextBox 15"/>
          <p:cNvSpPr txBox="1"/>
          <p:nvPr/>
        </p:nvSpPr>
        <p:spPr>
          <a:xfrm>
            <a:off x="6341268" y="5130800"/>
            <a:ext cx="2548732" cy="5078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100" b="0" i="0" u="none" strike="noStrike" kern="0" cap="none" spc="0" normalizeH="0" baseline="0" noProof="0" dirty="0" smtClean="0">
                <a:ln>
                  <a:noFill/>
                </a:ln>
                <a:solidFill>
                  <a:srgbClr val="717171"/>
                </a:solidFill>
                <a:effectLst/>
                <a:uLnTx/>
                <a:uFillTx/>
                <a:hlinkClick r:id="rId4"/>
              </a:rPr>
              <a:t>https://www.youtube.com/watch?v=uqJK4OnaPoU</a:t>
            </a:r>
            <a:endParaRPr kumimoji="0" lang="en-ZA" sz="1100" b="0" i="0" u="none" strike="noStrike" kern="0" cap="none" spc="0" normalizeH="0" baseline="0" noProof="0" dirty="0" smtClean="0">
              <a:ln>
                <a:noFill/>
              </a:ln>
              <a:solidFill>
                <a:srgbClr val="71717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100" b="0" i="0" u="none" strike="noStrike" kern="0" cap="none" spc="0" normalizeH="0" baseline="0" noProof="0" dirty="0" smtClean="0">
              <a:ln>
                <a:noFill/>
              </a:ln>
              <a:solidFill>
                <a:srgbClr val="717171"/>
              </a:solidFill>
              <a:effectLst/>
              <a:uLnTx/>
              <a:uFillTx/>
            </a:endParaRPr>
          </a:p>
        </p:txBody>
      </p:sp>
      <p:grpSp>
        <p:nvGrpSpPr>
          <p:cNvPr id="17" name="noun_project_0313.eps"/>
          <p:cNvGrpSpPr>
            <a:grpSpLocks/>
          </p:cNvGrpSpPr>
          <p:nvPr/>
        </p:nvGrpSpPr>
        <p:grpSpPr bwMode="auto">
          <a:xfrm>
            <a:off x="5764973" y="5087448"/>
            <a:ext cx="317500" cy="339725"/>
            <a:chOff x="2354" y="818"/>
            <a:chExt cx="384" cy="367"/>
          </a:xfrm>
          <a:solidFill>
            <a:srgbClr val="E5007E"/>
          </a:solidFill>
        </p:grpSpPr>
        <p:sp>
          <p:nvSpPr>
            <p:cNvPr id="18" name="Freeform 29"/>
            <p:cNvSpPr>
              <a:spLocks noEditPoints="1"/>
            </p:cNvSpPr>
            <p:nvPr/>
          </p:nvSpPr>
          <p:spPr bwMode="auto">
            <a:xfrm>
              <a:off x="2354" y="818"/>
              <a:ext cx="378" cy="153"/>
            </a:xfrm>
            <a:custGeom>
              <a:avLst/>
              <a:gdLst>
                <a:gd name="T0" fmla="*/ 7 w 3402"/>
                <a:gd name="T1" fmla="*/ 9 h 1376"/>
                <a:gd name="T2" fmla="*/ 3 w 3402"/>
                <a:gd name="T3" fmla="*/ 9 h 1376"/>
                <a:gd name="T4" fmla="*/ 4 w 3402"/>
                <a:gd name="T5" fmla="*/ 13 h 1376"/>
                <a:gd name="T6" fmla="*/ 7 w 3402"/>
                <a:gd name="T7" fmla="*/ 9 h 1376"/>
                <a:gd name="T8" fmla="*/ 16 w 3402"/>
                <a:gd name="T9" fmla="*/ 7 h 1376"/>
                <a:gd name="T10" fmla="*/ 11 w 3402"/>
                <a:gd name="T11" fmla="*/ 8 h 1376"/>
                <a:gd name="T12" fmla="*/ 8 w 3402"/>
                <a:gd name="T13" fmla="*/ 13 h 1376"/>
                <a:gd name="T14" fmla="*/ 12 w 3402"/>
                <a:gd name="T15" fmla="*/ 12 h 1376"/>
                <a:gd name="T16" fmla="*/ 16 w 3402"/>
                <a:gd name="T17" fmla="*/ 7 h 1376"/>
                <a:gd name="T18" fmla="*/ 25 w 3402"/>
                <a:gd name="T19" fmla="*/ 5 h 1376"/>
                <a:gd name="T20" fmla="*/ 21 w 3402"/>
                <a:gd name="T21" fmla="*/ 6 h 1376"/>
                <a:gd name="T22" fmla="*/ 17 w 3402"/>
                <a:gd name="T23" fmla="*/ 12 h 1376"/>
                <a:gd name="T24" fmla="*/ 21 w 3402"/>
                <a:gd name="T25" fmla="*/ 11 h 1376"/>
                <a:gd name="T26" fmla="*/ 25 w 3402"/>
                <a:gd name="T27" fmla="*/ 5 h 1376"/>
                <a:gd name="T28" fmla="*/ 38 w 3402"/>
                <a:gd name="T29" fmla="*/ 4 h 1376"/>
                <a:gd name="T30" fmla="*/ 35 w 3402"/>
                <a:gd name="T31" fmla="*/ 8 h 1376"/>
                <a:gd name="T32" fmla="*/ 39 w 3402"/>
                <a:gd name="T33" fmla="*/ 8 h 1376"/>
                <a:gd name="T34" fmla="*/ 38 w 3402"/>
                <a:gd name="T35" fmla="*/ 4 h 1376"/>
                <a:gd name="T36" fmla="*/ 34 w 3402"/>
                <a:gd name="T37" fmla="*/ 4 h 1376"/>
                <a:gd name="T38" fmla="*/ 30 w 3402"/>
                <a:gd name="T39" fmla="*/ 4 h 1376"/>
                <a:gd name="T40" fmla="*/ 26 w 3402"/>
                <a:gd name="T41" fmla="*/ 10 h 1376"/>
                <a:gd name="T42" fmla="*/ 31 w 3402"/>
                <a:gd name="T43" fmla="*/ 9 h 1376"/>
                <a:gd name="T44" fmla="*/ 34 w 3402"/>
                <a:gd name="T45" fmla="*/ 4 h 1376"/>
                <a:gd name="T46" fmla="*/ 40 w 3402"/>
                <a:gd name="T47" fmla="*/ 0 h 1376"/>
                <a:gd name="T48" fmla="*/ 42 w 3402"/>
                <a:gd name="T49" fmla="*/ 10 h 1376"/>
                <a:gd name="T50" fmla="*/ 2 w 3402"/>
                <a:gd name="T51" fmla="*/ 17 h 1376"/>
                <a:gd name="T52" fmla="*/ 0 w 3402"/>
                <a:gd name="T53" fmla="*/ 7 h 1376"/>
                <a:gd name="T54" fmla="*/ 40 w 3402"/>
                <a:gd name="T55" fmla="*/ 0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02"/>
                <a:gd name="T85" fmla="*/ 0 h 1376"/>
                <a:gd name="T86" fmla="*/ 3402 w 3402"/>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02" h="1376">
                  <a:moveTo>
                    <a:pt x="541" y="707"/>
                  </a:moveTo>
                  <a:lnTo>
                    <a:pt x="241" y="761"/>
                  </a:lnTo>
                  <a:lnTo>
                    <a:pt x="295" y="1062"/>
                  </a:lnTo>
                  <a:lnTo>
                    <a:pt x="541" y="707"/>
                  </a:lnTo>
                  <a:close/>
                  <a:moveTo>
                    <a:pt x="1288" y="571"/>
                  </a:moveTo>
                  <a:lnTo>
                    <a:pt x="925" y="637"/>
                  </a:lnTo>
                  <a:lnTo>
                    <a:pt x="620" y="1078"/>
                  </a:lnTo>
                  <a:lnTo>
                    <a:pt x="983" y="1011"/>
                  </a:lnTo>
                  <a:lnTo>
                    <a:pt x="1288" y="571"/>
                  </a:lnTo>
                  <a:close/>
                  <a:moveTo>
                    <a:pt x="2035" y="434"/>
                  </a:moveTo>
                  <a:lnTo>
                    <a:pt x="1672" y="501"/>
                  </a:lnTo>
                  <a:lnTo>
                    <a:pt x="1367" y="941"/>
                  </a:lnTo>
                  <a:lnTo>
                    <a:pt x="1730" y="875"/>
                  </a:lnTo>
                  <a:lnTo>
                    <a:pt x="2035" y="434"/>
                  </a:lnTo>
                  <a:close/>
                  <a:moveTo>
                    <a:pt x="3106" y="314"/>
                  </a:moveTo>
                  <a:lnTo>
                    <a:pt x="2861" y="668"/>
                  </a:lnTo>
                  <a:lnTo>
                    <a:pt x="3161" y="614"/>
                  </a:lnTo>
                  <a:lnTo>
                    <a:pt x="3106" y="314"/>
                  </a:lnTo>
                  <a:close/>
                  <a:moveTo>
                    <a:pt x="2782" y="298"/>
                  </a:moveTo>
                  <a:lnTo>
                    <a:pt x="2419" y="364"/>
                  </a:lnTo>
                  <a:lnTo>
                    <a:pt x="2114" y="805"/>
                  </a:lnTo>
                  <a:lnTo>
                    <a:pt x="2477" y="738"/>
                  </a:lnTo>
                  <a:lnTo>
                    <a:pt x="2782" y="298"/>
                  </a:lnTo>
                  <a:close/>
                  <a:moveTo>
                    <a:pt x="3259" y="0"/>
                  </a:moveTo>
                  <a:lnTo>
                    <a:pt x="3402" y="780"/>
                  </a:lnTo>
                  <a:lnTo>
                    <a:pt x="142" y="1376"/>
                  </a:lnTo>
                  <a:lnTo>
                    <a:pt x="0" y="595"/>
                  </a:lnTo>
                  <a:lnTo>
                    <a:pt x="325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19" name="Freeform 30"/>
            <p:cNvSpPr>
              <a:spLocks noEditPoints="1"/>
            </p:cNvSpPr>
            <p:nvPr/>
          </p:nvSpPr>
          <p:spPr bwMode="auto">
            <a:xfrm>
              <a:off x="2370" y="971"/>
              <a:ext cx="368" cy="214"/>
            </a:xfrm>
            <a:custGeom>
              <a:avLst/>
              <a:gdLst>
                <a:gd name="T0" fmla="*/ 3 w 3314"/>
                <a:gd name="T1" fmla="*/ 3 h 1931"/>
                <a:gd name="T2" fmla="*/ 3 w 3314"/>
                <a:gd name="T3" fmla="*/ 13 h 1931"/>
                <a:gd name="T4" fmla="*/ 37 w 3314"/>
                <a:gd name="T5" fmla="*/ 13 h 1931"/>
                <a:gd name="T6" fmla="*/ 37 w 3314"/>
                <a:gd name="T7" fmla="*/ 3 h 1931"/>
                <a:gd name="T8" fmla="*/ 3 w 3314"/>
                <a:gd name="T9" fmla="*/ 3 h 1931"/>
                <a:gd name="T10" fmla="*/ 0 w 3314"/>
                <a:gd name="T11" fmla="*/ 0 h 1931"/>
                <a:gd name="T12" fmla="*/ 41 w 3314"/>
                <a:gd name="T13" fmla="*/ 0 h 1931"/>
                <a:gd name="T14" fmla="*/ 41 w 3314"/>
                <a:gd name="T15" fmla="*/ 24 h 1931"/>
                <a:gd name="T16" fmla="*/ 0 w 3314"/>
                <a:gd name="T17" fmla="*/ 24 h 1931"/>
                <a:gd name="T18" fmla="*/ 0 w 3314"/>
                <a:gd name="T19" fmla="*/ 0 h 19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14"/>
                <a:gd name="T31" fmla="*/ 0 h 1931"/>
                <a:gd name="T32" fmla="*/ 3314 w 3314"/>
                <a:gd name="T33" fmla="*/ 1931 h 19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14" h="1931">
                  <a:moveTo>
                    <a:pt x="279" y="276"/>
                  </a:moveTo>
                  <a:lnTo>
                    <a:pt x="279" y="1069"/>
                  </a:lnTo>
                  <a:lnTo>
                    <a:pt x="3038" y="1069"/>
                  </a:lnTo>
                  <a:lnTo>
                    <a:pt x="3038" y="276"/>
                  </a:lnTo>
                  <a:lnTo>
                    <a:pt x="279" y="276"/>
                  </a:lnTo>
                  <a:close/>
                  <a:moveTo>
                    <a:pt x="0" y="0"/>
                  </a:moveTo>
                  <a:lnTo>
                    <a:pt x="3314" y="0"/>
                  </a:lnTo>
                  <a:lnTo>
                    <a:pt x="3314" y="1931"/>
                  </a:lnTo>
                  <a:lnTo>
                    <a:pt x="0" y="1931"/>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sp>
        <p:nvSpPr>
          <p:cNvPr id="20" name="TextBox 19"/>
          <p:cNvSpPr txBox="1"/>
          <p:nvPr/>
        </p:nvSpPr>
        <p:spPr>
          <a:xfrm>
            <a:off x="2224088" y="5422900"/>
            <a:ext cx="3202985"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000" b="1" i="1" u="none" strike="noStrike" kern="0" cap="none" spc="0" normalizeH="0" baseline="0" noProof="0" dirty="0" smtClean="0">
                <a:ln>
                  <a:noFill/>
                </a:ln>
                <a:solidFill>
                  <a:srgbClr val="717171"/>
                </a:solidFill>
                <a:effectLst/>
                <a:uLnTx/>
                <a:uFillTx/>
              </a:rPr>
              <a:t>The 15 year old Pretoria High School girl who spoke out first. </a:t>
            </a:r>
          </a:p>
        </p:txBody>
      </p:sp>
    </p:spTree>
    <p:extLst>
      <p:ext uri="{BB962C8B-B14F-4D97-AF65-F5344CB8AC3E}">
        <p14:creationId xmlns:p14="http://schemas.microsoft.com/office/powerpoint/2010/main" val="2231086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Young women are taking a stand in leading the next generation, they not sitting pretty or quiet anymore</a:t>
            </a:r>
          </a:p>
        </p:txBody>
      </p:sp>
      <p:sp>
        <p:nvSpPr>
          <p:cNvPr id="5" name="Text Placeholder 4"/>
          <p:cNvSpPr>
            <a:spLocks noGrp="1"/>
          </p:cNvSpPr>
          <p:nvPr>
            <p:ph type="body" sz="quarter" idx="16"/>
          </p:nvPr>
        </p:nvSpPr>
        <p:spPr>
          <a:xfrm>
            <a:off x="357188" y="982372"/>
            <a:ext cx="11477331" cy="396875"/>
          </a:xfrm>
        </p:spPr>
        <p:txBody>
          <a:bodyPr/>
          <a:lstStyle/>
          <a:p>
            <a:r>
              <a:rPr lang="en-ZA" i="1" dirty="0"/>
              <a:t>South African black young women are not much different  from the rising female protesters in America. Black women are taking back their power, showing their strength and leading their Millennial Generation forward</a:t>
            </a:r>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29</a:t>
            </a:fld>
            <a:endParaRPr lang="en-GB" dirty="0"/>
          </a:p>
        </p:txBody>
      </p:sp>
      <p:pic>
        <p:nvPicPr>
          <p:cNvPr id="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37761" y="2501900"/>
            <a:ext cx="2800502" cy="161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Down Ribbon 18"/>
          <p:cNvSpPr/>
          <p:nvPr/>
        </p:nvSpPr>
        <p:spPr>
          <a:xfrm>
            <a:off x="406516" y="2029445"/>
            <a:ext cx="2662991" cy="323346"/>
          </a:xfrm>
          <a:prstGeom prst="ribbon">
            <a:avLst>
              <a:gd name="adj1" fmla="val 16667"/>
              <a:gd name="adj2" fmla="val 73176"/>
            </a:avLst>
          </a:prstGeom>
          <a:solidFill>
            <a:srgbClr val="E5007E"/>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smtClean="0">
                <a:ln>
                  <a:noFill/>
                </a:ln>
                <a:solidFill>
                  <a:srgbClr val="FFFFFF"/>
                </a:solidFill>
                <a:effectLst/>
                <a:uLnTx/>
                <a:uFillTx/>
                <a:latin typeface="Arial"/>
                <a:ea typeface="+mn-ea"/>
                <a:cs typeface="+mn-cs"/>
              </a:rPr>
              <a:t>Baton Rouge, Louisiana</a:t>
            </a:r>
          </a:p>
        </p:txBody>
      </p:sp>
      <p:sp>
        <p:nvSpPr>
          <p:cNvPr id="20" name="Down Ribbon 19"/>
          <p:cNvSpPr/>
          <p:nvPr/>
        </p:nvSpPr>
        <p:spPr>
          <a:xfrm>
            <a:off x="3138263" y="2029445"/>
            <a:ext cx="3799372" cy="323346"/>
          </a:xfrm>
          <a:prstGeom prst="ribbon">
            <a:avLst>
              <a:gd name="adj1" fmla="val 16667"/>
              <a:gd name="adj2" fmla="val 73176"/>
            </a:avLst>
          </a:prstGeom>
          <a:solidFill>
            <a:srgbClr val="E5007E">
              <a:lumMod val="75000"/>
            </a:srgbClr>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smtClean="0">
                <a:ln>
                  <a:noFill/>
                </a:ln>
                <a:solidFill>
                  <a:srgbClr val="FFFFFF"/>
                </a:solidFill>
                <a:effectLst/>
                <a:uLnTx/>
                <a:uFillTx/>
                <a:latin typeface="Arial"/>
                <a:ea typeface="+mn-ea"/>
                <a:cs typeface="+mn-cs"/>
              </a:rPr>
              <a:t>South Africa: #FeesMustFall</a:t>
            </a:r>
          </a:p>
        </p:txBody>
      </p:sp>
      <p:sp>
        <p:nvSpPr>
          <p:cNvPr id="21" name="TextBox 20"/>
          <p:cNvSpPr txBox="1"/>
          <p:nvPr/>
        </p:nvSpPr>
        <p:spPr>
          <a:xfrm>
            <a:off x="3312629" y="4849287"/>
            <a:ext cx="3151672" cy="92333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200" b="0" i="0" u="none" strike="noStrike" kern="0" cap="none" spc="0" normalizeH="0" baseline="0" noProof="0" dirty="0" smtClean="0">
                <a:ln>
                  <a:noFill/>
                </a:ln>
                <a:solidFill>
                  <a:srgbClr val="717171"/>
                </a:solidFill>
                <a:effectLst/>
                <a:uLnTx/>
                <a:uFillTx/>
              </a:rPr>
              <a:t>Wits University (Johannesburg) SRC president-elect Nompendulo Mkatsha took a peaceful but impactful leadership role during the #FeesMustFall protests over proposed tuition fee increases two years ago. </a:t>
            </a:r>
          </a:p>
        </p:txBody>
      </p:sp>
      <p:sp>
        <p:nvSpPr>
          <p:cNvPr id="22" name="TextBox 21"/>
          <p:cNvSpPr txBox="1"/>
          <p:nvPr/>
        </p:nvSpPr>
        <p:spPr>
          <a:xfrm>
            <a:off x="3757129" y="5772617"/>
            <a:ext cx="2897189" cy="5078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100" b="0" i="0" u="none" strike="noStrike" kern="0" cap="none" spc="0" normalizeH="0" baseline="0" noProof="0" dirty="0" smtClean="0">
                <a:ln>
                  <a:noFill/>
                </a:ln>
                <a:solidFill>
                  <a:srgbClr val="E5007E">
                    <a:lumMod val="75000"/>
                  </a:srgbClr>
                </a:solidFill>
                <a:effectLst/>
                <a:uLnTx/>
                <a:uFillTx/>
                <a:hlinkClick r:id="rId3"/>
              </a:rPr>
              <a:t>https://www.youtube.com/watch?v=x2kwp2-4I4g</a:t>
            </a:r>
            <a:endParaRPr kumimoji="0" lang="en-ZA" sz="1100" b="0" i="0" u="none" strike="noStrike" kern="0" cap="none" spc="0" normalizeH="0" baseline="0" noProof="0" dirty="0" smtClean="0">
              <a:ln>
                <a:noFill/>
              </a:ln>
              <a:solidFill>
                <a:srgbClr val="E5007E">
                  <a:lumMod val="75000"/>
                </a:srgb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100" b="0" i="0" u="none" strike="noStrike" kern="0" cap="none" spc="0" normalizeH="0" baseline="0" noProof="0" dirty="0" smtClean="0">
              <a:ln>
                <a:noFill/>
              </a:ln>
              <a:solidFill>
                <a:srgbClr val="E5007E">
                  <a:lumMod val="75000"/>
                </a:srgbClr>
              </a:solidFill>
              <a:effectLst/>
              <a:uLnTx/>
              <a:uFillTx/>
            </a:endParaRPr>
          </a:p>
        </p:txBody>
      </p:sp>
      <p:grpSp>
        <p:nvGrpSpPr>
          <p:cNvPr id="23" name="noun_project_0313.eps"/>
          <p:cNvGrpSpPr>
            <a:grpSpLocks/>
          </p:cNvGrpSpPr>
          <p:nvPr/>
        </p:nvGrpSpPr>
        <p:grpSpPr bwMode="auto">
          <a:xfrm>
            <a:off x="3312629" y="5756994"/>
            <a:ext cx="317500" cy="339725"/>
            <a:chOff x="2354" y="818"/>
            <a:chExt cx="384" cy="367"/>
          </a:xfrm>
          <a:solidFill>
            <a:srgbClr val="E5007E">
              <a:lumMod val="75000"/>
            </a:srgbClr>
          </a:solidFill>
        </p:grpSpPr>
        <p:sp>
          <p:nvSpPr>
            <p:cNvPr id="24" name="Freeform 29"/>
            <p:cNvSpPr>
              <a:spLocks noEditPoints="1"/>
            </p:cNvSpPr>
            <p:nvPr/>
          </p:nvSpPr>
          <p:spPr bwMode="auto">
            <a:xfrm>
              <a:off x="2354" y="818"/>
              <a:ext cx="378" cy="153"/>
            </a:xfrm>
            <a:custGeom>
              <a:avLst/>
              <a:gdLst>
                <a:gd name="T0" fmla="*/ 7 w 3402"/>
                <a:gd name="T1" fmla="*/ 9 h 1376"/>
                <a:gd name="T2" fmla="*/ 3 w 3402"/>
                <a:gd name="T3" fmla="*/ 9 h 1376"/>
                <a:gd name="T4" fmla="*/ 4 w 3402"/>
                <a:gd name="T5" fmla="*/ 13 h 1376"/>
                <a:gd name="T6" fmla="*/ 7 w 3402"/>
                <a:gd name="T7" fmla="*/ 9 h 1376"/>
                <a:gd name="T8" fmla="*/ 16 w 3402"/>
                <a:gd name="T9" fmla="*/ 7 h 1376"/>
                <a:gd name="T10" fmla="*/ 11 w 3402"/>
                <a:gd name="T11" fmla="*/ 8 h 1376"/>
                <a:gd name="T12" fmla="*/ 8 w 3402"/>
                <a:gd name="T13" fmla="*/ 13 h 1376"/>
                <a:gd name="T14" fmla="*/ 12 w 3402"/>
                <a:gd name="T15" fmla="*/ 12 h 1376"/>
                <a:gd name="T16" fmla="*/ 16 w 3402"/>
                <a:gd name="T17" fmla="*/ 7 h 1376"/>
                <a:gd name="T18" fmla="*/ 25 w 3402"/>
                <a:gd name="T19" fmla="*/ 5 h 1376"/>
                <a:gd name="T20" fmla="*/ 21 w 3402"/>
                <a:gd name="T21" fmla="*/ 6 h 1376"/>
                <a:gd name="T22" fmla="*/ 17 w 3402"/>
                <a:gd name="T23" fmla="*/ 12 h 1376"/>
                <a:gd name="T24" fmla="*/ 21 w 3402"/>
                <a:gd name="T25" fmla="*/ 11 h 1376"/>
                <a:gd name="T26" fmla="*/ 25 w 3402"/>
                <a:gd name="T27" fmla="*/ 5 h 1376"/>
                <a:gd name="T28" fmla="*/ 38 w 3402"/>
                <a:gd name="T29" fmla="*/ 4 h 1376"/>
                <a:gd name="T30" fmla="*/ 35 w 3402"/>
                <a:gd name="T31" fmla="*/ 8 h 1376"/>
                <a:gd name="T32" fmla="*/ 39 w 3402"/>
                <a:gd name="T33" fmla="*/ 8 h 1376"/>
                <a:gd name="T34" fmla="*/ 38 w 3402"/>
                <a:gd name="T35" fmla="*/ 4 h 1376"/>
                <a:gd name="T36" fmla="*/ 34 w 3402"/>
                <a:gd name="T37" fmla="*/ 4 h 1376"/>
                <a:gd name="T38" fmla="*/ 30 w 3402"/>
                <a:gd name="T39" fmla="*/ 4 h 1376"/>
                <a:gd name="T40" fmla="*/ 26 w 3402"/>
                <a:gd name="T41" fmla="*/ 10 h 1376"/>
                <a:gd name="T42" fmla="*/ 31 w 3402"/>
                <a:gd name="T43" fmla="*/ 9 h 1376"/>
                <a:gd name="T44" fmla="*/ 34 w 3402"/>
                <a:gd name="T45" fmla="*/ 4 h 1376"/>
                <a:gd name="T46" fmla="*/ 40 w 3402"/>
                <a:gd name="T47" fmla="*/ 0 h 1376"/>
                <a:gd name="T48" fmla="*/ 42 w 3402"/>
                <a:gd name="T49" fmla="*/ 10 h 1376"/>
                <a:gd name="T50" fmla="*/ 2 w 3402"/>
                <a:gd name="T51" fmla="*/ 17 h 1376"/>
                <a:gd name="T52" fmla="*/ 0 w 3402"/>
                <a:gd name="T53" fmla="*/ 7 h 1376"/>
                <a:gd name="T54" fmla="*/ 40 w 3402"/>
                <a:gd name="T55" fmla="*/ 0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02"/>
                <a:gd name="T85" fmla="*/ 0 h 1376"/>
                <a:gd name="T86" fmla="*/ 3402 w 3402"/>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02" h="1376">
                  <a:moveTo>
                    <a:pt x="541" y="707"/>
                  </a:moveTo>
                  <a:lnTo>
                    <a:pt x="241" y="761"/>
                  </a:lnTo>
                  <a:lnTo>
                    <a:pt x="295" y="1062"/>
                  </a:lnTo>
                  <a:lnTo>
                    <a:pt x="541" y="707"/>
                  </a:lnTo>
                  <a:close/>
                  <a:moveTo>
                    <a:pt x="1288" y="571"/>
                  </a:moveTo>
                  <a:lnTo>
                    <a:pt x="925" y="637"/>
                  </a:lnTo>
                  <a:lnTo>
                    <a:pt x="620" y="1078"/>
                  </a:lnTo>
                  <a:lnTo>
                    <a:pt x="983" y="1011"/>
                  </a:lnTo>
                  <a:lnTo>
                    <a:pt x="1288" y="571"/>
                  </a:lnTo>
                  <a:close/>
                  <a:moveTo>
                    <a:pt x="2035" y="434"/>
                  </a:moveTo>
                  <a:lnTo>
                    <a:pt x="1672" y="501"/>
                  </a:lnTo>
                  <a:lnTo>
                    <a:pt x="1367" y="941"/>
                  </a:lnTo>
                  <a:lnTo>
                    <a:pt x="1730" y="875"/>
                  </a:lnTo>
                  <a:lnTo>
                    <a:pt x="2035" y="434"/>
                  </a:lnTo>
                  <a:close/>
                  <a:moveTo>
                    <a:pt x="3106" y="314"/>
                  </a:moveTo>
                  <a:lnTo>
                    <a:pt x="2861" y="668"/>
                  </a:lnTo>
                  <a:lnTo>
                    <a:pt x="3161" y="614"/>
                  </a:lnTo>
                  <a:lnTo>
                    <a:pt x="3106" y="314"/>
                  </a:lnTo>
                  <a:close/>
                  <a:moveTo>
                    <a:pt x="2782" y="298"/>
                  </a:moveTo>
                  <a:lnTo>
                    <a:pt x="2419" y="364"/>
                  </a:lnTo>
                  <a:lnTo>
                    <a:pt x="2114" y="805"/>
                  </a:lnTo>
                  <a:lnTo>
                    <a:pt x="2477" y="738"/>
                  </a:lnTo>
                  <a:lnTo>
                    <a:pt x="2782" y="298"/>
                  </a:lnTo>
                  <a:close/>
                  <a:moveTo>
                    <a:pt x="3259" y="0"/>
                  </a:moveTo>
                  <a:lnTo>
                    <a:pt x="3402" y="780"/>
                  </a:lnTo>
                  <a:lnTo>
                    <a:pt x="142" y="1376"/>
                  </a:lnTo>
                  <a:lnTo>
                    <a:pt x="0" y="595"/>
                  </a:lnTo>
                  <a:lnTo>
                    <a:pt x="325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25" name="Freeform 30"/>
            <p:cNvSpPr>
              <a:spLocks noEditPoints="1"/>
            </p:cNvSpPr>
            <p:nvPr/>
          </p:nvSpPr>
          <p:spPr bwMode="auto">
            <a:xfrm>
              <a:off x="2370" y="971"/>
              <a:ext cx="368" cy="214"/>
            </a:xfrm>
            <a:custGeom>
              <a:avLst/>
              <a:gdLst>
                <a:gd name="T0" fmla="*/ 3 w 3314"/>
                <a:gd name="T1" fmla="*/ 3 h 1931"/>
                <a:gd name="T2" fmla="*/ 3 w 3314"/>
                <a:gd name="T3" fmla="*/ 13 h 1931"/>
                <a:gd name="T4" fmla="*/ 37 w 3314"/>
                <a:gd name="T5" fmla="*/ 13 h 1931"/>
                <a:gd name="T6" fmla="*/ 37 w 3314"/>
                <a:gd name="T7" fmla="*/ 3 h 1931"/>
                <a:gd name="T8" fmla="*/ 3 w 3314"/>
                <a:gd name="T9" fmla="*/ 3 h 1931"/>
                <a:gd name="T10" fmla="*/ 0 w 3314"/>
                <a:gd name="T11" fmla="*/ 0 h 1931"/>
                <a:gd name="T12" fmla="*/ 41 w 3314"/>
                <a:gd name="T13" fmla="*/ 0 h 1931"/>
                <a:gd name="T14" fmla="*/ 41 w 3314"/>
                <a:gd name="T15" fmla="*/ 24 h 1931"/>
                <a:gd name="T16" fmla="*/ 0 w 3314"/>
                <a:gd name="T17" fmla="*/ 24 h 1931"/>
                <a:gd name="T18" fmla="*/ 0 w 3314"/>
                <a:gd name="T19" fmla="*/ 0 h 19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14"/>
                <a:gd name="T31" fmla="*/ 0 h 1931"/>
                <a:gd name="T32" fmla="*/ 3314 w 3314"/>
                <a:gd name="T33" fmla="*/ 1931 h 19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14" h="1931">
                  <a:moveTo>
                    <a:pt x="279" y="276"/>
                  </a:moveTo>
                  <a:lnTo>
                    <a:pt x="279" y="1069"/>
                  </a:lnTo>
                  <a:lnTo>
                    <a:pt x="3038" y="1069"/>
                  </a:lnTo>
                  <a:lnTo>
                    <a:pt x="3038" y="276"/>
                  </a:lnTo>
                  <a:lnTo>
                    <a:pt x="279" y="276"/>
                  </a:lnTo>
                  <a:close/>
                  <a:moveTo>
                    <a:pt x="0" y="0"/>
                  </a:moveTo>
                  <a:lnTo>
                    <a:pt x="3314" y="0"/>
                  </a:lnTo>
                  <a:lnTo>
                    <a:pt x="3314" y="1931"/>
                  </a:lnTo>
                  <a:lnTo>
                    <a:pt x="0" y="1931"/>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pic>
        <p:nvPicPr>
          <p:cNvPr id="26"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12628" y="2501901"/>
            <a:ext cx="3151672" cy="225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337761" y="4279900"/>
            <a:ext cx="2731746" cy="110799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2400" b="0" i="0" u="none" strike="noStrike" kern="0" cap="none" spc="0" normalizeH="0" baseline="0" noProof="0" dirty="0" smtClean="0">
                <a:ln>
                  <a:noFill/>
                </a:ln>
                <a:solidFill>
                  <a:srgbClr val="E5007E"/>
                </a:solidFill>
                <a:effectLst/>
                <a:uLnTx/>
                <a:uFillTx/>
                <a:sym typeface="Wingding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ZA" sz="1600" b="0" i="0" u="none" strike="noStrike" kern="0" cap="none" spc="0" normalizeH="0" baseline="0" noProof="0" dirty="0" smtClean="0">
                <a:ln>
                  <a:noFill/>
                </a:ln>
                <a:solidFill>
                  <a:srgbClr val="717171"/>
                </a:solidFill>
                <a:effectLst/>
                <a:uLnTx/>
                <a:uFillTx/>
              </a:rPr>
              <a:t>These are two iconic images of young black women leading their generation. </a:t>
            </a:r>
          </a:p>
        </p:txBody>
      </p:sp>
      <p:sp>
        <p:nvSpPr>
          <p:cNvPr id="28" name="Rectangle 27"/>
          <p:cNvSpPr/>
          <p:nvPr/>
        </p:nvSpPr>
        <p:spPr>
          <a:xfrm>
            <a:off x="7123640" y="2029445"/>
            <a:ext cx="4827060" cy="379836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E5007E"/>
                </a:solidFill>
                <a:effectLst/>
                <a:uLnTx/>
                <a:uFillTx/>
                <a:latin typeface="Arial"/>
                <a:ea typeface="+mn-ea"/>
                <a:cs typeface="+mn-cs"/>
              </a:rPr>
              <a:t>“</a:t>
            </a:r>
            <a:r>
              <a:rPr kumimoji="0" lang="en-US" sz="1600" b="0" i="1" u="none" strike="noStrike" kern="0" cap="none" spc="0" normalizeH="0" baseline="0" noProof="0" dirty="0" smtClean="0">
                <a:ln>
                  <a:noFill/>
                </a:ln>
                <a:solidFill>
                  <a:srgbClr val="717171"/>
                </a:solidFill>
                <a:effectLst/>
                <a:uLnTx/>
                <a:uFillTx/>
                <a:latin typeface="Arial"/>
                <a:ea typeface="+mn-ea"/>
                <a:cs typeface="+mn-cs"/>
              </a:rPr>
              <a:t>People who couldn’t finish school need to go back to school. This University thing about fees must fall, I’d do it for the people that are unprivileged people who don’t have all these things. Make everybody feel that they belong in South Africa and not to feel unwelcome. Do you see why teenagers wants to go to other countries, want to experience something different now because Zuma and them are expropriating our money and what not?! So that is what I’d do for our people to feel comfortable in South Africa</a:t>
            </a:r>
            <a:r>
              <a:rPr kumimoji="0" lang="en-US" sz="1600" b="0" i="0" u="none" strike="noStrike" kern="0" cap="none" spc="0" normalizeH="0" baseline="0" noProof="0" dirty="0" smtClean="0">
                <a:ln>
                  <a:noFill/>
                </a:ln>
                <a:solidFill>
                  <a:srgbClr val="717171"/>
                </a:solidFill>
                <a:effectLst/>
                <a:uLnTx/>
                <a:uFillTx/>
                <a:latin typeface="Arial"/>
                <a:ea typeface="+mn-ea"/>
                <a:cs typeface="+mn-cs"/>
              </a:rPr>
              <a:t>.</a:t>
            </a:r>
            <a:r>
              <a:rPr kumimoji="0" lang="en-US" sz="1800" b="1" i="0" u="none" strike="noStrike" kern="0" cap="none" spc="0" normalizeH="0" baseline="0" noProof="0" dirty="0" smtClean="0">
                <a:ln>
                  <a:noFill/>
                </a:ln>
                <a:solidFill>
                  <a:srgbClr val="E5007E"/>
                </a:solidFill>
                <a:effectLst/>
                <a:uLnTx/>
                <a:uFillTx/>
                <a:latin typeface="Arial"/>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E5007E"/>
                </a:solidFill>
                <a:effectLst/>
                <a:uLnTx/>
                <a:uFillTx/>
                <a:latin typeface="Arial"/>
                <a:ea typeface="+mn-ea"/>
                <a:cs typeface="+mn-cs"/>
              </a:rPr>
              <a:t>Johannesburg, Urban, LSM 6-7, 16-17yrs</a:t>
            </a:r>
            <a:endParaRPr kumimoji="0" lang="en-ZA" sz="1100" b="1" i="0" u="none" strike="noStrike" kern="0" cap="none" spc="0" normalizeH="0" baseline="0" noProof="0" dirty="0" smtClean="0">
              <a:ln>
                <a:noFill/>
              </a:ln>
              <a:solidFill>
                <a:srgbClr val="E5007E"/>
              </a:solidFill>
              <a:effectLst/>
              <a:uLnTx/>
              <a:uFillTx/>
              <a:latin typeface="Arial"/>
              <a:ea typeface="+mn-ea"/>
              <a:cs typeface="+mn-cs"/>
            </a:endParaRPr>
          </a:p>
        </p:txBody>
      </p:sp>
    </p:spTree>
    <p:extLst>
      <p:ext uri="{BB962C8B-B14F-4D97-AF65-F5344CB8AC3E}">
        <p14:creationId xmlns:p14="http://schemas.microsoft.com/office/powerpoint/2010/main" val="6889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 </a:t>
            </a:r>
            <a:endParaRPr lang="en-GB" dirty="0"/>
          </a:p>
        </p:txBody>
      </p:sp>
      <p:sp>
        <p:nvSpPr>
          <p:cNvPr id="5" name="Slide Number Placeholder 4"/>
          <p:cNvSpPr>
            <a:spLocks noGrp="1"/>
          </p:cNvSpPr>
          <p:nvPr>
            <p:ph type="sldNum" sz="quarter" idx="4"/>
          </p:nvPr>
        </p:nvSpPr>
        <p:spPr/>
        <p:txBody>
          <a:bodyPr/>
          <a:lstStyle/>
          <a:p>
            <a:fld id="{4034BEE3-566C-4068-A777-C3A4762E861B}" type="slidenum">
              <a:rPr lang="en-GB" smtClean="0"/>
              <a:t>3</a:t>
            </a:fld>
            <a:endParaRPr lang="en-GB" dirty="0"/>
          </a:p>
        </p:txBody>
      </p:sp>
      <p:sp>
        <p:nvSpPr>
          <p:cNvPr id="6" name="Text Placeholder 5"/>
          <p:cNvSpPr>
            <a:spLocks noGrp="1"/>
          </p:cNvSpPr>
          <p:nvPr>
            <p:ph type="body" sz="quarter" idx="4294967295"/>
          </p:nvPr>
        </p:nvSpPr>
        <p:spPr>
          <a:xfrm>
            <a:off x="6096000" y="6393509"/>
            <a:ext cx="4670778" cy="197792"/>
          </a:xfrm>
          <a:prstGeom prst="rect">
            <a:avLst/>
          </a:prstGeom>
        </p:spPr>
        <p:txBody>
          <a:bodyPr/>
          <a:lstStyle/>
          <a:p>
            <a:endParaRPr lang="en-GB" dirty="0"/>
          </a:p>
        </p:txBody>
      </p:sp>
      <p:graphicFrame>
        <p:nvGraphicFramePr>
          <p:cNvPr id="8" name="Table 7"/>
          <p:cNvGraphicFramePr>
            <a:graphicFrameLocks noGrp="1"/>
          </p:cNvGraphicFramePr>
          <p:nvPr>
            <p:extLst>
              <p:ext uri="{D42A27DB-BD31-4B8C-83A1-F6EECF244321}">
                <p14:modId xmlns:p14="http://schemas.microsoft.com/office/powerpoint/2010/main" val="2960783392"/>
              </p:ext>
            </p:extLst>
          </p:nvPr>
        </p:nvGraphicFramePr>
        <p:xfrm>
          <a:off x="365122" y="1378220"/>
          <a:ext cx="11462400" cy="3136415"/>
        </p:xfrm>
        <a:graphic>
          <a:graphicData uri="http://schemas.openxmlformats.org/drawingml/2006/table">
            <a:tbl>
              <a:tblPr>
                <a:tableStyleId>{5C22544A-7EE6-4342-B048-85BDC9FD1C3A}</a:tableStyleId>
              </a:tblPr>
              <a:tblGrid>
                <a:gridCol w="434978"/>
                <a:gridCol w="8734222"/>
                <a:gridCol w="2293200"/>
              </a:tblGrid>
              <a:tr h="627283">
                <a:tc>
                  <a:txBody>
                    <a:bodyPr/>
                    <a:lstStyle/>
                    <a:p>
                      <a:r>
                        <a:rPr lang="en-GB" sz="1800" dirty="0" smtClean="0">
                          <a:solidFill>
                            <a:schemeClr val="tx1"/>
                          </a:solidFill>
                        </a:rPr>
                        <a:t>1.</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ZA" sz="2000" strike="noStrike" dirty="0" smtClean="0"/>
                        <a:t>Introduction:</a:t>
                      </a:r>
                      <a:r>
                        <a:rPr lang="en-ZA" sz="2000" strike="noStrike" baseline="0" dirty="0" smtClean="0"/>
                        <a:t> Welcome to South Africa </a:t>
                      </a:r>
                      <a:endParaRPr lang="en-ZA" sz="2000" strike="noStrike" dirty="0" smtClean="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dirty="0" smtClean="0">
                          <a:solidFill>
                            <a:schemeClr val="tx1"/>
                          </a:solidFill>
                        </a:rPr>
                        <a:t>04</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27283">
                <a:tc>
                  <a:txBody>
                    <a:bodyPr/>
                    <a:lstStyle/>
                    <a:p>
                      <a:r>
                        <a:rPr lang="en-GB" sz="1800" dirty="0" smtClean="0">
                          <a:solidFill>
                            <a:schemeClr val="tx1"/>
                          </a:solidFill>
                        </a:rPr>
                        <a:t>2.</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ZA" sz="2000" strike="noStrike" dirty="0" smtClean="0"/>
                        <a:t>Being Girl </a:t>
                      </a:r>
                      <a:endParaRPr lang="en-ZA" sz="2000" strike="noStrike" baseline="0" dirty="0" smtClean="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dirty="0" smtClean="0">
                          <a:solidFill>
                            <a:schemeClr val="tx1"/>
                          </a:solidFill>
                        </a:rPr>
                        <a:t>25</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272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smtClean="0">
                          <a:solidFill>
                            <a:schemeClr val="tx1"/>
                          </a:solidFill>
                        </a:rPr>
                        <a:t>3.</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ZA" sz="2000" strike="noStrike" dirty="0" smtClean="0"/>
                        <a:t>Vulnerability</a:t>
                      </a:r>
                      <a:endParaRPr lang="en-ZA" sz="2000" strike="noStrike"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dirty="0" smtClean="0">
                          <a:solidFill>
                            <a:schemeClr val="tx1"/>
                          </a:solidFill>
                        </a:rPr>
                        <a:t>43</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272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smtClean="0">
                          <a:solidFill>
                            <a:schemeClr val="tx1"/>
                          </a:solidFill>
                        </a:rPr>
                        <a:t>3.</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ZA" sz="2000" strike="noStrike" dirty="0" smtClean="0"/>
                        <a:t>Womanhood and Sexual Autonomy</a:t>
                      </a:r>
                      <a:endParaRPr lang="en-ZA" sz="2000" strike="noStrike"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dirty="0" smtClean="0">
                          <a:solidFill>
                            <a:schemeClr val="tx1"/>
                          </a:solidFill>
                        </a:rPr>
                        <a:t>54</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27283">
                <a:tc>
                  <a:txBody>
                    <a:bodyPr/>
                    <a:lstStyle/>
                    <a:p>
                      <a:r>
                        <a:rPr lang="en-GB" sz="1800" dirty="0" smtClean="0">
                          <a:solidFill>
                            <a:schemeClr val="tx1"/>
                          </a:solidFill>
                        </a:rPr>
                        <a:t>4.</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ZA" sz="2000" dirty="0" smtClean="0"/>
                        <a:t>Category Attitudes &amp; Behaviour </a:t>
                      </a:r>
                      <a:endParaRPr lang="en-ZA" sz="2000" strike="noStrike" dirty="0"/>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dirty="0" smtClean="0">
                          <a:solidFill>
                            <a:schemeClr val="tx1"/>
                          </a:solidFill>
                        </a:rPr>
                        <a:t>94</a:t>
                      </a:r>
                      <a:endParaRPr lang="en-GB" sz="1800" dirty="0">
                        <a:solidFill>
                          <a:schemeClr val="tx1"/>
                        </a:solidFil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6515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4034BEE3-566C-4068-A777-C3A4762E861B}" type="slidenum">
              <a:rPr lang="en-GB" smtClean="0"/>
              <a:pPr/>
              <a:t>30</a:t>
            </a:fld>
            <a:endParaRPr lang="en-GB"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327" y="0"/>
            <a:ext cx="12192000" cy="6047014"/>
          </a:xfrm>
          <a:prstGeom prst="rect">
            <a:avLst/>
          </a:prstGeom>
        </p:spPr>
      </p:pic>
      <p:sp>
        <p:nvSpPr>
          <p:cNvPr id="8" name="Rectangle 7"/>
          <p:cNvSpPr/>
          <p:nvPr/>
        </p:nvSpPr>
        <p:spPr>
          <a:xfrm>
            <a:off x="358218" y="2844785"/>
            <a:ext cx="11468657" cy="1758388"/>
          </a:xfrm>
          <a:prstGeom prst="rect">
            <a:avLst/>
          </a:prstGeom>
          <a:solidFill>
            <a:srgbClr val="FFFFFF">
              <a:alpha val="90000"/>
            </a:srgbClr>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r>
              <a:rPr lang="en-ZA" sz="3200" i="1" dirty="0">
                <a:solidFill>
                  <a:srgbClr val="717171"/>
                </a:solidFill>
                <a:effectLst>
                  <a:outerShdw blurRad="38100" dist="38100" dir="2700000" algn="tl">
                    <a:srgbClr val="000000">
                      <a:alpha val="43137"/>
                    </a:srgbClr>
                  </a:outerShdw>
                </a:effectLst>
              </a:rPr>
              <a:t>The constant struggle between cultural patriarchy and feminist mobility is what makes South African women’s narrative unique</a:t>
            </a:r>
            <a:endParaRPr lang="en-ZA" sz="3200" dirty="0">
              <a:solidFill>
                <a:srgbClr val="71717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046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60363" y="1708149"/>
            <a:ext cx="5624801" cy="4018119"/>
          </a:xfrm>
        </p:spPr>
        <p:txBody>
          <a:bodyPr/>
          <a:lstStyle/>
          <a:p>
            <a:r>
              <a:rPr lang="en-ZA" sz="1800" dirty="0"/>
              <a:t>The economic stability of the country dictates her opportunities for education, finding employment, and access to health care. </a:t>
            </a:r>
          </a:p>
          <a:p>
            <a:r>
              <a:rPr lang="en-ZA" sz="1800" dirty="0"/>
              <a:t>Like so many women from countries with a history of segregation, women are typically more isolated than men. Apartheid left women from township communities disenfranchised,  marginalised and isolated. </a:t>
            </a:r>
          </a:p>
          <a:p>
            <a:r>
              <a:rPr lang="en-ZA" sz="1800" dirty="0"/>
              <a:t>While men were away seeking work, a woman’s role was to stay home and take care of the family. </a:t>
            </a:r>
            <a:endParaRPr lang="en-ZA" sz="1800" dirty="0" smtClean="0"/>
          </a:p>
          <a:p>
            <a:endParaRPr lang="en-ZA" sz="1800" dirty="0"/>
          </a:p>
          <a:p>
            <a:r>
              <a:rPr lang="en-ZA" sz="1800" dirty="0" smtClean="0"/>
              <a:t>Even </a:t>
            </a:r>
            <a:r>
              <a:rPr lang="en-ZA" sz="1800" dirty="0"/>
              <a:t>after 23 years of </a:t>
            </a:r>
            <a:r>
              <a:rPr lang="en-ZA" sz="1800" dirty="0" smtClean="0"/>
              <a:t>democracy, </a:t>
            </a:r>
            <a:r>
              <a:rPr lang="en-ZA" sz="1800" dirty="0"/>
              <a:t>this is still the burden of most women in South Africa. </a:t>
            </a:r>
          </a:p>
          <a:p>
            <a:endParaRPr lang="en-ZA" sz="1800" dirty="0"/>
          </a:p>
          <a:p>
            <a:endParaRPr lang="en-ZA" sz="1800" dirty="0"/>
          </a:p>
        </p:txBody>
      </p:sp>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smtClean="0"/>
              <a:t>Young </a:t>
            </a:r>
            <a:r>
              <a:rPr lang="en-ZA" dirty="0"/>
              <a:t>women in South Africa are haunted by the economic and political struggles of the nation</a:t>
            </a:r>
          </a:p>
        </p:txBody>
      </p:sp>
      <p:sp>
        <p:nvSpPr>
          <p:cNvPr id="6" name="Slide Number Placeholder 5"/>
          <p:cNvSpPr>
            <a:spLocks noGrp="1"/>
          </p:cNvSpPr>
          <p:nvPr>
            <p:ph type="sldNum" sz="quarter" idx="4"/>
          </p:nvPr>
        </p:nvSpPr>
        <p:spPr/>
        <p:txBody>
          <a:bodyPr/>
          <a:lstStyle/>
          <a:p>
            <a:fld id="{4034BEE3-566C-4068-A777-C3A4762E861B}" type="slidenum">
              <a:rPr lang="en-GB" smtClean="0"/>
              <a:pPr/>
              <a:t>31</a:t>
            </a:fld>
            <a:endParaRPr lang="en-GB" dirty="0"/>
          </a:p>
        </p:txBody>
      </p:sp>
      <p:pic>
        <p:nvPicPr>
          <p:cNvPr id="7"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rcRect/>
          <a:stretch>
            <a:fillRect/>
          </a:stretch>
        </p:blipFill>
        <p:spPr bwMode="auto">
          <a:xfrm>
            <a:off x="5985164" y="1687452"/>
            <a:ext cx="584935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Post the 94 honeymoon period – a diluted sense of purpose</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32</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9" name="Rectangle 8"/>
          <p:cNvSpPr/>
          <p:nvPr/>
        </p:nvSpPr>
        <p:spPr>
          <a:xfrm>
            <a:off x="535450" y="1704733"/>
            <a:ext cx="4597399" cy="2308324"/>
          </a:xfrm>
          <a:prstGeom prst="rect">
            <a:avLst/>
          </a:prstGeom>
        </p:spPr>
        <p:txBody>
          <a:bodyPr wrap="square">
            <a:spAutoFit/>
          </a:bodyPr>
          <a:lstStyle/>
          <a:p>
            <a:pPr algn="ctr"/>
            <a:r>
              <a:rPr lang="en-ZA" sz="2400" dirty="0" smtClean="0">
                <a:solidFill>
                  <a:srgbClr val="717171"/>
                </a:solidFill>
              </a:rPr>
              <a:t>After decades of youth mobilisation in non-white communities specifically, the new millennium reveals a lack of common purpose, a South African truth and ideal </a:t>
            </a:r>
            <a:endParaRPr lang="en-ZA" sz="2400" dirty="0">
              <a:solidFill>
                <a:srgbClr val="71717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53266" y="974008"/>
            <a:ext cx="4762500" cy="4762500"/>
          </a:xfrm>
          <a:prstGeom prst="rect">
            <a:avLst/>
          </a:prstGeom>
        </p:spPr>
      </p:pic>
    </p:spTree>
    <p:extLst>
      <p:ext uri="{BB962C8B-B14F-4D97-AF65-F5344CB8AC3E}">
        <p14:creationId xmlns:p14="http://schemas.microsoft.com/office/powerpoint/2010/main" val="1212715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Young women are in a constant tug of war between patriarchal expectations and her need for modern independence, how she negates this dynamic shapes her role in society</a:t>
            </a:r>
          </a:p>
        </p:txBody>
      </p:sp>
      <p:sp>
        <p:nvSpPr>
          <p:cNvPr id="6" name="Slide Number Placeholder 5"/>
          <p:cNvSpPr>
            <a:spLocks noGrp="1"/>
          </p:cNvSpPr>
          <p:nvPr>
            <p:ph type="sldNum" sz="quarter" idx="4"/>
          </p:nvPr>
        </p:nvSpPr>
        <p:spPr/>
        <p:txBody>
          <a:bodyPr/>
          <a:lstStyle/>
          <a:p>
            <a:fld id="{4034BEE3-566C-4068-A777-C3A4762E861B}" type="slidenum">
              <a:rPr lang="en-GB" smtClean="0"/>
              <a:pPr/>
              <a:t>33</a:t>
            </a:fld>
            <a:endParaRPr lang="en-GB" dirty="0"/>
          </a:p>
        </p:txBody>
      </p:sp>
      <p:sp>
        <p:nvSpPr>
          <p:cNvPr id="13" name="TextBox 12"/>
          <p:cNvSpPr txBox="1"/>
          <p:nvPr/>
        </p:nvSpPr>
        <p:spPr>
          <a:xfrm>
            <a:off x="1048209" y="5034116"/>
            <a:ext cx="3910233" cy="646331"/>
          </a:xfrm>
          <a:prstGeom prst="rect">
            <a:avLst/>
          </a:prstGeom>
          <a:noFill/>
        </p:spPr>
        <p:txBody>
          <a:bodyPr wrap="square" lIns="0" tIns="0" rIns="0" bIns="0"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smtClean="0">
                <a:ln>
                  <a:noFill/>
                </a:ln>
                <a:solidFill>
                  <a:srgbClr val="717171"/>
                </a:solidFill>
                <a:effectLst/>
                <a:uLnTx/>
                <a:uFillTx/>
              </a:rPr>
              <a:t>Conforming to social expectations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smtClean="0">
                <a:ln>
                  <a:noFill/>
                </a:ln>
                <a:solidFill>
                  <a:srgbClr val="717171"/>
                </a:solidFill>
                <a:effectLst/>
                <a:uLnTx/>
                <a:uFillTx/>
              </a:rPr>
              <a:t>Being the ‘dutiful daughter’</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smtClean="0">
                <a:ln>
                  <a:noFill/>
                </a:ln>
                <a:solidFill>
                  <a:srgbClr val="717171"/>
                </a:solidFill>
                <a:effectLst/>
                <a:uLnTx/>
                <a:uFillTx/>
              </a:rPr>
              <a:t>Virginity is social capital, sex is taboo</a:t>
            </a:r>
          </a:p>
        </p:txBody>
      </p:sp>
      <p:sp>
        <p:nvSpPr>
          <p:cNvPr id="14" name="TextBox 13"/>
          <p:cNvSpPr txBox="1"/>
          <p:nvPr/>
        </p:nvSpPr>
        <p:spPr>
          <a:xfrm>
            <a:off x="7254501" y="5048860"/>
            <a:ext cx="3721917" cy="646331"/>
          </a:xfrm>
          <a:prstGeom prst="rect">
            <a:avLst/>
          </a:prstGeom>
          <a:noFill/>
        </p:spPr>
        <p:txBody>
          <a:bodyPr wrap="square" lIns="0" tIns="0" rIns="0" bIns="0"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smtClean="0">
                <a:ln>
                  <a:noFill/>
                </a:ln>
                <a:solidFill>
                  <a:srgbClr val="717171"/>
                </a:solidFill>
                <a:effectLst/>
                <a:uLnTx/>
                <a:uFillTx/>
              </a:rPr>
              <a:t>Gaining sexual confidence, breaking the taboo of sex</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smtClean="0">
                <a:ln>
                  <a:noFill/>
                </a:ln>
                <a:solidFill>
                  <a:srgbClr val="717171"/>
                </a:solidFill>
                <a:effectLst/>
                <a:uLnTx/>
                <a:uFillTx/>
              </a:rPr>
              <a:t>Self-expression through modern fashion</a:t>
            </a:r>
            <a:endParaRPr kumimoji="0" lang="en-ZA" sz="1400" b="0" i="0" u="none" strike="noStrike" kern="0" cap="none" spc="0" normalizeH="0" baseline="0" noProof="0" dirty="0" smtClean="0">
              <a:ln>
                <a:noFill/>
              </a:ln>
              <a:solidFill>
                <a:srgbClr val="717171"/>
              </a:solidFill>
              <a:effectLst/>
              <a:uLnTx/>
              <a:uFillTx/>
            </a:endParaRPr>
          </a:p>
        </p:txBody>
      </p:sp>
      <p:pic>
        <p:nvPicPr>
          <p:cNvPr id="15" name="Content Placeholder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54501" y="2389746"/>
            <a:ext cx="3870960" cy="2517648"/>
          </a:xfrm>
          <a:prstGeom prst="rect">
            <a:avLst/>
          </a:prstGeom>
        </p:spPr>
      </p:pic>
      <p:pic>
        <p:nvPicPr>
          <p:cNvPr id="16" name="Content Placeholder 7"/>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48210" y="2389746"/>
            <a:ext cx="3910233" cy="2517648"/>
          </a:xfrm>
          <a:prstGeom prst="rect">
            <a:avLst/>
          </a:prstGeom>
        </p:spPr>
      </p:pic>
      <p:sp>
        <p:nvSpPr>
          <p:cNvPr id="17" name="Down Ribbon 16"/>
          <p:cNvSpPr/>
          <p:nvPr/>
        </p:nvSpPr>
        <p:spPr>
          <a:xfrm>
            <a:off x="623319" y="1930597"/>
            <a:ext cx="4760014" cy="391249"/>
          </a:xfrm>
          <a:prstGeom prst="ribbon">
            <a:avLst>
              <a:gd name="adj1" fmla="val 16667"/>
              <a:gd name="adj2" fmla="val 75000"/>
            </a:avLst>
          </a:prstGeom>
          <a:solidFill>
            <a:srgbClr val="E5007E"/>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Traditional Social Patriarchy Roles</a:t>
            </a:r>
          </a:p>
        </p:txBody>
      </p:sp>
      <p:sp>
        <p:nvSpPr>
          <p:cNvPr id="18" name="Down Ribbon 17"/>
          <p:cNvSpPr/>
          <p:nvPr/>
        </p:nvSpPr>
        <p:spPr>
          <a:xfrm>
            <a:off x="6789392" y="1930596"/>
            <a:ext cx="4760014" cy="391249"/>
          </a:xfrm>
          <a:prstGeom prst="ribbon">
            <a:avLst>
              <a:gd name="adj1" fmla="val 16667"/>
              <a:gd name="adj2" fmla="val 75000"/>
            </a:avLst>
          </a:prstGeom>
          <a:solidFill>
            <a:srgbClr val="E5007E"/>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Modern Identity &amp; Self-Expression</a:t>
            </a:r>
          </a:p>
        </p:txBody>
      </p:sp>
    </p:spTree>
    <p:extLst>
      <p:ext uri="{BB962C8B-B14F-4D97-AF65-F5344CB8AC3E}">
        <p14:creationId xmlns:p14="http://schemas.microsoft.com/office/powerpoint/2010/main" val="248630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Social patriarchy dictates gender roles and her dutiful role as a woman</a:t>
            </a:r>
          </a:p>
        </p:txBody>
      </p:sp>
      <p:sp>
        <p:nvSpPr>
          <p:cNvPr id="5" name="Text Placeholder 4"/>
          <p:cNvSpPr>
            <a:spLocks noGrp="1"/>
          </p:cNvSpPr>
          <p:nvPr>
            <p:ph type="body" sz="quarter" idx="16"/>
          </p:nvPr>
        </p:nvSpPr>
        <p:spPr/>
        <p:txBody>
          <a:bodyPr/>
          <a:lstStyle/>
          <a:p>
            <a:r>
              <a:rPr lang="en-ZA" i="1" dirty="0"/>
              <a:t>In most households, young women are expected at an early age to take on the role as the carer, she has little say over in the matter. This leaves young women juggling multiple responsibilities in the household as well as trying to focus on her education</a:t>
            </a:r>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34</a:t>
            </a:fld>
            <a:endParaRPr lang="en-GB" dirty="0"/>
          </a:p>
        </p:txBody>
      </p:sp>
      <p:sp>
        <p:nvSpPr>
          <p:cNvPr id="9" name="Rectangle 8"/>
          <p:cNvSpPr/>
          <p:nvPr/>
        </p:nvSpPr>
        <p:spPr>
          <a:xfrm>
            <a:off x="5985165" y="2487681"/>
            <a:ext cx="5841710" cy="3216265"/>
          </a:xfrm>
          <a:prstGeom prst="rect">
            <a:avLst/>
          </a:prstGeom>
        </p:spPr>
        <p:txBody>
          <a:bodyPr wrap="square">
            <a:spAutoFit/>
          </a:bodyP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E5007E"/>
                </a:solidFill>
                <a:effectLst/>
                <a:uLnTx/>
                <a:uFillTx/>
              </a:rPr>
              <a:t>“</a:t>
            </a:r>
            <a:r>
              <a:rPr kumimoji="0" lang="en-US" sz="2000" b="0" i="1" u="none" strike="noStrike" kern="0" cap="none" spc="0" normalizeH="0" baseline="0" noProof="0" dirty="0" smtClean="0">
                <a:ln>
                  <a:noFill/>
                </a:ln>
                <a:solidFill>
                  <a:srgbClr val="717171"/>
                </a:solidFill>
                <a:effectLst/>
                <a:uLnTx/>
                <a:uFillTx/>
              </a:rPr>
              <a:t>Traditionally a woman's job is inside the house and a man's job is outside the house and in other houses you still find that a girl has to come back home has wash dishes, clean the house and cook and do everything and a boy has to just pick up papers in the yard and sometimes there are no papers so he will just go has play and a girl is not allowed to go and play</a:t>
            </a:r>
            <a:r>
              <a:rPr kumimoji="0" lang="en-US" sz="2000" b="1" i="1" u="none" strike="noStrike" kern="0" cap="none" spc="0" normalizeH="0" baseline="0" noProof="0" dirty="0" smtClean="0">
                <a:ln>
                  <a:noFill/>
                </a:ln>
                <a:solidFill>
                  <a:srgbClr val="717171"/>
                </a:solidFill>
                <a:effectLst/>
                <a:uLnTx/>
                <a:uFillTx/>
              </a:rPr>
              <a:t>.</a:t>
            </a:r>
            <a:r>
              <a:rPr kumimoji="0" lang="en-US" sz="2800" b="1" i="1" u="none" strike="noStrike" kern="0" cap="none" spc="0" normalizeH="0" baseline="0" noProof="0" dirty="0" smtClean="0">
                <a:ln>
                  <a:noFill/>
                </a:ln>
                <a:solidFill>
                  <a:srgbClr val="E5007E"/>
                </a:solidFill>
                <a:effectLst/>
                <a:uLnTx/>
                <a:uFillTx/>
              </a:rPr>
              <a:t>”</a:t>
            </a:r>
            <a:r>
              <a:rPr kumimoji="0" lang="en-US" sz="2000" b="1" i="1" u="none" strike="noStrike" kern="0" cap="none" spc="0" normalizeH="0" baseline="0" noProof="0" dirty="0" smtClean="0">
                <a:ln>
                  <a:noFill/>
                </a:ln>
                <a:solidFill>
                  <a:srgbClr val="717171"/>
                </a:solidFill>
                <a:effectLst/>
                <a:uLnTx/>
                <a:uFillTx/>
              </a:rPr>
              <a:t> </a:t>
            </a:r>
          </a:p>
          <a:p>
            <a:pPr marL="0" marR="0" lvl="1" indent="0" algn="ctr" defTabSz="914400" eaLnBrk="1" fontAlgn="auto" latinLnBrk="0" hangingPunct="1">
              <a:lnSpc>
                <a:spcPct val="100000"/>
              </a:lnSpc>
              <a:spcBef>
                <a:spcPts val="0"/>
              </a:spcBef>
              <a:spcAft>
                <a:spcPts val="0"/>
              </a:spcAft>
              <a:buClrTx/>
              <a:buSzTx/>
              <a:buFontTx/>
              <a:buNone/>
              <a:tabLst/>
              <a:defRPr/>
            </a:pPr>
            <a:endParaRPr kumimoji="0" lang="en-US" sz="2000" b="1" i="1" u="none" strike="noStrike" kern="0" cap="none" spc="0" normalizeH="0" baseline="0" noProof="0" dirty="0" smtClean="0">
              <a:ln>
                <a:noFill/>
              </a:ln>
              <a:solidFill>
                <a:srgbClr val="717171"/>
              </a:solidFill>
              <a:effectLst/>
              <a:uLnTx/>
              <a:uFillTx/>
            </a:endParaRPr>
          </a:p>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E5007E"/>
                </a:solidFill>
                <a:effectLst/>
                <a:uLnTx/>
                <a:uFillTx/>
              </a:rPr>
              <a:t>Durban Peri-Urban, LSM 4-5, 16-17yrs</a:t>
            </a:r>
            <a:endParaRPr kumimoji="0" lang="en-ZA" sz="1100" b="1" i="0" u="none" strike="noStrike" kern="0" cap="none" spc="0" normalizeH="0" baseline="0" noProof="0" dirty="0" smtClean="0">
              <a:ln>
                <a:noFill/>
              </a:ln>
              <a:solidFill>
                <a:srgbClr val="E5007E"/>
              </a:solidFill>
              <a:effectLst/>
              <a:uLnTx/>
              <a:uFillTx/>
            </a:endParaRPr>
          </a:p>
        </p:txBody>
      </p:sp>
      <p:pic>
        <p:nvPicPr>
          <p:cNvPr id="1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7188" y="2208755"/>
            <a:ext cx="4900614" cy="3267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0039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smtClean="0"/>
              <a:t>Social </a:t>
            </a:r>
            <a:r>
              <a:rPr lang="en-ZA" dirty="0"/>
              <a:t>patriarchy dynamics means that young women are needing to compete with other women to hold onto her man, this social role is one of objectified submission</a:t>
            </a:r>
          </a:p>
        </p:txBody>
      </p:sp>
      <p:sp>
        <p:nvSpPr>
          <p:cNvPr id="6" name="Slide Number Placeholder 5"/>
          <p:cNvSpPr>
            <a:spLocks noGrp="1"/>
          </p:cNvSpPr>
          <p:nvPr>
            <p:ph type="sldNum" sz="quarter" idx="4"/>
          </p:nvPr>
        </p:nvSpPr>
        <p:spPr/>
        <p:txBody>
          <a:bodyPr/>
          <a:lstStyle/>
          <a:p>
            <a:fld id="{4034BEE3-566C-4068-A777-C3A4762E861B}" type="slidenum">
              <a:rPr lang="en-GB" smtClean="0"/>
              <a:pPr/>
              <a:t>35</a:t>
            </a:fld>
            <a:endParaRPr lang="en-GB" dirty="0"/>
          </a:p>
        </p:txBody>
      </p:sp>
      <p:sp>
        <p:nvSpPr>
          <p:cNvPr id="9" name="Text Placeholder 3"/>
          <p:cNvSpPr txBox="1">
            <a:spLocks/>
          </p:cNvSpPr>
          <p:nvPr/>
        </p:nvSpPr>
        <p:spPr>
          <a:xfrm>
            <a:off x="5346700" y="2039937"/>
            <a:ext cx="6144919" cy="271780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2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ZA" sz="2000" b="0" i="0" u="none" strike="noStrike" kern="1200" cap="none" spc="0" normalizeH="0" baseline="0" noProof="0" dirty="0" smtClean="0">
                <a:ln>
                  <a:noFill/>
                </a:ln>
                <a:solidFill>
                  <a:srgbClr val="717171"/>
                </a:solidFill>
                <a:effectLst/>
                <a:uLnTx/>
                <a:uFillTx/>
                <a:latin typeface="Arial"/>
                <a:ea typeface="+mn-ea"/>
                <a:cs typeface="+mn-cs"/>
              </a:rPr>
              <a:t>The only leverage she has is to </a:t>
            </a:r>
            <a:r>
              <a:rPr kumimoji="0" lang="en-ZA" sz="2000" b="1" i="0" u="none" strike="noStrike" kern="1200" cap="none" spc="0" normalizeH="0" baseline="0" noProof="0" dirty="0" smtClean="0">
                <a:ln>
                  <a:noFill/>
                </a:ln>
                <a:solidFill>
                  <a:srgbClr val="E5007E"/>
                </a:solidFill>
                <a:effectLst/>
                <a:uLnTx/>
                <a:uFillTx/>
                <a:latin typeface="Arial"/>
                <a:ea typeface="+mn-ea"/>
                <a:cs typeface="+mn-cs"/>
              </a:rPr>
              <a:t>‘keep him happy, satisfied and interested</a:t>
            </a:r>
            <a:r>
              <a:rPr kumimoji="0" lang="en-ZA" sz="2000" b="0" i="0" u="none" strike="noStrike" kern="1200" cap="none" spc="0" normalizeH="0" baseline="0" noProof="0" dirty="0" smtClean="0">
                <a:ln>
                  <a:noFill/>
                </a:ln>
                <a:solidFill>
                  <a:srgbClr val="717171"/>
                </a:solidFill>
                <a:effectLst/>
                <a:uLnTx/>
                <a:uFillTx/>
                <a:latin typeface="Arial"/>
                <a:ea typeface="+mn-ea"/>
                <a:cs typeface="+mn-cs"/>
              </a:rPr>
              <a:t>’</a:t>
            </a:r>
            <a:r>
              <a:rPr kumimoji="0" lang="en-ZA" sz="2000" b="1" i="0" u="none" strike="noStrike" kern="1200" cap="none" spc="0" normalizeH="0" baseline="0" noProof="0" dirty="0" smtClean="0">
                <a:ln>
                  <a:noFill/>
                </a:ln>
                <a:solidFill>
                  <a:srgbClr val="E5007E"/>
                </a:solidFill>
                <a:effectLst/>
                <a:uLnTx/>
                <a:uFillTx/>
                <a:latin typeface="Arial"/>
                <a:ea typeface="+mn-ea"/>
                <a:cs typeface="+mn-cs"/>
              </a:rPr>
              <a:t>,</a:t>
            </a:r>
            <a:r>
              <a:rPr kumimoji="0" lang="en-ZA" sz="2000" b="0" i="0" u="none" strike="noStrike" kern="1200" cap="none" spc="0" normalizeH="0" baseline="0" noProof="0" dirty="0" smtClean="0">
                <a:ln>
                  <a:noFill/>
                </a:ln>
                <a:solidFill>
                  <a:srgbClr val="717171"/>
                </a:solidFill>
                <a:effectLst/>
                <a:uLnTx/>
                <a:uFillTx/>
                <a:latin typeface="Arial"/>
                <a:ea typeface="+mn-ea"/>
                <a:cs typeface="+mn-cs"/>
              </a:rPr>
              <a:t> and she will do everything in her power to stop her partner from leaving her. </a:t>
            </a:r>
          </a:p>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ZA" sz="2000" b="0" i="0" u="none" strike="noStrike" kern="1200" cap="none" spc="0" normalizeH="0" baseline="0" noProof="0" dirty="0" smtClean="0">
                <a:ln>
                  <a:noFill/>
                </a:ln>
                <a:solidFill>
                  <a:srgbClr val="717171"/>
                </a:solidFill>
                <a:effectLst/>
                <a:uLnTx/>
                <a:uFillTx/>
                <a:latin typeface="Arial"/>
                <a:ea typeface="+mn-ea"/>
                <a:cs typeface="+mn-cs"/>
              </a:rPr>
              <a:t>So she goes to long measures to </a:t>
            </a:r>
            <a:r>
              <a:rPr kumimoji="0" lang="en-ZA" sz="2000" b="1" i="0" u="none" strike="noStrike" kern="1200" cap="none" spc="0" normalizeH="0" baseline="0" noProof="0" dirty="0" smtClean="0">
                <a:ln>
                  <a:noFill/>
                </a:ln>
                <a:solidFill>
                  <a:srgbClr val="E5007E"/>
                </a:solidFill>
                <a:effectLst/>
                <a:uLnTx/>
                <a:uFillTx/>
                <a:latin typeface="Arial"/>
                <a:ea typeface="+mn-ea"/>
                <a:cs typeface="+mn-cs"/>
              </a:rPr>
              <a:t>prepare and preen her body before sex</a:t>
            </a:r>
            <a:r>
              <a:rPr kumimoji="0" lang="en-ZA" sz="2000" b="0" i="0" u="none" strike="noStrike" kern="1200" cap="none" spc="0" normalizeH="0" baseline="0" noProof="0" dirty="0" smtClean="0">
                <a:ln>
                  <a:noFill/>
                </a:ln>
                <a:solidFill>
                  <a:srgbClr val="717171"/>
                </a:solidFill>
                <a:effectLst/>
                <a:uLnTx/>
                <a:uFillTx/>
                <a:latin typeface="Arial"/>
                <a:ea typeface="+mn-ea"/>
                <a:cs typeface="+mn-cs"/>
              </a:rPr>
              <a:t>, and </a:t>
            </a:r>
            <a:r>
              <a:rPr kumimoji="0" lang="en-ZA" sz="2000" b="1" i="0" u="none" strike="noStrike" kern="1200" cap="none" spc="0" normalizeH="0" baseline="0" noProof="0" dirty="0" smtClean="0">
                <a:ln>
                  <a:noFill/>
                </a:ln>
                <a:solidFill>
                  <a:srgbClr val="E5007E"/>
                </a:solidFill>
                <a:effectLst/>
                <a:uLnTx/>
                <a:uFillTx/>
                <a:latin typeface="Arial"/>
                <a:ea typeface="+mn-ea"/>
                <a:cs typeface="+mn-cs"/>
              </a:rPr>
              <a:t>submits to his contraception preferences</a:t>
            </a:r>
            <a:r>
              <a:rPr kumimoji="0" lang="en-ZA" sz="2000" b="0" i="0" u="none" strike="noStrike" kern="1200" cap="none" spc="0" normalizeH="0" baseline="0" noProof="0" dirty="0" smtClean="0">
                <a:ln>
                  <a:noFill/>
                </a:ln>
                <a:solidFill>
                  <a:srgbClr val="717171"/>
                </a:solidFill>
                <a:effectLst/>
                <a:uLnTx/>
                <a:uFillTx/>
                <a:latin typeface="Arial"/>
                <a:ea typeface="+mn-ea"/>
                <a:cs typeface="+mn-cs"/>
              </a:rPr>
              <a:t>. </a:t>
            </a:r>
            <a:endParaRPr kumimoji="0" lang="en-ZA" sz="2000" b="0" i="0" u="none" strike="noStrike" kern="1200" cap="none" spc="0" normalizeH="0" baseline="0" noProof="0" dirty="0">
              <a:ln>
                <a:noFill/>
              </a:ln>
              <a:solidFill>
                <a:srgbClr val="717171"/>
              </a:solidFill>
              <a:effectLst/>
              <a:uLnTx/>
              <a:uFillTx/>
              <a:latin typeface="Arial"/>
              <a:ea typeface="+mn-ea"/>
              <a:cs typeface="+mn-cs"/>
            </a:endParaRPr>
          </a:p>
        </p:txBody>
      </p:sp>
      <p:pic>
        <p:nvPicPr>
          <p:cNvPr id="10" name="Picture 4" descr="Image result for black women runn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3375" y="2039937"/>
            <a:ext cx="4841798"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88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Men’s gender right to be unfaithful has been normalised, leaving young women feeling unstable and subjugated in any relationship she has with a man</a:t>
            </a:r>
            <a:br>
              <a:rPr lang="en-ZA" dirty="0"/>
            </a:br>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36</a:t>
            </a:fld>
            <a:endParaRPr lang="en-GB" dirty="0"/>
          </a:p>
        </p:txBody>
      </p:sp>
      <p:cxnSp>
        <p:nvCxnSpPr>
          <p:cNvPr id="33" name="Straight Connector 32"/>
          <p:cNvCxnSpPr>
            <a:stCxn id="41" idx="6"/>
            <a:endCxn id="49" idx="2"/>
          </p:cNvCxnSpPr>
          <p:nvPr/>
        </p:nvCxnSpPr>
        <p:spPr>
          <a:xfrm flipV="1">
            <a:off x="1692626" y="2788529"/>
            <a:ext cx="1719098" cy="221468"/>
          </a:xfrm>
          <a:prstGeom prst="line">
            <a:avLst/>
          </a:prstGeom>
          <a:noFill/>
          <a:ln w="19050" cap="flat" cmpd="sng" algn="ctr">
            <a:solidFill>
              <a:srgbClr val="717171">
                <a:lumMod val="40000"/>
                <a:lumOff val="60000"/>
              </a:srgbClr>
            </a:solidFill>
            <a:prstDash val="solid"/>
            <a:miter lim="800000"/>
            <a:headEnd type="none" w="med" len="med"/>
            <a:tailEnd type="triangle" w="med" len="med"/>
          </a:ln>
          <a:effectLst/>
        </p:spPr>
      </p:cxnSp>
      <p:cxnSp>
        <p:nvCxnSpPr>
          <p:cNvPr id="34" name="Straight Connector 33"/>
          <p:cNvCxnSpPr>
            <a:stCxn id="49" idx="6"/>
            <a:endCxn id="36" idx="2"/>
          </p:cNvCxnSpPr>
          <p:nvPr/>
        </p:nvCxnSpPr>
        <p:spPr>
          <a:xfrm>
            <a:off x="4441794" y="2788529"/>
            <a:ext cx="2232421" cy="68144"/>
          </a:xfrm>
          <a:prstGeom prst="line">
            <a:avLst/>
          </a:prstGeom>
          <a:noFill/>
          <a:ln w="19050" cap="flat" cmpd="sng" algn="ctr">
            <a:solidFill>
              <a:srgbClr val="717171">
                <a:lumMod val="40000"/>
                <a:lumOff val="60000"/>
              </a:srgbClr>
            </a:solidFill>
            <a:prstDash val="solid"/>
            <a:miter lim="800000"/>
            <a:headEnd type="none" w="med" len="med"/>
            <a:tailEnd type="triangle" w="med" len="med"/>
          </a:ln>
          <a:effectLst/>
        </p:spPr>
      </p:cxnSp>
      <p:grpSp>
        <p:nvGrpSpPr>
          <p:cNvPr id="35" name="Group 34"/>
          <p:cNvGrpSpPr/>
          <p:nvPr/>
        </p:nvGrpSpPr>
        <p:grpSpPr>
          <a:xfrm>
            <a:off x="6085225" y="2141158"/>
            <a:ext cx="2208045" cy="1169015"/>
            <a:chOff x="3001124" y="863600"/>
            <a:chExt cx="1001199" cy="871474"/>
          </a:xfrm>
        </p:grpSpPr>
        <p:sp>
          <p:nvSpPr>
            <p:cNvPr id="36" name="Oval 35"/>
            <p:cNvSpPr/>
            <p:nvPr/>
          </p:nvSpPr>
          <p:spPr bwMode="ltGray">
            <a:xfrm>
              <a:off x="3268191" y="1058926"/>
              <a:ext cx="467067" cy="676148"/>
            </a:xfrm>
            <a:prstGeom prst="ellipse">
              <a:avLst/>
            </a:prstGeom>
            <a:solidFill>
              <a:srgbClr val="E5007E">
                <a:lumMod val="7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37" name="TextBox 36"/>
            <p:cNvSpPr txBox="1"/>
            <p:nvPr/>
          </p:nvSpPr>
          <p:spPr>
            <a:xfrm>
              <a:off x="3001124" y="863600"/>
              <a:ext cx="1001199" cy="254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small" spc="0" normalizeH="0" baseline="0" noProof="0" dirty="0" smtClean="0">
                  <a:ln>
                    <a:noFill/>
                  </a:ln>
                  <a:solidFill>
                    <a:srgbClr val="FFFFFF">
                      <a:lumMod val="50000"/>
                    </a:srgbClr>
                  </a:solidFill>
                  <a:effectLst/>
                  <a:uLnTx/>
                  <a:uFillTx/>
                </a:rPr>
                <a:t>MARRIAGE</a:t>
              </a:r>
              <a:endParaRPr kumimoji="0" lang="en-ZA" sz="1200" b="1" i="0" u="none" strike="noStrike" kern="0" cap="small" spc="0" normalizeH="0" baseline="0" noProof="0" dirty="0">
                <a:ln>
                  <a:noFill/>
                </a:ln>
                <a:solidFill>
                  <a:srgbClr val="FFFFFF">
                    <a:lumMod val="50000"/>
                  </a:srgbClr>
                </a:solidFill>
                <a:effectLst/>
                <a:uLnTx/>
                <a:uFillTx/>
              </a:endParaRPr>
            </a:p>
          </p:txBody>
        </p:sp>
      </p:grpSp>
      <p:grpSp>
        <p:nvGrpSpPr>
          <p:cNvPr id="38" name="Group 37"/>
          <p:cNvGrpSpPr/>
          <p:nvPr/>
        </p:nvGrpSpPr>
        <p:grpSpPr>
          <a:xfrm>
            <a:off x="198894" y="2277446"/>
            <a:ext cx="2017001" cy="3804040"/>
            <a:chOff x="1301958" y="2277446"/>
            <a:chExt cx="2017001" cy="3804040"/>
          </a:xfrm>
        </p:grpSpPr>
        <p:grpSp>
          <p:nvGrpSpPr>
            <p:cNvPr id="39" name="Group 38"/>
            <p:cNvGrpSpPr/>
            <p:nvPr/>
          </p:nvGrpSpPr>
          <p:grpSpPr>
            <a:xfrm>
              <a:off x="1331014" y="2277446"/>
              <a:ext cx="1987945" cy="1186051"/>
              <a:chOff x="405624" y="952500"/>
              <a:chExt cx="901398" cy="884174"/>
            </a:xfrm>
          </p:grpSpPr>
          <p:sp>
            <p:nvSpPr>
              <p:cNvPr id="41" name="Oval 40"/>
              <p:cNvSpPr/>
              <p:nvPr/>
            </p:nvSpPr>
            <p:spPr bwMode="ltGray">
              <a:xfrm>
                <a:off x="602691" y="1160526"/>
                <a:ext cx="467064" cy="676148"/>
              </a:xfrm>
              <a:prstGeom prst="ellipse">
                <a:avLst/>
              </a:prstGeom>
              <a:solidFill>
                <a:srgbClr val="E5007E">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2" name="TextBox 41"/>
              <p:cNvSpPr txBox="1"/>
              <p:nvPr/>
            </p:nvSpPr>
            <p:spPr>
              <a:xfrm>
                <a:off x="405624" y="952500"/>
                <a:ext cx="901398" cy="203201"/>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small" spc="0" normalizeH="0" baseline="0" noProof="0" dirty="0" smtClean="0">
                    <a:ln>
                      <a:noFill/>
                    </a:ln>
                    <a:solidFill>
                      <a:srgbClr val="FFFFFF">
                        <a:lumMod val="50000"/>
                      </a:srgbClr>
                    </a:solidFill>
                    <a:effectLst/>
                    <a:uLnTx/>
                    <a:uFillTx/>
                  </a:rPr>
                  <a:t>TEEN BOYFRIENDS</a:t>
                </a:r>
                <a:endParaRPr kumimoji="0" lang="en-ZA" sz="1200" b="1" i="0" u="none" strike="noStrike" kern="0" cap="small" spc="0" normalizeH="0" baseline="0" noProof="0" dirty="0">
                  <a:ln>
                    <a:noFill/>
                  </a:ln>
                  <a:solidFill>
                    <a:srgbClr val="FFFFFF">
                      <a:lumMod val="50000"/>
                    </a:srgbClr>
                  </a:solidFill>
                  <a:effectLst/>
                  <a:uLnTx/>
                  <a:uFillTx/>
                </a:endParaRPr>
              </a:p>
            </p:txBody>
          </p:sp>
        </p:grpSp>
        <p:sp>
          <p:nvSpPr>
            <p:cNvPr id="40" name="Rectangle 39"/>
            <p:cNvSpPr/>
            <p:nvPr/>
          </p:nvSpPr>
          <p:spPr bwMode="ltGray">
            <a:xfrm>
              <a:off x="1301958" y="3713472"/>
              <a:ext cx="1978249" cy="2368014"/>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Boys are </a:t>
              </a:r>
              <a:r>
                <a:rPr kumimoji="0" lang="en-ZA" sz="1200" b="1" i="0" u="none" strike="noStrike" kern="0" cap="none" spc="0" normalizeH="0" baseline="0" noProof="0" dirty="0" smtClean="0">
                  <a:ln>
                    <a:noFill/>
                  </a:ln>
                  <a:solidFill>
                    <a:srgbClr val="E5007E">
                      <a:lumMod val="60000"/>
                      <a:lumOff val="40000"/>
                    </a:srgbClr>
                  </a:solidFill>
                  <a:effectLst/>
                  <a:uLnTx/>
                  <a:uFillTx/>
                  <a:latin typeface="Arial"/>
                  <a:ea typeface="+mn-ea"/>
                  <a:cs typeface="+mn-cs"/>
                </a:rPr>
                <a:t>taught by society to always be in control of a woman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Keeps the lunch money</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Tells her how to act and behave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Typically sets the pace of the sexual intimacy in the relationship</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endParaRPr>
            </a:p>
          </p:txBody>
        </p:sp>
      </p:grpSp>
      <p:cxnSp>
        <p:nvCxnSpPr>
          <p:cNvPr id="43" name="Straight Connector 42"/>
          <p:cNvCxnSpPr>
            <a:stCxn id="41" idx="4"/>
            <a:endCxn id="40" idx="0"/>
          </p:cNvCxnSpPr>
          <p:nvPr/>
        </p:nvCxnSpPr>
        <p:spPr>
          <a:xfrm>
            <a:off x="1177594" y="3463497"/>
            <a:ext cx="10425" cy="249975"/>
          </a:xfrm>
          <a:prstGeom prst="line">
            <a:avLst/>
          </a:prstGeom>
          <a:noFill/>
          <a:ln w="19050" cap="flat" cmpd="sng" algn="ctr">
            <a:solidFill>
              <a:srgbClr val="FFFFFF">
                <a:lumMod val="85000"/>
              </a:srgbClr>
            </a:solidFill>
            <a:prstDash val="sysDash"/>
            <a:miter lim="800000"/>
          </a:ln>
          <a:effectLst/>
        </p:spPr>
      </p:cxnSp>
      <p:sp>
        <p:nvSpPr>
          <p:cNvPr id="44" name="Rectangle 43"/>
          <p:cNvSpPr/>
          <p:nvPr/>
        </p:nvSpPr>
        <p:spPr bwMode="ltGray">
          <a:xfrm>
            <a:off x="5617063" y="3713472"/>
            <a:ext cx="3164082" cy="2368014"/>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Young women still emulate a ‘dream’ about marriage: own house, big ring on finger, own car. She has been told while grow up that if she is married then can be more secure, and respected in society. </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There is social pressure for  her to marry and leave her parent’s home, if not it’s shameful for her to still live at home. </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She is </a:t>
            </a:r>
            <a:r>
              <a:rPr kumimoji="0" lang="en-ZA" sz="1200" b="1" i="0" u="none" strike="noStrike" kern="0" cap="none" spc="0" normalizeH="0" baseline="0" noProof="0" dirty="0" smtClean="0">
                <a:ln>
                  <a:noFill/>
                </a:ln>
                <a:solidFill>
                  <a:srgbClr val="E5007E">
                    <a:lumMod val="75000"/>
                  </a:srgbClr>
                </a:solidFill>
                <a:effectLst/>
                <a:uLnTx/>
                <a:uFillTx/>
                <a:latin typeface="Arial"/>
                <a:ea typeface="+mn-ea"/>
                <a:cs typeface="+mn-cs"/>
              </a:rPr>
              <a:t>more willing to put up with husband straying from marriage to keep that dream  alive and remain respected and financially secure. </a:t>
            </a:r>
          </a:p>
        </p:txBody>
      </p:sp>
      <p:grpSp>
        <p:nvGrpSpPr>
          <p:cNvPr id="45" name="Group 44"/>
          <p:cNvGrpSpPr/>
          <p:nvPr/>
        </p:nvGrpSpPr>
        <p:grpSpPr>
          <a:xfrm>
            <a:off x="2351315" y="2046507"/>
            <a:ext cx="3142896" cy="4034979"/>
            <a:chOff x="3976883" y="2046507"/>
            <a:chExt cx="3142896" cy="4034979"/>
          </a:xfrm>
        </p:grpSpPr>
        <p:grpSp>
          <p:nvGrpSpPr>
            <p:cNvPr id="46" name="Group 45"/>
            <p:cNvGrpSpPr/>
            <p:nvPr/>
          </p:nvGrpSpPr>
          <p:grpSpPr>
            <a:xfrm>
              <a:off x="4749538" y="2046507"/>
              <a:ext cx="1472619" cy="1195523"/>
              <a:chOff x="1679176" y="780340"/>
              <a:chExt cx="667733" cy="891235"/>
            </a:xfrm>
          </p:grpSpPr>
          <p:sp>
            <p:nvSpPr>
              <p:cNvPr id="49" name="Oval 48"/>
              <p:cNvSpPr/>
              <p:nvPr/>
            </p:nvSpPr>
            <p:spPr bwMode="ltGray">
              <a:xfrm>
                <a:off x="1809653" y="995426"/>
                <a:ext cx="467067" cy="676149"/>
              </a:xfrm>
              <a:prstGeom prst="ellipse">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50" name="TextBox 49"/>
              <p:cNvSpPr txBox="1"/>
              <p:nvPr/>
            </p:nvSpPr>
            <p:spPr>
              <a:xfrm>
                <a:off x="1679176" y="780340"/>
                <a:ext cx="667733" cy="2413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small" spc="0" normalizeH="0" baseline="0" noProof="0" dirty="0" smtClean="0">
                    <a:ln>
                      <a:noFill/>
                    </a:ln>
                    <a:solidFill>
                      <a:srgbClr val="FFFFFF">
                        <a:lumMod val="50000"/>
                      </a:srgbClr>
                    </a:solidFill>
                    <a:effectLst/>
                    <a:uLnTx/>
                    <a:uFillTx/>
                  </a:rPr>
                  <a:t>BABY DADDIES</a:t>
                </a:r>
                <a:endParaRPr kumimoji="0" lang="en-ZA" sz="1200" b="1" i="0" u="none" strike="noStrike" kern="0" cap="small" spc="0" normalizeH="0" baseline="0" noProof="0" dirty="0">
                  <a:ln>
                    <a:noFill/>
                  </a:ln>
                  <a:solidFill>
                    <a:srgbClr val="FFFFFF">
                      <a:lumMod val="50000"/>
                    </a:srgbClr>
                  </a:solidFill>
                  <a:effectLst/>
                  <a:uLnTx/>
                  <a:uFillTx/>
                </a:endParaRPr>
              </a:p>
            </p:txBody>
          </p:sp>
        </p:grpSp>
        <p:sp>
          <p:nvSpPr>
            <p:cNvPr id="47" name="Rectangle 46"/>
            <p:cNvSpPr/>
            <p:nvPr/>
          </p:nvSpPr>
          <p:spPr bwMode="ltGray">
            <a:xfrm>
              <a:off x="3976883" y="3713472"/>
              <a:ext cx="3142896" cy="2368014"/>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Often young women fall pregnant and are abandoned by their ‘baby daddy’. She needs to manage several resulting emotions: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Personal emotions of being cheated on/ left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Needing to raise the child on her own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She further burdens her family financially</a:t>
              </a:r>
            </a:p>
            <a:p>
              <a:pPr marL="0" marR="0" lvl="0" indent="0" defTabSz="914400" eaLnBrk="1" fontAlgn="auto" latinLnBrk="0" hangingPunct="1">
                <a:lnSpc>
                  <a:spcPct val="100000"/>
                </a:lnSpc>
                <a:spcBef>
                  <a:spcPts val="0"/>
                </a:spcBef>
                <a:spcAft>
                  <a:spcPts val="0"/>
                </a:spcAft>
                <a:buClrTx/>
                <a:buSzTx/>
                <a:buFontTx/>
                <a:buNone/>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It’s normalised for men to have multiple ‘baby mama’s’, so his </a:t>
              </a:r>
              <a:r>
                <a:rPr kumimoji="0" lang="en-ZA" sz="1200" b="1" i="0" u="none" strike="noStrike" kern="0" cap="none" spc="0" normalizeH="0" baseline="0" noProof="0" dirty="0" smtClean="0">
                  <a:ln>
                    <a:noFill/>
                  </a:ln>
                  <a:solidFill>
                    <a:srgbClr val="E5007E"/>
                  </a:solidFill>
                  <a:effectLst/>
                  <a:uLnTx/>
                  <a:uFillTx/>
                  <a:latin typeface="Arial"/>
                  <a:ea typeface="+mn-ea"/>
                  <a:cs typeface="+mn-cs"/>
                </a:rPr>
                <a:t>baby mamas compete for his attention, time and money to support her child. </a:t>
              </a:r>
            </a:p>
          </p:txBody>
        </p:sp>
        <p:cxnSp>
          <p:nvCxnSpPr>
            <p:cNvPr id="48" name="Straight Connector 47"/>
            <p:cNvCxnSpPr>
              <a:stCxn id="49" idx="4"/>
              <a:endCxn id="47" idx="0"/>
            </p:cNvCxnSpPr>
            <p:nvPr/>
          </p:nvCxnSpPr>
          <p:spPr>
            <a:xfrm flipH="1">
              <a:off x="5548331" y="3242030"/>
              <a:ext cx="3996" cy="471442"/>
            </a:xfrm>
            <a:prstGeom prst="line">
              <a:avLst/>
            </a:prstGeom>
            <a:noFill/>
            <a:ln w="19050" cap="flat" cmpd="sng" algn="ctr">
              <a:solidFill>
                <a:srgbClr val="FFFFFF">
                  <a:lumMod val="85000"/>
                </a:srgbClr>
              </a:solidFill>
              <a:prstDash val="sysDash"/>
              <a:miter lim="800000"/>
            </a:ln>
            <a:effectLst/>
          </p:spPr>
        </p:cxnSp>
      </p:grpSp>
      <p:cxnSp>
        <p:nvCxnSpPr>
          <p:cNvPr id="51" name="Straight Connector 50"/>
          <p:cNvCxnSpPr>
            <a:stCxn id="36" idx="4"/>
            <a:endCxn id="44" idx="0"/>
          </p:cNvCxnSpPr>
          <p:nvPr/>
        </p:nvCxnSpPr>
        <p:spPr>
          <a:xfrm>
            <a:off x="7189250" y="3310173"/>
            <a:ext cx="9854" cy="403299"/>
          </a:xfrm>
          <a:prstGeom prst="line">
            <a:avLst/>
          </a:prstGeom>
          <a:noFill/>
          <a:ln w="19050" cap="flat" cmpd="sng" algn="ctr">
            <a:solidFill>
              <a:srgbClr val="FFFFFF">
                <a:lumMod val="85000"/>
              </a:srgbClr>
            </a:solidFill>
            <a:prstDash val="sysDash"/>
            <a:miter lim="800000"/>
          </a:ln>
          <a:effectLst/>
        </p:spPr>
      </p:cxnSp>
      <p:grpSp>
        <p:nvGrpSpPr>
          <p:cNvPr id="52" name="Group 51"/>
          <p:cNvGrpSpPr/>
          <p:nvPr/>
        </p:nvGrpSpPr>
        <p:grpSpPr>
          <a:xfrm>
            <a:off x="8894512" y="2046507"/>
            <a:ext cx="3099025" cy="4034979"/>
            <a:chOff x="12203704" y="2046507"/>
            <a:chExt cx="3099025" cy="4034979"/>
          </a:xfrm>
        </p:grpSpPr>
        <p:grpSp>
          <p:nvGrpSpPr>
            <p:cNvPr id="53" name="Group 52"/>
            <p:cNvGrpSpPr/>
            <p:nvPr/>
          </p:nvGrpSpPr>
          <p:grpSpPr>
            <a:xfrm>
              <a:off x="12939331" y="2046507"/>
              <a:ext cx="1472619" cy="1195523"/>
              <a:chOff x="1810796" y="780340"/>
              <a:chExt cx="667733" cy="891235"/>
            </a:xfrm>
          </p:grpSpPr>
          <p:sp>
            <p:nvSpPr>
              <p:cNvPr id="56" name="Oval 55"/>
              <p:cNvSpPr/>
              <p:nvPr/>
            </p:nvSpPr>
            <p:spPr bwMode="ltGray">
              <a:xfrm>
                <a:off x="1941273" y="995426"/>
                <a:ext cx="467067" cy="676149"/>
              </a:xfrm>
              <a:prstGeom prst="ellipse">
                <a:avLst/>
              </a:prstGeom>
              <a:solidFill>
                <a:srgbClr val="E5007E">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57" name="TextBox 56"/>
              <p:cNvSpPr txBox="1"/>
              <p:nvPr/>
            </p:nvSpPr>
            <p:spPr>
              <a:xfrm>
                <a:off x="1810796" y="780340"/>
                <a:ext cx="667733" cy="2413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small" spc="0" normalizeH="0" baseline="0" noProof="0" dirty="0" smtClean="0">
                    <a:ln>
                      <a:noFill/>
                    </a:ln>
                    <a:solidFill>
                      <a:srgbClr val="FFFFFF">
                        <a:lumMod val="50000"/>
                      </a:srgbClr>
                    </a:solidFill>
                    <a:effectLst/>
                    <a:uLnTx/>
                    <a:uFillTx/>
                  </a:rPr>
                  <a:t>ABSENT FATHERS</a:t>
                </a:r>
                <a:endParaRPr kumimoji="0" lang="en-ZA" sz="1200" b="1" i="0" u="none" strike="noStrike" kern="0" cap="small" spc="0" normalizeH="0" baseline="0" noProof="0" dirty="0">
                  <a:ln>
                    <a:noFill/>
                  </a:ln>
                  <a:solidFill>
                    <a:srgbClr val="FFFFFF">
                      <a:lumMod val="50000"/>
                    </a:srgbClr>
                  </a:solidFill>
                  <a:effectLst/>
                  <a:uLnTx/>
                  <a:uFillTx/>
                </a:endParaRPr>
              </a:p>
            </p:txBody>
          </p:sp>
        </p:grpSp>
        <p:sp>
          <p:nvSpPr>
            <p:cNvPr id="54" name="Rectangle 53"/>
            <p:cNvSpPr/>
            <p:nvPr/>
          </p:nvSpPr>
          <p:spPr bwMode="ltGray">
            <a:xfrm>
              <a:off x="12203704" y="3713472"/>
              <a:ext cx="3099025" cy="2368014"/>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It is most likely that she has an absent father, which is the result of this normalised right for men to be unfaithful. </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And so women run the household and take on all financial responsibilities. </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rPr>
                <a:t>If she has a baby daddy, </a:t>
              </a:r>
              <a:r>
                <a:rPr kumimoji="0" lang="en-ZA" sz="1200" b="1" i="0" u="none" strike="noStrike" kern="0" cap="none" spc="0" normalizeH="0" baseline="0" noProof="0" dirty="0" smtClean="0">
                  <a:ln>
                    <a:noFill/>
                  </a:ln>
                  <a:solidFill>
                    <a:srgbClr val="E5007E">
                      <a:lumMod val="50000"/>
                    </a:srgbClr>
                  </a:solidFill>
                  <a:effectLst/>
                  <a:uLnTx/>
                  <a:uFillTx/>
                  <a:latin typeface="Arial"/>
                  <a:ea typeface="+mn-ea"/>
                  <a:cs typeface="+mn-cs"/>
                </a:rPr>
                <a:t>she tries her best for her child not to also have an absent father, further spurring on her desperation to hold onto her baby daddy.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200" b="0" i="0" u="none" strike="noStrike" kern="0" cap="none" spc="0" normalizeH="0" baseline="0" noProof="0" dirty="0" smtClean="0">
                <a:ln>
                  <a:noFill/>
                </a:ln>
                <a:solidFill>
                  <a:srgbClr val="717171">
                    <a:lumMod val="75000"/>
                  </a:srgbClr>
                </a:solidFill>
                <a:effectLst/>
                <a:uLnTx/>
                <a:uFillTx/>
                <a:latin typeface="Arial"/>
                <a:ea typeface="+mn-ea"/>
                <a:cs typeface="+mn-cs"/>
              </a:endParaRPr>
            </a:p>
          </p:txBody>
        </p:sp>
        <p:cxnSp>
          <p:nvCxnSpPr>
            <p:cNvPr id="55" name="Straight Connector 54"/>
            <p:cNvCxnSpPr>
              <a:stCxn id="56" idx="4"/>
              <a:endCxn id="54" idx="0"/>
            </p:cNvCxnSpPr>
            <p:nvPr/>
          </p:nvCxnSpPr>
          <p:spPr>
            <a:xfrm>
              <a:off x="13742120" y="3242030"/>
              <a:ext cx="11097" cy="471442"/>
            </a:xfrm>
            <a:prstGeom prst="line">
              <a:avLst/>
            </a:prstGeom>
            <a:noFill/>
            <a:ln w="19050" cap="flat" cmpd="sng" algn="ctr">
              <a:solidFill>
                <a:srgbClr val="FFFFFF">
                  <a:lumMod val="85000"/>
                </a:srgbClr>
              </a:solidFill>
              <a:prstDash val="sysDash"/>
              <a:miter lim="800000"/>
            </a:ln>
            <a:effectLst/>
          </p:spPr>
        </p:cxnSp>
      </p:grpSp>
      <p:cxnSp>
        <p:nvCxnSpPr>
          <p:cNvPr id="58" name="Straight Connector 57"/>
          <p:cNvCxnSpPr>
            <a:stCxn id="36" idx="6"/>
            <a:endCxn id="56" idx="2"/>
          </p:cNvCxnSpPr>
          <p:nvPr/>
        </p:nvCxnSpPr>
        <p:spPr>
          <a:xfrm flipV="1">
            <a:off x="7704285" y="2788529"/>
            <a:ext cx="2213608" cy="68144"/>
          </a:xfrm>
          <a:prstGeom prst="line">
            <a:avLst/>
          </a:prstGeom>
          <a:noFill/>
          <a:ln w="19050" cap="flat" cmpd="sng" algn="ctr">
            <a:solidFill>
              <a:srgbClr val="717171">
                <a:lumMod val="40000"/>
                <a:lumOff val="60000"/>
              </a:srgbClr>
            </a:solidFill>
            <a:prstDash val="solid"/>
            <a:miter lim="800000"/>
            <a:headEnd type="none" w="med" len="med"/>
            <a:tailEnd type="triangle" w="med" len="med"/>
          </a:ln>
          <a:effectLst/>
        </p:spPr>
      </p:cxnSp>
    </p:spTree>
    <p:extLst>
      <p:ext uri="{BB962C8B-B14F-4D97-AF65-F5344CB8AC3E}">
        <p14:creationId xmlns:p14="http://schemas.microsoft.com/office/powerpoint/2010/main" val="1358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Young women are struggling to find her own independence through earning power or succumb finding a man to support her</a:t>
            </a:r>
          </a:p>
        </p:txBody>
      </p:sp>
      <p:sp>
        <p:nvSpPr>
          <p:cNvPr id="5" name="Text Placeholder 4"/>
          <p:cNvSpPr>
            <a:spLocks noGrp="1"/>
          </p:cNvSpPr>
          <p:nvPr>
            <p:ph type="body" sz="quarter" idx="16"/>
          </p:nvPr>
        </p:nvSpPr>
        <p:spPr/>
        <p:txBody>
          <a:bodyPr/>
          <a:lstStyle/>
          <a:p>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37</a:t>
            </a:fld>
            <a:endParaRPr lang="en-GB" dirty="0"/>
          </a:p>
        </p:txBody>
      </p:sp>
      <p:sp>
        <p:nvSpPr>
          <p:cNvPr id="22" name="TextBox 21"/>
          <p:cNvSpPr txBox="1"/>
          <p:nvPr/>
        </p:nvSpPr>
        <p:spPr>
          <a:xfrm>
            <a:off x="1616892" y="2476500"/>
            <a:ext cx="3933371" cy="3493589"/>
          </a:xfrm>
          <a:prstGeom prst="rect">
            <a:avLst/>
          </a:prstGeom>
          <a:noFill/>
          <a:ln>
            <a:noFill/>
          </a:ln>
        </p:spPr>
        <p:txBody>
          <a:bodyPr wrap="square" lIns="0" tIns="0" rIns="0" bIns="0" rtlCol="0">
            <a:no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Most young women are focused on completing her education. </a:t>
            </a:r>
            <a:r>
              <a:rPr kumimoji="0" lang="en-ZA" sz="1400" b="1" i="0" u="none" strike="noStrike" kern="0" cap="none" spc="0" normalizeH="0" baseline="0" noProof="0" dirty="0" smtClean="0">
                <a:ln>
                  <a:noFill/>
                </a:ln>
                <a:solidFill>
                  <a:srgbClr val="E5007E"/>
                </a:solidFill>
                <a:effectLst/>
                <a:uLnTx/>
                <a:uFillTx/>
              </a:rPr>
              <a:t>She knows that her education is a ticket to improving her life, and achieving independence.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Independence to young women is in her </a:t>
            </a:r>
            <a:r>
              <a:rPr kumimoji="0" lang="en-ZA" sz="1400" b="1" i="0" u="none" strike="noStrike" kern="0" cap="none" spc="0" normalizeH="0" baseline="0" noProof="0" dirty="0" smtClean="0">
                <a:ln>
                  <a:noFill/>
                </a:ln>
                <a:solidFill>
                  <a:srgbClr val="E5007E"/>
                </a:solidFill>
                <a:effectLst/>
                <a:uLnTx/>
                <a:uFillTx/>
              </a:rPr>
              <a:t>ability to secure her own financial and earning power.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In her journey towards financial independence, often she may only date men who have a job.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She doesn’t necessarily resort to finding a Blesser though. For her this relationship is </a:t>
            </a:r>
            <a:r>
              <a:rPr kumimoji="0" lang="en-ZA" sz="1400" b="1" i="0" u="none" strike="noStrike" kern="0" cap="none" spc="0" normalizeH="0" baseline="0" noProof="0" dirty="0" smtClean="0">
                <a:ln>
                  <a:noFill/>
                </a:ln>
                <a:solidFill>
                  <a:srgbClr val="E5007E"/>
                </a:solidFill>
                <a:effectLst/>
                <a:uLnTx/>
                <a:uFillTx/>
              </a:rPr>
              <a:t>temporary in order for her to contribute to her own and her family’s basic daily expenses (groceries, airtime, transport). </a:t>
            </a:r>
          </a:p>
        </p:txBody>
      </p:sp>
      <p:sp>
        <p:nvSpPr>
          <p:cNvPr id="23" name="TextBox 22"/>
          <p:cNvSpPr txBox="1"/>
          <p:nvPr/>
        </p:nvSpPr>
        <p:spPr>
          <a:xfrm>
            <a:off x="6152606" y="2476500"/>
            <a:ext cx="3933371" cy="3493589"/>
          </a:xfrm>
          <a:prstGeom prst="rect">
            <a:avLst/>
          </a:prstGeom>
          <a:noFill/>
          <a:ln>
            <a:noFill/>
          </a:ln>
        </p:spPr>
        <p:txBody>
          <a:bodyPr wrap="square" lIns="0" tIns="0" rIns="0" bIns="0" rtlCol="0">
            <a:no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A ‘Blesser’ is another colloquialism for ‘Sugar Daddy’, implying that he is blessing her with money.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Young women often seek out a Blesser when she cannot afford the </a:t>
            </a:r>
            <a:r>
              <a:rPr kumimoji="0" lang="en-ZA" sz="1400" b="1" i="0" u="none" strike="noStrike" kern="0" cap="none" spc="0" normalizeH="0" baseline="0" noProof="0" dirty="0" smtClean="0">
                <a:ln>
                  <a:noFill/>
                </a:ln>
                <a:solidFill>
                  <a:srgbClr val="E5007E">
                    <a:lumMod val="75000"/>
                  </a:srgbClr>
                </a:solidFill>
                <a:effectLst/>
                <a:uLnTx/>
                <a:uFillTx/>
              </a:rPr>
              <a:t>‘finer’ things in life (weave, brand clothing/ spa treatments, spending money, her own flat or car).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Sometimes Blessers fund young women’s education, which in time will afford her own earning power.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333333"/>
                </a:solidFill>
                <a:effectLst/>
                <a:uLnTx/>
                <a:uFillTx/>
              </a:rPr>
              <a:t>In order for young girls to attract a Blesser, she needs to “look like you in their league”, and so often young girls </a:t>
            </a:r>
            <a:r>
              <a:rPr kumimoji="0" lang="en-ZA" sz="1400" b="1" i="0" u="none" strike="noStrike" kern="0" cap="none" spc="0" normalizeH="0" baseline="0" noProof="0" dirty="0" smtClean="0">
                <a:ln>
                  <a:noFill/>
                </a:ln>
                <a:solidFill>
                  <a:srgbClr val="E5007E">
                    <a:lumMod val="75000"/>
                  </a:srgbClr>
                </a:solidFill>
                <a:effectLst/>
                <a:uLnTx/>
                <a:uFillTx/>
              </a:rPr>
              <a:t>exploit their sexual power in order to attain a Blesser. </a:t>
            </a:r>
          </a:p>
        </p:txBody>
      </p:sp>
      <p:sp>
        <p:nvSpPr>
          <p:cNvPr id="24" name="Text Placeholder 8"/>
          <p:cNvSpPr txBox="1">
            <a:spLocks/>
          </p:cNvSpPr>
          <p:nvPr/>
        </p:nvSpPr>
        <p:spPr>
          <a:xfrm>
            <a:off x="2155371" y="1956617"/>
            <a:ext cx="3394892" cy="409562"/>
          </a:xfrm>
          <a:prstGeom prst="rect">
            <a:avLst/>
          </a:prstGeom>
          <a:solidFill>
            <a:srgbClr val="E5007E"/>
          </a:solidFill>
          <a:ln>
            <a:noFill/>
          </a:ln>
        </p:spPr>
        <p:txBody>
          <a:bodyPr/>
          <a:lstStyle>
            <a:lvl1pPr marL="0" indent="0" algn="l" defTabSz="914400" rtl="0" eaLnBrk="1" latinLnBrk="0" hangingPunct="1">
              <a:spcBef>
                <a:spcPct val="20000"/>
              </a:spcBef>
              <a:buFont typeface="Arial" pitchFamily="34" charset="0"/>
              <a:buNone/>
              <a:defRPr sz="1600" b="1" kern="1200">
                <a:solidFill>
                  <a:schemeClr val="tx1">
                    <a:lumMod val="85000"/>
                    <a:lumOff val="15000"/>
                  </a:schemeClr>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1">
                    <a:lumMod val="85000"/>
                    <a:lumOff val="15000"/>
                  </a:schemeClr>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chemeClr val="tx1">
                    <a:lumMod val="85000"/>
                    <a:lumOff val="15000"/>
                  </a:schemeClr>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ZA" sz="1800" b="1" i="0" u="none" strike="noStrike" kern="1200" cap="none" spc="0" normalizeH="0" baseline="0" noProof="0" dirty="0" smtClean="0">
                <a:ln>
                  <a:noFill/>
                </a:ln>
                <a:solidFill>
                  <a:srgbClr val="FFFFFF"/>
                </a:solidFill>
                <a:effectLst/>
                <a:uLnTx/>
                <a:uFillTx/>
                <a:latin typeface="Arial"/>
                <a:ea typeface="+mn-ea"/>
                <a:cs typeface="+mn-cs"/>
              </a:rPr>
              <a:t>Earning Power</a:t>
            </a:r>
            <a:endParaRPr kumimoji="0" lang="en-ZA"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 name="Text Placeholder 8"/>
          <p:cNvSpPr txBox="1">
            <a:spLocks/>
          </p:cNvSpPr>
          <p:nvPr/>
        </p:nvSpPr>
        <p:spPr>
          <a:xfrm>
            <a:off x="6644639" y="1979727"/>
            <a:ext cx="3394892" cy="409562"/>
          </a:xfrm>
          <a:prstGeom prst="rect">
            <a:avLst/>
          </a:prstGeom>
          <a:solidFill>
            <a:srgbClr val="E5007E">
              <a:lumMod val="75000"/>
            </a:srgbClr>
          </a:solidFill>
          <a:ln>
            <a:noFill/>
          </a:ln>
        </p:spPr>
        <p:txBody>
          <a:bodyPr/>
          <a:lstStyle>
            <a:lvl1pPr marL="0" indent="0" algn="l" defTabSz="914400" rtl="0" eaLnBrk="1" latinLnBrk="0" hangingPunct="1">
              <a:spcBef>
                <a:spcPct val="20000"/>
              </a:spcBef>
              <a:buFont typeface="Arial" pitchFamily="34" charset="0"/>
              <a:buNone/>
              <a:defRPr sz="1600" b="1" kern="1200">
                <a:solidFill>
                  <a:schemeClr val="tx1">
                    <a:lumMod val="85000"/>
                    <a:lumOff val="15000"/>
                  </a:schemeClr>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1">
                    <a:lumMod val="85000"/>
                    <a:lumOff val="15000"/>
                  </a:schemeClr>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chemeClr val="tx1">
                    <a:lumMod val="85000"/>
                    <a:lumOff val="15000"/>
                  </a:schemeClr>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ZA" sz="1800" b="1" i="0" u="none" strike="noStrike" kern="1200" cap="none" spc="0" normalizeH="0" baseline="0" noProof="0" dirty="0" smtClean="0">
                <a:ln>
                  <a:noFill/>
                </a:ln>
                <a:solidFill>
                  <a:srgbClr val="FFFFFF"/>
                </a:solidFill>
                <a:effectLst/>
                <a:uLnTx/>
                <a:uFillTx/>
                <a:latin typeface="Arial"/>
                <a:ea typeface="+mn-ea"/>
                <a:cs typeface="+mn-cs"/>
              </a:rPr>
              <a:t>Blesser</a:t>
            </a:r>
            <a:endParaRPr kumimoji="0" lang="en-ZA" sz="1800" b="1" i="0" u="none" strike="noStrike" kern="1200" cap="none" spc="0" normalizeH="0" baseline="0" noProof="0" dirty="0">
              <a:ln>
                <a:noFill/>
              </a:ln>
              <a:solidFill>
                <a:srgbClr val="FFFFFF"/>
              </a:solidFill>
              <a:effectLst/>
              <a:uLnTx/>
              <a:uFillTx/>
              <a:latin typeface="Arial"/>
              <a:ea typeface="+mn-ea"/>
              <a:cs typeface="+mn-cs"/>
            </a:endParaRPr>
          </a:p>
        </p:txBody>
      </p:sp>
      <p:grpSp>
        <p:nvGrpSpPr>
          <p:cNvPr id="26" name="noun_project_0285.eps"/>
          <p:cNvGrpSpPr>
            <a:grpSpLocks/>
          </p:cNvGrpSpPr>
          <p:nvPr/>
        </p:nvGrpSpPr>
        <p:grpSpPr bwMode="auto">
          <a:xfrm>
            <a:off x="1425243" y="1851133"/>
            <a:ext cx="609600" cy="557213"/>
            <a:chOff x="3727" y="1940"/>
            <a:chExt cx="384" cy="351"/>
          </a:xfrm>
          <a:solidFill>
            <a:srgbClr val="E5007E"/>
          </a:solidFill>
        </p:grpSpPr>
        <p:sp>
          <p:nvSpPr>
            <p:cNvPr id="27" name="Freeform 276"/>
            <p:cNvSpPr>
              <a:spLocks/>
            </p:cNvSpPr>
            <p:nvPr/>
          </p:nvSpPr>
          <p:spPr bwMode="auto">
            <a:xfrm>
              <a:off x="3935" y="2128"/>
              <a:ext cx="24" cy="44"/>
            </a:xfrm>
            <a:custGeom>
              <a:avLst/>
              <a:gdLst>
                <a:gd name="T0" fmla="*/ 0 w 210"/>
                <a:gd name="T1" fmla="*/ 0 h 393"/>
                <a:gd name="T2" fmla="*/ 1 w 210"/>
                <a:gd name="T3" fmla="*/ 0 h 393"/>
                <a:gd name="T4" fmla="*/ 1 w 210"/>
                <a:gd name="T5" fmla="*/ 0 h 393"/>
                <a:gd name="T6" fmla="*/ 1 w 210"/>
                <a:gd name="T7" fmla="*/ 0 h 393"/>
                <a:gd name="T8" fmla="*/ 2 w 210"/>
                <a:gd name="T9" fmla="*/ 1 h 393"/>
                <a:gd name="T10" fmla="*/ 2 w 210"/>
                <a:gd name="T11" fmla="*/ 1 h 393"/>
                <a:gd name="T12" fmla="*/ 2 w 210"/>
                <a:gd name="T13" fmla="*/ 1 h 393"/>
                <a:gd name="T14" fmla="*/ 3 w 210"/>
                <a:gd name="T15" fmla="*/ 1 h 393"/>
                <a:gd name="T16" fmla="*/ 3 w 210"/>
                <a:gd name="T17" fmla="*/ 2 h 393"/>
                <a:gd name="T18" fmla="*/ 3 w 210"/>
                <a:gd name="T19" fmla="*/ 2 h 393"/>
                <a:gd name="T20" fmla="*/ 3 w 210"/>
                <a:gd name="T21" fmla="*/ 2 h 393"/>
                <a:gd name="T22" fmla="*/ 3 w 210"/>
                <a:gd name="T23" fmla="*/ 3 h 393"/>
                <a:gd name="T24" fmla="*/ 3 w 210"/>
                <a:gd name="T25" fmla="*/ 3 h 393"/>
                <a:gd name="T26" fmla="*/ 3 w 210"/>
                <a:gd name="T27" fmla="*/ 3 h 393"/>
                <a:gd name="T28" fmla="*/ 2 w 210"/>
                <a:gd name="T29" fmla="*/ 4 h 393"/>
                <a:gd name="T30" fmla="*/ 2 w 210"/>
                <a:gd name="T31" fmla="*/ 4 h 393"/>
                <a:gd name="T32" fmla="*/ 2 w 210"/>
                <a:gd name="T33" fmla="*/ 4 h 393"/>
                <a:gd name="T34" fmla="*/ 1 w 210"/>
                <a:gd name="T35" fmla="*/ 5 h 393"/>
                <a:gd name="T36" fmla="*/ 1 w 210"/>
                <a:gd name="T37" fmla="*/ 5 h 393"/>
                <a:gd name="T38" fmla="*/ 0 w 210"/>
                <a:gd name="T39" fmla="*/ 5 h 393"/>
                <a:gd name="T40" fmla="*/ 0 w 210"/>
                <a:gd name="T41" fmla="*/ 5 h 393"/>
                <a:gd name="T42" fmla="*/ 0 w 210"/>
                <a:gd name="T43" fmla="*/ 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0"/>
                <a:gd name="T67" fmla="*/ 0 h 393"/>
                <a:gd name="T68" fmla="*/ 210 w 210"/>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0" h="393">
                  <a:moveTo>
                    <a:pt x="0" y="0"/>
                  </a:moveTo>
                  <a:lnTo>
                    <a:pt x="40" y="13"/>
                  </a:lnTo>
                  <a:lnTo>
                    <a:pt x="78" y="27"/>
                  </a:lnTo>
                  <a:lnTo>
                    <a:pt x="110" y="40"/>
                  </a:lnTo>
                  <a:lnTo>
                    <a:pt x="137" y="55"/>
                  </a:lnTo>
                  <a:lnTo>
                    <a:pt x="160" y="71"/>
                  </a:lnTo>
                  <a:lnTo>
                    <a:pt x="178" y="90"/>
                  </a:lnTo>
                  <a:lnTo>
                    <a:pt x="192" y="109"/>
                  </a:lnTo>
                  <a:lnTo>
                    <a:pt x="203" y="132"/>
                  </a:lnTo>
                  <a:lnTo>
                    <a:pt x="208" y="157"/>
                  </a:lnTo>
                  <a:lnTo>
                    <a:pt x="210" y="184"/>
                  </a:lnTo>
                  <a:lnTo>
                    <a:pt x="208" y="217"/>
                  </a:lnTo>
                  <a:lnTo>
                    <a:pt x="201" y="249"/>
                  </a:lnTo>
                  <a:lnTo>
                    <a:pt x="189" y="278"/>
                  </a:lnTo>
                  <a:lnTo>
                    <a:pt x="173" y="303"/>
                  </a:lnTo>
                  <a:lnTo>
                    <a:pt x="151" y="326"/>
                  </a:lnTo>
                  <a:lnTo>
                    <a:pt x="126" y="346"/>
                  </a:lnTo>
                  <a:lnTo>
                    <a:pt x="96" y="364"/>
                  </a:lnTo>
                  <a:lnTo>
                    <a:pt x="60" y="379"/>
                  </a:lnTo>
                  <a:lnTo>
                    <a:pt x="31" y="387"/>
                  </a:lnTo>
                  <a:lnTo>
                    <a:pt x="0" y="393"/>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28" name="Freeform 277"/>
            <p:cNvSpPr>
              <a:spLocks/>
            </p:cNvSpPr>
            <p:nvPr/>
          </p:nvSpPr>
          <p:spPr bwMode="auto">
            <a:xfrm>
              <a:off x="3881" y="2042"/>
              <a:ext cx="22" cy="41"/>
            </a:xfrm>
            <a:custGeom>
              <a:avLst/>
              <a:gdLst>
                <a:gd name="T0" fmla="*/ 2 w 203"/>
                <a:gd name="T1" fmla="*/ 0 h 376"/>
                <a:gd name="T2" fmla="*/ 2 w 203"/>
                <a:gd name="T3" fmla="*/ 4 h 376"/>
                <a:gd name="T4" fmla="*/ 2 w 203"/>
                <a:gd name="T5" fmla="*/ 4 h 376"/>
                <a:gd name="T6" fmla="*/ 2 w 203"/>
                <a:gd name="T7" fmla="*/ 4 h 376"/>
                <a:gd name="T8" fmla="*/ 1 w 203"/>
                <a:gd name="T9" fmla="*/ 4 h 376"/>
                <a:gd name="T10" fmla="*/ 1 w 203"/>
                <a:gd name="T11" fmla="*/ 4 h 376"/>
                <a:gd name="T12" fmla="*/ 1 w 203"/>
                <a:gd name="T13" fmla="*/ 4 h 376"/>
                <a:gd name="T14" fmla="*/ 0 w 203"/>
                <a:gd name="T15" fmla="*/ 3 h 376"/>
                <a:gd name="T16" fmla="*/ 0 w 203"/>
                <a:gd name="T17" fmla="*/ 3 h 376"/>
                <a:gd name="T18" fmla="*/ 0 w 203"/>
                <a:gd name="T19" fmla="*/ 3 h 376"/>
                <a:gd name="T20" fmla="*/ 0 w 203"/>
                <a:gd name="T21" fmla="*/ 3 h 376"/>
                <a:gd name="T22" fmla="*/ 0 w 203"/>
                <a:gd name="T23" fmla="*/ 2 h 376"/>
                <a:gd name="T24" fmla="*/ 0 w 203"/>
                <a:gd name="T25" fmla="*/ 2 h 376"/>
                <a:gd name="T26" fmla="*/ 0 w 203"/>
                <a:gd name="T27" fmla="*/ 2 h 376"/>
                <a:gd name="T28" fmla="*/ 0 w 203"/>
                <a:gd name="T29" fmla="*/ 1 h 376"/>
                <a:gd name="T30" fmla="*/ 0 w 203"/>
                <a:gd name="T31" fmla="*/ 1 h 376"/>
                <a:gd name="T32" fmla="*/ 1 w 203"/>
                <a:gd name="T33" fmla="*/ 1 h 376"/>
                <a:gd name="T34" fmla="*/ 1 w 203"/>
                <a:gd name="T35" fmla="*/ 1 h 376"/>
                <a:gd name="T36" fmla="*/ 1 w 203"/>
                <a:gd name="T37" fmla="*/ 0 h 376"/>
                <a:gd name="T38" fmla="*/ 2 w 203"/>
                <a:gd name="T39" fmla="*/ 0 h 376"/>
                <a:gd name="T40" fmla="*/ 2 w 203"/>
                <a:gd name="T41" fmla="*/ 0 h 376"/>
                <a:gd name="T42" fmla="*/ 2 w 203"/>
                <a:gd name="T43" fmla="*/ 0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376"/>
                <a:gd name="T68" fmla="*/ 203 w 203"/>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376">
                  <a:moveTo>
                    <a:pt x="203" y="0"/>
                  </a:moveTo>
                  <a:lnTo>
                    <a:pt x="203" y="376"/>
                  </a:lnTo>
                  <a:lnTo>
                    <a:pt x="164" y="364"/>
                  </a:lnTo>
                  <a:lnTo>
                    <a:pt x="130" y="353"/>
                  </a:lnTo>
                  <a:lnTo>
                    <a:pt x="103" y="343"/>
                  </a:lnTo>
                  <a:lnTo>
                    <a:pt x="82" y="332"/>
                  </a:lnTo>
                  <a:lnTo>
                    <a:pt x="57" y="316"/>
                  </a:lnTo>
                  <a:lnTo>
                    <a:pt x="37" y="298"/>
                  </a:lnTo>
                  <a:lnTo>
                    <a:pt x="21" y="277"/>
                  </a:lnTo>
                  <a:lnTo>
                    <a:pt x="10" y="253"/>
                  </a:lnTo>
                  <a:lnTo>
                    <a:pt x="4" y="226"/>
                  </a:lnTo>
                  <a:lnTo>
                    <a:pt x="0" y="198"/>
                  </a:lnTo>
                  <a:lnTo>
                    <a:pt x="4" y="167"/>
                  </a:lnTo>
                  <a:lnTo>
                    <a:pt x="10" y="137"/>
                  </a:lnTo>
                  <a:lnTo>
                    <a:pt x="21" y="111"/>
                  </a:lnTo>
                  <a:lnTo>
                    <a:pt x="38" y="86"/>
                  </a:lnTo>
                  <a:lnTo>
                    <a:pt x="58" y="65"/>
                  </a:lnTo>
                  <a:lnTo>
                    <a:pt x="84" y="45"/>
                  </a:lnTo>
                  <a:lnTo>
                    <a:pt x="109" y="30"/>
                  </a:lnTo>
                  <a:lnTo>
                    <a:pt x="139" y="18"/>
                  </a:lnTo>
                  <a:lnTo>
                    <a:pt x="169" y="7"/>
                  </a:lnTo>
                  <a:lnTo>
                    <a:pt x="20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29" name="Freeform 278"/>
            <p:cNvSpPr>
              <a:spLocks noEditPoints="1"/>
            </p:cNvSpPr>
            <p:nvPr/>
          </p:nvSpPr>
          <p:spPr bwMode="auto">
            <a:xfrm>
              <a:off x="3727" y="1940"/>
              <a:ext cx="384" cy="351"/>
            </a:xfrm>
            <a:custGeom>
              <a:avLst/>
              <a:gdLst>
                <a:gd name="T0" fmla="*/ 18 w 3456"/>
                <a:gd name="T1" fmla="*/ 8 h 3162"/>
                <a:gd name="T2" fmla="*/ 15 w 3456"/>
                <a:gd name="T3" fmla="*/ 9 h 3162"/>
                <a:gd name="T4" fmla="*/ 13 w 3456"/>
                <a:gd name="T5" fmla="*/ 12 h 3162"/>
                <a:gd name="T6" fmla="*/ 13 w 3456"/>
                <a:gd name="T7" fmla="*/ 15 h 3162"/>
                <a:gd name="T8" fmla="*/ 14 w 3456"/>
                <a:gd name="T9" fmla="*/ 18 h 3162"/>
                <a:gd name="T10" fmla="*/ 17 w 3456"/>
                <a:gd name="T11" fmla="*/ 19 h 3162"/>
                <a:gd name="T12" fmla="*/ 20 w 3456"/>
                <a:gd name="T13" fmla="*/ 26 h 3162"/>
                <a:gd name="T14" fmla="*/ 18 w 3456"/>
                <a:gd name="T15" fmla="*/ 25 h 3162"/>
                <a:gd name="T16" fmla="*/ 17 w 3456"/>
                <a:gd name="T17" fmla="*/ 22 h 3162"/>
                <a:gd name="T18" fmla="*/ 13 w 3456"/>
                <a:gd name="T19" fmla="*/ 25 h 3162"/>
                <a:gd name="T20" fmla="*/ 15 w 3456"/>
                <a:gd name="T21" fmla="*/ 28 h 3162"/>
                <a:gd name="T22" fmla="*/ 18 w 3456"/>
                <a:gd name="T23" fmla="*/ 29 h 3162"/>
                <a:gd name="T24" fmla="*/ 23 w 3456"/>
                <a:gd name="T25" fmla="*/ 29 h 3162"/>
                <a:gd name="T26" fmla="*/ 27 w 3456"/>
                <a:gd name="T27" fmla="*/ 28 h 3162"/>
                <a:gd name="T28" fmla="*/ 29 w 3456"/>
                <a:gd name="T29" fmla="*/ 26 h 3162"/>
                <a:gd name="T30" fmla="*/ 30 w 3456"/>
                <a:gd name="T31" fmla="*/ 23 h 3162"/>
                <a:gd name="T32" fmla="*/ 29 w 3456"/>
                <a:gd name="T33" fmla="*/ 20 h 3162"/>
                <a:gd name="T34" fmla="*/ 27 w 3456"/>
                <a:gd name="T35" fmla="*/ 18 h 3162"/>
                <a:gd name="T36" fmla="*/ 23 w 3456"/>
                <a:gd name="T37" fmla="*/ 17 h 3162"/>
                <a:gd name="T38" fmla="*/ 24 w 3456"/>
                <a:gd name="T39" fmla="*/ 12 h 3162"/>
                <a:gd name="T40" fmla="*/ 25 w 3456"/>
                <a:gd name="T41" fmla="*/ 14 h 3162"/>
                <a:gd name="T42" fmla="*/ 29 w 3456"/>
                <a:gd name="T43" fmla="*/ 12 h 3162"/>
                <a:gd name="T44" fmla="*/ 27 w 3456"/>
                <a:gd name="T45" fmla="*/ 10 h 3162"/>
                <a:gd name="T46" fmla="*/ 24 w 3456"/>
                <a:gd name="T47" fmla="*/ 8 h 3162"/>
                <a:gd name="T48" fmla="*/ 13 w 3456"/>
                <a:gd name="T49" fmla="*/ 0 h 3162"/>
                <a:gd name="T50" fmla="*/ 17 w 3456"/>
                <a:gd name="T51" fmla="*/ 1 h 3162"/>
                <a:gd name="T52" fmla="*/ 21 w 3456"/>
                <a:gd name="T53" fmla="*/ 3 h 3162"/>
                <a:gd name="T54" fmla="*/ 24 w 3456"/>
                <a:gd name="T55" fmla="*/ 1 h 3162"/>
                <a:gd name="T56" fmla="*/ 28 w 3456"/>
                <a:gd name="T57" fmla="*/ 0 h 3162"/>
                <a:gd name="T58" fmla="*/ 33 w 3456"/>
                <a:gd name="T59" fmla="*/ 0 h 3162"/>
                <a:gd name="T60" fmla="*/ 37 w 3456"/>
                <a:gd name="T61" fmla="*/ 2 h 3162"/>
                <a:gd name="T62" fmla="*/ 40 w 3456"/>
                <a:gd name="T63" fmla="*/ 5 h 3162"/>
                <a:gd name="T64" fmla="*/ 42 w 3456"/>
                <a:gd name="T65" fmla="*/ 9 h 3162"/>
                <a:gd name="T66" fmla="*/ 43 w 3456"/>
                <a:gd name="T67" fmla="*/ 13 h 3162"/>
                <a:gd name="T68" fmla="*/ 41 w 3456"/>
                <a:gd name="T69" fmla="*/ 18 h 3162"/>
                <a:gd name="T70" fmla="*/ 39 w 3456"/>
                <a:gd name="T71" fmla="*/ 22 h 3162"/>
                <a:gd name="T72" fmla="*/ 35 w 3456"/>
                <a:gd name="T73" fmla="*/ 25 h 3162"/>
                <a:gd name="T74" fmla="*/ 32 w 3456"/>
                <a:gd name="T75" fmla="*/ 28 h 3162"/>
                <a:gd name="T76" fmla="*/ 29 w 3456"/>
                <a:gd name="T77" fmla="*/ 32 h 3162"/>
                <a:gd name="T78" fmla="*/ 26 w 3456"/>
                <a:gd name="T79" fmla="*/ 35 h 3162"/>
                <a:gd name="T80" fmla="*/ 23 w 3456"/>
                <a:gd name="T81" fmla="*/ 37 h 3162"/>
                <a:gd name="T82" fmla="*/ 22 w 3456"/>
                <a:gd name="T83" fmla="*/ 39 h 3162"/>
                <a:gd name="T84" fmla="*/ 20 w 3456"/>
                <a:gd name="T85" fmla="*/ 38 h 3162"/>
                <a:gd name="T86" fmla="*/ 18 w 3456"/>
                <a:gd name="T87" fmla="*/ 36 h 3162"/>
                <a:gd name="T88" fmla="*/ 15 w 3456"/>
                <a:gd name="T89" fmla="*/ 33 h 3162"/>
                <a:gd name="T90" fmla="*/ 12 w 3456"/>
                <a:gd name="T91" fmla="*/ 30 h 3162"/>
                <a:gd name="T92" fmla="*/ 9 w 3456"/>
                <a:gd name="T93" fmla="*/ 26 h 3162"/>
                <a:gd name="T94" fmla="*/ 5 w 3456"/>
                <a:gd name="T95" fmla="*/ 23 h 3162"/>
                <a:gd name="T96" fmla="*/ 2 w 3456"/>
                <a:gd name="T97" fmla="*/ 19 h 3162"/>
                <a:gd name="T98" fmla="*/ 0 w 3456"/>
                <a:gd name="T99" fmla="*/ 15 h 3162"/>
                <a:gd name="T100" fmla="*/ 0 w 3456"/>
                <a:gd name="T101" fmla="*/ 11 h 3162"/>
                <a:gd name="T102" fmla="*/ 1 w 3456"/>
                <a:gd name="T103" fmla="*/ 7 h 3162"/>
                <a:gd name="T104" fmla="*/ 4 w 3456"/>
                <a:gd name="T105" fmla="*/ 3 h 3162"/>
                <a:gd name="T106" fmla="*/ 8 w 3456"/>
                <a:gd name="T107" fmla="*/ 1 h 3162"/>
                <a:gd name="T108" fmla="*/ 13 w 3456"/>
                <a:gd name="T109" fmla="*/ 0 h 3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56"/>
                <a:gd name="T166" fmla="*/ 0 h 3162"/>
                <a:gd name="T167" fmla="*/ 3456 w 3456"/>
                <a:gd name="T168" fmla="*/ 3162 h 3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56" h="3162">
                  <a:moveTo>
                    <a:pt x="1586" y="471"/>
                  </a:moveTo>
                  <a:lnTo>
                    <a:pt x="1586" y="471"/>
                  </a:lnTo>
                  <a:lnTo>
                    <a:pt x="1586" y="621"/>
                  </a:lnTo>
                  <a:lnTo>
                    <a:pt x="1523" y="630"/>
                  </a:lnTo>
                  <a:lnTo>
                    <a:pt x="1463" y="643"/>
                  </a:lnTo>
                  <a:lnTo>
                    <a:pt x="1408" y="658"/>
                  </a:lnTo>
                  <a:lnTo>
                    <a:pt x="1356" y="679"/>
                  </a:lnTo>
                  <a:lnTo>
                    <a:pt x="1308" y="704"/>
                  </a:lnTo>
                  <a:lnTo>
                    <a:pt x="1265" y="732"/>
                  </a:lnTo>
                  <a:lnTo>
                    <a:pt x="1225" y="763"/>
                  </a:lnTo>
                  <a:lnTo>
                    <a:pt x="1187" y="802"/>
                  </a:lnTo>
                  <a:lnTo>
                    <a:pt x="1153" y="843"/>
                  </a:lnTo>
                  <a:lnTo>
                    <a:pt x="1124" y="886"/>
                  </a:lnTo>
                  <a:lnTo>
                    <a:pt x="1101" y="932"/>
                  </a:lnTo>
                  <a:lnTo>
                    <a:pt x="1083" y="979"/>
                  </a:lnTo>
                  <a:lnTo>
                    <a:pt x="1069" y="1030"/>
                  </a:lnTo>
                  <a:lnTo>
                    <a:pt x="1062" y="1083"/>
                  </a:lnTo>
                  <a:lnTo>
                    <a:pt x="1059" y="1138"/>
                  </a:lnTo>
                  <a:lnTo>
                    <a:pt x="1061" y="1192"/>
                  </a:lnTo>
                  <a:lnTo>
                    <a:pt x="1067" y="1241"/>
                  </a:lnTo>
                  <a:lnTo>
                    <a:pt x="1078" y="1288"/>
                  </a:lnTo>
                  <a:lnTo>
                    <a:pt x="1092" y="1332"/>
                  </a:lnTo>
                  <a:lnTo>
                    <a:pt x="1111" y="1372"/>
                  </a:lnTo>
                  <a:lnTo>
                    <a:pt x="1134" y="1410"/>
                  </a:lnTo>
                  <a:lnTo>
                    <a:pt x="1161" y="1443"/>
                  </a:lnTo>
                  <a:lnTo>
                    <a:pt x="1193" y="1474"/>
                  </a:lnTo>
                  <a:lnTo>
                    <a:pt x="1228" y="1502"/>
                  </a:lnTo>
                  <a:lnTo>
                    <a:pt x="1260" y="1521"/>
                  </a:lnTo>
                  <a:lnTo>
                    <a:pt x="1299" y="1539"/>
                  </a:lnTo>
                  <a:lnTo>
                    <a:pt x="1343" y="1558"/>
                  </a:lnTo>
                  <a:lnTo>
                    <a:pt x="1394" y="1576"/>
                  </a:lnTo>
                  <a:lnTo>
                    <a:pt x="1452" y="1594"/>
                  </a:lnTo>
                  <a:lnTo>
                    <a:pt x="1515" y="1611"/>
                  </a:lnTo>
                  <a:lnTo>
                    <a:pt x="1586" y="1627"/>
                  </a:lnTo>
                  <a:lnTo>
                    <a:pt x="1586" y="2084"/>
                  </a:lnTo>
                  <a:lnTo>
                    <a:pt x="1548" y="2073"/>
                  </a:lnTo>
                  <a:lnTo>
                    <a:pt x="1512" y="2058"/>
                  </a:lnTo>
                  <a:lnTo>
                    <a:pt x="1482" y="2041"/>
                  </a:lnTo>
                  <a:lnTo>
                    <a:pt x="1454" y="2020"/>
                  </a:lnTo>
                  <a:lnTo>
                    <a:pt x="1431" y="1996"/>
                  </a:lnTo>
                  <a:lnTo>
                    <a:pt x="1413" y="1971"/>
                  </a:lnTo>
                  <a:lnTo>
                    <a:pt x="1397" y="1941"/>
                  </a:lnTo>
                  <a:lnTo>
                    <a:pt x="1384" y="1907"/>
                  </a:lnTo>
                  <a:lnTo>
                    <a:pt x="1374" y="1867"/>
                  </a:lnTo>
                  <a:lnTo>
                    <a:pt x="1367" y="1823"/>
                  </a:lnTo>
                  <a:lnTo>
                    <a:pt x="1032" y="1823"/>
                  </a:lnTo>
                  <a:lnTo>
                    <a:pt x="1035" y="1881"/>
                  </a:lnTo>
                  <a:lnTo>
                    <a:pt x="1041" y="1934"/>
                  </a:lnTo>
                  <a:lnTo>
                    <a:pt x="1053" y="1986"/>
                  </a:lnTo>
                  <a:lnTo>
                    <a:pt x="1069" y="2035"/>
                  </a:lnTo>
                  <a:lnTo>
                    <a:pt x="1090" y="2080"/>
                  </a:lnTo>
                  <a:lnTo>
                    <a:pt x="1116" y="2123"/>
                  </a:lnTo>
                  <a:lnTo>
                    <a:pt x="1147" y="2164"/>
                  </a:lnTo>
                  <a:lnTo>
                    <a:pt x="1182" y="2201"/>
                  </a:lnTo>
                  <a:lnTo>
                    <a:pt x="1222" y="2236"/>
                  </a:lnTo>
                  <a:lnTo>
                    <a:pt x="1264" y="2266"/>
                  </a:lnTo>
                  <a:lnTo>
                    <a:pt x="1310" y="2294"/>
                  </a:lnTo>
                  <a:lnTo>
                    <a:pt x="1358" y="2317"/>
                  </a:lnTo>
                  <a:lnTo>
                    <a:pt x="1411" y="2337"/>
                  </a:lnTo>
                  <a:lnTo>
                    <a:pt x="1466" y="2353"/>
                  </a:lnTo>
                  <a:lnTo>
                    <a:pt x="1525" y="2367"/>
                  </a:lnTo>
                  <a:lnTo>
                    <a:pt x="1586" y="2376"/>
                  </a:lnTo>
                  <a:lnTo>
                    <a:pt x="1586" y="2547"/>
                  </a:lnTo>
                  <a:lnTo>
                    <a:pt x="1875" y="2547"/>
                  </a:lnTo>
                  <a:lnTo>
                    <a:pt x="1875" y="2379"/>
                  </a:lnTo>
                  <a:lnTo>
                    <a:pt x="1939" y="2369"/>
                  </a:lnTo>
                  <a:lnTo>
                    <a:pt x="1999" y="2357"/>
                  </a:lnTo>
                  <a:lnTo>
                    <a:pt x="2056" y="2340"/>
                  </a:lnTo>
                  <a:lnTo>
                    <a:pt x="2109" y="2319"/>
                  </a:lnTo>
                  <a:lnTo>
                    <a:pt x="2158" y="2294"/>
                  </a:lnTo>
                  <a:lnTo>
                    <a:pt x="2205" y="2265"/>
                  </a:lnTo>
                  <a:lnTo>
                    <a:pt x="2246" y="2233"/>
                  </a:lnTo>
                  <a:lnTo>
                    <a:pt x="2288" y="2194"/>
                  </a:lnTo>
                  <a:lnTo>
                    <a:pt x="2324" y="2152"/>
                  </a:lnTo>
                  <a:lnTo>
                    <a:pt x="2354" y="2108"/>
                  </a:lnTo>
                  <a:lnTo>
                    <a:pt x="2379" y="2062"/>
                  </a:lnTo>
                  <a:lnTo>
                    <a:pt x="2399" y="2013"/>
                  </a:lnTo>
                  <a:lnTo>
                    <a:pt x="2413" y="1962"/>
                  </a:lnTo>
                  <a:lnTo>
                    <a:pt x="2421" y="1907"/>
                  </a:lnTo>
                  <a:lnTo>
                    <a:pt x="2424" y="1852"/>
                  </a:lnTo>
                  <a:lnTo>
                    <a:pt x="2421" y="1797"/>
                  </a:lnTo>
                  <a:lnTo>
                    <a:pt x="2415" y="1746"/>
                  </a:lnTo>
                  <a:lnTo>
                    <a:pt x="2402" y="1698"/>
                  </a:lnTo>
                  <a:lnTo>
                    <a:pt x="2387" y="1654"/>
                  </a:lnTo>
                  <a:lnTo>
                    <a:pt x="2366" y="1612"/>
                  </a:lnTo>
                  <a:lnTo>
                    <a:pt x="2340" y="1574"/>
                  </a:lnTo>
                  <a:lnTo>
                    <a:pt x="2309" y="1539"/>
                  </a:lnTo>
                  <a:lnTo>
                    <a:pt x="2274" y="1508"/>
                  </a:lnTo>
                  <a:lnTo>
                    <a:pt x="2239" y="1484"/>
                  </a:lnTo>
                  <a:lnTo>
                    <a:pt x="2198" y="1461"/>
                  </a:lnTo>
                  <a:lnTo>
                    <a:pt x="2153" y="1440"/>
                  </a:lnTo>
                  <a:lnTo>
                    <a:pt x="2102" y="1420"/>
                  </a:lnTo>
                  <a:lnTo>
                    <a:pt x="2045" y="1402"/>
                  </a:lnTo>
                  <a:lnTo>
                    <a:pt x="1984" y="1386"/>
                  </a:lnTo>
                  <a:lnTo>
                    <a:pt x="1875" y="1360"/>
                  </a:lnTo>
                  <a:lnTo>
                    <a:pt x="1875" y="938"/>
                  </a:lnTo>
                  <a:lnTo>
                    <a:pt x="1886" y="942"/>
                  </a:lnTo>
                  <a:lnTo>
                    <a:pt x="1898" y="948"/>
                  </a:lnTo>
                  <a:lnTo>
                    <a:pt x="1928" y="965"/>
                  </a:lnTo>
                  <a:lnTo>
                    <a:pt x="1953" y="985"/>
                  </a:lnTo>
                  <a:lnTo>
                    <a:pt x="1976" y="1008"/>
                  </a:lnTo>
                  <a:lnTo>
                    <a:pt x="1995" y="1033"/>
                  </a:lnTo>
                  <a:lnTo>
                    <a:pt x="2010" y="1062"/>
                  </a:lnTo>
                  <a:lnTo>
                    <a:pt x="2021" y="1093"/>
                  </a:lnTo>
                  <a:lnTo>
                    <a:pt x="2030" y="1127"/>
                  </a:lnTo>
                  <a:lnTo>
                    <a:pt x="2033" y="1163"/>
                  </a:lnTo>
                  <a:lnTo>
                    <a:pt x="2371" y="1163"/>
                  </a:lnTo>
                  <a:lnTo>
                    <a:pt x="2366" y="1105"/>
                  </a:lnTo>
                  <a:lnTo>
                    <a:pt x="2357" y="1050"/>
                  </a:lnTo>
                  <a:lnTo>
                    <a:pt x="2344" y="999"/>
                  </a:lnTo>
                  <a:lnTo>
                    <a:pt x="2327" y="950"/>
                  </a:lnTo>
                  <a:lnTo>
                    <a:pt x="2305" y="905"/>
                  </a:lnTo>
                  <a:lnTo>
                    <a:pt x="2278" y="863"/>
                  </a:lnTo>
                  <a:lnTo>
                    <a:pt x="2247" y="823"/>
                  </a:lnTo>
                  <a:lnTo>
                    <a:pt x="2212" y="787"/>
                  </a:lnTo>
                  <a:lnTo>
                    <a:pt x="2171" y="755"/>
                  </a:lnTo>
                  <a:lnTo>
                    <a:pt x="2127" y="724"/>
                  </a:lnTo>
                  <a:lnTo>
                    <a:pt x="2081" y="698"/>
                  </a:lnTo>
                  <a:lnTo>
                    <a:pt x="2032" y="675"/>
                  </a:lnTo>
                  <a:lnTo>
                    <a:pt x="1981" y="655"/>
                  </a:lnTo>
                  <a:lnTo>
                    <a:pt x="1929" y="641"/>
                  </a:lnTo>
                  <a:lnTo>
                    <a:pt x="1875" y="628"/>
                  </a:lnTo>
                  <a:lnTo>
                    <a:pt x="1875" y="471"/>
                  </a:lnTo>
                  <a:lnTo>
                    <a:pt x="1586" y="471"/>
                  </a:lnTo>
                  <a:close/>
                  <a:moveTo>
                    <a:pt x="1014" y="0"/>
                  </a:moveTo>
                  <a:lnTo>
                    <a:pt x="1084" y="3"/>
                  </a:lnTo>
                  <a:lnTo>
                    <a:pt x="1154" y="10"/>
                  </a:lnTo>
                  <a:lnTo>
                    <a:pt x="1224" y="23"/>
                  </a:lnTo>
                  <a:lnTo>
                    <a:pt x="1292" y="40"/>
                  </a:lnTo>
                  <a:lnTo>
                    <a:pt x="1360" y="62"/>
                  </a:lnTo>
                  <a:lnTo>
                    <a:pt x="1426" y="90"/>
                  </a:lnTo>
                  <a:lnTo>
                    <a:pt x="1491" y="121"/>
                  </a:lnTo>
                  <a:lnTo>
                    <a:pt x="1554" y="159"/>
                  </a:lnTo>
                  <a:lnTo>
                    <a:pt x="1615" y="200"/>
                  </a:lnTo>
                  <a:lnTo>
                    <a:pt x="1672" y="247"/>
                  </a:lnTo>
                  <a:lnTo>
                    <a:pt x="1728" y="298"/>
                  </a:lnTo>
                  <a:lnTo>
                    <a:pt x="1784" y="247"/>
                  </a:lnTo>
                  <a:lnTo>
                    <a:pt x="1841" y="200"/>
                  </a:lnTo>
                  <a:lnTo>
                    <a:pt x="1902" y="159"/>
                  </a:lnTo>
                  <a:lnTo>
                    <a:pt x="1965" y="121"/>
                  </a:lnTo>
                  <a:lnTo>
                    <a:pt x="2030" y="90"/>
                  </a:lnTo>
                  <a:lnTo>
                    <a:pt x="2096" y="62"/>
                  </a:lnTo>
                  <a:lnTo>
                    <a:pt x="2164" y="40"/>
                  </a:lnTo>
                  <a:lnTo>
                    <a:pt x="2232" y="23"/>
                  </a:lnTo>
                  <a:lnTo>
                    <a:pt x="2302" y="10"/>
                  </a:lnTo>
                  <a:lnTo>
                    <a:pt x="2372" y="3"/>
                  </a:lnTo>
                  <a:lnTo>
                    <a:pt x="2442" y="0"/>
                  </a:lnTo>
                  <a:lnTo>
                    <a:pt x="2513" y="3"/>
                  </a:lnTo>
                  <a:lnTo>
                    <a:pt x="2584" y="9"/>
                  </a:lnTo>
                  <a:lnTo>
                    <a:pt x="2654" y="22"/>
                  </a:lnTo>
                  <a:lnTo>
                    <a:pt x="2722" y="38"/>
                  </a:lnTo>
                  <a:lnTo>
                    <a:pt x="2790" y="60"/>
                  </a:lnTo>
                  <a:lnTo>
                    <a:pt x="2857" y="88"/>
                  </a:lnTo>
                  <a:lnTo>
                    <a:pt x="2922" y="119"/>
                  </a:lnTo>
                  <a:lnTo>
                    <a:pt x="2985" y="156"/>
                  </a:lnTo>
                  <a:lnTo>
                    <a:pt x="3045" y="197"/>
                  </a:lnTo>
                  <a:lnTo>
                    <a:pt x="3103" y="244"/>
                  </a:lnTo>
                  <a:lnTo>
                    <a:pt x="3159" y="295"/>
                  </a:lnTo>
                  <a:lnTo>
                    <a:pt x="3211" y="349"/>
                  </a:lnTo>
                  <a:lnTo>
                    <a:pt x="3257" y="408"/>
                  </a:lnTo>
                  <a:lnTo>
                    <a:pt x="3299" y="468"/>
                  </a:lnTo>
                  <a:lnTo>
                    <a:pt x="3337" y="531"/>
                  </a:lnTo>
                  <a:lnTo>
                    <a:pt x="3368" y="596"/>
                  </a:lnTo>
                  <a:lnTo>
                    <a:pt x="3395" y="662"/>
                  </a:lnTo>
                  <a:lnTo>
                    <a:pt x="3418" y="730"/>
                  </a:lnTo>
                  <a:lnTo>
                    <a:pt x="3435" y="799"/>
                  </a:lnTo>
                  <a:lnTo>
                    <a:pt x="3447" y="869"/>
                  </a:lnTo>
                  <a:lnTo>
                    <a:pt x="3454" y="940"/>
                  </a:lnTo>
                  <a:lnTo>
                    <a:pt x="3456" y="1011"/>
                  </a:lnTo>
                  <a:lnTo>
                    <a:pt x="3453" y="1084"/>
                  </a:lnTo>
                  <a:lnTo>
                    <a:pt x="3444" y="1155"/>
                  </a:lnTo>
                  <a:lnTo>
                    <a:pt x="3431" y="1226"/>
                  </a:lnTo>
                  <a:lnTo>
                    <a:pt x="3411" y="1297"/>
                  </a:lnTo>
                  <a:lnTo>
                    <a:pt x="3387" y="1368"/>
                  </a:lnTo>
                  <a:lnTo>
                    <a:pt x="3358" y="1437"/>
                  </a:lnTo>
                  <a:lnTo>
                    <a:pt x="3323" y="1505"/>
                  </a:lnTo>
                  <a:lnTo>
                    <a:pt x="3282" y="1572"/>
                  </a:lnTo>
                  <a:lnTo>
                    <a:pt x="3236" y="1637"/>
                  </a:lnTo>
                  <a:lnTo>
                    <a:pt x="3186" y="1700"/>
                  </a:lnTo>
                  <a:lnTo>
                    <a:pt x="3128" y="1760"/>
                  </a:lnTo>
                  <a:lnTo>
                    <a:pt x="3081" y="1809"/>
                  </a:lnTo>
                  <a:lnTo>
                    <a:pt x="3031" y="1858"/>
                  </a:lnTo>
                  <a:lnTo>
                    <a:pt x="2981" y="1909"/>
                  </a:lnTo>
                  <a:lnTo>
                    <a:pt x="2928" y="1962"/>
                  </a:lnTo>
                  <a:lnTo>
                    <a:pt x="2875" y="2014"/>
                  </a:lnTo>
                  <a:lnTo>
                    <a:pt x="2820" y="2068"/>
                  </a:lnTo>
                  <a:lnTo>
                    <a:pt x="2765" y="2124"/>
                  </a:lnTo>
                  <a:lnTo>
                    <a:pt x="2710" y="2179"/>
                  </a:lnTo>
                  <a:lnTo>
                    <a:pt x="2654" y="2235"/>
                  </a:lnTo>
                  <a:lnTo>
                    <a:pt x="2598" y="2291"/>
                  </a:lnTo>
                  <a:lnTo>
                    <a:pt x="2543" y="2347"/>
                  </a:lnTo>
                  <a:lnTo>
                    <a:pt x="2487" y="2403"/>
                  </a:lnTo>
                  <a:lnTo>
                    <a:pt x="2432" y="2457"/>
                  </a:lnTo>
                  <a:lnTo>
                    <a:pt x="2377" y="2512"/>
                  </a:lnTo>
                  <a:lnTo>
                    <a:pt x="2324" y="2566"/>
                  </a:lnTo>
                  <a:lnTo>
                    <a:pt x="2270" y="2618"/>
                  </a:lnTo>
                  <a:lnTo>
                    <a:pt x="2219" y="2670"/>
                  </a:lnTo>
                  <a:lnTo>
                    <a:pt x="2169" y="2720"/>
                  </a:lnTo>
                  <a:lnTo>
                    <a:pt x="2121" y="2769"/>
                  </a:lnTo>
                  <a:lnTo>
                    <a:pt x="2074" y="2815"/>
                  </a:lnTo>
                  <a:lnTo>
                    <a:pt x="2029" y="2860"/>
                  </a:lnTo>
                  <a:lnTo>
                    <a:pt x="1986" y="2903"/>
                  </a:lnTo>
                  <a:lnTo>
                    <a:pt x="1946" y="2944"/>
                  </a:lnTo>
                  <a:lnTo>
                    <a:pt x="1908" y="2982"/>
                  </a:lnTo>
                  <a:lnTo>
                    <a:pt x="1873" y="3017"/>
                  </a:lnTo>
                  <a:lnTo>
                    <a:pt x="1840" y="3050"/>
                  </a:lnTo>
                  <a:lnTo>
                    <a:pt x="1811" y="3079"/>
                  </a:lnTo>
                  <a:lnTo>
                    <a:pt x="1785" y="3104"/>
                  </a:lnTo>
                  <a:lnTo>
                    <a:pt x="1762" y="3127"/>
                  </a:lnTo>
                  <a:lnTo>
                    <a:pt x="1743" y="3146"/>
                  </a:lnTo>
                  <a:lnTo>
                    <a:pt x="1727" y="3162"/>
                  </a:lnTo>
                  <a:lnTo>
                    <a:pt x="1712" y="3146"/>
                  </a:lnTo>
                  <a:lnTo>
                    <a:pt x="1693" y="3127"/>
                  </a:lnTo>
                  <a:lnTo>
                    <a:pt x="1671" y="3104"/>
                  </a:lnTo>
                  <a:lnTo>
                    <a:pt x="1645" y="3079"/>
                  </a:lnTo>
                  <a:lnTo>
                    <a:pt x="1616" y="3050"/>
                  </a:lnTo>
                  <a:lnTo>
                    <a:pt x="1583" y="3017"/>
                  </a:lnTo>
                  <a:lnTo>
                    <a:pt x="1548" y="2982"/>
                  </a:lnTo>
                  <a:lnTo>
                    <a:pt x="1510" y="2944"/>
                  </a:lnTo>
                  <a:lnTo>
                    <a:pt x="1469" y="2903"/>
                  </a:lnTo>
                  <a:lnTo>
                    <a:pt x="1427" y="2860"/>
                  </a:lnTo>
                  <a:lnTo>
                    <a:pt x="1382" y="2815"/>
                  </a:lnTo>
                  <a:lnTo>
                    <a:pt x="1335" y="2769"/>
                  </a:lnTo>
                  <a:lnTo>
                    <a:pt x="1287" y="2720"/>
                  </a:lnTo>
                  <a:lnTo>
                    <a:pt x="1237" y="2670"/>
                  </a:lnTo>
                  <a:lnTo>
                    <a:pt x="1186" y="2618"/>
                  </a:lnTo>
                  <a:lnTo>
                    <a:pt x="1132" y="2566"/>
                  </a:lnTo>
                  <a:lnTo>
                    <a:pt x="1079" y="2512"/>
                  </a:lnTo>
                  <a:lnTo>
                    <a:pt x="1024" y="2457"/>
                  </a:lnTo>
                  <a:lnTo>
                    <a:pt x="969" y="2403"/>
                  </a:lnTo>
                  <a:lnTo>
                    <a:pt x="913" y="2347"/>
                  </a:lnTo>
                  <a:lnTo>
                    <a:pt x="858" y="2291"/>
                  </a:lnTo>
                  <a:lnTo>
                    <a:pt x="802" y="2235"/>
                  </a:lnTo>
                  <a:lnTo>
                    <a:pt x="746" y="2179"/>
                  </a:lnTo>
                  <a:lnTo>
                    <a:pt x="690" y="2124"/>
                  </a:lnTo>
                  <a:lnTo>
                    <a:pt x="636" y="2068"/>
                  </a:lnTo>
                  <a:lnTo>
                    <a:pt x="581" y="2014"/>
                  </a:lnTo>
                  <a:lnTo>
                    <a:pt x="528" y="1961"/>
                  </a:lnTo>
                  <a:lnTo>
                    <a:pt x="475" y="1909"/>
                  </a:lnTo>
                  <a:lnTo>
                    <a:pt x="425" y="1858"/>
                  </a:lnTo>
                  <a:lnTo>
                    <a:pt x="375" y="1808"/>
                  </a:lnTo>
                  <a:lnTo>
                    <a:pt x="327" y="1760"/>
                  </a:lnTo>
                  <a:lnTo>
                    <a:pt x="270" y="1700"/>
                  </a:lnTo>
                  <a:lnTo>
                    <a:pt x="219" y="1637"/>
                  </a:lnTo>
                  <a:lnTo>
                    <a:pt x="174" y="1572"/>
                  </a:lnTo>
                  <a:lnTo>
                    <a:pt x="133" y="1505"/>
                  </a:lnTo>
                  <a:lnTo>
                    <a:pt x="98" y="1437"/>
                  </a:lnTo>
                  <a:lnTo>
                    <a:pt x="69" y="1368"/>
                  </a:lnTo>
                  <a:lnTo>
                    <a:pt x="45" y="1297"/>
                  </a:lnTo>
                  <a:lnTo>
                    <a:pt x="25" y="1226"/>
                  </a:lnTo>
                  <a:lnTo>
                    <a:pt x="12" y="1155"/>
                  </a:lnTo>
                  <a:lnTo>
                    <a:pt x="3" y="1084"/>
                  </a:lnTo>
                  <a:lnTo>
                    <a:pt x="0" y="1011"/>
                  </a:lnTo>
                  <a:lnTo>
                    <a:pt x="2" y="940"/>
                  </a:lnTo>
                  <a:lnTo>
                    <a:pt x="8" y="869"/>
                  </a:lnTo>
                  <a:lnTo>
                    <a:pt x="21" y="799"/>
                  </a:lnTo>
                  <a:lnTo>
                    <a:pt x="38" y="730"/>
                  </a:lnTo>
                  <a:lnTo>
                    <a:pt x="60" y="662"/>
                  </a:lnTo>
                  <a:lnTo>
                    <a:pt x="87" y="596"/>
                  </a:lnTo>
                  <a:lnTo>
                    <a:pt x="119" y="531"/>
                  </a:lnTo>
                  <a:lnTo>
                    <a:pt x="156" y="468"/>
                  </a:lnTo>
                  <a:lnTo>
                    <a:pt x="198" y="408"/>
                  </a:lnTo>
                  <a:lnTo>
                    <a:pt x="245" y="349"/>
                  </a:lnTo>
                  <a:lnTo>
                    <a:pt x="296" y="295"/>
                  </a:lnTo>
                  <a:lnTo>
                    <a:pt x="352" y="244"/>
                  </a:lnTo>
                  <a:lnTo>
                    <a:pt x="411" y="197"/>
                  </a:lnTo>
                  <a:lnTo>
                    <a:pt x="471" y="156"/>
                  </a:lnTo>
                  <a:lnTo>
                    <a:pt x="534" y="119"/>
                  </a:lnTo>
                  <a:lnTo>
                    <a:pt x="599" y="88"/>
                  </a:lnTo>
                  <a:lnTo>
                    <a:pt x="666" y="60"/>
                  </a:lnTo>
                  <a:lnTo>
                    <a:pt x="733" y="38"/>
                  </a:lnTo>
                  <a:lnTo>
                    <a:pt x="802" y="22"/>
                  </a:lnTo>
                  <a:lnTo>
                    <a:pt x="872" y="9"/>
                  </a:lnTo>
                  <a:lnTo>
                    <a:pt x="943" y="3"/>
                  </a:lnTo>
                  <a:lnTo>
                    <a:pt x="101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grpSp>
        <p:nvGrpSpPr>
          <p:cNvPr id="30" name="noun_project_0886.eps"/>
          <p:cNvGrpSpPr>
            <a:grpSpLocks/>
          </p:cNvGrpSpPr>
          <p:nvPr/>
        </p:nvGrpSpPr>
        <p:grpSpPr bwMode="auto">
          <a:xfrm>
            <a:off x="5964236" y="1864626"/>
            <a:ext cx="628151" cy="543719"/>
            <a:chOff x="3130" y="3056"/>
            <a:chExt cx="230" cy="269"/>
          </a:xfrm>
          <a:solidFill>
            <a:srgbClr val="E5007E">
              <a:lumMod val="75000"/>
            </a:srgbClr>
          </a:solidFill>
        </p:grpSpPr>
        <p:sp>
          <p:nvSpPr>
            <p:cNvPr id="31" name="Freeform 504"/>
            <p:cNvSpPr>
              <a:spLocks/>
            </p:cNvSpPr>
            <p:nvPr/>
          </p:nvSpPr>
          <p:spPr bwMode="auto">
            <a:xfrm>
              <a:off x="3188" y="3056"/>
              <a:ext cx="115" cy="77"/>
            </a:xfrm>
            <a:custGeom>
              <a:avLst/>
              <a:gdLst>
                <a:gd name="T0" fmla="*/ 0 w 1495"/>
                <a:gd name="T1" fmla="*/ 0 h 1000"/>
                <a:gd name="T2" fmla="*/ 0 w 1495"/>
                <a:gd name="T3" fmla="*/ 0 h 1000"/>
                <a:gd name="T4" fmla="*/ 0 w 1495"/>
                <a:gd name="T5" fmla="*/ 0 h 1000"/>
                <a:gd name="T6" fmla="*/ 0 w 1495"/>
                <a:gd name="T7" fmla="*/ 0 h 1000"/>
                <a:gd name="T8" fmla="*/ 0 w 1495"/>
                <a:gd name="T9" fmla="*/ 0 h 1000"/>
                <a:gd name="T10" fmla="*/ 0 w 1495"/>
                <a:gd name="T11" fmla="*/ 0 h 1000"/>
                <a:gd name="T12" fmla="*/ 0 w 1495"/>
                <a:gd name="T13" fmla="*/ 0 h 1000"/>
                <a:gd name="T14" fmla="*/ 0 w 1495"/>
                <a:gd name="T15" fmla="*/ 0 h 1000"/>
                <a:gd name="T16" fmla="*/ 0 w 1495"/>
                <a:gd name="T17" fmla="*/ 0 h 1000"/>
                <a:gd name="T18" fmla="*/ 0 w 1495"/>
                <a:gd name="T19" fmla="*/ 0 h 1000"/>
                <a:gd name="T20" fmla="*/ 0 w 1495"/>
                <a:gd name="T21" fmla="*/ 0 h 1000"/>
                <a:gd name="T22" fmla="*/ 0 w 1495"/>
                <a:gd name="T23" fmla="*/ 0 h 1000"/>
                <a:gd name="T24" fmla="*/ 0 w 1495"/>
                <a:gd name="T25" fmla="*/ 0 h 1000"/>
                <a:gd name="T26" fmla="*/ 0 w 1495"/>
                <a:gd name="T27" fmla="*/ 0 h 1000"/>
                <a:gd name="T28" fmla="*/ 0 w 1495"/>
                <a:gd name="T29" fmla="*/ 0 h 1000"/>
                <a:gd name="T30" fmla="*/ 0 w 1495"/>
                <a:gd name="T31" fmla="*/ 0 h 1000"/>
                <a:gd name="T32" fmla="*/ 0 w 1495"/>
                <a:gd name="T33" fmla="*/ 0 h 1000"/>
                <a:gd name="T34" fmla="*/ 0 w 1495"/>
                <a:gd name="T35" fmla="*/ 0 h 1000"/>
                <a:gd name="T36" fmla="*/ 0 w 1495"/>
                <a:gd name="T37" fmla="*/ 0 h 1000"/>
                <a:gd name="T38" fmla="*/ 0 w 1495"/>
                <a:gd name="T39" fmla="*/ 0 h 1000"/>
                <a:gd name="T40" fmla="*/ 0 w 1495"/>
                <a:gd name="T41" fmla="*/ 0 h 1000"/>
                <a:gd name="T42" fmla="*/ 0 w 1495"/>
                <a:gd name="T43" fmla="*/ 0 h 1000"/>
                <a:gd name="T44" fmla="*/ 0 w 1495"/>
                <a:gd name="T45" fmla="*/ 0 h 1000"/>
                <a:gd name="T46" fmla="*/ 0 w 1495"/>
                <a:gd name="T47" fmla="*/ 0 h 1000"/>
                <a:gd name="T48" fmla="*/ 0 w 1495"/>
                <a:gd name="T49" fmla="*/ 0 h 1000"/>
                <a:gd name="T50" fmla="*/ 0 w 1495"/>
                <a:gd name="T51" fmla="*/ 0 h 1000"/>
                <a:gd name="T52" fmla="*/ 0 w 1495"/>
                <a:gd name="T53" fmla="*/ 0 h 1000"/>
                <a:gd name="T54" fmla="*/ 0 w 1495"/>
                <a:gd name="T55" fmla="*/ 0 h 1000"/>
                <a:gd name="T56" fmla="*/ 0 w 1495"/>
                <a:gd name="T57" fmla="*/ 0 h 1000"/>
                <a:gd name="T58" fmla="*/ 0 w 1495"/>
                <a:gd name="T59" fmla="*/ 0 h 1000"/>
                <a:gd name="T60" fmla="*/ 0 w 1495"/>
                <a:gd name="T61" fmla="*/ 0 h 1000"/>
                <a:gd name="T62" fmla="*/ 0 w 1495"/>
                <a:gd name="T63" fmla="*/ 0 h 1000"/>
                <a:gd name="T64" fmla="*/ 0 w 1495"/>
                <a:gd name="T65" fmla="*/ 0 h 1000"/>
                <a:gd name="T66" fmla="*/ 0 w 1495"/>
                <a:gd name="T67" fmla="*/ 0 h 1000"/>
                <a:gd name="T68" fmla="*/ 0 w 1495"/>
                <a:gd name="T69" fmla="*/ 0 h 10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95"/>
                <a:gd name="T106" fmla="*/ 0 h 1000"/>
                <a:gd name="T107" fmla="*/ 1495 w 1495"/>
                <a:gd name="T108" fmla="*/ 1000 h 10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95" h="1000">
                  <a:moveTo>
                    <a:pt x="0" y="0"/>
                  </a:moveTo>
                  <a:lnTo>
                    <a:pt x="540" y="361"/>
                  </a:lnTo>
                  <a:lnTo>
                    <a:pt x="561" y="334"/>
                  </a:lnTo>
                  <a:lnTo>
                    <a:pt x="585" y="309"/>
                  </a:lnTo>
                  <a:lnTo>
                    <a:pt x="613" y="289"/>
                  </a:lnTo>
                  <a:lnTo>
                    <a:pt x="643" y="272"/>
                  </a:lnTo>
                  <a:lnTo>
                    <a:pt x="676" y="260"/>
                  </a:lnTo>
                  <a:lnTo>
                    <a:pt x="711" y="252"/>
                  </a:lnTo>
                  <a:lnTo>
                    <a:pt x="747" y="250"/>
                  </a:lnTo>
                  <a:lnTo>
                    <a:pt x="783" y="252"/>
                  </a:lnTo>
                  <a:lnTo>
                    <a:pt x="818" y="260"/>
                  </a:lnTo>
                  <a:lnTo>
                    <a:pt x="851" y="272"/>
                  </a:lnTo>
                  <a:lnTo>
                    <a:pt x="881" y="289"/>
                  </a:lnTo>
                  <a:lnTo>
                    <a:pt x="909" y="309"/>
                  </a:lnTo>
                  <a:lnTo>
                    <a:pt x="933" y="334"/>
                  </a:lnTo>
                  <a:lnTo>
                    <a:pt x="954" y="361"/>
                  </a:lnTo>
                  <a:lnTo>
                    <a:pt x="1495" y="0"/>
                  </a:lnTo>
                  <a:lnTo>
                    <a:pt x="1495" y="1000"/>
                  </a:lnTo>
                  <a:lnTo>
                    <a:pt x="954" y="638"/>
                  </a:lnTo>
                  <a:lnTo>
                    <a:pt x="933" y="666"/>
                  </a:lnTo>
                  <a:lnTo>
                    <a:pt x="909" y="690"/>
                  </a:lnTo>
                  <a:lnTo>
                    <a:pt x="881" y="710"/>
                  </a:lnTo>
                  <a:lnTo>
                    <a:pt x="851" y="727"/>
                  </a:lnTo>
                  <a:lnTo>
                    <a:pt x="818" y="739"/>
                  </a:lnTo>
                  <a:lnTo>
                    <a:pt x="783" y="747"/>
                  </a:lnTo>
                  <a:lnTo>
                    <a:pt x="747" y="749"/>
                  </a:lnTo>
                  <a:lnTo>
                    <a:pt x="711" y="747"/>
                  </a:lnTo>
                  <a:lnTo>
                    <a:pt x="676" y="739"/>
                  </a:lnTo>
                  <a:lnTo>
                    <a:pt x="643" y="727"/>
                  </a:lnTo>
                  <a:lnTo>
                    <a:pt x="613" y="710"/>
                  </a:lnTo>
                  <a:lnTo>
                    <a:pt x="585" y="690"/>
                  </a:lnTo>
                  <a:lnTo>
                    <a:pt x="561" y="666"/>
                  </a:lnTo>
                  <a:lnTo>
                    <a:pt x="540" y="638"/>
                  </a:lnTo>
                  <a:lnTo>
                    <a:pt x="0" y="1000"/>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2" name="Freeform 505"/>
            <p:cNvSpPr>
              <a:spLocks/>
            </p:cNvSpPr>
            <p:nvPr/>
          </p:nvSpPr>
          <p:spPr bwMode="auto">
            <a:xfrm>
              <a:off x="3245" y="3114"/>
              <a:ext cx="115" cy="211"/>
            </a:xfrm>
            <a:custGeom>
              <a:avLst/>
              <a:gdLst>
                <a:gd name="T0" fmla="*/ 0 w 1495"/>
                <a:gd name="T1" fmla="*/ 0 h 2749"/>
                <a:gd name="T2" fmla="*/ 0 w 1495"/>
                <a:gd name="T3" fmla="*/ 0 h 2749"/>
                <a:gd name="T4" fmla="*/ 0 w 1495"/>
                <a:gd name="T5" fmla="*/ 0 h 2749"/>
                <a:gd name="T6" fmla="*/ 0 w 1495"/>
                <a:gd name="T7" fmla="*/ 0 h 2749"/>
                <a:gd name="T8" fmla="*/ 0 60000 65536"/>
                <a:gd name="T9" fmla="*/ 0 60000 65536"/>
                <a:gd name="T10" fmla="*/ 0 60000 65536"/>
                <a:gd name="T11" fmla="*/ 0 60000 65536"/>
                <a:gd name="T12" fmla="*/ 0 w 1495"/>
                <a:gd name="T13" fmla="*/ 0 h 2749"/>
                <a:gd name="T14" fmla="*/ 1495 w 1495"/>
                <a:gd name="T15" fmla="*/ 2749 h 2749"/>
              </a:gdLst>
              <a:ahLst/>
              <a:cxnLst>
                <a:cxn ang="T8">
                  <a:pos x="T0" y="T1"/>
                </a:cxn>
                <a:cxn ang="T9">
                  <a:pos x="T2" y="T3"/>
                </a:cxn>
                <a:cxn ang="T10">
                  <a:pos x="T4" y="T5"/>
                </a:cxn>
                <a:cxn ang="T11">
                  <a:pos x="T6" y="T7"/>
                </a:cxn>
              </a:cxnLst>
              <a:rect l="T12" t="T13" r="T14" b="T15"/>
              <a:pathLst>
                <a:path w="1495" h="2749">
                  <a:moveTo>
                    <a:pt x="997" y="0"/>
                  </a:moveTo>
                  <a:lnTo>
                    <a:pt x="1495" y="750"/>
                  </a:lnTo>
                  <a:lnTo>
                    <a:pt x="0" y="2749"/>
                  </a:lnTo>
                  <a:lnTo>
                    <a:pt x="997"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3" name="Freeform 506"/>
            <p:cNvSpPr>
              <a:spLocks/>
            </p:cNvSpPr>
            <p:nvPr/>
          </p:nvSpPr>
          <p:spPr bwMode="auto">
            <a:xfrm>
              <a:off x="3130" y="3114"/>
              <a:ext cx="115" cy="211"/>
            </a:xfrm>
            <a:custGeom>
              <a:avLst/>
              <a:gdLst>
                <a:gd name="T0" fmla="*/ 0 w 1495"/>
                <a:gd name="T1" fmla="*/ 0 h 2749"/>
                <a:gd name="T2" fmla="*/ 0 w 1495"/>
                <a:gd name="T3" fmla="*/ 0 h 2749"/>
                <a:gd name="T4" fmla="*/ 0 w 1495"/>
                <a:gd name="T5" fmla="*/ 0 h 2749"/>
                <a:gd name="T6" fmla="*/ 0 w 1495"/>
                <a:gd name="T7" fmla="*/ 0 h 2749"/>
                <a:gd name="T8" fmla="*/ 0 60000 65536"/>
                <a:gd name="T9" fmla="*/ 0 60000 65536"/>
                <a:gd name="T10" fmla="*/ 0 60000 65536"/>
                <a:gd name="T11" fmla="*/ 0 60000 65536"/>
                <a:gd name="T12" fmla="*/ 0 w 1495"/>
                <a:gd name="T13" fmla="*/ 0 h 2749"/>
                <a:gd name="T14" fmla="*/ 1495 w 1495"/>
                <a:gd name="T15" fmla="*/ 2749 h 2749"/>
              </a:gdLst>
              <a:ahLst/>
              <a:cxnLst>
                <a:cxn ang="T8">
                  <a:pos x="T0" y="T1"/>
                </a:cxn>
                <a:cxn ang="T9">
                  <a:pos x="T2" y="T3"/>
                </a:cxn>
                <a:cxn ang="T10">
                  <a:pos x="T4" y="T5"/>
                </a:cxn>
                <a:cxn ang="T11">
                  <a:pos x="T6" y="T7"/>
                </a:cxn>
              </a:cxnLst>
              <a:rect l="T12" t="T13" r="T14" b="T15"/>
              <a:pathLst>
                <a:path w="1495" h="2749">
                  <a:moveTo>
                    <a:pt x="498" y="0"/>
                  </a:moveTo>
                  <a:lnTo>
                    <a:pt x="1495" y="2749"/>
                  </a:lnTo>
                  <a:lnTo>
                    <a:pt x="0" y="750"/>
                  </a:lnTo>
                  <a:lnTo>
                    <a:pt x="49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4" name="Freeform 507"/>
            <p:cNvSpPr>
              <a:spLocks/>
            </p:cNvSpPr>
            <p:nvPr/>
          </p:nvSpPr>
          <p:spPr bwMode="auto">
            <a:xfrm>
              <a:off x="3235" y="3152"/>
              <a:ext cx="20" cy="19"/>
            </a:xfrm>
            <a:custGeom>
              <a:avLst/>
              <a:gdLst>
                <a:gd name="T0" fmla="*/ 0 w 250"/>
                <a:gd name="T1" fmla="*/ 0 h 249"/>
                <a:gd name="T2" fmla="*/ 0 w 250"/>
                <a:gd name="T3" fmla="*/ 0 h 249"/>
                <a:gd name="T4" fmla="*/ 0 w 250"/>
                <a:gd name="T5" fmla="*/ 0 h 249"/>
                <a:gd name="T6" fmla="*/ 0 w 250"/>
                <a:gd name="T7" fmla="*/ 0 h 249"/>
                <a:gd name="T8" fmla="*/ 0 w 250"/>
                <a:gd name="T9" fmla="*/ 0 h 249"/>
                <a:gd name="T10" fmla="*/ 0 w 250"/>
                <a:gd name="T11" fmla="*/ 0 h 249"/>
                <a:gd name="T12" fmla="*/ 0 w 250"/>
                <a:gd name="T13" fmla="*/ 0 h 249"/>
                <a:gd name="T14" fmla="*/ 0 w 250"/>
                <a:gd name="T15" fmla="*/ 0 h 249"/>
                <a:gd name="T16" fmla="*/ 0 w 250"/>
                <a:gd name="T17" fmla="*/ 0 h 249"/>
                <a:gd name="T18" fmla="*/ 0 w 250"/>
                <a:gd name="T19" fmla="*/ 0 h 249"/>
                <a:gd name="T20" fmla="*/ 0 w 250"/>
                <a:gd name="T21" fmla="*/ 0 h 249"/>
                <a:gd name="T22" fmla="*/ 0 w 250"/>
                <a:gd name="T23" fmla="*/ 0 h 249"/>
                <a:gd name="T24" fmla="*/ 0 w 250"/>
                <a:gd name="T25" fmla="*/ 0 h 249"/>
                <a:gd name="T26" fmla="*/ 0 w 250"/>
                <a:gd name="T27" fmla="*/ 0 h 249"/>
                <a:gd name="T28" fmla="*/ 0 w 250"/>
                <a:gd name="T29" fmla="*/ 0 h 249"/>
                <a:gd name="T30" fmla="*/ 0 w 250"/>
                <a:gd name="T31" fmla="*/ 0 h 249"/>
                <a:gd name="T32" fmla="*/ 0 w 250"/>
                <a:gd name="T33" fmla="*/ 0 h 249"/>
                <a:gd name="T34" fmla="*/ 0 w 250"/>
                <a:gd name="T35" fmla="*/ 0 h 249"/>
                <a:gd name="T36" fmla="*/ 0 w 250"/>
                <a:gd name="T37" fmla="*/ 0 h 249"/>
                <a:gd name="T38" fmla="*/ 0 w 250"/>
                <a:gd name="T39" fmla="*/ 0 h 249"/>
                <a:gd name="T40" fmla="*/ 0 w 250"/>
                <a:gd name="T41" fmla="*/ 0 h 249"/>
                <a:gd name="T42" fmla="*/ 0 w 250"/>
                <a:gd name="T43" fmla="*/ 0 h 249"/>
                <a:gd name="T44" fmla="*/ 0 w 250"/>
                <a:gd name="T45" fmla="*/ 0 h 249"/>
                <a:gd name="T46" fmla="*/ 0 w 250"/>
                <a:gd name="T47" fmla="*/ 0 h 249"/>
                <a:gd name="T48" fmla="*/ 0 w 250"/>
                <a:gd name="T49" fmla="*/ 0 h 249"/>
                <a:gd name="T50" fmla="*/ 0 w 250"/>
                <a:gd name="T51" fmla="*/ 0 h 249"/>
                <a:gd name="T52" fmla="*/ 0 w 250"/>
                <a:gd name="T53" fmla="*/ 0 h 249"/>
                <a:gd name="T54" fmla="*/ 0 w 250"/>
                <a:gd name="T55" fmla="*/ 0 h 249"/>
                <a:gd name="T56" fmla="*/ 0 w 250"/>
                <a:gd name="T57" fmla="*/ 0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0"/>
                <a:gd name="T88" fmla="*/ 0 h 249"/>
                <a:gd name="T89" fmla="*/ 250 w 250"/>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0" h="249">
                  <a:moveTo>
                    <a:pt x="125" y="0"/>
                  </a:moveTo>
                  <a:lnTo>
                    <a:pt x="154" y="3"/>
                  </a:lnTo>
                  <a:lnTo>
                    <a:pt x="180" y="12"/>
                  </a:lnTo>
                  <a:lnTo>
                    <a:pt x="203" y="26"/>
                  </a:lnTo>
                  <a:lnTo>
                    <a:pt x="222" y="46"/>
                  </a:lnTo>
                  <a:lnTo>
                    <a:pt x="237" y="70"/>
                  </a:lnTo>
                  <a:lnTo>
                    <a:pt x="247" y="95"/>
                  </a:lnTo>
                  <a:lnTo>
                    <a:pt x="250" y="124"/>
                  </a:lnTo>
                  <a:lnTo>
                    <a:pt x="247" y="152"/>
                  </a:lnTo>
                  <a:lnTo>
                    <a:pt x="237" y="179"/>
                  </a:lnTo>
                  <a:lnTo>
                    <a:pt x="222" y="202"/>
                  </a:lnTo>
                  <a:lnTo>
                    <a:pt x="203" y="221"/>
                  </a:lnTo>
                  <a:lnTo>
                    <a:pt x="180" y="236"/>
                  </a:lnTo>
                  <a:lnTo>
                    <a:pt x="154" y="246"/>
                  </a:lnTo>
                  <a:lnTo>
                    <a:pt x="125" y="249"/>
                  </a:lnTo>
                  <a:lnTo>
                    <a:pt x="96" y="246"/>
                  </a:lnTo>
                  <a:lnTo>
                    <a:pt x="70" y="236"/>
                  </a:lnTo>
                  <a:lnTo>
                    <a:pt x="47" y="221"/>
                  </a:lnTo>
                  <a:lnTo>
                    <a:pt x="28" y="202"/>
                  </a:lnTo>
                  <a:lnTo>
                    <a:pt x="13" y="179"/>
                  </a:lnTo>
                  <a:lnTo>
                    <a:pt x="3" y="152"/>
                  </a:lnTo>
                  <a:lnTo>
                    <a:pt x="0" y="124"/>
                  </a:lnTo>
                  <a:lnTo>
                    <a:pt x="3" y="95"/>
                  </a:lnTo>
                  <a:lnTo>
                    <a:pt x="13" y="70"/>
                  </a:lnTo>
                  <a:lnTo>
                    <a:pt x="28" y="46"/>
                  </a:lnTo>
                  <a:lnTo>
                    <a:pt x="47" y="26"/>
                  </a:lnTo>
                  <a:lnTo>
                    <a:pt x="70" y="12"/>
                  </a:lnTo>
                  <a:lnTo>
                    <a:pt x="96" y="3"/>
                  </a:lnTo>
                  <a:lnTo>
                    <a:pt x="12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5" name="Freeform 508"/>
            <p:cNvSpPr>
              <a:spLocks/>
            </p:cNvSpPr>
            <p:nvPr/>
          </p:nvSpPr>
          <p:spPr bwMode="auto">
            <a:xfrm>
              <a:off x="3235" y="3190"/>
              <a:ext cx="20" cy="20"/>
            </a:xfrm>
            <a:custGeom>
              <a:avLst/>
              <a:gdLst>
                <a:gd name="T0" fmla="*/ 0 w 250"/>
                <a:gd name="T1" fmla="*/ 0 h 250"/>
                <a:gd name="T2" fmla="*/ 0 w 250"/>
                <a:gd name="T3" fmla="*/ 0 h 250"/>
                <a:gd name="T4" fmla="*/ 0 w 250"/>
                <a:gd name="T5" fmla="*/ 0 h 250"/>
                <a:gd name="T6" fmla="*/ 0 w 250"/>
                <a:gd name="T7" fmla="*/ 0 h 250"/>
                <a:gd name="T8" fmla="*/ 0 w 250"/>
                <a:gd name="T9" fmla="*/ 0 h 250"/>
                <a:gd name="T10" fmla="*/ 0 w 250"/>
                <a:gd name="T11" fmla="*/ 0 h 250"/>
                <a:gd name="T12" fmla="*/ 0 w 250"/>
                <a:gd name="T13" fmla="*/ 0 h 250"/>
                <a:gd name="T14" fmla="*/ 0 w 250"/>
                <a:gd name="T15" fmla="*/ 0 h 250"/>
                <a:gd name="T16" fmla="*/ 0 w 250"/>
                <a:gd name="T17" fmla="*/ 0 h 250"/>
                <a:gd name="T18" fmla="*/ 0 w 250"/>
                <a:gd name="T19" fmla="*/ 0 h 250"/>
                <a:gd name="T20" fmla="*/ 0 w 250"/>
                <a:gd name="T21" fmla="*/ 0 h 250"/>
                <a:gd name="T22" fmla="*/ 0 w 250"/>
                <a:gd name="T23" fmla="*/ 0 h 250"/>
                <a:gd name="T24" fmla="*/ 0 w 250"/>
                <a:gd name="T25" fmla="*/ 0 h 250"/>
                <a:gd name="T26" fmla="*/ 0 w 250"/>
                <a:gd name="T27" fmla="*/ 0 h 250"/>
                <a:gd name="T28" fmla="*/ 0 w 250"/>
                <a:gd name="T29" fmla="*/ 0 h 250"/>
                <a:gd name="T30" fmla="*/ 0 w 250"/>
                <a:gd name="T31" fmla="*/ 0 h 250"/>
                <a:gd name="T32" fmla="*/ 0 w 250"/>
                <a:gd name="T33" fmla="*/ 0 h 250"/>
                <a:gd name="T34" fmla="*/ 0 w 250"/>
                <a:gd name="T35" fmla="*/ 0 h 250"/>
                <a:gd name="T36" fmla="*/ 0 w 250"/>
                <a:gd name="T37" fmla="*/ 0 h 250"/>
                <a:gd name="T38" fmla="*/ 0 w 250"/>
                <a:gd name="T39" fmla="*/ 0 h 250"/>
                <a:gd name="T40" fmla="*/ 0 w 250"/>
                <a:gd name="T41" fmla="*/ 0 h 250"/>
                <a:gd name="T42" fmla="*/ 0 w 250"/>
                <a:gd name="T43" fmla="*/ 0 h 250"/>
                <a:gd name="T44" fmla="*/ 0 w 250"/>
                <a:gd name="T45" fmla="*/ 0 h 250"/>
                <a:gd name="T46" fmla="*/ 0 w 250"/>
                <a:gd name="T47" fmla="*/ 0 h 250"/>
                <a:gd name="T48" fmla="*/ 0 w 250"/>
                <a:gd name="T49" fmla="*/ 0 h 250"/>
                <a:gd name="T50" fmla="*/ 0 w 250"/>
                <a:gd name="T51" fmla="*/ 0 h 250"/>
                <a:gd name="T52" fmla="*/ 0 w 250"/>
                <a:gd name="T53" fmla="*/ 0 h 250"/>
                <a:gd name="T54" fmla="*/ 0 w 250"/>
                <a:gd name="T55" fmla="*/ 0 h 250"/>
                <a:gd name="T56" fmla="*/ 0 w 250"/>
                <a:gd name="T57" fmla="*/ 0 h 2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0"/>
                <a:gd name="T88" fmla="*/ 0 h 250"/>
                <a:gd name="T89" fmla="*/ 250 w 250"/>
                <a:gd name="T90" fmla="*/ 250 h 25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0" h="250">
                  <a:moveTo>
                    <a:pt x="125" y="0"/>
                  </a:moveTo>
                  <a:lnTo>
                    <a:pt x="154" y="3"/>
                  </a:lnTo>
                  <a:lnTo>
                    <a:pt x="180" y="13"/>
                  </a:lnTo>
                  <a:lnTo>
                    <a:pt x="203" y="28"/>
                  </a:lnTo>
                  <a:lnTo>
                    <a:pt x="222" y="47"/>
                  </a:lnTo>
                  <a:lnTo>
                    <a:pt x="237" y="70"/>
                  </a:lnTo>
                  <a:lnTo>
                    <a:pt x="247" y="96"/>
                  </a:lnTo>
                  <a:lnTo>
                    <a:pt x="250" y="125"/>
                  </a:lnTo>
                  <a:lnTo>
                    <a:pt x="247" y="154"/>
                  </a:lnTo>
                  <a:lnTo>
                    <a:pt x="237" y="180"/>
                  </a:lnTo>
                  <a:lnTo>
                    <a:pt x="222" y="203"/>
                  </a:lnTo>
                  <a:lnTo>
                    <a:pt x="203" y="223"/>
                  </a:lnTo>
                  <a:lnTo>
                    <a:pt x="180" y="237"/>
                  </a:lnTo>
                  <a:lnTo>
                    <a:pt x="154" y="247"/>
                  </a:lnTo>
                  <a:lnTo>
                    <a:pt x="125" y="250"/>
                  </a:lnTo>
                  <a:lnTo>
                    <a:pt x="96" y="247"/>
                  </a:lnTo>
                  <a:lnTo>
                    <a:pt x="70" y="237"/>
                  </a:lnTo>
                  <a:lnTo>
                    <a:pt x="47" y="223"/>
                  </a:lnTo>
                  <a:lnTo>
                    <a:pt x="28" y="203"/>
                  </a:lnTo>
                  <a:lnTo>
                    <a:pt x="13" y="180"/>
                  </a:lnTo>
                  <a:lnTo>
                    <a:pt x="3" y="154"/>
                  </a:lnTo>
                  <a:lnTo>
                    <a:pt x="0" y="125"/>
                  </a:lnTo>
                  <a:lnTo>
                    <a:pt x="3" y="96"/>
                  </a:lnTo>
                  <a:lnTo>
                    <a:pt x="13" y="70"/>
                  </a:lnTo>
                  <a:lnTo>
                    <a:pt x="28" y="47"/>
                  </a:lnTo>
                  <a:lnTo>
                    <a:pt x="47" y="28"/>
                  </a:lnTo>
                  <a:lnTo>
                    <a:pt x="70" y="13"/>
                  </a:lnTo>
                  <a:lnTo>
                    <a:pt x="96" y="3"/>
                  </a:lnTo>
                  <a:lnTo>
                    <a:pt x="12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36" name="Freeform 509"/>
            <p:cNvSpPr>
              <a:spLocks/>
            </p:cNvSpPr>
            <p:nvPr/>
          </p:nvSpPr>
          <p:spPr bwMode="auto">
            <a:xfrm>
              <a:off x="3235" y="3229"/>
              <a:ext cx="20" cy="19"/>
            </a:xfrm>
            <a:custGeom>
              <a:avLst/>
              <a:gdLst>
                <a:gd name="T0" fmla="*/ 0 w 250"/>
                <a:gd name="T1" fmla="*/ 0 h 250"/>
                <a:gd name="T2" fmla="*/ 0 w 250"/>
                <a:gd name="T3" fmla="*/ 0 h 250"/>
                <a:gd name="T4" fmla="*/ 0 w 250"/>
                <a:gd name="T5" fmla="*/ 0 h 250"/>
                <a:gd name="T6" fmla="*/ 0 w 250"/>
                <a:gd name="T7" fmla="*/ 0 h 250"/>
                <a:gd name="T8" fmla="*/ 0 w 250"/>
                <a:gd name="T9" fmla="*/ 0 h 250"/>
                <a:gd name="T10" fmla="*/ 0 w 250"/>
                <a:gd name="T11" fmla="*/ 0 h 250"/>
                <a:gd name="T12" fmla="*/ 0 w 250"/>
                <a:gd name="T13" fmla="*/ 0 h 250"/>
                <a:gd name="T14" fmla="*/ 0 w 250"/>
                <a:gd name="T15" fmla="*/ 0 h 250"/>
                <a:gd name="T16" fmla="*/ 0 w 250"/>
                <a:gd name="T17" fmla="*/ 0 h 250"/>
                <a:gd name="T18" fmla="*/ 0 w 250"/>
                <a:gd name="T19" fmla="*/ 0 h 250"/>
                <a:gd name="T20" fmla="*/ 0 w 250"/>
                <a:gd name="T21" fmla="*/ 0 h 250"/>
                <a:gd name="T22" fmla="*/ 0 w 250"/>
                <a:gd name="T23" fmla="*/ 0 h 250"/>
                <a:gd name="T24" fmla="*/ 0 w 250"/>
                <a:gd name="T25" fmla="*/ 0 h 250"/>
                <a:gd name="T26" fmla="*/ 0 w 250"/>
                <a:gd name="T27" fmla="*/ 0 h 250"/>
                <a:gd name="T28" fmla="*/ 0 w 250"/>
                <a:gd name="T29" fmla="*/ 0 h 250"/>
                <a:gd name="T30" fmla="*/ 0 w 250"/>
                <a:gd name="T31" fmla="*/ 0 h 250"/>
                <a:gd name="T32" fmla="*/ 0 w 250"/>
                <a:gd name="T33" fmla="*/ 0 h 250"/>
                <a:gd name="T34" fmla="*/ 0 w 250"/>
                <a:gd name="T35" fmla="*/ 0 h 250"/>
                <a:gd name="T36" fmla="*/ 0 w 250"/>
                <a:gd name="T37" fmla="*/ 0 h 250"/>
                <a:gd name="T38" fmla="*/ 0 w 250"/>
                <a:gd name="T39" fmla="*/ 0 h 250"/>
                <a:gd name="T40" fmla="*/ 0 w 250"/>
                <a:gd name="T41" fmla="*/ 0 h 250"/>
                <a:gd name="T42" fmla="*/ 0 w 250"/>
                <a:gd name="T43" fmla="*/ 0 h 250"/>
                <a:gd name="T44" fmla="*/ 0 w 250"/>
                <a:gd name="T45" fmla="*/ 0 h 250"/>
                <a:gd name="T46" fmla="*/ 0 w 250"/>
                <a:gd name="T47" fmla="*/ 0 h 250"/>
                <a:gd name="T48" fmla="*/ 0 w 250"/>
                <a:gd name="T49" fmla="*/ 0 h 250"/>
                <a:gd name="T50" fmla="*/ 0 w 250"/>
                <a:gd name="T51" fmla="*/ 0 h 250"/>
                <a:gd name="T52" fmla="*/ 0 w 250"/>
                <a:gd name="T53" fmla="*/ 0 h 250"/>
                <a:gd name="T54" fmla="*/ 0 w 250"/>
                <a:gd name="T55" fmla="*/ 0 h 250"/>
                <a:gd name="T56" fmla="*/ 0 w 250"/>
                <a:gd name="T57" fmla="*/ 0 h 2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0"/>
                <a:gd name="T88" fmla="*/ 0 h 250"/>
                <a:gd name="T89" fmla="*/ 250 w 250"/>
                <a:gd name="T90" fmla="*/ 250 h 25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0" h="250">
                  <a:moveTo>
                    <a:pt x="125" y="0"/>
                  </a:moveTo>
                  <a:lnTo>
                    <a:pt x="154" y="4"/>
                  </a:lnTo>
                  <a:lnTo>
                    <a:pt x="180" y="13"/>
                  </a:lnTo>
                  <a:lnTo>
                    <a:pt x="203" y="28"/>
                  </a:lnTo>
                  <a:lnTo>
                    <a:pt x="222" y="48"/>
                  </a:lnTo>
                  <a:lnTo>
                    <a:pt x="237" y="70"/>
                  </a:lnTo>
                  <a:lnTo>
                    <a:pt x="247" y="97"/>
                  </a:lnTo>
                  <a:lnTo>
                    <a:pt x="250" y="125"/>
                  </a:lnTo>
                  <a:lnTo>
                    <a:pt x="247" y="154"/>
                  </a:lnTo>
                  <a:lnTo>
                    <a:pt x="237" y="180"/>
                  </a:lnTo>
                  <a:lnTo>
                    <a:pt x="222" y="204"/>
                  </a:lnTo>
                  <a:lnTo>
                    <a:pt x="203" y="223"/>
                  </a:lnTo>
                  <a:lnTo>
                    <a:pt x="180" y="238"/>
                  </a:lnTo>
                  <a:lnTo>
                    <a:pt x="154" y="247"/>
                  </a:lnTo>
                  <a:lnTo>
                    <a:pt x="125" y="250"/>
                  </a:lnTo>
                  <a:lnTo>
                    <a:pt x="96" y="247"/>
                  </a:lnTo>
                  <a:lnTo>
                    <a:pt x="70" y="238"/>
                  </a:lnTo>
                  <a:lnTo>
                    <a:pt x="47" y="223"/>
                  </a:lnTo>
                  <a:lnTo>
                    <a:pt x="28" y="204"/>
                  </a:lnTo>
                  <a:lnTo>
                    <a:pt x="13" y="180"/>
                  </a:lnTo>
                  <a:lnTo>
                    <a:pt x="3" y="154"/>
                  </a:lnTo>
                  <a:lnTo>
                    <a:pt x="0" y="125"/>
                  </a:lnTo>
                  <a:lnTo>
                    <a:pt x="3" y="97"/>
                  </a:lnTo>
                  <a:lnTo>
                    <a:pt x="13" y="70"/>
                  </a:lnTo>
                  <a:lnTo>
                    <a:pt x="28" y="48"/>
                  </a:lnTo>
                  <a:lnTo>
                    <a:pt x="47" y="28"/>
                  </a:lnTo>
                  <a:lnTo>
                    <a:pt x="70" y="13"/>
                  </a:lnTo>
                  <a:lnTo>
                    <a:pt x="96" y="4"/>
                  </a:lnTo>
                  <a:lnTo>
                    <a:pt x="12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spTree>
    <p:extLst>
      <p:ext uri="{BB962C8B-B14F-4D97-AF65-F5344CB8AC3E}">
        <p14:creationId xmlns:p14="http://schemas.microsoft.com/office/powerpoint/2010/main" val="323892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Young women’s complex social ecosystem</a:t>
            </a:r>
          </a:p>
        </p:txBody>
      </p:sp>
      <p:sp>
        <p:nvSpPr>
          <p:cNvPr id="5" name="Text Placeholder 4"/>
          <p:cNvSpPr>
            <a:spLocks noGrp="1"/>
          </p:cNvSpPr>
          <p:nvPr>
            <p:ph type="body" sz="quarter" idx="16"/>
          </p:nvPr>
        </p:nvSpPr>
        <p:spPr/>
        <p:txBody>
          <a:bodyPr/>
          <a:lstStyle/>
          <a:p>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38</a:t>
            </a:fld>
            <a:endParaRPr lang="en-GB" dirty="0"/>
          </a:p>
        </p:txBody>
      </p:sp>
      <p:sp>
        <p:nvSpPr>
          <p:cNvPr id="45" name="Pentagon 44"/>
          <p:cNvSpPr/>
          <p:nvPr/>
        </p:nvSpPr>
        <p:spPr bwMode="ltGray">
          <a:xfrm>
            <a:off x="6934794" y="1585165"/>
            <a:ext cx="3446364" cy="359352"/>
          </a:xfrm>
          <a:prstGeom prst="homePlate">
            <a:avLst/>
          </a:prstGeom>
          <a:solidFill>
            <a:srgbClr val="717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latin typeface="Arial"/>
                <a:ea typeface="+mn-ea"/>
                <a:cs typeface="+mn-cs"/>
              </a:rPr>
              <a:t>Limiting factors</a:t>
            </a:r>
          </a:p>
        </p:txBody>
      </p:sp>
      <p:sp>
        <p:nvSpPr>
          <p:cNvPr id="46" name="Pentagon 45"/>
          <p:cNvSpPr/>
          <p:nvPr/>
        </p:nvSpPr>
        <p:spPr bwMode="ltGray">
          <a:xfrm flipH="1">
            <a:off x="1613334" y="1594183"/>
            <a:ext cx="3706681" cy="341317"/>
          </a:xfrm>
          <a:prstGeom prst="homePlate">
            <a:avLst/>
          </a:prstGeom>
          <a:solidFill>
            <a:srgbClr val="717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latin typeface="Arial"/>
                <a:ea typeface="+mn-ea"/>
                <a:cs typeface="+mn-cs"/>
              </a:rPr>
              <a:t>Empowering factors</a:t>
            </a:r>
          </a:p>
        </p:txBody>
      </p:sp>
      <p:cxnSp>
        <p:nvCxnSpPr>
          <p:cNvPr id="47" name="Straight Arrow Connector 46"/>
          <p:cNvCxnSpPr>
            <a:stCxn id="68" idx="1"/>
            <a:endCxn id="70" idx="3"/>
          </p:cNvCxnSpPr>
          <p:nvPr/>
        </p:nvCxnSpPr>
        <p:spPr>
          <a:xfrm flipH="1" flipV="1">
            <a:off x="8710730" y="2505907"/>
            <a:ext cx="1098650" cy="48551"/>
          </a:xfrm>
          <a:prstGeom prst="straightConnector1">
            <a:avLst/>
          </a:prstGeom>
          <a:noFill/>
          <a:ln w="3175" cap="flat" cmpd="sng" algn="ctr">
            <a:solidFill>
              <a:srgbClr val="FFFFFF">
                <a:lumMod val="65000"/>
              </a:srgbClr>
            </a:solidFill>
            <a:prstDash val="dash"/>
            <a:miter lim="800000"/>
            <a:tailEnd type="arrow"/>
          </a:ln>
          <a:effectLst/>
        </p:spPr>
      </p:cxnSp>
      <p:cxnSp>
        <p:nvCxnSpPr>
          <p:cNvPr id="48" name="Straight Arrow Connector 47"/>
          <p:cNvCxnSpPr>
            <a:stCxn id="70" idx="1"/>
            <a:endCxn id="63" idx="3"/>
          </p:cNvCxnSpPr>
          <p:nvPr/>
        </p:nvCxnSpPr>
        <p:spPr>
          <a:xfrm flipH="1" flipV="1">
            <a:off x="6939052" y="2473402"/>
            <a:ext cx="475050" cy="32505"/>
          </a:xfrm>
          <a:prstGeom prst="straightConnector1">
            <a:avLst/>
          </a:prstGeom>
          <a:noFill/>
          <a:ln w="3175" cap="flat" cmpd="sng" algn="ctr">
            <a:solidFill>
              <a:srgbClr val="FFFFFF">
                <a:lumMod val="65000"/>
              </a:srgbClr>
            </a:solidFill>
            <a:prstDash val="dash"/>
            <a:miter lim="800000"/>
            <a:tailEnd type="arrow"/>
          </a:ln>
          <a:effectLst/>
        </p:spPr>
      </p:cxnSp>
      <p:cxnSp>
        <p:nvCxnSpPr>
          <p:cNvPr id="49" name="Straight Arrow Connector 48"/>
          <p:cNvCxnSpPr>
            <a:stCxn id="68" idx="1"/>
            <a:endCxn id="69" idx="0"/>
          </p:cNvCxnSpPr>
          <p:nvPr/>
        </p:nvCxnSpPr>
        <p:spPr>
          <a:xfrm flipH="1">
            <a:off x="8012291" y="2554458"/>
            <a:ext cx="1797089" cy="1252423"/>
          </a:xfrm>
          <a:prstGeom prst="straightConnector1">
            <a:avLst/>
          </a:prstGeom>
          <a:noFill/>
          <a:ln w="3175" cap="flat" cmpd="sng" algn="ctr">
            <a:solidFill>
              <a:srgbClr val="FFFFFF">
                <a:lumMod val="65000"/>
              </a:srgbClr>
            </a:solidFill>
            <a:prstDash val="dash"/>
            <a:miter lim="800000"/>
            <a:tailEnd type="arrow"/>
          </a:ln>
          <a:effectLst/>
        </p:spPr>
      </p:cxnSp>
      <p:cxnSp>
        <p:nvCxnSpPr>
          <p:cNvPr id="50" name="Straight Arrow Connector 49"/>
          <p:cNvCxnSpPr>
            <a:stCxn id="69" idx="0"/>
            <a:endCxn id="63" idx="3"/>
          </p:cNvCxnSpPr>
          <p:nvPr/>
        </p:nvCxnSpPr>
        <p:spPr>
          <a:xfrm flipH="1" flipV="1">
            <a:off x="6939052" y="2473402"/>
            <a:ext cx="1073239" cy="1333479"/>
          </a:xfrm>
          <a:prstGeom prst="straightConnector1">
            <a:avLst/>
          </a:prstGeom>
          <a:noFill/>
          <a:ln w="3175" cap="flat" cmpd="sng" algn="ctr">
            <a:solidFill>
              <a:srgbClr val="FFFFFF">
                <a:lumMod val="65000"/>
              </a:srgbClr>
            </a:solidFill>
            <a:prstDash val="dash"/>
            <a:miter lim="800000"/>
            <a:tailEnd type="arrow"/>
          </a:ln>
          <a:effectLst/>
        </p:spPr>
      </p:cxnSp>
      <p:cxnSp>
        <p:nvCxnSpPr>
          <p:cNvPr id="51" name="Straight Arrow Connector 50"/>
          <p:cNvCxnSpPr>
            <a:stCxn id="67" idx="1"/>
            <a:endCxn id="69" idx="3"/>
          </p:cNvCxnSpPr>
          <p:nvPr/>
        </p:nvCxnSpPr>
        <p:spPr>
          <a:xfrm flipH="1">
            <a:off x="8661499" y="4015906"/>
            <a:ext cx="1238410" cy="0"/>
          </a:xfrm>
          <a:prstGeom prst="straightConnector1">
            <a:avLst/>
          </a:prstGeom>
          <a:noFill/>
          <a:ln w="3175" cap="flat" cmpd="sng" algn="ctr">
            <a:solidFill>
              <a:srgbClr val="FFFFFF">
                <a:lumMod val="65000"/>
              </a:srgbClr>
            </a:solidFill>
            <a:prstDash val="dash"/>
            <a:miter lim="800000"/>
            <a:tailEnd type="arrow"/>
          </a:ln>
          <a:effectLst/>
        </p:spPr>
      </p:cxnSp>
      <p:cxnSp>
        <p:nvCxnSpPr>
          <p:cNvPr id="52" name="Straight Arrow Connector 51"/>
          <p:cNvCxnSpPr>
            <a:stCxn id="67" idx="0"/>
            <a:endCxn id="68" idx="2"/>
          </p:cNvCxnSpPr>
          <p:nvPr/>
        </p:nvCxnSpPr>
        <p:spPr>
          <a:xfrm flipH="1" flipV="1">
            <a:off x="10458588" y="2854187"/>
            <a:ext cx="90529" cy="745037"/>
          </a:xfrm>
          <a:prstGeom prst="straightConnector1">
            <a:avLst/>
          </a:prstGeom>
          <a:noFill/>
          <a:ln w="3175" cap="flat" cmpd="sng" algn="ctr">
            <a:solidFill>
              <a:srgbClr val="FFFFFF">
                <a:lumMod val="65000"/>
              </a:srgbClr>
            </a:solidFill>
            <a:prstDash val="dash"/>
            <a:miter lim="800000"/>
            <a:tailEnd type="arrow"/>
          </a:ln>
          <a:effectLst/>
        </p:spPr>
      </p:cxnSp>
      <p:cxnSp>
        <p:nvCxnSpPr>
          <p:cNvPr id="53" name="Straight Arrow Connector 52"/>
          <p:cNvCxnSpPr>
            <a:stCxn id="71" idx="0"/>
            <a:endCxn id="69" idx="2"/>
          </p:cNvCxnSpPr>
          <p:nvPr/>
        </p:nvCxnSpPr>
        <p:spPr>
          <a:xfrm flipV="1">
            <a:off x="8010249" y="4224931"/>
            <a:ext cx="2042" cy="826187"/>
          </a:xfrm>
          <a:prstGeom prst="straightConnector1">
            <a:avLst/>
          </a:prstGeom>
          <a:noFill/>
          <a:ln w="3175" cap="flat" cmpd="sng" algn="ctr">
            <a:solidFill>
              <a:srgbClr val="FFFFFF">
                <a:lumMod val="65000"/>
              </a:srgbClr>
            </a:solidFill>
            <a:prstDash val="dash"/>
            <a:miter lim="800000"/>
            <a:tailEnd type="arrow"/>
          </a:ln>
          <a:effectLst/>
        </p:spPr>
      </p:cxnSp>
      <p:cxnSp>
        <p:nvCxnSpPr>
          <p:cNvPr id="54" name="Straight Arrow Connector 53"/>
          <p:cNvCxnSpPr>
            <a:stCxn id="72" idx="1"/>
            <a:endCxn id="71" idx="3"/>
          </p:cNvCxnSpPr>
          <p:nvPr/>
        </p:nvCxnSpPr>
        <p:spPr>
          <a:xfrm flipH="1" flipV="1">
            <a:off x="8599625" y="5261454"/>
            <a:ext cx="828045" cy="173491"/>
          </a:xfrm>
          <a:prstGeom prst="straightConnector1">
            <a:avLst/>
          </a:prstGeom>
          <a:noFill/>
          <a:ln w="3175" cap="flat" cmpd="sng" algn="ctr">
            <a:solidFill>
              <a:srgbClr val="FFFFFF">
                <a:lumMod val="65000"/>
              </a:srgbClr>
            </a:solidFill>
            <a:prstDash val="dash"/>
            <a:miter lim="800000"/>
            <a:tailEnd type="arrow"/>
          </a:ln>
          <a:effectLst/>
        </p:spPr>
      </p:cxnSp>
      <p:cxnSp>
        <p:nvCxnSpPr>
          <p:cNvPr id="55" name="Straight Arrow Connector 54"/>
          <p:cNvCxnSpPr>
            <a:stCxn id="67" idx="2"/>
            <a:endCxn id="72" idx="0"/>
          </p:cNvCxnSpPr>
          <p:nvPr/>
        </p:nvCxnSpPr>
        <p:spPr>
          <a:xfrm flipH="1">
            <a:off x="10075984" y="4432588"/>
            <a:ext cx="473133" cy="689530"/>
          </a:xfrm>
          <a:prstGeom prst="straightConnector1">
            <a:avLst/>
          </a:prstGeom>
          <a:noFill/>
          <a:ln w="3175" cap="flat" cmpd="sng" algn="ctr">
            <a:solidFill>
              <a:srgbClr val="FFFFFF">
                <a:lumMod val="65000"/>
              </a:srgbClr>
            </a:solidFill>
            <a:prstDash val="dash"/>
            <a:miter lim="800000"/>
            <a:tailEnd type="arrow"/>
          </a:ln>
          <a:effectLst/>
        </p:spPr>
      </p:cxnSp>
      <p:cxnSp>
        <p:nvCxnSpPr>
          <p:cNvPr id="56" name="Straight Arrow Connector 55"/>
          <p:cNvCxnSpPr>
            <a:stCxn id="63" idx="1"/>
            <a:endCxn id="73" idx="3"/>
          </p:cNvCxnSpPr>
          <p:nvPr/>
        </p:nvCxnSpPr>
        <p:spPr>
          <a:xfrm flipH="1">
            <a:off x="4765964" y="2473402"/>
            <a:ext cx="558310" cy="81056"/>
          </a:xfrm>
          <a:prstGeom prst="straightConnector1">
            <a:avLst/>
          </a:prstGeom>
          <a:noFill/>
          <a:ln w="3175" cap="flat" cmpd="sng" algn="ctr">
            <a:solidFill>
              <a:srgbClr val="FFFFFF">
                <a:lumMod val="65000"/>
              </a:srgbClr>
            </a:solidFill>
            <a:prstDash val="dash"/>
            <a:miter lim="800000"/>
            <a:tailEnd type="arrow"/>
          </a:ln>
          <a:effectLst/>
        </p:spPr>
      </p:cxnSp>
      <p:cxnSp>
        <p:nvCxnSpPr>
          <p:cNvPr id="57" name="Straight Arrow Connector 56"/>
          <p:cNvCxnSpPr>
            <a:stCxn id="63" idx="1"/>
            <a:endCxn id="74" idx="3"/>
          </p:cNvCxnSpPr>
          <p:nvPr/>
        </p:nvCxnSpPr>
        <p:spPr>
          <a:xfrm flipH="1">
            <a:off x="4765964" y="2473402"/>
            <a:ext cx="558310" cy="1346659"/>
          </a:xfrm>
          <a:prstGeom prst="straightConnector1">
            <a:avLst/>
          </a:prstGeom>
          <a:noFill/>
          <a:ln w="3175" cap="flat" cmpd="sng" algn="ctr">
            <a:solidFill>
              <a:srgbClr val="FFFFFF">
                <a:lumMod val="65000"/>
              </a:srgbClr>
            </a:solidFill>
            <a:prstDash val="dash"/>
            <a:miter lim="800000"/>
            <a:tailEnd type="arrow"/>
          </a:ln>
          <a:effectLst/>
        </p:spPr>
      </p:cxnSp>
      <p:cxnSp>
        <p:nvCxnSpPr>
          <p:cNvPr id="58" name="Straight Arrow Connector 57"/>
          <p:cNvCxnSpPr>
            <a:stCxn id="73" idx="1"/>
            <a:endCxn id="75" idx="3"/>
          </p:cNvCxnSpPr>
          <p:nvPr/>
        </p:nvCxnSpPr>
        <p:spPr>
          <a:xfrm flipH="1">
            <a:off x="2356214" y="2554458"/>
            <a:ext cx="934276" cy="10610"/>
          </a:xfrm>
          <a:prstGeom prst="straightConnector1">
            <a:avLst/>
          </a:prstGeom>
          <a:noFill/>
          <a:ln w="3175" cap="flat" cmpd="sng" algn="ctr">
            <a:solidFill>
              <a:srgbClr val="FFFFFF">
                <a:lumMod val="65000"/>
              </a:srgbClr>
            </a:solidFill>
            <a:prstDash val="dash"/>
            <a:miter lim="800000"/>
            <a:tailEnd type="arrow"/>
          </a:ln>
          <a:effectLst/>
        </p:spPr>
      </p:cxnSp>
      <p:cxnSp>
        <p:nvCxnSpPr>
          <p:cNvPr id="59" name="Straight Arrow Connector 58"/>
          <p:cNvCxnSpPr>
            <a:stCxn id="74" idx="1"/>
            <a:endCxn id="76" idx="3"/>
          </p:cNvCxnSpPr>
          <p:nvPr/>
        </p:nvCxnSpPr>
        <p:spPr>
          <a:xfrm flipH="1" flipV="1">
            <a:off x="2339877" y="3324548"/>
            <a:ext cx="974221" cy="495513"/>
          </a:xfrm>
          <a:prstGeom prst="straightConnector1">
            <a:avLst/>
          </a:prstGeom>
          <a:noFill/>
          <a:ln w="3175" cap="flat" cmpd="sng" algn="ctr">
            <a:solidFill>
              <a:srgbClr val="FFFFFF">
                <a:lumMod val="65000"/>
              </a:srgbClr>
            </a:solidFill>
            <a:prstDash val="dash"/>
            <a:miter lim="800000"/>
            <a:tailEnd type="arrow"/>
          </a:ln>
          <a:effectLst/>
        </p:spPr>
      </p:cxnSp>
      <p:cxnSp>
        <p:nvCxnSpPr>
          <p:cNvPr id="60" name="Straight Arrow Connector 59"/>
          <p:cNvCxnSpPr>
            <a:stCxn id="77" idx="1"/>
            <a:endCxn id="79" idx="3"/>
          </p:cNvCxnSpPr>
          <p:nvPr/>
        </p:nvCxnSpPr>
        <p:spPr>
          <a:xfrm flipH="1">
            <a:off x="2356214" y="5078174"/>
            <a:ext cx="957883" cy="4098"/>
          </a:xfrm>
          <a:prstGeom prst="straightConnector1">
            <a:avLst/>
          </a:prstGeom>
          <a:noFill/>
          <a:ln w="3175" cap="flat" cmpd="sng" algn="ctr">
            <a:solidFill>
              <a:srgbClr val="FFFFFF">
                <a:lumMod val="65000"/>
              </a:srgbClr>
            </a:solidFill>
            <a:prstDash val="dash"/>
            <a:miter lim="800000"/>
            <a:tailEnd type="arrow"/>
          </a:ln>
          <a:effectLst/>
        </p:spPr>
      </p:cxnSp>
      <p:cxnSp>
        <p:nvCxnSpPr>
          <p:cNvPr id="61" name="Straight Arrow Connector 60"/>
          <p:cNvCxnSpPr>
            <a:stCxn id="78" idx="1"/>
            <a:endCxn id="80" idx="3"/>
          </p:cNvCxnSpPr>
          <p:nvPr/>
        </p:nvCxnSpPr>
        <p:spPr>
          <a:xfrm flipH="1" flipV="1">
            <a:off x="2323774" y="5887461"/>
            <a:ext cx="990324" cy="4873"/>
          </a:xfrm>
          <a:prstGeom prst="straightConnector1">
            <a:avLst/>
          </a:prstGeom>
          <a:noFill/>
          <a:ln w="3175" cap="flat" cmpd="sng" algn="ctr">
            <a:solidFill>
              <a:srgbClr val="FFFFFF">
                <a:lumMod val="65000"/>
              </a:srgbClr>
            </a:solidFill>
            <a:prstDash val="dash"/>
            <a:miter lim="800000"/>
            <a:tailEnd type="arrow"/>
          </a:ln>
          <a:effectLst/>
        </p:spPr>
      </p:cxnSp>
      <p:cxnSp>
        <p:nvCxnSpPr>
          <p:cNvPr id="62" name="Straight Arrow Connector 61"/>
          <p:cNvCxnSpPr>
            <a:stCxn id="74" idx="1"/>
            <a:endCxn id="81" idx="3"/>
          </p:cNvCxnSpPr>
          <p:nvPr/>
        </p:nvCxnSpPr>
        <p:spPr>
          <a:xfrm flipH="1">
            <a:off x="2356214" y="3820061"/>
            <a:ext cx="957884" cy="290423"/>
          </a:xfrm>
          <a:prstGeom prst="straightConnector1">
            <a:avLst/>
          </a:prstGeom>
          <a:noFill/>
          <a:ln w="3175" cap="flat" cmpd="sng" algn="ctr">
            <a:solidFill>
              <a:srgbClr val="FFFFFF">
                <a:lumMod val="65000"/>
              </a:srgbClr>
            </a:solidFill>
            <a:prstDash val="dash"/>
            <a:miter lim="800000"/>
            <a:tailEnd type="arrow"/>
          </a:ln>
          <a:effectLst/>
        </p:spPr>
      </p:cxnSp>
      <p:sp>
        <p:nvSpPr>
          <p:cNvPr id="63" name="Rectangle 62"/>
          <p:cNvSpPr/>
          <p:nvPr/>
        </p:nvSpPr>
        <p:spPr bwMode="ltGray">
          <a:xfrm>
            <a:off x="5324274" y="2234746"/>
            <a:ext cx="1614778" cy="477312"/>
          </a:xfrm>
          <a:prstGeom prst="rect">
            <a:avLst/>
          </a:prstGeom>
          <a:solidFill>
            <a:srgbClr val="717171">
              <a:lumMod val="75000"/>
              <a:lumOff val="2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smtClean="0">
                <a:ln>
                  <a:noFill/>
                </a:ln>
                <a:solidFill>
                  <a:srgbClr val="FFFFFF"/>
                </a:solidFill>
                <a:effectLst/>
                <a:uLnTx/>
                <a:uFillTx/>
                <a:latin typeface="Arial"/>
                <a:ea typeface="+mn-ea"/>
                <a:cs typeface="+mn-cs"/>
              </a:rPr>
              <a:t>INDEPENDENCE &amp; FREEDOM</a:t>
            </a:r>
          </a:p>
        </p:txBody>
      </p:sp>
      <p:sp>
        <p:nvSpPr>
          <p:cNvPr id="64" name="Rectangle 63"/>
          <p:cNvSpPr/>
          <p:nvPr/>
        </p:nvSpPr>
        <p:spPr bwMode="ltGray">
          <a:xfrm>
            <a:off x="5321227" y="1498992"/>
            <a:ext cx="1614778" cy="487921"/>
          </a:xfrm>
          <a:prstGeom prst="rect">
            <a:avLst/>
          </a:prstGeom>
          <a:solidFill>
            <a:srgbClr val="717171">
              <a:lumMod val="75000"/>
              <a:lumOff val="2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smtClean="0">
                <a:ln>
                  <a:noFill/>
                </a:ln>
                <a:solidFill>
                  <a:srgbClr val="FFFFFF"/>
                </a:solidFill>
                <a:effectLst/>
                <a:uLnTx/>
                <a:uFillTx/>
                <a:latin typeface="Arial"/>
                <a:ea typeface="+mn-ea"/>
                <a:cs typeface="+mn-cs"/>
              </a:rPr>
              <a:t>ULTIMATE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smtClean="0">
                <a:ln>
                  <a:noFill/>
                </a:ln>
                <a:solidFill>
                  <a:srgbClr val="FFFFFF"/>
                </a:solidFill>
                <a:effectLst/>
                <a:uLnTx/>
                <a:uFillTx/>
                <a:latin typeface="Arial"/>
                <a:ea typeface="+mn-ea"/>
                <a:cs typeface="+mn-cs"/>
              </a:rPr>
              <a:t>NEED</a:t>
            </a:r>
          </a:p>
        </p:txBody>
      </p:sp>
      <p:cxnSp>
        <p:nvCxnSpPr>
          <p:cNvPr id="65" name="Straight Arrow Connector 64"/>
          <p:cNvCxnSpPr>
            <a:stCxn id="64" idx="2"/>
            <a:endCxn id="63" idx="0"/>
          </p:cNvCxnSpPr>
          <p:nvPr/>
        </p:nvCxnSpPr>
        <p:spPr>
          <a:xfrm>
            <a:off x="6128616" y="1986913"/>
            <a:ext cx="3047" cy="247833"/>
          </a:xfrm>
          <a:prstGeom prst="straightConnector1">
            <a:avLst/>
          </a:prstGeom>
          <a:noFill/>
          <a:ln w="19050" cap="flat" cmpd="sng" algn="ctr">
            <a:solidFill>
              <a:srgbClr val="717171">
                <a:lumMod val="65000"/>
                <a:lumOff val="35000"/>
              </a:srgbClr>
            </a:solidFill>
            <a:prstDash val="solid"/>
            <a:miter lim="800000"/>
            <a:tailEnd type="arrow"/>
          </a:ln>
          <a:effectLst/>
        </p:spPr>
      </p:cxnSp>
      <p:sp>
        <p:nvSpPr>
          <p:cNvPr id="66" name="TextBox 65"/>
          <p:cNvSpPr txBox="1"/>
          <p:nvPr/>
        </p:nvSpPr>
        <p:spPr>
          <a:xfrm>
            <a:off x="5268757" y="2893600"/>
            <a:ext cx="1725812" cy="1976745"/>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00" b="1" i="0" u="none" strike="noStrike" kern="0" cap="none" spc="0" normalizeH="0" baseline="0" noProof="0" dirty="0" smtClean="0">
                <a:ln>
                  <a:noFill/>
                </a:ln>
                <a:solidFill>
                  <a:srgbClr val="717171"/>
                </a:solidFill>
                <a:effectLst/>
                <a:uLnTx/>
                <a:uFillTx/>
              </a:rPr>
              <a:t>UNDERPINNING SOCIAL LIMITATIONS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717171"/>
                </a:solidFill>
                <a:effectLst/>
                <a:uLnTx/>
                <a:uFillTx/>
              </a:rPr>
              <a:t>Sex Guidance/ Know-how</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717171"/>
                </a:solidFill>
                <a:effectLst/>
                <a:uLnTx/>
                <a:uFillTx/>
              </a:rPr>
              <a:t>Sex is taboo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717171"/>
                </a:solidFill>
                <a:effectLst/>
                <a:uLnTx/>
                <a:uFillTx/>
              </a:rPr>
              <a:t>Un-empowered female influencers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717171"/>
                </a:solidFill>
                <a:effectLst/>
                <a:uLnTx/>
                <a:uFillTx/>
              </a:rPr>
              <a:t>Earning power/ access to money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717171"/>
                </a:solidFill>
                <a:effectLst/>
                <a:uLnTx/>
                <a:uFillTx/>
              </a:rPr>
              <a:t>Unemployment/ geographical isolation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ZA" sz="1000" b="0" i="0" u="none" strike="noStrike" kern="0" cap="none" spc="0" normalizeH="0" baseline="0" noProof="0" dirty="0" smtClean="0">
              <a:ln>
                <a:noFill/>
              </a:ln>
              <a:solidFill>
                <a:srgbClr val="717171"/>
              </a:solidFill>
              <a:effectLst/>
              <a:uLnTx/>
              <a:uFillTx/>
            </a:endParaRPr>
          </a:p>
        </p:txBody>
      </p:sp>
      <p:sp>
        <p:nvSpPr>
          <p:cNvPr id="67" name="Rectangle 66"/>
          <p:cNvSpPr/>
          <p:nvPr/>
        </p:nvSpPr>
        <p:spPr bwMode="ltGray">
          <a:xfrm>
            <a:off x="9899909" y="3599224"/>
            <a:ext cx="1298416" cy="833364"/>
          </a:xfrm>
          <a:prstGeom prst="rect">
            <a:avLst/>
          </a:prstGeom>
          <a:solidFill>
            <a:srgbClr val="E5007E"/>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Cultural Gender Stereotypes &amp;  Patriarchy</a:t>
            </a:r>
          </a:p>
        </p:txBody>
      </p:sp>
      <p:sp>
        <p:nvSpPr>
          <p:cNvPr id="68" name="Rectangle 67"/>
          <p:cNvSpPr/>
          <p:nvPr/>
        </p:nvSpPr>
        <p:spPr bwMode="ltGray">
          <a:xfrm>
            <a:off x="9809380" y="2254729"/>
            <a:ext cx="1298416" cy="599458"/>
          </a:xfrm>
          <a:prstGeom prst="rect">
            <a:avLst/>
          </a:prstGeom>
          <a:solidFill>
            <a:srgbClr val="717171">
              <a:lumMod val="60000"/>
              <a:lumOff val="40000"/>
            </a:srgbClr>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Relationship Power dynamics</a:t>
            </a:r>
          </a:p>
        </p:txBody>
      </p:sp>
      <p:sp>
        <p:nvSpPr>
          <p:cNvPr id="69" name="Rectangle 68"/>
          <p:cNvSpPr/>
          <p:nvPr/>
        </p:nvSpPr>
        <p:spPr bwMode="ltGray">
          <a:xfrm>
            <a:off x="7363083" y="3806881"/>
            <a:ext cx="1298416" cy="418050"/>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Sexual/ Body vulnerability</a:t>
            </a:r>
          </a:p>
        </p:txBody>
      </p:sp>
      <p:sp>
        <p:nvSpPr>
          <p:cNvPr id="70" name="Rectangle 69"/>
          <p:cNvSpPr/>
          <p:nvPr/>
        </p:nvSpPr>
        <p:spPr bwMode="ltGray">
          <a:xfrm>
            <a:off x="7414102" y="2209343"/>
            <a:ext cx="1296628" cy="593128"/>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Financial dependence on men</a:t>
            </a:r>
          </a:p>
        </p:txBody>
      </p:sp>
      <p:sp>
        <p:nvSpPr>
          <p:cNvPr id="71" name="Rectangle 70"/>
          <p:cNvSpPr/>
          <p:nvPr/>
        </p:nvSpPr>
        <p:spPr bwMode="ltGray">
          <a:xfrm>
            <a:off x="7420872" y="5051118"/>
            <a:ext cx="1178753" cy="420671"/>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Peer pressure</a:t>
            </a:r>
          </a:p>
        </p:txBody>
      </p:sp>
      <p:sp>
        <p:nvSpPr>
          <p:cNvPr id="72" name="Rectangle 71"/>
          <p:cNvSpPr/>
          <p:nvPr/>
        </p:nvSpPr>
        <p:spPr bwMode="ltGray">
          <a:xfrm>
            <a:off x="9427670" y="5122118"/>
            <a:ext cx="1296628" cy="625654"/>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Society/ community’s expectations</a:t>
            </a:r>
          </a:p>
        </p:txBody>
      </p:sp>
      <p:sp>
        <p:nvSpPr>
          <p:cNvPr id="73" name="Rectangle 72"/>
          <p:cNvSpPr/>
          <p:nvPr/>
        </p:nvSpPr>
        <p:spPr bwMode="ltGray">
          <a:xfrm>
            <a:off x="3290490" y="2229854"/>
            <a:ext cx="1475474" cy="649208"/>
          </a:xfrm>
          <a:prstGeom prst="rect">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Search for identity and voice as a woman</a:t>
            </a:r>
          </a:p>
        </p:txBody>
      </p:sp>
      <p:sp>
        <p:nvSpPr>
          <p:cNvPr id="74" name="Rectangle 73"/>
          <p:cNvSpPr/>
          <p:nvPr/>
        </p:nvSpPr>
        <p:spPr bwMode="ltGray">
          <a:xfrm>
            <a:off x="3314098" y="3515875"/>
            <a:ext cx="1451866" cy="608371"/>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Education is a ticket to a better future/ life</a:t>
            </a:r>
          </a:p>
        </p:txBody>
      </p:sp>
      <p:sp>
        <p:nvSpPr>
          <p:cNvPr id="75" name="Rectangle 74"/>
          <p:cNvSpPr/>
          <p:nvPr/>
        </p:nvSpPr>
        <p:spPr bwMode="ltGray">
          <a:xfrm>
            <a:off x="874269" y="2398495"/>
            <a:ext cx="1481945" cy="333145"/>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Self-Confidence</a:t>
            </a:r>
          </a:p>
        </p:txBody>
      </p:sp>
      <p:sp>
        <p:nvSpPr>
          <p:cNvPr id="76" name="Rectangle 75"/>
          <p:cNvSpPr/>
          <p:nvPr/>
        </p:nvSpPr>
        <p:spPr bwMode="ltGray">
          <a:xfrm>
            <a:off x="857932" y="3102839"/>
            <a:ext cx="1481945" cy="443417"/>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Future security</a:t>
            </a:r>
          </a:p>
        </p:txBody>
      </p:sp>
      <p:sp>
        <p:nvSpPr>
          <p:cNvPr id="77" name="Rectangle 76"/>
          <p:cNvSpPr/>
          <p:nvPr/>
        </p:nvSpPr>
        <p:spPr bwMode="ltGray">
          <a:xfrm>
            <a:off x="3314097" y="4760144"/>
            <a:ext cx="1451867" cy="636059"/>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Family is the most important pillar of strength</a:t>
            </a:r>
          </a:p>
        </p:txBody>
      </p:sp>
      <p:sp>
        <p:nvSpPr>
          <p:cNvPr id="78" name="Rectangle 77"/>
          <p:cNvSpPr/>
          <p:nvPr/>
        </p:nvSpPr>
        <p:spPr bwMode="ltGray">
          <a:xfrm>
            <a:off x="3314098" y="5745149"/>
            <a:ext cx="1451866" cy="294370"/>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Religion</a:t>
            </a:r>
          </a:p>
        </p:txBody>
      </p:sp>
      <p:sp>
        <p:nvSpPr>
          <p:cNvPr id="79" name="Rectangle 78"/>
          <p:cNvSpPr/>
          <p:nvPr/>
        </p:nvSpPr>
        <p:spPr bwMode="ltGray">
          <a:xfrm>
            <a:off x="874269" y="4859834"/>
            <a:ext cx="1481945" cy="444875"/>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Emotional + financial  support</a:t>
            </a:r>
          </a:p>
        </p:txBody>
      </p:sp>
      <p:sp>
        <p:nvSpPr>
          <p:cNvPr id="80" name="Rectangle 79"/>
          <p:cNvSpPr/>
          <p:nvPr/>
        </p:nvSpPr>
        <p:spPr bwMode="ltGray">
          <a:xfrm>
            <a:off x="841829" y="5720888"/>
            <a:ext cx="1481945" cy="333145"/>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Virginity Status</a:t>
            </a:r>
          </a:p>
        </p:txBody>
      </p:sp>
      <p:sp>
        <p:nvSpPr>
          <p:cNvPr id="81" name="Rectangle 80"/>
          <p:cNvSpPr/>
          <p:nvPr/>
        </p:nvSpPr>
        <p:spPr bwMode="ltGray">
          <a:xfrm>
            <a:off x="874269" y="3788380"/>
            <a:ext cx="1481945" cy="644208"/>
          </a:xfrm>
          <a:prstGeom prst="rect">
            <a:avLst/>
          </a:prstGeom>
          <a:solidFill>
            <a:srgbClr val="717171">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0" i="0" u="none" strike="noStrike" kern="0" cap="none" spc="0" normalizeH="0" baseline="0" noProof="0" dirty="0" smtClean="0">
                <a:ln>
                  <a:noFill/>
                </a:ln>
                <a:solidFill>
                  <a:srgbClr val="FFFFFF"/>
                </a:solidFill>
                <a:effectLst/>
                <a:uLnTx/>
                <a:uFillTx/>
                <a:latin typeface="Arial"/>
                <a:ea typeface="+mn-ea"/>
                <a:cs typeface="+mn-cs"/>
              </a:rPr>
              <a:t>Success through employment and earning power</a:t>
            </a:r>
            <a:endParaRPr kumimoji="0" lang="en-ZA" sz="1100" b="1" i="0" u="none" strike="noStrike" kern="0" cap="none" spc="0" normalizeH="0" baseline="0" noProof="0" dirty="0" smtClean="0">
              <a:ln>
                <a:noFill/>
              </a:ln>
              <a:solidFill>
                <a:srgbClr val="FFFFFF"/>
              </a:solidFill>
              <a:effectLst/>
              <a:uLnTx/>
              <a:uFillTx/>
              <a:latin typeface="Arial"/>
              <a:ea typeface="+mn-ea"/>
              <a:cs typeface="+mn-cs"/>
            </a:endParaRPr>
          </a:p>
        </p:txBody>
      </p:sp>
      <p:cxnSp>
        <p:nvCxnSpPr>
          <p:cNvPr id="82" name="Straight Arrow Connector 81"/>
          <p:cNvCxnSpPr>
            <a:stCxn id="63" idx="1"/>
            <a:endCxn id="77" idx="3"/>
          </p:cNvCxnSpPr>
          <p:nvPr/>
        </p:nvCxnSpPr>
        <p:spPr>
          <a:xfrm flipH="1">
            <a:off x="4765964" y="2473402"/>
            <a:ext cx="558310" cy="2604772"/>
          </a:xfrm>
          <a:prstGeom prst="straightConnector1">
            <a:avLst/>
          </a:prstGeom>
          <a:noFill/>
          <a:ln w="3175" cap="flat" cmpd="sng" algn="ctr">
            <a:solidFill>
              <a:srgbClr val="FFFFFF">
                <a:lumMod val="65000"/>
              </a:srgbClr>
            </a:solidFill>
            <a:prstDash val="dash"/>
            <a:miter lim="800000"/>
            <a:tailEnd type="arrow"/>
          </a:ln>
          <a:effectLst/>
        </p:spPr>
      </p:cxnSp>
    </p:spTree>
    <p:extLst>
      <p:ext uri="{BB962C8B-B14F-4D97-AF65-F5344CB8AC3E}">
        <p14:creationId xmlns:p14="http://schemas.microsoft.com/office/powerpoint/2010/main" val="2530238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38" y="2551084"/>
            <a:ext cx="1795578" cy="1961861"/>
          </a:xfrm>
          <a:prstGeom prst="ellipse">
            <a:avLst/>
          </a:prstGeom>
        </p:spPr>
      </p:pic>
      <p:graphicFrame>
        <p:nvGraphicFramePr>
          <p:cNvPr id="20" name="Chart 19"/>
          <p:cNvGraphicFramePr/>
          <p:nvPr>
            <p:extLst/>
          </p:nvPr>
        </p:nvGraphicFramePr>
        <p:xfrm>
          <a:off x="3504874" y="1418417"/>
          <a:ext cx="6096000" cy="385812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a:xfrm>
            <a:off x="360000" y="265635"/>
            <a:ext cx="11466875" cy="404119"/>
          </a:xfrm>
        </p:spPr>
        <p:txBody>
          <a:bodyPr/>
          <a:lstStyle/>
          <a:p>
            <a:r>
              <a:rPr lang="en-ZA" sz="2400" dirty="0" smtClean="0"/>
              <a:t>There are several access points for information on sexuality and sexual health, with peer groups being the most influential</a:t>
            </a:r>
            <a:endParaRPr lang="en-ZA" sz="2400"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39</a:t>
            </a:fld>
            <a:endParaRPr lang="en-GB" dirty="0"/>
          </a:p>
        </p:txBody>
      </p:sp>
      <p:sp>
        <p:nvSpPr>
          <p:cNvPr id="3" name="Teardrop 2"/>
          <p:cNvSpPr/>
          <p:nvPr/>
        </p:nvSpPr>
        <p:spPr>
          <a:xfrm rot="2165776">
            <a:off x="108436" y="1532923"/>
            <a:ext cx="3627219" cy="3516535"/>
          </a:xfrm>
          <a:prstGeom prst="teardrop">
            <a:avLst>
              <a:gd name="adj" fmla="val 1031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sp>
        <p:nvSpPr>
          <p:cNvPr id="8" name="Rectangle 7"/>
          <p:cNvSpPr/>
          <p:nvPr/>
        </p:nvSpPr>
        <p:spPr>
          <a:xfrm>
            <a:off x="644472" y="2419365"/>
            <a:ext cx="2860402" cy="2062103"/>
          </a:xfrm>
          <a:prstGeom prst="rect">
            <a:avLst/>
          </a:prstGeom>
        </p:spPr>
        <p:txBody>
          <a:bodyPr wrap="square">
            <a:spAutoFit/>
          </a:bodyPr>
          <a:lstStyle/>
          <a:p>
            <a:r>
              <a:rPr lang="en-ZA" sz="1600" b="1" dirty="0"/>
              <a:t>Advice typically from girls in their peer groups</a:t>
            </a:r>
            <a:r>
              <a:rPr lang="en-ZA" sz="1600" dirty="0"/>
              <a:t>, since sex is a taboo and merely talking to elders about sex implies that they are sexually active </a:t>
            </a:r>
            <a:r>
              <a:rPr lang="en-ZA" sz="1600" dirty="0" smtClean="0"/>
              <a:t>(which brings </a:t>
            </a:r>
            <a:r>
              <a:rPr lang="en-ZA" sz="1600" dirty="0"/>
              <a:t>shame</a:t>
            </a:r>
            <a:r>
              <a:rPr lang="en-ZA" sz="1600" dirty="0" smtClean="0"/>
              <a:t>)</a:t>
            </a:r>
          </a:p>
          <a:p>
            <a:endParaRPr lang="en-ZA" sz="1600" dirty="0"/>
          </a:p>
          <a:p>
            <a:pPr marL="285750" indent="-285750">
              <a:buFont typeface="Wingdings" panose="05000000000000000000" pitchFamily="2" charset="2"/>
              <a:buChar char="§"/>
            </a:pPr>
            <a:endParaRPr lang="en-US" sz="1600" b="0" dirty="0" smtClean="0">
              <a:latin typeface="Verdana"/>
              <a:ea typeface="ＭＳ Ｐゴシック" pitchFamily="34" charset="-128"/>
            </a:endParaRPr>
          </a:p>
        </p:txBody>
      </p:sp>
      <p:sp>
        <p:nvSpPr>
          <p:cNvPr id="10" name="Rectangle 9"/>
          <p:cNvSpPr/>
          <p:nvPr/>
        </p:nvSpPr>
        <p:spPr>
          <a:xfrm>
            <a:off x="665145" y="1983918"/>
            <a:ext cx="1595309" cy="369332"/>
          </a:xfrm>
          <a:prstGeom prst="rect">
            <a:avLst/>
          </a:prstGeom>
        </p:spPr>
        <p:txBody>
          <a:bodyPr wrap="none">
            <a:spAutoFit/>
          </a:bodyPr>
          <a:lstStyle/>
          <a:p>
            <a:pPr lvl="0"/>
            <a:r>
              <a:rPr lang="en-US" b="1" dirty="0" smtClean="0">
                <a:solidFill>
                  <a:schemeClr val="accent2"/>
                </a:solidFill>
              </a:rPr>
              <a:t>Peer groups </a:t>
            </a:r>
          </a:p>
        </p:txBody>
      </p:sp>
      <p:sp>
        <p:nvSpPr>
          <p:cNvPr id="5" name="Rectangle 4"/>
          <p:cNvSpPr/>
          <p:nvPr/>
        </p:nvSpPr>
        <p:spPr>
          <a:xfrm>
            <a:off x="7814821" y="2296254"/>
            <a:ext cx="3572106" cy="2308324"/>
          </a:xfrm>
          <a:prstGeom prst="rect">
            <a:avLst/>
          </a:prstGeom>
        </p:spPr>
        <p:txBody>
          <a:bodyPr wrap="square">
            <a:spAutoFit/>
          </a:bodyPr>
          <a:lstStyle/>
          <a:p>
            <a:r>
              <a:rPr lang="en-ZA" dirty="0" smtClean="0"/>
              <a:t>There is </a:t>
            </a:r>
            <a:r>
              <a:rPr lang="en-ZA" b="1" dirty="0" smtClean="0"/>
              <a:t>peer </a:t>
            </a:r>
            <a:r>
              <a:rPr lang="en-ZA" b="1" dirty="0"/>
              <a:t>group competitiveness </a:t>
            </a:r>
            <a:r>
              <a:rPr lang="en-ZA" dirty="0"/>
              <a:t>(virgins vs non-virgins) </a:t>
            </a:r>
            <a:r>
              <a:rPr lang="en-ZA" dirty="0" smtClean="0"/>
              <a:t>which also </a:t>
            </a:r>
            <a:r>
              <a:rPr lang="en-ZA" dirty="0"/>
              <a:t>leads to her friends either withholding information or advising to let the boyfriend make the decision about protection</a:t>
            </a:r>
          </a:p>
          <a:p>
            <a:pPr marL="285750" indent="-285750">
              <a:buFont typeface="Wingdings" panose="05000000000000000000" pitchFamily="2" charset="2"/>
              <a:buChar char="§"/>
            </a:pPr>
            <a:endParaRPr lang="en-US" dirty="0">
              <a:latin typeface="Verdana"/>
              <a:ea typeface="ＭＳ Ｐゴシック" pitchFamily="34" charset="-128"/>
            </a:endParaRPr>
          </a:p>
        </p:txBody>
      </p:sp>
      <p:sp>
        <p:nvSpPr>
          <p:cNvPr id="7" name="TextBox 6"/>
          <p:cNvSpPr txBox="1"/>
          <p:nvPr/>
        </p:nvSpPr>
        <p:spPr>
          <a:xfrm>
            <a:off x="3057993" y="5482415"/>
            <a:ext cx="6542881" cy="492443"/>
          </a:xfrm>
          <a:prstGeom prst="rect">
            <a:avLst/>
          </a:prstGeom>
          <a:noFill/>
        </p:spPr>
        <p:txBody>
          <a:bodyPr wrap="square" lIns="0" tIns="0" rIns="0" bIns="0" rtlCol="0">
            <a:spAutoFit/>
          </a:bodyPr>
          <a:lstStyle/>
          <a:p>
            <a:pPr algn="ctr"/>
            <a:r>
              <a:rPr lang="en-ZA" sz="1600" b="1" dirty="0" smtClean="0">
                <a:solidFill>
                  <a:schemeClr val="accent2"/>
                </a:solidFill>
              </a:rPr>
              <a:t>….and so, these varied sources of information contribute to a moral tension around her virginity status</a:t>
            </a:r>
          </a:p>
        </p:txBody>
      </p:sp>
    </p:spTree>
    <p:extLst>
      <p:ext uri="{BB962C8B-B14F-4D97-AF65-F5344CB8AC3E}">
        <p14:creationId xmlns:p14="http://schemas.microsoft.com/office/powerpoint/2010/main" val="99709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60000" y="2375516"/>
            <a:ext cx="11466875" cy="1143000"/>
          </a:xfrm>
        </p:spPr>
        <p:txBody>
          <a:bodyPr/>
          <a:lstStyle/>
          <a:p>
            <a:r>
              <a:rPr lang="en-ZA" dirty="0" smtClean="0"/>
              <a:t>Introduction </a:t>
            </a:r>
            <a:endParaRPr lang="en-ZA" dirty="0"/>
          </a:p>
        </p:txBody>
      </p:sp>
      <p:sp>
        <p:nvSpPr>
          <p:cNvPr id="4" name="Subtitle 3"/>
          <p:cNvSpPr>
            <a:spLocks noGrp="1"/>
          </p:cNvSpPr>
          <p:nvPr>
            <p:ph type="subTitle" idx="1"/>
          </p:nvPr>
        </p:nvSpPr>
        <p:spPr>
          <a:xfrm>
            <a:off x="360000" y="3518516"/>
            <a:ext cx="11466875" cy="1125748"/>
          </a:xfrm>
        </p:spPr>
        <p:txBody>
          <a:bodyPr/>
          <a:lstStyle/>
          <a:p>
            <a:r>
              <a:rPr lang="en-ZA" dirty="0" smtClean="0"/>
              <a:t>Welcome to South Africa </a:t>
            </a:r>
            <a:endParaRPr lang="en-ZA" dirty="0"/>
          </a:p>
        </p:txBody>
      </p:sp>
    </p:spTree>
    <p:extLst>
      <p:ext uri="{BB962C8B-B14F-4D97-AF65-F5344CB8AC3E}">
        <p14:creationId xmlns:p14="http://schemas.microsoft.com/office/powerpoint/2010/main" val="27070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40</a:t>
            </a:fld>
            <a:endParaRPr lang="en-AU" dirty="0">
              <a:solidFill>
                <a:srgbClr val="717171"/>
              </a:solidFill>
            </a:endParaRPr>
          </a:p>
        </p:txBody>
      </p:sp>
      <p:sp>
        <p:nvSpPr>
          <p:cNvPr id="4" name="Right Arrow 3"/>
          <p:cNvSpPr/>
          <p:nvPr>
            <p:custDataLst>
              <p:tags r:id="rId1"/>
            </p:custDataLst>
          </p:nvPr>
        </p:nvSpPr>
        <p:spPr>
          <a:xfrm>
            <a:off x="6204403" y="1117971"/>
            <a:ext cx="2829144" cy="226062"/>
          </a:xfrm>
          <a:prstGeom prst="rightArrow">
            <a:avLst>
              <a:gd name="adj1" fmla="val 100000"/>
              <a:gd name="adj2" fmla="val 58301"/>
            </a:avLst>
          </a:prstGeom>
          <a:solidFill>
            <a:schemeClr val="bg2"/>
          </a:solidFill>
          <a:ln w="9525" cap="flat" cmpd="sng" algn="ctr">
            <a:noFill/>
            <a:prstDash val="solid"/>
          </a:ln>
          <a:effectLst/>
        </p:spPr>
        <p:txBody>
          <a:bodyPr lIns="45715" tIns="0" rIns="91431" bIns="0" rtlCol="0" anchor="ctr" anchorCtr="0"/>
          <a:lstStyle/>
          <a:p>
            <a:r>
              <a:rPr lang="en-US" sz="1100" b="1" i="1" kern="0" dirty="0" smtClean="0">
                <a:solidFill>
                  <a:srgbClr val="FFFFFF"/>
                </a:solidFill>
                <a:cs typeface="Arial" pitchFamily="34" charset="0"/>
              </a:rPr>
              <a:t>Post teens (18-21yrs)</a:t>
            </a:r>
            <a:endParaRPr lang="en-US" sz="1100" b="1" i="1" kern="0" dirty="0">
              <a:solidFill>
                <a:srgbClr val="FFFFFF"/>
              </a:solidFill>
              <a:cs typeface="Arial" pitchFamily="34" charset="0"/>
            </a:endParaRPr>
          </a:p>
        </p:txBody>
      </p:sp>
      <p:sp>
        <p:nvSpPr>
          <p:cNvPr id="5" name="Right Arrow 4"/>
          <p:cNvSpPr/>
          <p:nvPr>
            <p:custDataLst>
              <p:tags r:id="rId2"/>
            </p:custDataLst>
          </p:nvPr>
        </p:nvSpPr>
        <p:spPr>
          <a:xfrm>
            <a:off x="3207350" y="1117972"/>
            <a:ext cx="2833529" cy="224642"/>
          </a:xfrm>
          <a:prstGeom prst="rightArrow">
            <a:avLst>
              <a:gd name="adj1" fmla="val 100000"/>
              <a:gd name="adj2" fmla="val 58301"/>
            </a:avLst>
          </a:prstGeom>
          <a:solidFill>
            <a:schemeClr val="bg2">
              <a:lumMod val="60000"/>
              <a:lumOff val="40000"/>
            </a:schemeClr>
          </a:solidFill>
          <a:ln w="9525" cap="flat" cmpd="sng" algn="ctr">
            <a:noFill/>
            <a:prstDash val="solid"/>
          </a:ln>
          <a:effectLst/>
        </p:spPr>
        <p:txBody>
          <a:bodyPr lIns="45715" tIns="0" rIns="91431" bIns="0" rtlCol="0" anchor="ctr" anchorCtr="0"/>
          <a:lstStyle/>
          <a:p>
            <a:r>
              <a:rPr lang="en-US" sz="1100" b="1" i="1" kern="0" dirty="0" smtClean="0">
                <a:solidFill>
                  <a:srgbClr val="FFFFFF"/>
                </a:solidFill>
                <a:cs typeface="Arial" pitchFamily="34" charset="0"/>
              </a:rPr>
              <a:t>Teenagers (16-18yrs)</a:t>
            </a:r>
            <a:endParaRPr lang="en-US" sz="1100" b="1" i="1" kern="0" dirty="0">
              <a:solidFill>
                <a:srgbClr val="FFFFFF"/>
              </a:solidFill>
              <a:cs typeface="Arial" pitchFamily="34" charset="0"/>
            </a:endParaRPr>
          </a:p>
        </p:txBody>
      </p:sp>
      <p:sp>
        <p:nvSpPr>
          <p:cNvPr id="6" name="Right Arrow 5"/>
          <p:cNvSpPr/>
          <p:nvPr>
            <p:custDataLst>
              <p:tags r:id="rId3"/>
            </p:custDataLst>
          </p:nvPr>
        </p:nvSpPr>
        <p:spPr>
          <a:xfrm>
            <a:off x="193905" y="1116560"/>
            <a:ext cx="2867377" cy="226062"/>
          </a:xfrm>
          <a:prstGeom prst="rightArrow">
            <a:avLst>
              <a:gd name="adj1" fmla="val 100000"/>
              <a:gd name="adj2" fmla="val 58301"/>
            </a:avLst>
          </a:prstGeom>
          <a:solidFill>
            <a:schemeClr val="bg2">
              <a:lumMod val="40000"/>
              <a:lumOff val="60000"/>
            </a:schemeClr>
          </a:solidFill>
          <a:ln w="9525" cap="flat" cmpd="sng" algn="ctr">
            <a:noFill/>
            <a:prstDash val="solid"/>
          </a:ln>
          <a:effectLst/>
        </p:spPr>
        <p:txBody>
          <a:bodyPr lIns="45715" tIns="0" rIns="91431" bIns="0" rtlCol="0" anchor="ctr" anchorCtr="0"/>
          <a:lstStyle/>
          <a:p>
            <a:r>
              <a:rPr lang="en-US" sz="1100" b="1" i="1" kern="0" dirty="0" smtClean="0">
                <a:solidFill>
                  <a:srgbClr val="FFFFFF"/>
                </a:solidFill>
                <a:cs typeface="Arial" pitchFamily="34" charset="0"/>
              </a:rPr>
              <a:t>Pre teens (14-15yrs)</a:t>
            </a:r>
            <a:endParaRPr lang="en-US" sz="1100" b="1" i="1" kern="0" dirty="0">
              <a:solidFill>
                <a:srgbClr val="FFFFFF"/>
              </a:solidFill>
              <a:cs typeface="Arial" pitchFamily="34" charset="0"/>
            </a:endParaRPr>
          </a:p>
        </p:txBody>
      </p:sp>
      <p:sp>
        <p:nvSpPr>
          <p:cNvPr id="14" name="Rounded Rectangle 13"/>
          <p:cNvSpPr/>
          <p:nvPr>
            <p:custDataLst>
              <p:tags r:id="rId4"/>
            </p:custDataLst>
          </p:nvPr>
        </p:nvSpPr>
        <p:spPr>
          <a:xfrm>
            <a:off x="3191760" y="1444831"/>
            <a:ext cx="2667616" cy="1417450"/>
          </a:xfrm>
          <a:prstGeom prst="roundRect">
            <a:avLst>
              <a:gd name="adj" fmla="val 0"/>
            </a:avLst>
          </a:prstGeom>
          <a:solidFill>
            <a:srgbClr val="F2F2F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t"/>
          <a:lstStyle/>
          <a:p>
            <a:pPr marL="171450" indent="-171450">
              <a:buFont typeface="Arial" panose="020B0604020202020204" pitchFamily="34" charset="0"/>
              <a:buChar char="•"/>
            </a:pPr>
            <a:r>
              <a:rPr lang="en-GB" sz="1000" dirty="0">
                <a:solidFill>
                  <a:srgbClr val="717171">
                    <a:lumMod val="75000"/>
                  </a:srgbClr>
                </a:solidFill>
                <a:cs typeface="Verdana"/>
              </a:rPr>
              <a:t>Trying to remain a ‘good girl’/ </a:t>
            </a:r>
            <a:r>
              <a:rPr lang="en-GB" sz="1000" dirty="0" smtClean="0">
                <a:solidFill>
                  <a:srgbClr val="717171">
                    <a:lumMod val="75000"/>
                  </a:srgbClr>
                </a:solidFill>
                <a:cs typeface="Verdana"/>
              </a:rPr>
              <a:t>innocent</a:t>
            </a:r>
          </a:p>
          <a:p>
            <a:pPr marL="171450" indent="-171450">
              <a:buFont typeface="Arial" panose="020B0604020202020204" pitchFamily="34" charset="0"/>
              <a:buChar char="•"/>
            </a:pPr>
            <a:r>
              <a:rPr lang="en-GB" sz="1000" dirty="0" smtClean="0">
                <a:solidFill>
                  <a:srgbClr val="717171">
                    <a:lumMod val="75000"/>
                  </a:srgbClr>
                </a:solidFill>
                <a:cs typeface="Verdana"/>
              </a:rPr>
              <a:t>Start trying </a:t>
            </a:r>
            <a:r>
              <a:rPr lang="en-GB" sz="1000" dirty="0">
                <a:solidFill>
                  <a:srgbClr val="717171">
                    <a:lumMod val="75000"/>
                  </a:srgbClr>
                </a:solidFill>
                <a:cs typeface="Verdana"/>
              </a:rPr>
              <a:t>to attract men’s attention</a:t>
            </a:r>
          </a:p>
          <a:p>
            <a:pPr marL="171450" indent="-171450">
              <a:buFont typeface="Arial" panose="020B0604020202020204" pitchFamily="34" charset="0"/>
              <a:buChar char="•"/>
            </a:pPr>
            <a:r>
              <a:rPr lang="en-GB" sz="1000" dirty="0">
                <a:solidFill>
                  <a:srgbClr val="717171">
                    <a:lumMod val="75000"/>
                  </a:srgbClr>
                </a:solidFill>
                <a:cs typeface="Verdana"/>
              </a:rPr>
              <a:t>ADVICE: Peer group friends/ older sister/ </a:t>
            </a:r>
          </a:p>
          <a:p>
            <a:pPr marL="171450" indent="-171450">
              <a:buFont typeface="Arial" panose="020B0604020202020204" pitchFamily="34" charset="0"/>
              <a:buChar char="•"/>
            </a:pPr>
            <a:r>
              <a:rPr lang="en-GB" sz="1000" dirty="0" smtClean="0">
                <a:solidFill>
                  <a:srgbClr val="717171">
                    <a:lumMod val="75000"/>
                  </a:srgbClr>
                </a:solidFill>
                <a:cs typeface="Verdana"/>
              </a:rPr>
              <a:t>RELATIONSHIPS: Boyfriends/ Baby daddy (start)</a:t>
            </a:r>
          </a:p>
          <a:p>
            <a:pPr marL="171450" indent="-171450">
              <a:buFont typeface="Arial" panose="020B0604020202020204" pitchFamily="34" charset="0"/>
              <a:buChar char="•"/>
            </a:pPr>
            <a:r>
              <a:rPr lang="en-GB" sz="1000" dirty="0" smtClean="0">
                <a:solidFill>
                  <a:srgbClr val="717171">
                    <a:lumMod val="75000"/>
                  </a:srgbClr>
                </a:solidFill>
                <a:cs typeface="Verdana"/>
              </a:rPr>
              <a:t>TENSIONS: peer pressure/ gossip / finding her identity/ school grades</a:t>
            </a:r>
            <a:endParaRPr lang="en-GB" sz="1000" dirty="0">
              <a:solidFill>
                <a:srgbClr val="717171">
                  <a:lumMod val="75000"/>
                </a:srgbClr>
              </a:solidFill>
              <a:cs typeface="Verdana"/>
            </a:endParaRPr>
          </a:p>
        </p:txBody>
      </p:sp>
      <p:sp>
        <p:nvSpPr>
          <p:cNvPr id="27" name="Right Arrow 26"/>
          <p:cNvSpPr/>
          <p:nvPr>
            <p:custDataLst>
              <p:tags r:id="rId5"/>
            </p:custDataLst>
          </p:nvPr>
        </p:nvSpPr>
        <p:spPr>
          <a:xfrm>
            <a:off x="9202633" y="1117972"/>
            <a:ext cx="2865240" cy="224642"/>
          </a:xfrm>
          <a:prstGeom prst="rightArrow">
            <a:avLst>
              <a:gd name="adj1" fmla="val 100000"/>
              <a:gd name="adj2" fmla="val 58301"/>
            </a:avLst>
          </a:prstGeom>
          <a:solidFill>
            <a:schemeClr val="bg2">
              <a:lumMod val="75000"/>
            </a:schemeClr>
          </a:solidFill>
          <a:ln w="9525" cap="flat" cmpd="sng" algn="ctr">
            <a:noFill/>
            <a:prstDash val="solid"/>
          </a:ln>
          <a:effectLst/>
        </p:spPr>
        <p:txBody>
          <a:bodyPr lIns="45715" tIns="0" rIns="91431" bIns="0" rtlCol="0" anchor="ctr" anchorCtr="0"/>
          <a:lstStyle/>
          <a:p>
            <a:r>
              <a:rPr lang="en-US" sz="1100" b="1" i="1" kern="0" dirty="0" smtClean="0">
                <a:solidFill>
                  <a:srgbClr val="FFFFFF"/>
                </a:solidFill>
                <a:cs typeface="Arial" pitchFamily="34" charset="0"/>
              </a:rPr>
              <a:t>Adulthood (22-25yrs)</a:t>
            </a:r>
            <a:endParaRPr lang="en-US" sz="1100" b="1" i="1" kern="0" dirty="0">
              <a:solidFill>
                <a:srgbClr val="FFFFFF"/>
              </a:solidFill>
              <a:cs typeface="Arial" pitchFamily="34" charset="0"/>
            </a:endParaRPr>
          </a:p>
        </p:txBody>
      </p:sp>
      <p:sp>
        <p:nvSpPr>
          <p:cNvPr id="35" name="Rounded Rectangle 34"/>
          <p:cNvSpPr/>
          <p:nvPr>
            <p:custDataLst>
              <p:tags r:id="rId6"/>
            </p:custDataLst>
          </p:nvPr>
        </p:nvSpPr>
        <p:spPr>
          <a:xfrm>
            <a:off x="209388" y="1444831"/>
            <a:ext cx="2667616" cy="1417450"/>
          </a:xfrm>
          <a:prstGeom prst="roundRect">
            <a:avLst>
              <a:gd name="adj" fmla="val 0"/>
            </a:avLst>
          </a:prstGeom>
          <a:solidFill>
            <a:srgbClr val="F2F2F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t"/>
          <a:lstStyle/>
          <a:p>
            <a:pPr marL="171450" indent="-171450">
              <a:buFont typeface="Arial" panose="020B0604020202020204" pitchFamily="34" charset="0"/>
              <a:buChar char="•"/>
            </a:pPr>
            <a:r>
              <a:rPr lang="en-GB" sz="1000" dirty="0">
                <a:solidFill>
                  <a:srgbClr val="717171">
                    <a:lumMod val="75000"/>
                  </a:srgbClr>
                </a:solidFill>
                <a:cs typeface="Verdana"/>
              </a:rPr>
              <a:t>Trying to remain a ‘good </a:t>
            </a:r>
            <a:r>
              <a:rPr lang="en-GB" sz="1000" dirty="0" smtClean="0">
                <a:solidFill>
                  <a:srgbClr val="717171">
                    <a:lumMod val="75000"/>
                  </a:srgbClr>
                </a:solidFill>
                <a:cs typeface="Verdana"/>
              </a:rPr>
              <a:t>girl’</a:t>
            </a:r>
          </a:p>
          <a:p>
            <a:pPr marL="171450" indent="-171450">
              <a:buFont typeface="Arial" panose="020B0604020202020204" pitchFamily="34" charset="0"/>
              <a:buChar char="•"/>
            </a:pPr>
            <a:r>
              <a:rPr lang="en-GB" sz="1000" dirty="0" smtClean="0">
                <a:solidFill>
                  <a:srgbClr val="717171">
                    <a:lumMod val="75000"/>
                  </a:srgbClr>
                </a:solidFill>
                <a:cs typeface="Verdana"/>
              </a:rPr>
              <a:t>ADVICE</a:t>
            </a:r>
            <a:r>
              <a:rPr lang="en-GB" sz="1000" dirty="0">
                <a:solidFill>
                  <a:srgbClr val="717171">
                    <a:lumMod val="75000"/>
                  </a:srgbClr>
                </a:solidFill>
                <a:cs typeface="Verdana"/>
              </a:rPr>
              <a:t>: </a:t>
            </a:r>
            <a:r>
              <a:rPr lang="en-GB" sz="1000" dirty="0" smtClean="0">
                <a:solidFill>
                  <a:srgbClr val="717171">
                    <a:lumMod val="75000"/>
                  </a:srgbClr>
                </a:solidFill>
                <a:cs typeface="Verdana"/>
              </a:rPr>
              <a:t>Not relevant yet</a:t>
            </a:r>
            <a:endParaRPr lang="en-GB" sz="1000" dirty="0">
              <a:solidFill>
                <a:srgbClr val="717171">
                  <a:lumMod val="75000"/>
                </a:srgbClr>
              </a:solidFill>
              <a:cs typeface="Verdana"/>
            </a:endParaRPr>
          </a:p>
          <a:p>
            <a:pPr marL="171450" indent="-171450">
              <a:buFont typeface="Arial" panose="020B0604020202020204" pitchFamily="34" charset="0"/>
              <a:buChar char="•"/>
            </a:pPr>
            <a:r>
              <a:rPr lang="en-GB" sz="1000" dirty="0">
                <a:solidFill>
                  <a:srgbClr val="717171">
                    <a:lumMod val="75000"/>
                  </a:srgbClr>
                </a:solidFill>
                <a:cs typeface="Verdana"/>
              </a:rPr>
              <a:t>RELATIONSHIPS: </a:t>
            </a:r>
            <a:r>
              <a:rPr lang="en-GB" sz="1000" dirty="0" smtClean="0">
                <a:solidFill>
                  <a:srgbClr val="717171">
                    <a:lumMod val="75000"/>
                  </a:srgbClr>
                </a:solidFill>
                <a:cs typeface="Verdana"/>
              </a:rPr>
              <a:t>Boyfriends</a:t>
            </a:r>
            <a:endParaRPr lang="en-GB" sz="1000" dirty="0">
              <a:solidFill>
                <a:srgbClr val="717171">
                  <a:lumMod val="75000"/>
                </a:srgbClr>
              </a:solidFill>
              <a:cs typeface="Verdana"/>
            </a:endParaRPr>
          </a:p>
          <a:p>
            <a:pPr marL="171450" indent="-171450">
              <a:buFont typeface="Arial" panose="020B0604020202020204" pitchFamily="34" charset="0"/>
              <a:buChar char="•"/>
            </a:pPr>
            <a:r>
              <a:rPr lang="en-GB" sz="1000" dirty="0">
                <a:solidFill>
                  <a:srgbClr val="717171">
                    <a:lumMod val="75000"/>
                  </a:srgbClr>
                </a:solidFill>
                <a:cs typeface="Verdana"/>
              </a:rPr>
              <a:t>TENSIONS: </a:t>
            </a:r>
            <a:r>
              <a:rPr lang="en-GB" sz="1000" dirty="0" smtClean="0">
                <a:solidFill>
                  <a:srgbClr val="717171">
                    <a:lumMod val="75000"/>
                  </a:srgbClr>
                </a:solidFill>
                <a:cs typeface="Verdana"/>
              </a:rPr>
              <a:t>pleasing parents</a:t>
            </a:r>
            <a:endParaRPr lang="en-GB" sz="1000" dirty="0">
              <a:solidFill>
                <a:srgbClr val="717171">
                  <a:lumMod val="75000"/>
                </a:srgbClr>
              </a:solidFill>
              <a:cs typeface="Verdana"/>
            </a:endParaRPr>
          </a:p>
        </p:txBody>
      </p:sp>
      <p:sp>
        <p:nvSpPr>
          <p:cNvPr id="36" name="Rounded Rectangle 35"/>
          <p:cNvSpPr/>
          <p:nvPr>
            <p:custDataLst>
              <p:tags r:id="rId7"/>
            </p:custDataLst>
          </p:nvPr>
        </p:nvSpPr>
        <p:spPr>
          <a:xfrm>
            <a:off x="6184790" y="1444831"/>
            <a:ext cx="2667616" cy="1417450"/>
          </a:xfrm>
          <a:prstGeom prst="roundRect">
            <a:avLst>
              <a:gd name="adj" fmla="val 0"/>
            </a:avLst>
          </a:prstGeom>
          <a:solidFill>
            <a:srgbClr val="F2F2F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t"/>
          <a:lstStyle/>
          <a:p>
            <a:pPr marL="171450" indent="-171450">
              <a:buFont typeface="Arial" panose="020B0604020202020204" pitchFamily="34" charset="0"/>
              <a:buChar char="•"/>
            </a:pPr>
            <a:r>
              <a:rPr lang="en-GB" sz="1000" dirty="0">
                <a:solidFill>
                  <a:srgbClr val="717171">
                    <a:lumMod val="75000"/>
                  </a:srgbClr>
                </a:solidFill>
                <a:cs typeface="Verdana"/>
              </a:rPr>
              <a:t>Trying to impress / keep men </a:t>
            </a:r>
            <a:r>
              <a:rPr lang="en-GB" sz="1000" dirty="0" smtClean="0">
                <a:solidFill>
                  <a:srgbClr val="717171">
                    <a:lumMod val="75000"/>
                  </a:srgbClr>
                </a:solidFill>
                <a:cs typeface="Verdana"/>
              </a:rPr>
              <a:t>interested/ keep </a:t>
            </a:r>
            <a:r>
              <a:rPr lang="en-GB" sz="1000" dirty="0">
                <a:solidFill>
                  <a:srgbClr val="717171">
                    <a:lumMod val="75000"/>
                  </a:srgbClr>
                </a:solidFill>
                <a:cs typeface="Verdana"/>
              </a:rPr>
              <a:t>her baby daddy</a:t>
            </a:r>
          </a:p>
          <a:p>
            <a:pPr marL="171450" indent="-171450">
              <a:buFont typeface="Arial" panose="020B0604020202020204" pitchFamily="34" charset="0"/>
              <a:buChar char="•"/>
            </a:pPr>
            <a:r>
              <a:rPr lang="en-GB" sz="1000" dirty="0">
                <a:solidFill>
                  <a:srgbClr val="717171">
                    <a:lumMod val="75000"/>
                  </a:srgbClr>
                </a:solidFill>
                <a:cs typeface="Verdana"/>
              </a:rPr>
              <a:t>ADVICE: Clinic</a:t>
            </a:r>
          </a:p>
          <a:p>
            <a:pPr marL="171450" indent="-171450">
              <a:buFont typeface="Arial" panose="020B0604020202020204" pitchFamily="34" charset="0"/>
              <a:buChar char="•"/>
            </a:pPr>
            <a:r>
              <a:rPr lang="en-GB" sz="1000" dirty="0" smtClean="0">
                <a:solidFill>
                  <a:srgbClr val="717171">
                    <a:lumMod val="75000"/>
                  </a:srgbClr>
                </a:solidFill>
                <a:cs typeface="Verdana"/>
              </a:rPr>
              <a:t>RELATIONSHIPS: Baby daddy, boyfriends, casual flings</a:t>
            </a:r>
          </a:p>
          <a:p>
            <a:pPr marL="171450" indent="-171450">
              <a:buFont typeface="Arial" panose="020B0604020202020204" pitchFamily="34" charset="0"/>
              <a:buChar char="•"/>
            </a:pPr>
            <a:r>
              <a:rPr lang="en-GB" sz="1000" dirty="0" smtClean="0">
                <a:solidFill>
                  <a:srgbClr val="717171">
                    <a:lumMod val="75000"/>
                  </a:srgbClr>
                </a:solidFill>
                <a:cs typeface="Verdana"/>
              </a:rPr>
              <a:t>TENSIONS: Reaching sexual autonomy/ completing education/ financially supporting family</a:t>
            </a:r>
            <a:endParaRPr lang="en-GB" sz="1000" dirty="0">
              <a:solidFill>
                <a:srgbClr val="717171">
                  <a:lumMod val="75000"/>
                </a:srgbClr>
              </a:solidFill>
              <a:cs typeface="Verdana"/>
            </a:endParaRPr>
          </a:p>
        </p:txBody>
      </p:sp>
      <p:sp>
        <p:nvSpPr>
          <p:cNvPr id="37" name="Rounded Rectangle 36"/>
          <p:cNvSpPr/>
          <p:nvPr>
            <p:custDataLst>
              <p:tags r:id="rId8"/>
            </p:custDataLst>
          </p:nvPr>
        </p:nvSpPr>
        <p:spPr>
          <a:xfrm>
            <a:off x="9216152" y="1444831"/>
            <a:ext cx="2667616" cy="1417450"/>
          </a:xfrm>
          <a:prstGeom prst="roundRect">
            <a:avLst>
              <a:gd name="adj" fmla="val 0"/>
            </a:avLst>
          </a:prstGeom>
          <a:solidFill>
            <a:srgbClr val="F2F2F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t"/>
          <a:lstStyle/>
          <a:p>
            <a:pPr marL="171450" indent="-171450">
              <a:buFont typeface="Arial" panose="020B0604020202020204" pitchFamily="34" charset="0"/>
              <a:buChar char="•"/>
            </a:pPr>
            <a:r>
              <a:rPr lang="en-GB" sz="1000" dirty="0" smtClean="0">
                <a:solidFill>
                  <a:srgbClr val="717171">
                    <a:lumMod val="75000"/>
                  </a:srgbClr>
                </a:solidFill>
                <a:cs typeface="Verdana"/>
              </a:rPr>
              <a:t>Learning about their </a:t>
            </a:r>
            <a:r>
              <a:rPr lang="en-GB" sz="1000" dirty="0">
                <a:solidFill>
                  <a:srgbClr val="717171">
                    <a:lumMod val="75000"/>
                  </a:srgbClr>
                </a:solidFill>
                <a:cs typeface="Verdana"/>
              </a:rPr>
              <a:t>own needs and </a:t>
            </a:r>
            <a:r>
              <a:rPr lang="en-GB" sz="1000" dirty="0" smtClean="0">
                <a:solidFill>
                  <a:srgbClr val="717171">
                    <a:lumMod val="75000"/>
                  </a:srgbClr>
                </a:solidFill>
                <a:cs typeface="Verdana"/>
              </a:rPr>
              <a:t>preferences, sexual </a:t>
            </a:r>
            <a:r>
              <a:rPr lang="en-GB" sz="1000" dirty="0">
                <a:solidFill>
                  <a:srgbClr val="717171">
                    <a:lumMod val="75000"/>
                  </a:srgbClr>
                </a:solidFill>
                <a:cs typeface="Verdana"/>
              </a:rPr>
              <a:t>health is for her own </a:t>
            </a:r>
            <a:r>
              <a:rPr lang="en-GB" sz="1000" dirty="0" smtClean="0">
                <a:solidFill>
                  <a:srgbClr val="717171">
                    <a:lumMod val="75000"/>
                  </a:srgbClr>
                </a:solidFill>
                <a:cs typeface="Verdana"/>
              </a:rPr>
              <a:t>benefit now</a:t>
            </a:r>
            <a:endParaRPr lang="en-GB" sz="1000" dirty="0">
              <a:solidFill>
                <a:srgbClr val="717171">
                  <a:lumMod val="75000"/>
                </a:srgbClr>
              </a:solidFill>
              <a:cs typeface="Verdana"/>
            </a:endParaRPr>
          </a:p>
          <a:p>
            <a:pPr marL="171450" indent="-171450">
              <a:buFont typeface="Arial" panose="020B0604020202020204" pitchFamily="34" charset="0"/>
              <a:buChar char="•"/>
            </a:pPr>
            <a:r>
              <a:rPr lang="en-GB" sz="1000" dirty="0">
                <a:solidFill>
                  <a:srgbClr val="717171">
                    <a:lumMod val="75000"/>
                  </a:srgbClr>
                </a:solidFill>
                <a:cs typeface="Verdana"/>
              </a:rPr>
              <a:t>ADVICE: Clinic</a:t>
            </a:r>
          </a:p>
          <a:p>
            <a:pPr marL="171450" indent="-171450">
              <a:buFont typeface="Arial" panose="020B0604020202020204" pitchFamily="34" charset="0"/>
              <a:buChar char="•"/>
            </a:pPr>
            <a:r>
              <a:rPr lang="en-GB" sz="1000" dirty="0">
                <a:solidFill>
                  <a:srgbClr val="717171">
                    <a:lumMod val="75000"/>
                  </a:srgbClr>
                </a:solidFill>
                <a:cs typeface="Verdana"/>
              </a:rPr>
              <a:t>RELATIONSHIPS: </a:t>
            </a:r>
            <a:r>
              <a:rPr lang="en-GB" sz="1000" dirty="0" smtClean="0">
                <a:solidFill>
                  <a:srgbClr val="717171">
                    <a:lumMod val="75000"/>
                  </a:srgbClr>
                </a:solidFill>
                <a:cs typeface="Verdana"/>
              </a:rPr>
              <a:t>Blesser/ Baby </a:t>
            </a:r>
            <a:r>
              <a:rPr lang="en-GB" sz="1000" dirty="0">
                <a:solidFill>
                  <a:srgbClr val="717171">
                    <a:lumMod val="75000"/>
                  </a:srgbClr>
                </a:solidFill>
                <a:cs typeface="Verdana"/>
              </a:rPr>
              <a:t>daddy, </a:t>
            </a:r>
            <a:r>
              <a:rPr lang="en-GB" sz="1000" dirty="0" smtClean="0">
                <a:solidFill>
                  <a:srgbClr val="717171">
                    <a:lumMod val="75000"/>
                  </a:srgbClr>
                </a:solidFill>
                <a:cs typeface="Verdana"/>
              </a:rPr>
              <a:t>boyfriends</a:t>
            </a:r>
            <a:endParaRPr lang="en-GB" sz="1000" dirty="0">
              <a:solidFill>
                <a:srgbClr val="717171">
                  <a:lumMod val="75000"/>
                </a:srgbClr>
              </a:solidFill>
              <a:cs typeface="Verdana"/>
            </a:endParaRPr>
          </a:p>
          <a:p>
            <a:pPr marL="171450" indent="-171450">
              <a:buFont typeface="Arial" panose="020B0604020202020204" pitchFamily="34" charset="0"/>
              <a:buChar char="•"/>
            </a:pPr>
            <a:r>
              <a:rPr lang="en-GB" sz="1000" dirty="0">
                <a:solidFill>
                  <a:srgbClr val="717171">
                    <a:lumMod val="75000"/>
                  </a:srgbClr>
                </a:solidFill>
                <a:cs typeface="Verdana"/>
              </a:rPr>
              <a:t>TENSIONS: Reaching sexual autonomy/ completing education/ financially supporting family</a:t>
            </a:r>
          </a:p>
        </p:txBody>
      </p:sp>
      <p:sp>
        <p:nvSpPr>
          <p:cNvPr id="25" name="Rectangle 24"/>
          <p:cNvSpPr/>
          <p:nvPr/>
        </p:nvSpPr>
        <p:spPr bwMode="ltGray">
          <a:xfrm>
            <a:off x="3207350" y="2970895"/>
            <a:ext cx="2652026" cy="2887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717171">
                    <a:lumMod val="75000"/>
                  </a:srgbClr>
                </a:solidFill>
              </a:rPr>
              <a:t>Sexual Trauma</a:t>
            </a:r>
          </a:p>
        </p:txBody>
      </p:sp>
      <p:sp>
        <p:nvSpPr>
          <p:cNvPr id="26" name="Rectangle 25"/>
          <p:cNvSpPr/>
          <p:nvPr/>
        </p:nvSpPr>
        <p:spPr bwMode="ltGray">
          <a:xfrm>
            <a:off x="6204404" y="2970895"/>
            <a:ext cx="2652026" cy="2887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717171">
                    <a:lumMod val="75000"/>
                  </a:srgbClr>
                </a:solidFill>
              </a:rPr>
              <a:t>Sexual Normalisation</a:t>
            </a:r>
          </a:p>
        </p:txBody>
      </p:sp>
      <p:sp>
        <p:nvSpPr>
          <p:cNvPr id="28" name="Rectangle 27"/>
          <p:cNvSpPr/>
          <p:nvPr/>
        </p:nvSpPr>
        <p:spPr bwMode="ltGray">
          <a:xfrm>
            <a:off x="9231742" y="2967016"/>
            <a:ext cx="2652026" cy="2887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717171">
                    <a:lumMod val="75000"/>
                  </a:srgbClr>
                </a:solidFill>
              </a:rPr>
              <a:t>Sexual Wisdom &amp; Confidence</a:t>
            </a:r>
          </a:p>
        </p:txBody>
      </p:sp>
      <p:sp>
        <p:nvSpPr>
          <p:cNvPr id="38" name="Rectangle 37"/>
          <p:cNvSpPr/>
          <p:nvPr/>
        </p:nvSpPr>
        <p:spPr bwMode="ltGray">
          <a:xfrm>
            <a:off x="247335" y="2976581"/>
            <a:ext cx="2652026" cy="2887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717171">
                    <a:lumMod val="75000"/>
                  </a:srgbClr>
                </a:solidFill>
              </a:rPr>
              <a:t>Fearful Innocence</a:t>
            </a:r>
          </a:p>
        </p:txBody>
      </p:sp>
      <p:sp>
        <p:nvSpPr>
          <p:cNvPr id="42" name="Rectangle 41"/>
          <p:cNvSpPr/>
          <p:nvPr/>
        </p:nvSpPr>
        <p:spPr bwMode="ltGray">
          <a:xfrm>
            <a:off x="9253610" y="3342203"/>
            <a:ext cx="2630159" cy="22280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ZA" sz="1000" dirty="0" smtClean="0">
                <a:solidFill>
                  <a:srgbClr val="717171">
                    <a:lumMod val="50000"/>
                  </a:srgbClr>
                </a:solidFill>
              </a:rPr>
              <a:t>More know how regarding contraception choices </a:t>
            </a:r>
          </a:p>
          <a:p>
            <a:pPr marL="285750" indent="-285750">
              <a:buFont typeface="Arial" panose="020B0604020202020204" pitchFamily="34" charset="0"/>
              <a:buChar char="•"/>
            </a:pPr>
            <a:r>
              <a:rPr lang="en-ZA" sz="1000" dirty="0" smtClean="0">
                <a:solidFill>
                  <a:srgbClr val="717171">
                    <a:lumMod val="50000"/>
                  </a:srgbClr>
                </a:solidFill>
              </a:rPr>
              <a:t>Wise enough now through experiences to use of both contraception and condoms</a:t>
            </a:r>
          </a:p>
          <a:p>
            <a:pPr marL="285750" indent="-285750">
              <a:buFont typeface="Arial" panose="020B0604020202020204" pitchFamily="34" charset="0"/>
              <a:buChar char="•"/>
            </a:pPr>
            <a:r>
              <a:rPr lang="en-ZA" sz="1000" dirty="0" smtClean="0">
                <a:solidFill>
                  <a:srgbClr val="717171">
                    <a:lumMod val="50000"/>
                  </a:srgbClr>
                </a:solidFill>
              </a:rPr>
              <a:t>Has had experiences with men and more in control of their body and choices re contraception/ condoms/ sexual health and care</a:t>
            </a:r>
          </a:p>
          <a:p>
            <a:pPr marL="285750" indent="-285750">
              <a:buFont typeface="Arial" panose="020B0604020202020204" pitchFamily="34" charset="0"/>
              <a:buChar char="•"/>
            </a:pPr>
            <a:endParaRPr lang="en-ZA" sz="1000" dirty="0" smtClean="0">
              <a:solidFill>
                <a:srgbClr val="717171">
                  <a:lumMod val="50000"/>
                </a:srgbClr>
              </a:solidFill>
            </a:endParaRPr>
          </a:p>
        </p:txBody>
      </p:sp>
      <p:sp>
        <p:nvSpPr>
          <p:cNvPr id="43" name="Rectangle 42"/>
          <p:cNvSpPr/>
          <p:nvPr/>
        </p:nvSpPr>
        <p:spPr bwMode="ltGray">
          <a:xfrm>
            <a:off x="6184790" y="3342203"/>
            <a:ext cx="2630159" cy="22280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ZA" sz="1000" dirty="0" smtClean="0">
                <a:solidFill>
                  <a:srgbClr val="717171">
                    <a:lumMod val="50000"/>
                  </a:srgbClr>
                </a:solidFill>
              </a:rPr>
              <a:t>Minimal knowledge about family planning, contraception</a:t>
            </a:r>
          </a:p>
          <a:p>
            <a:pPr marL="285750" indent="-285750">
              <a:buFont typeface="Arial" panose="020B0604020202020204" pitchFamily="34" charset="0"/>
              <a:buChar char="•"/>
            </a:pPr>
            <a:r>
              <a:rPr lang="en-ZA" sz="1000" dirty="0" smtClean="0">
                <a:solidFill>
                  <a:srgbClr val="717171">
                    <a:lumMod val="50000"/>
                  </a:srgbClr>
                </a:solidFill>
              </a:rPr>
              <a:t>Often fall pregnant at 16 years old in the first or early sexual encounters. After fall pregnant only then go for contraception injections</a:t>
            </a:r>
          </a:p>
          <a:p>
            <a:pPr marL="285750" indent="-285750">
              <a:buFont typeface="Arial" panose="020B0604020202020204" pitchFamily="34" charset="0"/>
              <a:buChar char="•"/>
            </a:pPr>
            <a:r>
              <a:rPr lang="en-ZA" sz="1000" dirty="0" smtClean="0">
                <a:solidFill>
                  <a:srgbClr val="717171">
                    <a:lumMod val="50000"/>
                  </a:srgbClr>
                </a:solidFill>
              </a:rPr>
              <a:t>Most use contraceptives, but let her partner decide about condom use, she feels like she needs to please her partner</a:t>
            </a:r>
          </a:p>
          <a:p>
            <a:pPr marL="285750" indent="-285750">
              <a:buFont typeface="Arial" panose="020B0604020202020204" pitchFamily="34" charset="0"/>
              <a:buChar char="•"/>
            </a:pPr>
            <a:endParaRPr lang="en-ZA" sz="1000" dirty="0" smtClean="0">
              <a:solidFill>
                <a:srgbClr val="717171">
                  <a:lumMod val="50000"/>
                </a:srgbClr>
              </a:solidFill>
            </a:endParaRPr>
          </a:p>
        </p:txBody>
      </p:sp>
      <p:sp>
        <p:nvSpPr>
          <p:cNvPr id="44" name="Rectangle 43"/>
          <p:cNvSpPr/>
          <p:nvPr/>
        </p:nvSpPr>
        <p:spPr bwMode="ltGray">
          <a:xfrm>
            <a:off x="3198402" y="3342203"/>
            <a:ext cx="2660975" cy="22280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ZA" sz="1000" dirty="0" smtClean="0">
                <a:solidFill>
                  <a:srgbClr val="717171">
                    <a:lumMod val="50000"/>
                  </a:srgbClr>
                </a:solidFill>
              </a:rPr>
              <a:t>Blind leading the blind, their lack of knowledge means they don’t know about preventative sexual health care/ products</a:t>
            </a:r>
          </a:p>
          <a:p>
            <a:pPr marL="285750" indent="-285750">
              <a:buFont typeface="Arial" panose="020B0604020202020204" pitchFamily="34" charset="0"/>
              <a:buChar char="•"/>
            </a:pPr>
            <a:r>
              <a:rPr lang="en-GB" sz="1000" dirty="0" smtClean="0">
                <a:solidFill>
                  <a:srgbClr val="717171">
                    <a:lumMod val="50000"/>
                  </a:srgbClr>
                </a:solidFill>
                <a:cs typeface="Verdana"/>
              </a:rPr>
              <a:t>Sabotage </a:t>
            </a:r>
            <a:r>
              <a:rPr lang="en-GB" sz="1000" dirty="0">
                <a:solidFill>
                  <a:srgbClr val="717171">
                    <a:lumMod val="50000"/>
                  </a:srgbClr>
                </a:solidFill>
                <a:cs typeface="Verdana"/>
              </a:rPr>
              <a:t>each other </a:t>
            </a:r>
            <a:r>
              <a:rPr lang="en-GB" sz="1000" dirty="0" smtClean="0">
                <a:solidFill>
                  <a:srgbClr val="717171">
                    <a:lumMod val="50000"/>
                  </a:srgbClr>
                </a:solidFill>
                <a:cs typeface="Verdana"/>
              </a:rPr>
              <a:t>by not sharing sexual experience  </a:t>
            </a:r>
          </a:p>
          <a:p>
            <a:pPr marL="742950" lvl="1" indent="-285750">
              <a:buFont typeface="Arial" panose="020B0604020202020204" pitchFamily="34" charset="0"/>
              <a:buChar char="•"/>
            </a:pPr>
            <a:r>
              <a:rPr lang="en-GB" sz="1000" dirty="0">
                <a:solidFill>
                  <a:srgbClr val="717171">
                    <a:lumMod val="50000"/>
                  </a:srgbClr>
                </a:solidFill>
                <a:cs typeface="Verdana"/>
              </a:rPr>
              <a:t>N</a:t>
            </a:r>
            <a:r>
              <a:rPr lang="en-GB" sz="1000" dirty="0" smtClean="0">
                <a:solidFill>
                  <a:srgbClr val="717171">
                    <a:lumMod val="50000"/>
                  </a:srgbClr>
                </a:solidFill>
                <a:cs typeface="Verdana"/>
              </a:rPr>
              <a:t>ot warning each other about the risks of sex</a:t>
            </a:r>
          </a:p>
          <a:p>
            <a:pPr marL="742950" lvl="1" indent="-285750">
              <a:buFont typeface="Arial" panose="020B0604020202020204" pitchFamily="34" charset="0"/>
              <a:buChar char="•"/>
            </a:pPr>
            <a:r>
              <a:rPr lang="en-GB" sz="1000" dirty="0" smtClean="0">
                <a:solidFill>
                  <a:srgbClr val="717171">
                    <a:lumMod val="50000"/>
                  </a:srgbClr>
                </a:solidFill>
                <a:cs typeface="Verdana"/>
              </a:rPr>
              <a:t>Not </a:t>
            </a:r>
            <a:r>
              <a:rPr lang="en-GB" sz="1000" dirty="0">
                <a:solidFill>
                  <a:srgbClr val="717171">
                    <a:lumMod val="50000"/>
                  </a:srgbClr>
                </a:solidFill>
                <a:cs typeface="Verdana"/>
              </a:rPr>
              <a:t>give advice to use </a:t>
            </a:r>
            <a:r>
              <a:rPr lang="en-GB" sz="1000" dirty="0" smtClean="0">
                <a:solidFill>
                  <a:srgbClr val="717171">
                    <a:lumMod val="50000"/>
                  </a:srgbClr>
                </a:solidFill>
                <a:cs typeface="Verdana"/>
              </a:rPr>
              <a:t>condoms</a:t>
            </a:r>
          </a:p>
          <a:p>
            <a:pPr marL="285750" indent="-285750">
              <a:buFont typeface="Arial" panose="020B0604020202020204" pitchFamily="34" charset="0"/>
              <a:buChar char="•"/>
            </a:pPr>
            <a:r>
              <a:rPr lang="en-GB" sz="1000" dirty="0" smtClean="0">
                <a:solidFill>
                  <a:srgbClr val="717171">
                    <a:lumMod val="50000"/>
                  </a:srgbClr>
                </a:solidFill>
                <a:cs typeface="Verdana"/>
              </a:rPr>
              <a:t>Virgins don’t ask advice, want to learn from her mistakes but this often comes at a high cost (unwanted pregnancy)</a:t>
            </a:r>
            <a:endParaRPr lang="en-GB" sz="1000" dirty="0">
              <a:solidFill>
                <a:srgbClr val="717171">
                  <a:lumMod val="50000"/>
                </a:srgbClr>
              </a:solidFill>
              <a:cs typeface="Verdana"/>
            </a:endParaRPr>
          </a:p>
          <a:p>
            <a:endParaRPr lang="en-ZA" sz="1000" dirty="0" smtClean="0">
              <a:solidFill>
                <a:srgbClr val="717171">
                  <a:lumMod val="50000"/>
                </a:srgbClr>
              </a:solidFill>
            </a:endParaRPr>
          </a:p>
        </p:txBody>
      </p:sp>
      <p:sp>
        <p:nvSpPr>
          <p:cNvPr id="50" name="Title 1"/>
          <p:cNvSpPr>
            <a:spLocks noGrp="1"/>
          </p:cNvSpPr>
          <p:nvPr>
            <p:ph type="title"/>
          </p:nvPr>
        </p:nvSpPr>
        <p:spPr>
          <a:xfrm>
            <a:off x="359999" y="430717"/>
            <a:ext cx="11466875" cy="404119"/>
          </a:xfrm>
        </p:spPr>
        <p:txBody>
          <a:bodyPr/>
          <a:lstStyle/>
          <a:p>
            <a:r>
              <a:rPr lang="en-ZA" dirty="0" smtClean="0"/>
              <a:t>Teenage years are the foundation for a young woman’s journey into adulthood</a:t>
            </a:r>
            <a:endParaRPr lang="en-ZA" dirty="0"/>
          </a:p>
        </p:txBody>
      </p:sp>
      <p:sp>
        <p:nvSpPr>
          <p:cNvPr id="2" name="Right Arrow 1"/>
          <p:cNvSpPr/>
          <p:nvPr/>
        </p:nvSpPr>
        <p:spPr>
          <a:xfrm>
            <a:off x="2877004" y="2958967"/>
            <a:ext cx="314756" cy="33506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58" name="Right Arrow 57"/>
          <p:cNvSpPr/>
          <p:nvPr/>
        </p:nvSpPr>
        <p:spPr>
          <a:xfrm>
            <a:off x="5838884" y="2958967"/>
            <a:ext cx="314756" cy="33506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59" name="Right Arrow 58"/>
          <p:cNvSpPr/>
          <p:nvPr/>
        </p:nvSpPr>
        <p:spPr>
          <a:xfrm>
            <a:off x="8856430" y="2958967"/>
            <a:ext cx="314756" cy="33506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60" name="Rectangle 59"/>
          <p:cNvSpPr/>
          <p:nvPr/>
        </p:nvSpPr>
        <p:spPr bwMode="ltGray">
          <a:xfrm>
            <a:off x="3194649" y="5540705"/>
            <a:ext cx="2664727" cy="3493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FFFFFF"/>
                </a:solidFill>
              </a:rPr>
              <a:t>Prevention</a:t>
            </a:r>
          </a:p>
        </p:txBody>
      </p:sp>
      <p:sp>
        <p:nvSpPr>
          <p:cNvPr id="61" name="Rectangle 60"/>
          <p:cNvSpPr/>
          <p:nvPr/>
        </p:nvSpPr>
        <p:spPr bwMode="ltGray">
          <a:xfrm>
            <a:off x="6153639" y="5540705"/>
            <a:ext cx="2661309" cy="3493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FFFFFF"/>
                </a:solidFill>
              </a:rPr>
              <a:t>Protection</a:t>
            </a:r>
          </a:p>
        </p:txBody>
      </p:sp>
      <p:sp>
        <p:nvSpPr>
          <p:cNvPr id="62" name="Rectangle 61"/>
          <p:cNvSpPr/>
          <p:nvPr/>
        </p:nvSpPr>
        <p:spPr bwMode="ltGray">
          <a:xfrm>
            <a:off x="9253610" y="5536826"/>
            <a:ext cx="2630158" cy="3493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FFFFFF"/>
                </a:solidFill>
              </a:rPr>
              <a:t>Convenience</a:t>
            </a:r>
          </a:p>
        </p:txBody>
      </p:sp>
      <p:sp>
        <p:nvSpPr>
          <p:cNvPr id="63" name="Rectangle 62"/>
          <p:cNvSpPr/>
          <p:nvPr/>
        </p:nvSpPr>
        <p:spPr bwMode="ltGray">
          <a:xfrm>
            <a:off x="247335" y="5546391"/>
            <a:ext cx="2652026" cy="3493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smtClean="0">
                <a:solidFill>
                  <a:srgbClr val="FFFFFF"/>
                </a:solidFill>
              </a:rPr>
              <a:t>Educate</a:t>
            </a:r>
          </a:p>
        </p:txBody>
      </p:sp>
      <p:sp>
        <p:nvSpPr>
          <p:cNvPr id="33" name="Rectangle 32"/>
          <p:cNvSpPr/>
          <p:nvPr/>
        </p:nvSpPr>
        <p:spPr bwMode="ltGray">
          <a:xfrm>
            <a:off x="238386" y="3342203"/>
            <a:ext cx="2660975" cy="222802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ZA" sz="1000" dirty="0" smtClean="0">
                <a:solidFill>
                  <a:srgbClr val="717171">
                    <a:lumMod val="50000"/>
                  </a:srgbClr>
                </a:solidFill>
              </a:rPr>
              <a:t>Very innocent, most still virgins but some lose their virginity from the age of 12 years old</a:t>
            </a:r>
          </a:p>
          <a:p>
            <a:pPr marL="285750" indent="-285750">
              <a:buFont typeface="Arial" panose="020B0604020202020204" pitchFamily="34" charset="0"/>
              <a:buChar char="•"/>
            </a:pPr>
            <a:r>
              <a:rPr lang="en-ZA" sz="1000" dirty="0" smtClean="0">
                <a:solidFill>
                  <a:srgbClr val="717171">
                    <a:lumMod val="50000"/>
                  </a:srgbClr>
                </a:solidFill>
                <a:cs typeface="Verdana"/>
              </a:rPr>
              <a:t>Very little sex-ed know-how</a:t>
            </a:r>
          </a:p>
          <a:p>
            <a:pPr marL="285750" indent="-285750">
              <a:buFont typeface="Arial" panose="020B0604020202020204" pitchFamily="34" charset="0"/>
              <a:buChar char="•"/>
            </a:pPr>
            <a:r>
              <a:rPr lang="en-ZA" sz="1000" dirty="0" smtClean="0">
                <a:solidFill>
                  <a:srgbClr val="717171">
                    <a:lumMod val="50000"/>
                  </a:srgbClr>
                </a:solidFill>
                <a:cs typeface="Verdana"/>
              </a:rPr>
              <a:t>Learning basic fem are rituals from mother/ sister</a:t>
            </a:r>
            <a:endParaRPr lang="en-GB" sz="1000" dirty="0">
              <a:solidFill>
                <a:srgbClr val="717171">
                  <a:lumMod val="50000"/>
                </a:srgbClr>
              </a:solidFill>
              <a:cs typeface="Verdana"/>
            </a:endParaRPr>
          </a:p>
          <a:p>
            <a:pPr marL="285750" indent="-285750">
              <a:buFont typeface="Arial" panose="020B0604020202020204" pitchFamily="34" charset="0"/>
              <a:buChar char="•"/>
            </a:pPr>
            <a:endParaRPr lang="en-ZA" sz="1000" dirty="0" smtClean="0">
              <a:solidFill>
                <a:srgbClr val="717171">
                  <a:lumMod val="50000"/>
                </a:srgbClr>
              </a:solidFill>
            </a:endParaRPr>
          </a:p>
          <a:p>
            <a:pPr marL="285750" indent="-285750">
              <a:buFont typeface="Arial" panose="020B0604020202020204" pitchFamily="34" charset="0"/>
              <a:buChar char="•"/>
            </a:pPr>
            <a:endParaRPr lang="en-ZA" sz="1000" dirty="0" smtClean="0">
              <a:solidFill>
                <a:srgbClr val="717171">
                  <a:lumMod val="50000"/>
                </a:srgbClr>
              </a:solidFill>
            </a:endParaRPr>
          </a:p>
        </p:txBody>
      </p:sp>
    </p:spTree>
    <p:extLst>
      <p:ext uri="{BB962C8B-B14F-4D97-AF65-F5344CB8AC3E}">
        <p14:creationId xmlns:p14="http://schemas.microsoft.com/office/powerpoint/2010/main" val="1602333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Teenage years are the most </a:t>
            </a:r>
            <a:r>
              <a:rPr lang="en-ZA" dirty="0" smtClean="0"/>
              <a:t>formative </a:t>
            </a:r>
            <a:r>
              <a:rPr lang="en-ZA" dirty="0"/>
              <a:t>and vulnerable time in a young woman’s life</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41</a:t>
            </a:fld>
            <a:endParaRPr lang="en-GB" dirty="0">
              <a:solidFill>
                <a:srgbClr val="717171"/>
              </a:solidFill>
            </a:endParaRPr>
          </a:p>
        </p:txBody>
      </p:sp>
      <p:sp>
        <p:nvSpPr>
          <p:cNvPr id="4" name="Text Placeholder 3"/>
          <p:cNvSpPr>
            <a:spLocks noGrp="1"/>
          </p:cNvSpPr>
          <p:nvPr>
            <p:ph type="body" sz="quarter" idx="17"/>
          </p:nvPr>
        </p:nvSpPr>
        <p:spPr>
          <a:xfrm>
            <a:off x="357188" y="1197021"/>
            <a:ext cx="11477331" cy="396875"/>
          </a:xfrm>
        </p:spPr>
        <p:txBody>
          <a:bodyPr/>
          <a:lstStyle/>
          <a:p>
            <a:r>
              <a:rPr lang="en-ZA" sz="1600" i="1" dirty="0"/>
              <a:t>P</a:t>
            </a:r>
            <a:r>
              <a:rPr lang="en-ZA" sz="1600" i="1" dirty="0" smtClean="0"/>
              <a:t>eer </a:t>
            </a:r>
            <a:r>
              <a:rPr lang="en-ZA" sz="1600" i="1" dirty="0"/>
              <a:t>pressure to fit into the ‘non-virgin’ social group leads her to making poor sexual health decisions. This is the window period for education and prevention </a:t>
            </a:r>
            <a:r>
              <a:rPr lang="en-ZA" sz="1600" i="1" dirty="0" smtClean="0"/>
              <a:t>initiatives.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6" name="Rectangle 5"/>
          <p:cNvSpPr/>
          <p:nvPr/>
        </p:nvSpPr>
        <p:spPr bwMode="ltGray">
          <a:xfrm>
            <a:off x="1218252" y="1832494"/>
            <a:ext cx="2254250" cy="66791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Teenage years is a life stage full of her most important ‘first times’</a:t>
            </a:r>
          </a:p>
        </p:txBody>
      </p:sp>
      <p:sp>
        <p:nvSpPr>
          <p:cNvPr id="7" name="Rectangle 6"/>
          <p:cNvSpPr/>
          <p:nvPr/>
        </p:nvSpPr>
        <p:spPr bwMode="ltGray">
          <a:xfrm>
            <a:off x="1288102" y="3190415"/>
            <a:ext cx="2120900" cy="63841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First sexual encounter (consented/ non-consented)</a:t>
            </a:r>
          </a:p>
        </p:txBody>
      </p:sp>
      <p:cxnSp>
        <p:nvCxnSpPr>
          <p:cNvPr id="8" name="Straight Arrow Connector 7"/>
          <p:cNvCxnSpPr>
            <a:stCxn id="6" idx="2"/>
            <a:endCxn id="7" idx="0"/>
          </p:cNvCxnSpPr>
          <p:nvPr/>
        </p:nvCxnSpPr>
        <p:spPr>
          <a:xfrm>
            <a:off x="2345377" y="2500413"/>
            <a:ext cx="3175" cy="690002"/>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ltGray">
          <a:xfrm>
            <a:off x="5942652" y="4974108"/>
            <a:ext cx="2835588" cy="721298"/>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dirty="0" smtClean="0">
                <a:solidFill>
                  <a:srgbClr val="FFFFFF"/>
                </a:solidFill>
              </a:rPr>
              <a:t>First sexual encounter pregnancies</a:t>
            </a:r>
          </a:p>
          <a:p>
            <a:pPr algn="ctr"/>
            <a:r>
              <a:rPr lang="en-ZA" sz="1400" dirty="0" smtClean="0">
                <a:solidFill>
                  <a:srgbClr val="FFFFFF"/>
                </a:solidFill>
              </a:rPr>
              <a:t>= ‘teen mothers’</a:t>
            </a:r>
          </a:p>
        </p:txBody>
      </p:sp>
      <p:sp>
        <p:nvSpPr>
          <p:cNvPr id="10" name="TextBox 9"/>
          <p:cNvSpPr txBox="1"/>
          <p:nvPr/>
        </p:nvSpPr>
        <p:spPr>
          <a:xfrm>
            <a:off x="1091252" y="3884364"/>
            <a:ext cx="3111500" cy="229870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ZA" sz="1100" dirty="0" smtClean="0">
                <a:solidFill>
                  <a:srgbClr val="333333"/>
                </a:solidFill>
              </a:rPr>
              <a:t>Entering into these situations with little information about contraception and condom use</a:t>
            </a:r>
          </a:p>
          <a:p>
            <a:pPr marL="285750" indent="-285750">
              <a:buFont typeface="Arial" panose="020B0604020202020204" pitchFamily="34" charset="0"/>
              <a:buChar char="•"/>
            </a:pPr>
            <a:r>
              <a:rPr lang="en-ZA" sz="1100" dirty="0" smtClean="0">
                <a:solidFill>
                  <a:srgbClr val="333333"/>
                </a:solidFill>
              </a:rPr>
              <a:t>Advice typically from girls in their peer groups, since sex is a taboo and merely talking to elders about sex implies that they are sexually active (brings shame)</a:t>
            </a:r>
          </a:p>
          <a:p>
            <a:pPr marL="285750" indent="-285750">
              <a:buFont typeface="Arial" panose="020B0604020202020204" pitchFamily="34" charset="0"/>
              <a:buChar char="•"/>
            </a:pPr>
            <a:r>
              <a:rPr lang="en-ZA" sz="1100" dirty="0" smtClean="0">
                <a:solidFill>
                  <a:srgbClr val="333333"/>
                </a:solidFill>
              </a:rPr>
              <a:t>Peer group competitiveness (virgins vs non-virgins) also leads to her friends either withholding information or advising to let the boyfriend make the decision about protection</a:t>
            </a:r>
          </a:p>
        </p:txBody>
      </p:sp>
      <p:sp>
        <p:nvSpPr>
          <p:cNvPr id="11" name="Rectangle 10"/>
          <p:cNvSpPr/>
          <p:nvPr/>
        </p:nvSpPr>
        <p:spPr bwMode="ltGray">
          <a:xfrm>
            <a:off x="5942652" y="3863136"/>
            <a:ext cx="2835588" cy="999128"/>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dirty="0" smtClean="0">
                <a:solidFill>
                  <a:srgbClr val="FFFFFF"/>
                </a:solidFill>
              </a:rPr>
              <a:t>Become part of the ‘non-virgin’ girl group, which allows for freer information sharing about sexual health</a:t>
            </a:r>
          </a:p>
        </p:txBody>
      </p:sp>
      <p:cxnSp>
        <p:nvCxnSpPr>
          <p:cNvPr id="12" name="Straight Arrow Connector 11"/>
          <p:cNvCxnSpPr>
            <a:stCxn id="7" idx="3"/>
            <a:endCxn id="11" idx="1"/>
          </p:cNvCxnSpPr>
          <p:nvPr/>
        </p:nvCxnSpPr>
        <p:spPr>
          <a:xfrm>
            <a:off x="3409002" y="3509621"/>
            <a:ext cx="2533650" cy="853079"/>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a:endCxn id="9" idx="1"/>
          </p:cNvCxnSpPr>
          <p:nvPr/>
        </p:nvCxnSpPr>
        <p:spPr>
          <a:xfrm>
            <a:off x="3409002" y="3509621"/>
            <a:ext cx="2533650" cy="1825136"/>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ltGray">
          <a:xfrm>
            <a:off x="4555453" y="3122802"/>
            <a:ext cx="5600700" cy="301734"/>
          </a:xfrm>
          <a:prstGeom prst="rect">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300" dirty="0" smtClean="0">
                <a:solidFill>
                  <a:srgbClr val="FFFFFF"/>
                </a:solidFill>
              </a:rPr>
              <a:t>Sexual health ‘first times’</a:t>
            </a:r>
          </a:p>
        </p:txBody>
      </p:sp>
      <p:cxnSp>
        <p:nvCxnSpPr>
          <p:cNvPr id="15" name="Straight Arrow Connector 14"/>
          <p:cNvCxnSpPr>
            <a:stCxn id="11" idx="0"/>
            <a:endCxn id="14" idx="2"/>
          </p:cNvCxnSpPr>
          <p:nvPr/>
        </p:nvCxnSpPr>
        <p:spPr>
          <a:xfrm flipH="1" flipV="1">
            <a:off x="7355803" y="3424536"/>
            <a:ext cx="4643" cy="438600"/>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ltGray">
          <a:xfrm>
            <a:off x="4555453" y="2011680"/>
            <a:ext cx="1409700" cy="599273"/>
          </a:xfrm>
          <a:prstGeom prst="rect">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Using contraception</a:t>
            </a:r>
          </a:p>
        </p:txBody>
      </p:sp>
      <p:sp>
        <p:nvSpPr>
          <p:cNvPr id="17" name="Rectangle 16"/>
          <p:cNvSpPr/>
          <p:nvPr/>
        </p:nvSpPr>
        <p:spPr bwMode="ltGray">
          <a:xfrm>
            <a:off x="6041353" y="2011680"/>
            <a:ext cx="1409700" cy="599273"/>
          </a:xfrm>
          <a:prstGeom prst="rect">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Using condoms</a:t>
            </a:r>
          </a:p>
        </p:txBody>
      </p:sp>
      <p:sp>
        <p:nvSpPr>
          <p:cNvPr id="18" name="Rectangle 17"/>
          <p:cNvSpPr/>
          <p:nvPr/>
        </p:nvSpPr>
        <p:spPr bwMode="ltGray">
          <a:xfrm>
            <a:off x="7533603" y="2011680"/>
            <a:ext cx="2622550" cy="599273"/>
          </a:xfrm>
          <a:prstGeom prst="rect">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Entry into sexual health practices and ‘cleansing’ rituals’</a:t>
            </a:r>
          </a:p>
        </p:txBody>
      </p:sp>
      <p:cxnSp>
        <p:nvCxnSpPr>
          <p:cNvPr id="19" name="Straight Arrow Connector 18"/>
          <p:cNvCxnSpPr>
            <a:stCxn id="14" idx="0"/>
            <a:endCxn id="16" idx="2"/>
          </p:cNvCxnSpPr>
          <p:nvPr/>
        </p:nvCxnSpPr>
        <p:spPr>
          <a:xfrm flipH="1" flipV="1">
            <a:off x="5260303" y="2610953"/>
            <a:ext cx="2095500" cy="511849"/>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7" idx="2"/>
          </p:cNvCxnSpPr>
          <p:nvPr/>
        </p:nvCxnSpPr>
        <p:spPr>
          <a:xfrm flipH="1" flipV="1">
            <a:off x="6746203" y="2610953"/>
            <a:ext cx="609600" cy="511849"/>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0"/>
            <a:endCxn id="18" idx="2"/>
          </p:cNvCxnSpPr>
          <p:nvPr/>
        </p:nvCxnSpPr>
        <p:spPr>
          <a:xfrm flipV="1">
            <a:off x="7355803" y="2610953"/>
            <a:ext cx="1489075" cy="511849"/>
          </a:xfrm>
          <a:prstGeom prst="straightConnector1">
            <a:avLst/>
          </a:prstGeom>
          <a:ln w="31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ltGray">
          <a:xfrm>
            <a:off x="1070494" y="2629970"/>
            <a:ext cx="2606917" cy="423015"/>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050" dirty="0" smtClean="0">
                <a:solidFill>
                  <a:srgbClr val="FFFFFF"/>
                </a:solidFill>
              </a:rPr>
              <a:t>PEER PRESSURE &amp; NEED TO FIT INTO NON-VIRGIN GROUPS</a:t>
            </a:r>
          </a:p>
        </p:txBody>
      </p:sp>
    </p:spTree>
    <p:extLst>
      <p:ext uri="{BB962C8B-B14F-4D97-AF65-F5344CB8AC3E}">
        <p14:creationId xmlns:p14="http://schemas.microsoft.com/office/powerpoint/2010/main" val="295232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Young women’s lack of sexual knowledge can shift her from ‘good girl’ to ‘dutiful mother’ role after her first sexual encounter</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42</a:t>
            </a:fld>
            <a:endParaRPr lang="en-GB" dirty="0">
              <a:solidFill>
                <a:srgbClr val="717171"/>
              </a:solidFill>
            </a:endParaRPr>
          </a:p>
        </p:txBody>
      </p:sp>
      <p:sp>
        <p:nvSpPr>
          <p:cNvPr id="4" name="Text Placeholder 3"/>
          <p:cNvSpPr>
            <a:spLocks noGrp="1"/>
          </p:cNvSpPr>
          <p:nvPr>
            <p:ph type="body" sz="quarter" idx="17"/>
          </p:nvPr>
        </p:nvSpPr>
        <p:spPr>
          <a:xfrm>
            <a:off x="357188" y="1227135"/>
            <a:ext cx="11477331" cy="396875"/>
          </a:xfrm>
        </p:spPr>
        <p:txBody>
          <a:bodyPr/>
          <a:lstStyle/>
          <a:p>
            <a:r>
              <a:rPr lang="en-ZA" sz="1600" i="1" dirty="0" smtClean="0"/>
              <a:t>Stories form teen mothers who fell pregnant after their first sexual encounter</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6" name="TextBox 5"/>
          <p:cNvSpPr txBox="1"/>
          <p:nvPr/>
        </p:nvSpPr>
        <p:spPr>
          <a:xfrm>
            <a:off x="4495800" y="2120900"/>
            <a:ext cx="7029450" cy="3108543"/>
          </a:xfrm>
          <a:prstGeom prst="rect">
            <a:avLst/>
          </a:prstGeom>
          <a:noFill/>
        </p:spPr>
        <p:txBody>
          <a:bodyPr wrap="square" lIns="0" tIns="0" rIns="0" bIns="0" rtlCol="0">
            <a:spAutoFit/>
          </a:bodyPr>
          <a:lstStyle/>
          <a:p>
            <a:r>
              <a:rPr lang="en-US" sz="2400" b="1" i="1" dirty="0">
                <a:solidFill>
                  <a:srgbClr val="E5007E"/>
                </a:solidFill>
              </a:rPr>
              <a:t>“</a:t>
            </a:r>
            <a:r>
              <a:rPr lang="en-US" sz="2000" i="1" dirty="0">
                <a:solidFill>
                  <a:srgbClr val="717171"/>
                </a:solidFill>
              </a:rPr>
              <a:t>I knew about it (contraception) because we spoke about it in school but it was something that I've never seen </a:t>
            </a:r>
            <a:r>
              <a:rPr lang="en-US" sz="2000" i="1" dirty="0" smtClean="0">
                <a:solidFill>
                  <a:srgbClr val="717171"/>
                </a:solidFill>
              </a:rPr>
              <a:t>before. </a:t>
            </a:r>
            <a:r>
              <a:rPr lang="en-US" sz="2000" i="1" dirty="0">
                <a:solidFill>
                  <a:srgbClr val="717171"/>
                </a:solidFill>
              </a:rPr>
              <a:t>I didn't know that you had to go to the clinic and ask for it. When I had a baby I started using birth control pills. In hospital after giving birth they show you the pills. they show you injections and that's when you get knowledge of how it works</a:t>
            </a:r>
            <a:r>
              <a:rPr lang="en-ZA" sz="2000" i="1" dirty="0">
                <a:solidFill>
                  <a:srgbClr val="717171"/>
                </a:solidFill>
              </a:rPr>
              <a:t>. </a:t>
            </a:r>
            <a:r>
              <a:rPr lang="en-US" sz="2000" i="1" dirty="0">
                <a:solidFill>
                  <a:srgbClr val="717171"/>
                </a:solidFill>
              </a:rPr>
              <a:t>I learned my mistake listening to a boy and not using contraceptives, so one baby is enough I don't need another one</a:t>
            </a:r>
            <a:r>
              <a:rPr lang="en-US" sz="2000" i="1" dirty="0" smtClean="0">
                <a:solidFill>
                  <a:srgbClr val="717171"/>
                </a:solidFill>
              </a:rPr>
              <a:t>.</a:t>
            </a:r>
            <a:r>
              <a:rPr lang="en-US" sz="2400" b="1" i="1" dirty="0" smtClean="0">
                <a:solidFill>
                  <a:srgbClr val="E5007E"/>
                </a:solidFill>
              </a:rPr>
              <a:t>”</a:t>
            </a:r>
          </a:p>
          <a:p>
            <a:r>
              <a:rPr lang="en-US" sz="1400" b="1" dirty="0" smtClean="0">
                <a:solidFill>
                  <a:srgbClr val="E5007E"/>
                </a:solidFill>
              </a:rPr>
              <a:t>Durban, Urban, LSM 6-7, 22 years old</a:t>
            </a:r>
            <a:endParaRPr lang="en-ZA" sz="1400" b="1" dirty="0">
              <a:solidFill>
                <a:srgbClr val="E5007E"/>
              </a:solidFill>
            </a:endParaRPr>
          </a:p>
          <a:p>
            <a:endParaRPr lang="en-ZA" sz="2000" dirty="0" smtClean="0">
              <a:solidFill>
                <a:srgbClr val="71717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5913" y="1666875"/>
            <a:ext cx="3990975"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7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sz="2400" dirty="0"/>
              <a:t>Access to health care and accurate sexual information is the tipping point between empowering young women</a:t>
            </a:r>
          </a:p>
        </p:txBody>
      </p:sp>
      <p:sp>
        <p:nvSpPr>
          <p:cNvPr id="6" name="Slide Number Placeholder 5"/>
          <p:cNvSpPr>
            <a:spLocks noGrp="1"/>
          </p:cNvSpPr>
          <p:nvPr>
            <p:ph type="sldNum" sz="quarter" idx="4"/>
          </p:nvPr>
        </p:nvSpPr>
        <p:spPr/>
        <p:txBody>
          <a:bodyPr/>
          <a:lstStyle/>
          <a:p>
            <a:fld id="{4034BEE3-566C-4068-A777-C3A4762E861B}" type="slidenum">
              <a:rPr lang="en-GB" smtClean="0"/>
              <a:pPr/>
              <a:t>43</a:t>
            </a:fld>
            <a:endParaRPr lang="en-GB" dirty="0"/>
          </a:p>
        </p:txBody>
      </p:sp>
      <p:pic>
        <p:nvPicPr>
          <p:cNvPr id="1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540" y="2739514"/>
            <a:ext cx="1581971" cy="151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8386" y="2739514"/>
            <a:ext cx="1930447" cy="151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Down Ribbon 14"/>
          <p:cNvSpPr/>
          <p:nvPr/>
        </p:nvSpPr>
        <p:spPr>
          <a:xfrm>
            <a:off x="307286" y="2217152"/>
            <a:ext cx="4760014" cy="391249"/>
          </a:xfrm>
          <a:prstGeom prst="ribbon">
            <a:avLst>
              <a:gd name="adj1" fmla="val 16667"/>
              <a:gd name="adj2" fmla="val 75000"/>
            </a:avLst>
          </a:prstGeom>
          <a:solidFill>
            <a:srgbClr val="E5007E"/>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Clinics: Access &amp; Convenience</a:t>
            </a:r>
          </a:p>
        </p:txBody>
      </p:sp>
      <p:sp>
        <p:nvSpPr>
          <p:cNvPr id="16" name="Down Ribbon 15"/>
          <p:cNvSpPr/>
          <p:nvPr/>
        </p:nvSpPr>
        <p:spPr>
          <a:xfrm>
            <a:off x="6568386" y="2175588"/>
            <a:ext cx="4760014" cy="391249"/>
          </a:xfrm>
          <a:prstGeom prst="ribbon">
            <a:avLst>
              <a:gd name="adj1" fmla="val 16667"/>
              <a:gd name="adj2" fmla="val 75000"/>
            </a:avLst>
          </a:prstGeom>
          <a:solidFill>
            <a:srgbClr val="E5007E"/>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Nurses: Accurate Information</a:t>
            </a:r>
          </a:p>
        </p:txBody>
      </p:sp>
      <p:sp>
        <p:nvSpPr>
          <p:cNvPr id="17" name="TextBox 16"/>
          <p:cNvSpPr txBox="1"/>
          <p:nvPr/>
        </p:nvSpPr>
        <p:spPr>
          <a:xfrm>
            <a:off x="2095500" y="2739514"/>
            <a:ext cx="3886200" cy="2585323"/>
          </a:xfrm>
          <a:prstGeom prst="rect">
            <a:avLst/>
          </a:prstGeom>
          <a:noFill/>
        </p:spPr>
        <p:txBody>
          <a:bodyPr wrap="square" lIns="0" tIns="0" rIns="0" bIns="0"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Township and campus clinics are young women’s primary access point for sexual health treatment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Long queues and medication shortages limit young women.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Many reported skipping their monthly check-up or contraception collection due to the inconvenience they experience at clinics.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Clinic visits are also sensitive- what if their aunt is there too? The fear of being ‘found out’ also stops young women from accessing the treatments they need. </a:t>
            </a:r>
          </a:p>
        </p:txBody>
      </p:sp>
      <p:sp>
        <p:nvSpPr>
          <p:cNvPr id="18" name="TextBox 17"/>
          <p:cNvSpPr txBox="1"/>
          <p:nvPr/>
        </p:nvSpPr>
        <p:spPr>
          <a:xfrm>
            <a:off x="8587733" y="2739514"/>
            <a:ext cx="3441700" cy="2585323"/>
          </a:xfrm>
          <a:prstGeom prst="rect">
            <a:avLst/>
          </a:prstGeom>
          <a:noFill/>
        </p:spPr>
        <p:txBody>
          <a:bodyPr wrap="square" lIns="0" tIns="0" rIns="0" bIns="0"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Nurses are young women’s primary source of accurate sexual health information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But often nurses misinterpret medication/ procedure/ treatment information, leaving young women none-the wise and misinformed</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There is a critical gap in the health care system. It’s important to train nurses regarding new product’s: function, benefits, and where in the body the treatment works. </a:t>
            </a:r>
          </a:p>
        </p:txBody>
      </p:sp>
    </p:spTree>
    <p:extLst>
      <p:ext uri="{BB962C8B-B14F-4D97-AF65-F5344CB8AC3E}">
        <p14:creationId xmlns:p14="http://schemas.microsoft.com/office/powerpoint/2010/main" val="194391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60000" y="2375516"/>
            <a:ext cx="11466875" cy="1143000"/>
          </a:xfrm>
        </p:spPr>
        <p:txBody>
          <a:bodyPr/>
          <a:lstStyle/>
          <a:p>
            <a:r>
              <a:rPr lang="en-ZA" dirty="0" smtClean="0"/>
              <a:t>Vulnerability </a:t>
            </a:r>
            <a:endParaRPr lang="en-ZA" dirty="0"/>
          </a:p>
        </p:txBody>
      </p:sp>
      <p:sp>
        <p:nvSpPr>
          <p:cNvPr id="4" name="Subtitle 3"/>
          <p:cNvSpPr>
            <a:spLocks noGrp="1"/>
          </p:cNvSpPr>
          <p:nvPr>
            <p:ph type="subTitle" idx="1"/>
          </p:nvPr>
        </p:nvSpPr>
        <p:spPr>
          <a:xfrm>
            <a:off x="360000" y="3518516"/>
            <a:ext cx="11466875" cy="1125748"/>
          </a:xfrm>
        </p:spPr>
        <p:txBody>
          <a:bodyPr/>
          <a:lstStyle/>
          <a:p>
            <a:endParaRPr lang="en-ZA" dirty="0"/>
          </a:p>
        </p:txBody>
      </p:sp>
    </p:spTree>
    <p:extLst>
      <p:ext uri="{BB962C8B-B14F-4D97-AF65-F5344CB8AC3E}">
        <p14:creationId xmlns:p14="http://schemas.microsoft.com/office/powerpoint/2010/main" val="284661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45</a:t>
            </a:fld>
            <a:endParaRPr lang="en-GB" dirty="0">
              <a:solidFill>
                <a:srgbClr val="717171"/>
              </a:solidFill>
            </a:endParaRPr>
          </a:p>
        </p:txBody>
      </p:sp>
      <p:pic>
        <p:nvPicPr>
          <p:cNvPr id="8" name="Picture 2" descr="Image result for black young woman goo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489700" y="266700"/>
            <a:ext cx="5232400" cy="57054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47700" y="1618053"/>
            <a:ext cx="5118100" cy="230832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2400" b="0" i="0" u="none" strike="noStrike" kern="0" cap="none" spc="0" normalizeH="0" baseline="0" noProof="0" dirty="0" smtClean="0">
                <a:ln>
                  <a:noFill/>
                </a:ln>
                <a:solidFill>
                  <a:srgbClr val="717171"/>
                </a:solidFill>
                <a:effectLst/>
                <a:uLnTx/>
                <a:uFillTx/>
              </a:rPr>
              <a:t>Like most narratives about women, this is a </a:t>
            </a:r>
            <a:r>
              <a:rPr kumimoji="0" lang="en-ZA" sz="2400" b="1" i="0" u="none" strike="noStrike" kern="0" cap="none" spc="0" normalizeH="0" baseline="0" noProof="0" dirty="0" smtClean="0">
                <a:ln>
                  <a:noFill/>
                </a:ln>
                <a:solidFill>
                  <a:srgbClr val="E5007E"/>
                </a:solidFill>
                <a:effectLst/>
                <a:uLnTx/>
                <a:uFillTx/>
              </a:rPr>
              <a:t>collective narrative about money, power, control, sex, gender roles, exploitation and objectification </a:t>
            </a:r>
            <a:r>
              <a:rPr kumimoji="0" lang="en-ZA" sz="2400" b="0" i="0" u="none" strike="noStrike" kern="0" cap="none" spc="0" normalizeH="0" baseline="0" noProof="0" dirty="0" smtClean="0">
                <a:ln>
                  <a:noFill/>
                </a:ln>
                <a:solidFill>
                  <a:srgbClr val="717171"/>
                </a:solidFill>
                <a:effectLst/>
                <a:uLnTx/>
                <a:uFillTx/>
              </a:rPr>
              <a:t>of young women in South Africa. </a:t>
            </a:r>
          </a:p>
        </p:txBody>
      </p:sp>
    </p:spTree>
    <p:extLst>
      <p:ext uri="{BB962C8B-B14F-4D97-AF65-F5344CB8AC3E}">
        <p14:creationId xmlns:p14="http://schemas.microsoft.com/office/powerpoint/2010/main" val="29882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Vulnerability: Men are the abusers, women the victims</a:t>
            </a:r>
          </a:p>
        </p:txBody>
      </p:sp>
      <p:sp>
        <p:nvSpPr>
          <p:cNvPr id="3" name="Text Placeholder 2"/>
          <p:cNvSpPr>
            <a:spLocks noGrp="1"/>
          </p:cNvSpPr>
          <p:nvPr>
            <p:ph type="body" sz="quarter" idx="16"/>
          </p:nvPr>
        </p:nvSpPr>
        <p:spPr/>
        <p:txBody>
          <a:bodyPr/>
          <a:lstStyle/>
          <a:p>
            <a:r>
              <a:rPr lang="en-ZA" i="1" dirty="0"/>
              <a:t>Young women can do everything in her power to protect herself and her sexual health, but the actions of those around her keeps her vulnerable</a:t>
            </a:r>
            <a:endParaRPr lang="en-ZA" dirty="0"/>
          </a:p>
        </p:txBody>
      </p:sp>
      <p:sp>
        <p:nvSpPr>
          <p:cNvPr id="4" name="Text Placeholder 3"/>
          <p:cNvSpPr>
            <a:spLocks noGrp="1"/>
          </p:cNvSpPr>
          <p:nvPr>
            <p:ph type="body" sz="quarter" idx="15"/>
          </p:nvPr>
        </p:nvSpPr>
        <p:spPr/>
        <p:txBody>
          <a:bodyPr/>
          <a:lstStyle/>
          <a:p>
            <a:endParaRPr lang="en-ZA" dirty="0"/>
          </a:p>
        </p:txBody>
      </p:sp>
      <p:sp>
        <p:nvSpPr>
          <p:cNvPr id="5" name="Slide Number Placeholder 4"/>
          <p:cNvSpPr>
            <a:spLocks noGrp="1"/>
          </p:cNvSpPr>
          <p:nvPr>
            <p:ph type="sldNum" sz="quarter" idx="4"/>
          </p:nvPr>
        </p:nvSpPr>
        <p:spPr/>
        <p:txBody>
          <a:bodyPr/>
          <a:lstStyle/>
          <a:p>
            <a:fld id="{4034BEE3-566C-4068-A777-C3A4762E861B}" type="slidenum">
              <a:rPr lang="en-GB" smtClean="0"/>
              <a:pPr/>
              <a:t>46</a:t>
            </a:fld>
            <a:endParaRPr lang="en-GB" dirty="0"/>
          </a:p>
        </p:txBody>
      </p:sp>
      <p:pic>
        <p:nvPicPr>
          <p:cNvPr id="1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auto">
          <a:xfrm>
            <a:off x="382589" y="1602422"/>
            <a:ext cx="5268912" cy="327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791200" y="1551622"/>
            <a:ext cx="6096000" cy="1600438"/>
          </a:xfrm>
          <a:prstGeom prst="rect">
            <a:avLst/>
          </a:prstGeom>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Critical vulnerabilities with men: kidnapping, rape, abusive relationships and human trafficking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ZA" sz="1400" b="0" i="0" u="none" strike="noStrike" kern="0" cap="none" spc="0" normalizeH="0" baseline="0" noProof="0" dirty="0" smtClean="0">
              <a:ln>
                <a:noFill/>
              </a:ln>
              <a:solidFill>
                <a:srgbClr val="71717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ZA" sz="1400" b="0" i="0" u="none" strike="noStrike" kern="0" cap="none" spc="0" normalizeH="0" baseline="0" noProof="0" dirty="0" smtClean="0">
                <a:ln>
                  <a:noFill/>
                </a:ln>
                <a:solidFill>
                  <a:srgbClr val="717171"/>
                </a:solidFill>
                <a:effectLst/>
                <a:uLnTx/>
                <a:uFillTx/>
              </a:rPr>
              <a:t>These were all narratives that emerged with most participants mentioning someone they know or in their family having been subjugated to some form of sexual or physical abuse by men.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ZA" sz="1400" b="0" i="0" u="none" strike="noStrike" kern="0" cap="none" spc="0" normalizeH="0" baseline="0" noProof="0" dirty="0" smtClean="0">
              <a:ln>
                <a:noFill/>
              </a:ln>
              <a:solidFill>
                <a:srgbClr val="717171"/>
              </a:solidFill>
              <a:effectLst/>
              <a:uLnTx/>
              <a:uFillTx/>
            </a:endParaRPr>
          </a:p>
        </p:txBody>
      </p:sp>
      <p:sp>
        <p:nvSpPr>
          <p:cNvPr id="12" name="Rectangle 11"/>
          <p:cNvSpPr/>
          <p:nvPr/>
        </p:nvSpPr>
        <p:spPr>
          <a:xfrm>
            <a:off x="5791200" y="3123167"/>
            <a:ext cx="2933700" cy="2769634"/>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E5007E"/>
                </a:solidFill>
                <a:effectLst/>
                <a:uLnTx/>
                <a:uFillTx/>
                <a:latin typeface="Arial"/>
                <a:ea typeface="+mn-ea"/>
                <a:cs typeface="+mn-cs"/>
              </a:rPr>
              <a:t>“</a:t>
            </a:r>
            <a:r>
              <a:rPr kumimoji="0" lang="en-US" sz="1200" b="0" i="1" u="none" strike="noStrike" kern="0" cap="none" spc="0" normalizeH="0" baseline="0" noProof="0" dirty="0" smtClean="0">
                <a:ln>
                  <a:noFill/>
                </a:ln>
                <a:solidFill>
                  <a:srgbClr val="717171"/>
                </a:solidFill>
                <a:effectLst/>
                <a:uLnTx/>
                <a:uFillTx/>
                <a:latin typeface="Arial"/>
                <a:ea typeface="+mn-ea"/>
                <a:cs typeface="+mn-cs"/>
              </a:rPr>
              <a:t>Here in Sinqobilea a guy killed his girlfriend. He beat her up and I think he stabbed her as well. Its women being physically abused, and being killed. I like wearing shorts and sometimes I am scared to wear them because you will never know if they will rape you, so it has changed.</a:t>
            </a:r>
            <a:endParaRPr kumimoji="0" lang="en-ZA" sz="1200" b="0" i="1" u="none" strike="noStrike" kern="0" cap="none" spc="0" normalizeH="0" baseline="0" noProof="0" dirty="0" smtClean="0">
              <a:ln>
                <a:noFill/>
              </a:ln>
              <a:solidFill>
                <a:srgbClr val="717171"/>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smtClean="0">
                <a:ln>
                  <a:noFill/>
                </a:ln>
                <a:solidFill>
                  <a:srgbClr val="717171"/>
                </a:solidFill>
                <a:effectLst/>
                <a:uLnTx/>
                <a:uFillTx/>
                <a:latin typeface="Arial"/>
                <a:ea typeface="+mn-ea"/>
                <a:cs typeface="+mn-cs"/>
              </a:rPr>
              <a:t>Q: Do boys ask you out with force, does that happen?  </a:t>
            </a:r>
            <a:endParaRPr kumimoji="0" lang="en-ZA" sz="1200" b="1" i="1" u="none" strike="noStrike" kern="0" cap="none" spc="0" normalizeH="0" baseline="0" noProof="0" dirty="0" smtClean="0">
              <a:ln>
                <a:noFill/>
              </a:ln>
              <a:solidFill>
                <a:srgbClr val="717171"/>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smtClean="0">
                <a:ln>
                  <a:noFill/>
                </a:ln>
                <a:solidFill>
                  <a:srgbClr val="717171"/>
                </a:solidFill>
                <a:effectLst/>
                <a:uLnTx/>
                <a:uFillTx/>
                <a:latin typeface="Arial"/>
                <a:ea typeface="+mn-ea"/>
                <a:cs typeface="+mn-cs"/>
              </a:rPr>
              <a:t>A lot especially at the hostel. I don't even pay attention but when they force me then I end up fighting with them.</a:t>
            </a:r>
            <a:r>
              <a:rPr kumimoji="0" lang="en-US" sz="1400" b="1" i="0" u="none" strike="noStrike" kern="0" cap="none" spc="0" normalizeH="0" baseline="0" noProof="0" dirty="0" smtClean="0">
                <a:ln>
                  <a:noFill/>
                </a:ln>
                <a:solidFill>
                  <a:srgbClr val="E5007E"/>
                </a:solidFill>
                <a:effectLst/>
                <a:uLnTx/>
                <a:uFillTx/>
                <a:latin typeface="Arial"/>
                <a:ea typeface="+mn-ea"/>
                <a:cs typeface="+mn-cs"/>
              </a:rPr>
              <a:t>”</a:t>
            </a:r>
            <a:endParaRPr kumimoji="0" lang="en-US" sz="1200" b="1" i="0" u="none" strike="noStrike" kern="0" cap="none" spc="0" normalizeH="0" baseline="0" noProof="0" dirty="0" smtClean="0">
              <a:ln>
                <a:noFill/>
              </a:ln>
              <a:solidFill>
                <a:srgbClr val="E5007E"/>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E5007E"/>
                </a:solidFill>
                <a:effectLst/>
                <a:uLnTx/>
                <a:uFillTx/>
                <a:latin typeface="Arial"/>
                <a:ea typeface="+mn-ea"/>
                <a:cs typeface="+mn-cs"/>
              </a:rPr>
              <a:t>Johannesburg, Urban, LSM 6-7, 22-25yrs</a:t>
            </a:r>
            <a:endParaRPr kumimoji="0" lang="en-ZA" sz="1000" b="1" i="0" u="none" strike="noStrike" kern="0" cap="none" spc="0" normalizeH="0" baseline="0" noProof="0" dirty="0" smtClean="0">
              <a:ln>
                <a:noFill/>
              </a:ln>
              <a:solidFill>
                <a:srgbClr val="E5007E"/>
              </a:solidFill>
              <a:effectLst/>
              <a:uLnTx/>
              <a:uFillTx/>
              <a:latin typeface="Arial"/>
              <a:ea typeface="+mn-ea"/>
              <a:cs typeface="+mn-cs"/>
            </a:endParaRPr>
          </a:p>
        </p:txBody>
      </p:sp>
      <p:sp>
        <p:nvSpPr>
          <p:cNvPr id="13" name="Rectangle 12"/>
          <p:cNvSpPr/>
          <p:nvPr/>
        </p:nvSpPr>
        <p:spPr>
          <a:xfrm>
            <a:off x="8991600" y="3202404"/>
            <a:ext cx="2933700" cy="2359185"/>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E5007E"/>
                </a:solidFill>
                <a:effectLst/>
                <a:uLnTx/>
                <a:uFillTx/>
                <a:latin typeface="Arial"/>
                <a:ea typeface="+mn-ea"/>
                <a:cs typeface="+mn-cs"/>
              </a:rPr>
              <a:t>“ </a:t>
            </a:r>
            <a:r>
              <a:rPr kumimoji="0" lang="en-US" sz="1200" b="0" i="1" u="none" strike="noStrike" kern="0" cap="none" spc="0" normalizeH="0" baseline="0" noProof="0" dirty="0" smtClean="0">
                <a:ln>
                  <a:noFill/>
                </a:ln>
                <a:solidFill>
                  <a:srgbClr val="717171"/>
                </a:solidFill>
                <a:effectLst/>
                <a:uLnTx/>
                <a:uFillTx/>
                <a:latin typeface="Arial"/>
                <a:ea typeface="+mn-ea"/>
                <a:cs typeface="+mn-cs"/>
              </a:rPr>
              <a:t>There is something common that goes on here, there are a lot of gangsters who know how to entice these young children, they either get into gangsterism or the girls get used and they get introduced to drugs to get them addicted to drugs. I have heard stories of young girls being held at houses for a whole week to pay back the merchant, they have to do sexual favors for that week. Young girls, from say 14 years old.</a:t>
            </a:r>
            <a:endParaRPr kumimoji="0" lang="en-ZA" sz="1200" b="0" i="1" u="none" strike="noStrike" kern="0" cap="none" spc="0" normalizeH="0" baseline="0" noProof="0" dirty="0" smtClean="0">
              <a:ln>
                <a:noFill/>
              </a:ln>
              <a:solidFill>
                <a:srgbClr val="717171"/>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smtClean="0">
                <a:ln>
                  <a:noFill/>
                </a:ln>
                <a:solidFill>
                  <a:srgbClr val="717171"/>
                </a:solidFill>
                <a:effectLst/>
                <a:uLnTx/>
                <a:uFillTx/>
                <a:latin typeface="Arial"/>
                <a:ea typeface="+mn-ea"/>
                <a:cs typeface="+mn-cs"/>
              </a:rPr>
              <a:t>Most times the community just turns a blind eye, they fear these merchants</a:t>
            </a:r>
            <a:r>
              <a:rPr kumimoji="0" lang="en-US" sz="1400" b="1" i="1" u="none" strike="noStrike" kern="0" cap="none" spc="0" normalizeH="0" baseline="0" noProof="0" dirty="0" smtClean="0">
                <a:ln>
                  <a:noFill/>
                </a:ln>
                <a:solidFill>
                  <a:srgbClr val="E5007E"/>
                </a:solidFill>
                <a:effectLst/>
                <a:uLnTx/>
                <a:uFillTx/>
                <a:latin typeface="Arial"/>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E5007E"/>
                </a:solidFill>
                <a:effectLst/>
                <a:uLnTx/>
                <a:uFillTx/>
                <a:latin typeface="Arial"/>
                <a:ea typeface="+mn-ea"/>
                <a:cs typeface="+mn-cs"/>
              </a:rPr>
              <a:t>Cape Town, Urban, LSM 6-7, 16-17yrs</a:t>
            </a:r>
            <a:endParaRPr kumimoji="0" lang="en-ZA" sz="1000" b="1" i="0" u="none" strike="noStrike" kern="0" cap="none" spc="0" normalizeH="0" baseline="0" noProof="0" dirty="0" smtClean="0">
              <a:ln>
                <a:noFill/>
              </a:ln>
              <a:solidFill>
                <a:srgbClr val="E5007E"/>
              </a:solidFill>
              <a:effectLst/>
              <a:uLnTx/>
              <a:uFillTx/>
              <a:latin typeface="Arial"/>
              <a:ea typeface="+mn-ea"/>
              <a:cs typeface="+mn-cs"/>
            </a:endParaRPr>
          </a:p>
        </p:txBody>
      </p:sp>
    </p:spTree>
    <p:extLst>
      <p:ext uri="{BB962C8B-B14F-4D97-AF65-F5344CB8AC3E}">
        <p14:creationId xmlns:p14="http://schemas.microsoft.com/office/powerpoint/2010/main" val="269688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Breaking news that has opened the lid on sex crimes against women </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47</a:t>
            </a:fld>
            <a:endParaRPr lang="en-GB" dirty="0"/>
          </a:p>
        </p:txBody>
      </p:sp>
      <p:sp>
        <p:nvSpPr>
          <p:cNvPr id="4" name="Text Placeholder 3"/>
          <p:cNvSpPr>
            <a:spLocks noGrp="1"/>
          </p:cNvSpPr>
          <p:nvPr>
            <p:ph type="body" sz="quarter" idx="4294967295"/>
          </p:nvPr>
        </p:nvSpPr>
        <p:spPr>
          <a:xfrm>
            <a:off x="357188" y="846135"/>
            <a:ext cx="11477331" cy="396875"/>
          </a:xfrm>
          <a:prstGeom prst="rect">
            <a:avLst/>
          </a:prstGeom>
        </p:spPr>
        <p:txBody>
          <a:bodyPr/>
          <a:lstStyle/>
          <a:p>
            <a:r>
              <a:rPr lang="en-ZA" sz="1400" i="1" dirty="0" smtClean="0"/>
              <a:t>This is only one of many recent reports of young vulnerable girls as victims of sexual crimes, often resulting in murder. </a:t>
            </a:r>
            <a:endParaRPr lang="en-ZA" sz="1400" i="1" dirty="0"/>
          </a:p>
        </p:txBody>
      </p:sp>
      <p:sp>
        <p:nvSpPr>
          <p:cNvPr id="5" name="Text Placeholder 4"/>
          <p:cNvSpPr>
            <a:spLocks noGrp="1"/>
          </p:cNvSpPr>
          <p:nvPr>
            <p:ph type="body" sz="quarter" idx="4294967295"/>
          </p:nvPr>
        </p:nvSpPr>
        <p:spPr>
          <a:xfrm>
            <a:off x="6096000" y="6393509"/>
            <a:ext cx="4670778" cy="197792"/>
          </a:xfrm>
          <a:prstGeom prst="rect">
            <a:avLst/>
          </a:prstGeom>
        </p:spPr>
        <p:txBody>
          <a:bodyPr/>
          <a:lstStyle/>
          <a:p>
            <a:endParaRPr lang="en-ZA" dirty="0"/>
          </a:p>
        </p:txBody>
      </p:sp>
      <p:sp>
        <p:nvSpPr>
          <p:cNvPr id="7" name="AutoShape 4" descr="Image result for township after school activities for girls south afri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p>
        </p:txBody>
      </p:sp>
      <p:pic>
        <p:nvPicPr>
          <p:cNvPr id="3078" name="Picture 6" descr="https://image.iol.co.za/image/1/process/620x349?source=https://inm-baobab-prod-eu-west-1.s3.amazonaws.com/public/inm/media/image/97775315.JPG&amp;operation=CROP&amp;offset=0x49&amp;resize=480x27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7575" y="1243012"/>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41374" y="3886200"/>
            <a:ext cx="4873625" cy="1908215"/>
          </a:xfrm>
          <a:prstGeom prst="rect">
            <a:avLst/>
          </a:prstGeom>
          <a:noFill/>
        </p:spPr>
        <p:txBody>
          <a:bodyPr wrap="square" lIns="0" tIns="0" rIns="0" bIns="0" rtlCol="0">
            <a:spAutoFit/>
          </a:bodyPr>
          <a:lstStyle/>
          <a:p>
            <a:r>
              <a:rPr lang="en-ZA" sz="1400" dirty="0" smtClean="0"/>
              <a:t>This is Nonhlanhla, a 17 year old girl from Durban who was missing for two days. Her body was found in the bush in the area. </a:t>
            </a:r>
          </a:p>
          <a:p>
            <a:endParaRPr lang="en-ZA" sz="1600" dirty="0"/>
          </a:p>
          <a:p>
            <a:r>
              <a:rPr lang="en-ZA" sz="1100" i="1" dirty="0"/>
              <a:t>“As girls we are not safe in our own homes and on our own streets when walking to school and home from school. We are not even safe being sent for errands at home. What happened to her (Nonhlanhla) could happen to any of us,” said one of the pupils</a:t>
            </a:r>
            <a:r>
              <a:rPr lang="en-ZA" sz="1100" i="1" dirty="0" smtClean="0"/>
              <a:t>.</a:t>
            </a:r>
          </a:p>
          <a:p>
            <a:endParaRPr lang="en-ZA" sz="1100" b="1" dirty="0" smtClean="0"/>
          </a:p>
          <a:p>
            <a:r>
              <a:rPr lang="en-ZA" sz="1100" b="1" dirty="0" smtClean="0"/>
              <a:t>- Daily News, 6 September 2017, online at www.iol.co.za</a:t>
            </a:r>
          </a:p>
        </p:txBody>
      </p:sp>
      <p:sp>
        <p:nvSpPr>
          <p:cNvPr id="10" name="Down Ribbon 9"/>
          <p:cNvSpPr/>
          <p:nvPr/>
        </p:nvSpPr>
        <p:spPr>
          <a:xfrm rot="16200000">
            <a:off x="-569014" y="2344921"/>
            <a:ext cx="2286736" cy="391249"/>
          </a:xfrm>
          <a:prstGeom prst="ribbon">
            <a:avLst>
              <a:gd name="adj1" fmla="val 16667"/>
              <a:gd name="adj2" fmla="val 73176"/>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1" dirty="0" smtClean="0"/>
              <a:t>In the News</a:t>
            </a:r>
          </a:p>
        </p:txBody>
      </p:sp>
      <p:sp>
        <p:nvSpPr>
          <p:cNvPr id="11" name="Down Ribbon 10"/>
          <p:cNvSpPr/>
          <p:nvPr/>
        </p:nvSpPr>
        <p:spPr>
          <a:xfrm rot="16200000">
            <a:off x="5015922" y="2333262"/>
            <a:ext cx="2286736" cy="391249"/>
          </a:xfrm>
          <a:prstGeom prst="ribbon">
            <a:avLst>
              <a:gd name="adj1" fmla="val 16667"/>
              <a:gd name="adj2" fmla="val 73176"/>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1" dirty="0" smtClean="0"/>
              <a:t>Participants</a:t>
            </a:r>
          </a:p>
        </p:txBody>
      </p:sp>
      <p:sp>
        <p:nvSpPr>
          <p:cNvPr id="9" name="TextBox 8"/>
          <p:cNvSpPr txBox="1"/>
          <p:nvPr/>
        </p:nvSpPr>
        <p:spPr>
          <a:xfrm>
            <a:off x="6680200" y="1397177"/>
            <a:ext cx="5346700" cy="984885"/>
          </a:xfrm>
          <a:prstGeom prst="rect">
            <a:avLst/>
          </a:prstGeom>
          <a:noFill/>
        </p:spPr>
        <p:txBody>
          <a:bodyPr wrap="square" lIns="0" tIns="0" rIns="0" bIns="0" rtlCol="0">
            <a:spAutoFit/>
          </a:bodyPr>
          <a:lstStyle/>
          <a:p>
            <a:r>
              <a:rPr lang="en-ZA" sz="1600" dirty="0" smtClean="0"/>
              <a:t>Multiple </a:t>
            </a:r>
            <a:r>
              <a:rPr lang="en-ZA" sz="1600" dirty="0"/>
              <a:t>mentions of kidnappings across the country, and is currently gaining media exposure as more girls speak out about their experiences. </a:t>
            </a:r>
          </a:p>
          <a:p>
            <a:endParaRPr lang="en-ZA" sz="1600" dirty="0" smtClean="0"/>
          </a:p>
        </p:txBody>
      </p:sp>
      <p:sp>
        <p:nvSpPr>
          <p:cNvPr id="6" name="Rectangle 5"/>
          <p:cNvSpPr/>
          <p:nvPr/>
        </p:nvSpPr>
        <p:spPr>
          <a:xfrm>
            <a:off x="6680200" y="2382062"/>
            <a:ext cx="4965700" cy="341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600" b="1" dirty="0" smtClean="0">
                <a:solidFill>
                  <a:schemeClr val="accent2"/>
                </a:solidFill>
              </a:rPr>
              <a:t>“</a:t>
            </a:r>
            <a:r>
              <a:rPr lang="en-ZA" sz="1400" dirty="0" smtClean="0">
                <a:solidFill>
                  <a:schemeClr val="tx1"/>
                </a:solidFill>
              </a:rPr>
              <a:t>O</a:t>
            </a:r>
            <a:r>
              <a:rPr lang="en-ZA" sz="1400" i="1" dirty="0" smtClean="0">
                <a:solidFill>
                  <a:schemeClr val="tx1"/>
                </a:solidFill>
              </a:rPr>
              <a:t>ne </a:t>
            </a:r>
            <a:r>
              <a:rPr lang="en-ZA" sz="1400" i="1" dirty="0">
                <a:solidFill>
                  <a:schemeClr val="tx1"/>
                </a:solidFill>
              </a:rPr>
              <a:t>girl at my church she had an argument with her dad and then she went  outside and she has been missing since the 29</a:t>
            </a:r>
            <a:r>
              <a:rPr lang="en-ZA" sz="1400" i="1" baseline="30000" dirty="0">
                <a:solidFill>
                  <a:schemeClr val="tx1"/>
                </a:solidFill>
              </a:rPr>
              <a:t>th</a:t>
            </a:r>
            <a:r>
              <a:rPr lang="en-ZA" sz="1400" i="1" dirty="0">
                <a:solidFill>
                  <a:schemeClr val="tx1"/>
                </a:solidFill>
              </a:rPr>
              <a:t> of June till </a:t>
            </a:r>
            <a:r>
              <a:rPr lang="en-ZA" sz="1400" i="1" dirty="0" smtClean="0">
                <a:solidFill>
                  <a:schemeClr val="tx1"/>
                </a:solidFill>
              </a:rPr>
              <a:t>now. It’s </a:t>
            </a:r>
            <a:r>
              <a:rPr lang="en-ZA" sz="1400" i="1" dirty="0">
                <a:solidFill>
                  <a:schemeClr val="tx1"/>
                </a:solidFill>
              </a:rPr>
              <a:t>very sad because we don’t know if she is still alive or she died or is she in </a:t>
            </a:r>
            <a:r>
              <a:rPr lang="en-ZA" sz="1400" i="1" dirty="0" smtClean="0">
                <a:solidFill>
                  <a:schemeClr val="tx1"/>
                </a:solidFill>
              </a:rPr>
              <a:t>Ghana. People </a:t>
            </a:r>
            <a:r>
              <a:rPr lang="en-ZA" sz="1400" i="1" dirty="0">
                <a:solidFill>
                  <a:schemeClr val="tx1"/>
                </a:solidFill>
              </a:rPr>
              <a:t>will take children and then traffic them to another </a:t>
            </a:r>
            <a:r>
              <a:rPr lang="en-ZA" sz="1400" i="1" dirty="0" smtClean="0">
                <a:solidFill>
                  <a:schemeClr val="tx1"/>
                </a:solidFill>
              </a:rPr>
              <a:t>country. They </a:t>
            </a:r>
            <a:r>
              <a:rPr lang="en-ZA" sz="1400" i="1" dirty="0">
                <a:solidFill>
                  <a:schemeClr val="tx1"/>
                </a:solidFill>
              </a:rPr>
              <a:t>make them sex </a:t>
            </a:r>
            <a:r>
              <a:rPr lang="en-ZA" sz="1400" i="1" dirty="0" smtClean="0">
                <a:solidFill>
                  <a:schemeClr val="tx1"/>
                </a:solidFill>
              </a:rPr>
              <a:t>slaves. They </a:t>
            </a:r>
            <a:r>
              <a:rPr lang="en-ZA" sz="1400" i="1" dirty="0">
                <a:solidFill>
                  <a:schemeClr val="tx1"/>
                </a:solidFill>
              </a:rPr>
              <a:t>say the most catch point is that they get the girls that walk in the road with </a:t>
            </a:r>
            <a:r>
              <a:rPr lang="en-ZA" sz="1400" i="1" dirty="0" smtClean="0">
                <a:solidFill>
                  <a:schemeClr val="tx1"/>
                </a:solidFill>
              </a:rPr>
              <a:t>earphones, because </a:t>
            </a:r>
            <a:r>
              <a:rPr lang="en-ZA" sz="1400" i="1" dirty="0">
                <a:solidFill>
                  <a:schemeClr val="tx1"/>
                </a:solidFill>
              </a:rPr>
              <a:t>they won’t hear the car </a:t>
            </a:r>
            <a:r>
              <a:rPr lang="en-ZA" sz="1400" i="1" dirty="0" smtClean="0">
                <a:solidFill>
                  <a:schemeClr val="tx1"/>
                </a:solidFill>
              </a:rPr>
              <a:t>coming. I </a:t>
            </a:r>
            <a:r>
              <a:rPr lang="en-ZA" sz="1400" i="1" dirty="0">
                <a:solidFill>
                  <a:schemeClr val="tx1"/>
                </a:solidFill>
              </a:rPr>
              <a:t>feel bad because I don’t know who they are stalking or who they </a:t>
            </a:r>
            <a:r>
              <a:rPr lang="en-ZA" sz="1400" i="1" dirty="0" smtClean="0">
                <a:solidFill>
                  <a:schemeClr val="tx1"/>
                </a:solidFill>
              </a:rPr>
              <a:t>want to </a:t>
            </a:r>
            <a:r>
              <a:rPr lang="en-ZA" sz="1400" i="1" dirty="0">
                <a:solidFill>
                  <a:schemeClr val="tx1"/>
                </a:solidFill>
              </a:rPr>
              <a:t>go for next.</a:t>
            </a:r>
          </a:p>
          <a:p>
            <a:r>
              <a:rPr lang="en-ZA" sz="1400" i="1" dirty="0">
                <a:solidFill>
                  <a:schemeClr val="tx1"/>
                </a:solidFill>
              </a:rPr>
              <a:t>That was like my mum’s first rule. Don’t talk to anyone you don’t know, don’t open the gate to anyone you don’t know, don’t make conversations, don’t make eye contact. Don’t do this, don’t do that</a:t>
            </a:r>
            <a:r>
              <a:rPr lang="en-ZA" sz="1400" i="1" dirty="0" smtClean="0">
                <a:solidFill>
                  <a:schemeClr val="tx1"/>
                </a:solidFill>
              </a:rPr>
              <a:t>.</a:t>
            </a:r>
            <a:r>
              <a:rPr lang="en-ZA" sz="1600" b="1" i="1" dirty="0" smtClean="0">
                <a:solidFill>
                  <a:schemeClr val="accent2"/>
                </a:solidFill>
              </a:rPr>
              <a:t>”</a:t>
            </a:r>
            <a:endParaRPr lang="en-ZA" sz="1200" b="1" dirty="0" smtClean="0">
              <a:solidFill>
                <a:schemeClr val="accent2"/>
              </a:solidFill>
            </a:endParaRPr>
          </a:p>
          <a:p>
            <a:r>
              <a:rPr lang="en-US" sz="1100" b="1" dirty="0" smtClean="0">
                <a:solidFill>
                  <a:schemeClr val="accent2"/>
                </a:solidFill>
              </a:rPr>
              <a:t>Durban, </a:t>
            </a:r>
            <a:r>
              <a:rPr lang="en-US" sz="1100" b="1" dirty="0">
                <a:solidFill>
                  <a:schemeClr val="accent2"/>
                </a:solidFill>
              </a:rPr>
              <a:t>Urban, LSM 6-7, </a:t>
            </a:r>
            <a:r>
              <a:rPr lang="en-US" sz="1100" b="1" dirty="0" smtClean="0">
                <a:solidFill>
                  <a:schemeClr val="accent2"/>
                </a:solidFill>
              </a:rPr>
              <a:t>14-15yrs</a:t>
            </a:r>
            <a:endParaRPr lang="en-ZA" sz="1100" dirty="0">
              <a:solidFill>
                <a:schemeClr val="accent2"/>
              </a:solidFill>
            </a:endParaRPr>
          </a:p>
        </p:txBody>
      </p:sp>
    </p:spTree>
    <p:extLst>
      <p:ext uri="{BB962C8B-B14F-4D97-AF65-F5344CB8AC3E}">
        <p14:creationId xmlns:p14="http://schemas.microsoft.com/office/powerpoint/2010/main" val="102348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Each geographical area has a particular set of social codes, rules of engagement and vulnerabilities within which young women are </a:t>
            </a:r>
            <a:r>
              <a:rPr lang="en-ZA" dirty="0" smtClean="0"/>
              <a:t>navigating</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48</a:t>
            </a:fld>
            <a:endParaRPr lang="en-GB" dirty="0"/>
          </a:p>
        </p:txBody>
      </p:sp>
      <p:sp>
        <p:nvSpPr>
          <p:cNvPr id="5" name="Text Placeholder 4"/>
          <p:cNvSpPr>
            <a:spLocks noGrp="1"/>
          </p:cNvSpPr>
          <p:nvPr>
            <p:ph type="body" sz="quarter" idx="4294967295"/>
          </p:nvPr>
        </p:nvSpPr>
        <p:spPr>
          <a:xfrm>
            <a:off x="6096000" y="6393509"/>
            <a:ext cx="4670778" cy="197792"/>
          </a:xfrm>
          <a:prstGeom prst="rect">
            <a:avLst/>
          </a:prstGeom>
        </p:spPr>
        <p:txBody>
          <a:bodyPr/>
          <a:lstStyle/>
          <a:p>
            <a:r>
              <a:rPr lang="en-ZA" dirty="0" smtClean="0"/>
              <a:t>StatsSA 2015 </a:t>
            </a:r>
            <a:endParaRPr lang="en-ZA" dirty="0"/>
          </a:p>
        </p:txBody>
      </p:sp>
      <p:sp>
        <p:nvSpPr>
          <p:cNvPr id="51" name="Oval 50"/>
          <p:cNvSpPr/>
          <p:nvPr/>
        </p:nvSpPr>
        <p:spPr>
          <a:xfrm>
            <a:off x="4463735" y="1666300"/>
            <a:ext cx="2142308" cy="1972492"/>
          </a:xfrm>
          <a:prstGeom prst="ellipse">
            <a:avLst/>
          </a:prstGeom>
          <a:solidFill>
            <a:srgbClr val="E5007E">
              <a:lumMod val="7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6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52" name="Oval 51"/>
          <p:cNvSpPr/>
          <p:nvPr/>
        </p:nvSpPr>
        <p:spPr>
          <a:xfrm>
            <a:off x="5135108" y="3471659"/>
            <a:ext cx="1569720" cy="1493521"/>
          </a:xfrm>
          <a:prstGeom prst="ellipse">
            <a:avLst/>
          </a:prstGeom>
          <a:solidFill>
            <a:srgbClr val="E5007E">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6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53" name="Oval 52"/>
          <p:cNvSpPr/>
          <p:nvPr/>
        </p:nvSpPr>
        <p:spPr>
          <a:xfrm>
            <a:off x="6045925" y="2359421"/>
            <a:ext cx="1947553" cy="1793175"/>
          </a:xfrm>
          <a:prstGeom prst="ellipse">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6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54" name="Down Ribbon 53"/>
          <p:cNvSpPr/>
          <p:nvPr/>
        </p:nvSpPr>
        <p:spPr>
          <a:xfrm>
            <a:off x="6735773" y="1968172"/>
            <a:ext cx="2515410" cy="391249"/>
          </a:xfrm>
          <a:prstGeom prst="ribbon">
            <a:avLst>
              <a:gd name="adj1" fmla="val 16667"/>
              <a:gd name="adj2" fmla="val 73176"/>
            </a:avLst>
          </a:prstGeom>
          <a:solidFill>
            <a:srgbClr val="E5007E"/>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KwaZulu-Natal</a:t>
            </a:r>
          </a:p>
        </p:txBody>
      </p:sp>
      <p:sp>
        <p:nvSpPr>
          <p:cNvPr id="55" name="Down Ribbon 54"/>
          <p:cNvSpPr/>
          <p:nvPr/>
        </p:nvSpPr>
        <p:spPr>
          <a:xfrm>
            <a:off x="2632427" y="1470675"/>
            <a:ext cx="2515410" cy="391249"/>
          </a:xfrm>
          <a:prstGeom prst="ribbon">
            <a:avLst>
              <a:gd name="adj1" fmla="val 16667"/>
              <a:gd name="adj2" fmla="val 73176"/>
            </a:avLst>
          </a:prstGeom>
          <a:solidFill>
            <a:srgbClr val="E5007E">
              <a:lumMod val="75000"/>
            </a:srgbClr>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Gauteng</a:t>
            </a:r>
          </a:p>
        </p:txBody>
      </p:sp>
      <p:sp>
        <p:nvSpPr>
          <p:cNvPr id="58" name="Down Ribbon 57"/>
          <p:cNvSpPr/>
          <p:nvPr/>
        </p:nvSpPr>
        <p:spPr>
          <a:xfrm>
            <a:off x="2662085" y="4003199"/>
            <a:ext cx="2515410" cy="391249"/>
          </a:xfrm>
          <a:prstGeom prst="ribbon">
            <a:avLst>
              <a:gd name="adj1" fmla="val 16667"/>
              <a:gd name="adj2" fmla="val 73176"/>
            </a:avLst>
          </a:prstGeom>
          <a:solidFill>
            <a:srgbClr val="E5007E">
              <a:lumMod val="60000"/>
              <a:lumOff val="40000"/>
            </a:srgbClr>
          </a:solidFill>
          <a:ln w="127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smtClean="0">
                <a:ln>
                  <a:noFill/>
                </a:ln>
                <a:solidFill>
                  <a:srgbClr val="FFFFFF"/>
                </a:solidFill>
                <a:effectLst/>
                <a:uLnTx/>
                <a:uFillTx/>
                <a:latin typeface="Arial"/>
                <a:ea typeface="+mn-ea"/>
                <a:cs typeface="+mn-cs"/>
              </a:rPr>
              <a:t>Western Cape</a:t>
            </a:r>
          </a:p>
        </p:txBody>
      </p:sp>
      <p:sp>
        <p:nvSpPr>
          <p:cNvPr id="59" name="TextBox 58"/>
          <p:cNvSpPr txBox="1"/>
          <p:nvPr/>
        </p:nvSpPr>
        <p:spPr>
          <a:xfrm>
            <a:off x="4833257" y="2991394"/>
            <a:ext cx="1212668"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rPr>
              <a:t>13 million</a:t>
            </a:r>
          </a:p>
        </p:txBody>
      </p:sp>
      <p:sp>
        <p:nvSpPr>
          <p:cNvPr id="60" name="TextBox 59"/>
          <p:cNvSpPr txBox="1"/>
          <p:nvPr/>
        </p:nvSpPr>
        <p:spPr>
          <a:xfrm>
            <a:off x="6413367" y="3702571"/>
            <a:ext cx="1212668"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rPr>
              <a:t>11 million</a:t>
            </a:r>
          </a:p>
        </p:txBody>
      </p:sp>
      <p:sp>
        <p:nvSpPr>
          <p:cNvPr id="61" name="TextBox 60"/>
          <p:cNvSpPr txBox="1"/>
          <p:nvPr/>
        </p:nvSpPr>
        <p:spPr>
          <a:xfrm>
            <a:off x="5325610" y="4529484"/>
            <a:ext cx="1212668"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rPr>
              <a:t>6 million</a:t>
            </a:r>
          </a:p>
        </p:txBody>
      </p:sp>
      <p:pic>
        <p:nvPicPr>
          <p:cNvPr id="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25611" y="4095500"/>
            <a:ext cx="1186542" cy="37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45479" y="2163796"/>
            <a:ext cx="1388223" cy="772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09055" y="2854393"/>
            <a:ext cx="1260919" cy="80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8276" y="1968172"/>
            <a:ext cx="1285459" cy="35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1678677" y="2047980"/>
            <a:ext cx="1376833" cy="153888"/>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smtClean="0">
                <a:ln>
                  <a:noFill/>
                </a:ln>
                <a:solidFill>
                  <a:srgbClr val="717171"/>
                </a:solidFill>
                <a:effectLst/>
                <a:uLnTx/>
                <a:uFillTx/>
              </a:rPr>
              <a:t>Johannesburg 7 million</a:t>
            </a:r>
          </a:p>
        </p:txBody>
      </p:sp>
      <p:pic>
        <p:nvPicPr>
          <p:cNvPr id="67" name="Picture 5"/>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4064558" y="2399900"/>
            <a:ext cx="250267" cy="35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2632427" y="2500951"/>
            <a:ext cx="1376833" cy="153888"/>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smtClean="0">
                <a:ln>
                  <a:noFill/>
                </a:ln>
                <a:solidFill>
                  <a:srgbClr val="717171"/>
                </a:solidFill>
                <a:effectLst/>
                <a:uLnTx/>
                <a:uFillTx/>
              </a:rPr>
              <a:t>Soweto 1.3 million</a:t>
            </a:r>
          </a:p>
        </p:txBody>
      </p:sp>
      <p:pic>
        <p:nvPicPr>
          <p:cNvPr id="69"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993478" y="2485741"/>
            <a:ext cx="581381" cy="37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8670122" y="2557393"/>
            <a:ext cx="1376833" cy="15388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smtClean="0">
                <a:ln>
                  <a:noFill/>
                </a:ln>
                <a:solidFill>
                  <a:srgbClr val="717171"/>
                </a:solidFill>
                <a:effectLst/>
                <a:uLnTx/>
                <a:uFillTx/>
              </a:rPr>
              <a:t>Durban 3 million</a:t>
            </a:r>
          </a:p>
        </p:txBody>
      </p:sp>
      <p:pic>
        <p:nvPicPr>
          <p:cNvPr id="71" name="Picture 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13911" y="4498368"/>
            <a:ext cx="750056" cy="35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2827454" y="4560563"/>
            <a:ext cx="1376833" cy="153888"/>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smtClean="0">
                <a:ln>
                  <a:noFill/>
                </a:ln>
                <a:solidFill>
                  <a:srgbClr val="717171"/>
                </a:solidFill>
                <a:effectLst/>
                <a:uLnTx/>
                <a:uFillTx/>
              </a:rPr>
              <a:t>Cape Town 4 million</a:t>
            </a:r>
          </a:p>
        </p:txBody>
      </p:sp>
      <p:sp>
        <p:nvSpPr>
          <p:cNvPr id="73" name="TextBox 72"/>
          <p:cNvSpPr txBox="1"/>
          <p:nvPr/>
        </p:nvSpPr>
        <p:spPr>
          <a:xfrm>
            <a:off x="977900" y="2892356"/>
            <a:ext cx="3485835" cy="923330"/>
          </a:xfrm>
          <a:prstGeom prst="rect">
            <a:avLst/>
          </a:prstGeom>
          <a:noFill/>
        </p:spPr>
        <p:txBody>
          <a:bodyPr wrap="square" lIns="0" tIns="0" rIns="0" bIns="0" rtlCol="0">
            <a:spAutoFit/>
          </a:bodyPr>
          <a:lstStyle/>
          <a:p>
            <a:pPr marL="171450" marR="0" lvl="0" indent="-171450" algn="r" defTabSz="914400" eaLnBrk="1" fontAlgn="auto" latinLnBrk="0" hangingPunct="1">
              <a:lnSpc>
                <a:spcPct val="100000"/>
              </a:lnSpc>
              <a:spcBef>
                <a:spcPts val="0"/>
              </a:spcBef>
              <a:spcAft>
                <a:spcPts val="0"/>
              </a:spcAft>
              <a:buClr>
                <a:srgbClr val="E5007E">
                  <a:lumMod val="75000"/>
                </a:srgbClr>
              </a:buClr>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Established and stable community nexus means that she has a wider social circle</a:t>
            </a:r>
          </a:p>
          <a:p>
            <a:pPr marL="171450" marR="0" lvl="0" indent="-171450" algn="r" defTabSz="914400" eaLnBrk="1" fontAlgn="auto" latinLnBrk="0" hangingPunct="1">
              <a:lnSpc>
                <a:spcPct val="100000"/>
              </a:lnSpc>
              <a:spcBef>
                <a:spcPts val="0"/>
              </a:spcBef>
              <a:spcAft>
                <a:spcPts val="0"/>
              </a:spcAft>
              <a:buClr>
                <a:srgbClr val="E5007E">
                  <a:lumMod val="75000"/>
                </a:srgbClr>
              </a:buClr>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Fast paced metropolitan lifestyle, so she is more exposed to social expectations with more to prove and thus more to loose</a:t>
            </a:r>
          </a:p>
        </p:txBody>
      </p:sp>
      <p:sp>
        <p:nvSpPr>
          <p:cNvPr id="74" name="TextBox 73"/>
          <p:cNvSpPr txBox="1"/>
          <p:nvPr/>
        </p:nvSpPr>
        <p:spPr>
          <a:xfrm>
            <a:off x="977900" y="4965180"/>
            <a:ext cx="4199595" cy="738664"/>
          </a:xfrm>
          <a:prstGeom prst="rect">
            <a:avLst/>
          </a:prstGeom>
          <a:noFill/>
        </p:spPr>
        <p:txBody>
          <a:bodyPr wrap="square" lIns="0" tIns="0" rIns="0" bIns="0" rtlCol="0">
            <a:spAutoFit/>
          </a:bodyPr>
          <a:lstStyle/>
          <a:p>
            <a:pPr marL="171450" marR="0" lvl="0" indent="-171450" algn="r" defTabSz="914400" eaLnBrk="1" fontAlgn="auto" latinLnBrk="0" hangingPunct="1">
              <a:lnSpc>
                <a:spcPct val="100000"/>
              </a:lnSpc>
              <a:spcBef>
                <a:spcPts val="0"/>
              </a:spcBef>
              <a:spcAft>
                <a:spcPts val="0"/>
              </a:spcAft>
              <a:buClr>
                <a:srgbClr val="E5007E">
                  <a:lumMod val="60000"/>
                  <a:lumOff val="40000"/>
                </a:srgbClr>
              </a:buClr>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 Exceptionally ‘violent’ environment due to rife Gangsterism that is synonymous with Cape Town township life</a:t>
            </a:r>
          </a:p>
          <a:p>
            <a:pPr marL="171450" marR="0" lvl="0" indent="-171450" algn="r" defTabSz="914400" eaLnBrk="1" fontAlgn="auto" latinLnBrk="0" hangingPunct="1">
              <a:lnSpc>
                <a:spcPct val="100000"/>
              </a:lnSpc>
              <a:spcBef>
                <a:spcPts val="0"/>
              </a:spcBef>
              <a:spcAft>
                <a:spcPts val="0"/>
              </a:spcAft>
              <a:buClr>
                <a:srgbClr val="E5007E">
                  <a:lumMod val="60000"/>
                  <a:lumOff val="40000"/>
                </a:srgbClr>
              </a:buClr>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Densely populated Cape Town leads to highly competitive environments for her education and work opportunities</a:t>
            </a:r>
          </a:p>
        </p:txBody>
      </p:sp>
      <p:sp>
        <p:nvSpPr>
          <p:cNvPr id="75" name="TextBox 74"/>
          <p:cNvSpPr txBox="1"/>
          <p:nvPr/>
        </p:nvSpPr>
        <p:spPr>
          <a:xfrm>
            <a:off x="8102600" y="3011310"/>
            <a:ext cx="3485835" cy="923330"/>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0"/>
              </a:spcAft>
              <a:buClr>
                <a:srgbClr val="E5007E"/>
              </a:buClr>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Very traditional and conservative mind-set, irrespective of urban or peri-urban location</a:t>
            </a:r>
          </a:p>
          <a:p>
            <a:pPr marL="171450" marR="0" lvl="0" indent="-171450" defTabSz="914400" eaLnBrk="1" fontAlgn="auto" latinLnBrk="0" hangingPunct="1">
              <a:lnSpc>
                <a:spcPct val="100000"/>
              </a:lnSpc>
              <a:spcBef>
                <a:spcPts val="0"/>
              </a:spcBef>
              <a:spcAft>
                <a:spcPts val="0"/>
              </a:spcAft>
              <a:buClr>
                <a:srgbClr val="E5007E"/>
              </a:buClr>
              <a:buSzTx/>
              <a:buFont typeface="Wingdings" panose="05000000000000000000" pitchFamily="2" charset="2"/>
              <a:buChar char="§"/>
              <a:tabLst/>
              <a:defRPr/>
            </a:pPr>
            <a:r>
              <a:rPr kumimoji="0" lang="en-ZA" sz="1200" b="0" i="0" u="none" strike="noStrike" kern="0" cap="none" spc="0" normalizeH="0" baseline="0" noProof="0" dirty="0" smtClean="0">
                <a:ln>
                  <a:noFill/>
                </a:ln>
                <a:solidFill>
                  <a:srgbClr val="717171"/>
                </a:solidFill>
                <a:effectLst/>
                <a:uLnTx/>
                <a:uFillTx/>
              </a:rPr>
              <a:t>Strong Zulu cultural roots and she is most likely to take part in different life stage rituals for initiation into womanhood</a:t>
            </a:r>
          </a:p>
        </p:txBody>
      </p:sp>
    </p:spTree>
    <p:extLst>
      <p:ext uri="{BB962C8B-B14F-4D97-AF65-F5344CB8AC3E}">
        <p14:creationId xmlns:p14="http://schemas.microsoft.com/office/powerpoint/2010/main" val="330497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95" y="304362"/>
            <a:ext cx="11469281" cy="416570"/>
          </a:xfrm>
        </p:spPr>
        <p:txBody>
          <a:bodyPr/>
          <a:lstStyle/>
          <a:p>
            <a:r>
              <a:rPr lang="en-ZA" dirty="0"/>
              <a:t>Family life is a site of vulnerability and risk, where abuse is commonplace</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49</a:t>
            </a:fld>
            <a:endParaRPr lang="en-GB" dirty="0">
              <a:solidFill>
                <a:srgbClr val="717171"/>
              </a:solidFill>
            </a:endParaRPr>
          </a:p>
        </p:txBody>
      </p:sp>
      <p:grpSp>
        <p:nvGrpSpPr>
          <p:cNvPr id="6" name="Group 5"/>
          <p:cNvGrpSpPr/>
          <p:nvPr/>
        </p:nvGrpSpPr>
        <p:grpSpPr>
          <a:xfrm>
            <a:off x="1943100" y="1392418"/>
            <a:ext cx="6369628" cy="1587385"/>
            <a:chOff x="3046413" y="1273175"/>
            <a:chExt cx="5588000" cy="1773238"/>
          </a:xfrm>
        </p:grpSpPr>
        <p:sp>
          <p:nvSpPr>
            <p:cNvPr id="8" name="Freeform 84"/>
            <p:cNvSpPr>
              <a:spLocks/>
            </p:cNvSpPr>
            <p:nvPr/>
          </p:nvSpPr>
          <p:spPr bwMode="auto">
            <a:xfrm>
              <a:off x="6604000" y="1273175"/>
              <a:ext cx="2030413" cy="1773238"/>
            </a:xfrm>
            <a:custGeom>
              <a:avLst/>
              <a:gdLst>
                <a:gd name="T0" fmla="*/ 1279 w 1279"/>
                <a:gd name="T1" fmla="*/ 952 h 1117"/>
                <a:gd name="T2" fmla="*/ 1121 w 1279"/>
                <a:gd name="T3" fmla="*/ 792 h 1117"/>
                <a:gd name="T4" fmla="*/ 1121 w 1279"/>
                <a:gd name="T5" fmla="*/ 0 h 1117"/>
                <a:gd name="T6" fmla="*/ 0 w 1279"/>
                <a:gd name="T7" fmla="*/ 263 h 1117"/>
                <a:gd name="T8" fmla="*/ 0 w 1279"/>
                <a:gd name="T9" fmla="*/ 1117 h 1117"/>
                <a:gd name="T10" fmla="*/ 1121 w 1279"/>
                <a:gd name="T11" fmla="*/ 1117 h 1117"/>
                <a:gd name="T12" fmla="*/ 1121 w 1279"/>
                <a:gd name="T13" fmla="*/ 1111 h 1117"/>
                <a:gd name="T14" fmla="*/ 1279 w 1279"/>
                <a:gd name="T15" fmla="*/ 952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9" h="1117">
                  <a:moveTo>
                    <a:pt x="1279" y="952"/>
                  </a:moveTo>
                  <a:lnTo>
                    <a:pt x="1121" y="792"/>
                  </a:lnTo>
                  <a:lnTo>
                    <a:pt x="1121" y="0"/>
                  </a:lnTo>
                  <a:lnTo>
                    <a:pt x="0" y="263"/>
                  </a:lnTo>
                  <a:lnTo>
                    <a:pt x="0" y="1117"/>
                  </a:lnTo>
                  <a:lnTo>
                    <a:pt x="1121" y="1117"/>
                  </a:lnTo>
                  <a:lnTo>
                    <a:pt x="1121" y="1111"/>
                  </a:lnTo>
                  <a:lnTo>
                    <a:pt x="1279" y="952"/>
                  </a:lnTo>
                  <a:close/>
                </a:path>
              </a:pathLst>
            </a:custGeom>
            <a:solidFill>
              <a:schemeClr val="bg2">
                <a:lumMod val="60000"/>
                <a:lumOff val="4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9" name="Freeform 85"/>
            <p:cNvSpPr>
              <a:spLocks/>
            </p:cNvSpPr>
            <p:nvPr/>
          </p:nvSpPr>
          <p:spPr bwMode="auto">
            <a:xfrm>
              <a:off x="4824413" y="1273175"/>
              <a:ext cx="2032000" cy="1773238"/>
            </a:xfrm>
            <a:custGeom>
              <a:avLst/>
              <a:gdLst>
                <a:gd name="T0" fmla="*/ 1280 w 1280"/>
                <a:gd name="T1" fmla="*/ 952 h 1117"/>
                <a:gd name="T2" fmla="*/ 1121 w 1280"/>
                <a:gd name="T3" fmla="*/ 792 h 1117"/>
                <a:gd name="T4" fmla="*/ 1121 w 1280"/>
                <a:gd name="T5" fmla="*/ 0 h 1117"/>
                <a:gd name="T6" fmla="*/ 0 w 1280"/>
                <a:gd name="T7" fmla="*/ 263 h 1117"/>
                <a:gd name="T8" fmla="*/ 0 w 1280"/>
                <a:gd name="T9" fmla="*/ 1117 h 1117"/>
                <a:gd name="T10" fmla="*/ 1121 w 1280"/>
                <a:gd name="T11" fmla="*/ 1117 h 1117"/>
                <a:gd name="T12" fmla="*/ 1121 w 1280"/>
                <a:gd name="T13" fmla="*/ 1111 h 1117"/>
                <a:gd name="T14" fmla="*/ 1280 w 1280"/>
                <a:gd name="T15" fmla="*/ 952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0" h="1117">
                  <a:moveTo>
                    <a:pt x="1280" y="952"/>
                  </a:moveTo>
                  <a:lnTo>
                    <a:pt x="1121" y="792"/>
                  </a:lnTo>
                  <a:lnTo>
                    <a:pt x="1121" y="0"/>
                  </a:lnTo>
                  <a:lnTo>
                    <a:pt x="0" y="263"/>
                  </a:lnTo>
                  <a:lnTo>
                    <a:pt x="0" y="1117"/>
                  </a:lnTo>
                  <a:lnTo>
                    <a:pt x="1121" y="1117"/>
                  </a:lnTo>
                  <a:lnTo>
                    <a:pt x="1121" y="1111"/>
                  </a:lnTo>
                  <a:lnTo>
                    <a:pt x="1280" y="952"/>
                  </a:lnTo>
                  <a:close/>
                </a:path>
              </a:pathLst>
            </a:cu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0" name="Freeform 86"/>
            <p:cNvSpPr>
              <a:spLocks/>
            </p:cNvSpPr>
            <p:nvPr/>
          </p:nvSpPr>
          <p:spPr bwMode="auto">
            <a:xfrm>
              <a:off x="3046413" y="1273175"/>
              <a:ext cx="2030413" cy="1773238"/>
            </a:xfrm>
            <a:custGeom>
              <a:avLst/>
              <a:gdLst>
                <a:gd name="T0" fmla="*/ 1279 w 1279"/>
                <a:gd name="T1" fmla="*/ 952 h 1117"/>
                <a:gd name="T2" fmla="*/ 1120 w 1279"/>
                <a:gd name="T3" fmla="*/ 792 h 1117"/>
                <a:gd name="T4" fmla="*/ 1120 w 1279"/>
                <a:gd name="T5" fmla="*/ 0 h 1117"/>
                <a:gd name="T6" fmla="*/ 0 w 1279"/>
                <a:gd name="T7" fmla="*/ 263 h 1117"/>
                <a:gd name="T8" fmla="*/ 0 w 1279"/>
                <a:gd name="T9" fmla="*/ 1117 h 1117"/>
                <a:gd name="T10" fmla="*/ 1120 w 1279"/>
                <a:gd name="T11" fmla="*/ 1117 h 1117"/>
                <a:gd name="T12" fmla="*/ 1120 w 1279"/>
                <a:gd name="T13" fmla="*/ 1111 h 1117"/>
                <a:gd name="T14" fmla="*/ 1279 w 1279"/>
                <a:gd name="T15" fmla="*/ 952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9" h="1117">
                  <a:moveTo>
                    <a:pt x="1279" y="952"/>
                  </a:moveTo>
                  <a:lnTo>
                    <a:pt x="1120" y="792"/>
                  </a:lnTo>
                  <a:lnTo>
                    <a:pt x="1120" y="0"/>
                  </a:lnTo>
                  <a:lnTo>
                    <a:pt x="0" y="263"/>
                  </a:lnTo>
                  <a:lnTo>
                    <a:pt x="0" y="1117"/>
                  </a:lnTo>
                  <a:lnTo>
                    <a:pt x="1120" y="1117"/>
                  </a:lnTo>
                  <a:lnTo>
                    <a:pt x="1120" y="1111"/>
                  </a:lnTo>
                  <a:lnTo>
                    <a:pt x="1279" y="952"/>
                  </a:lnTo>
                  <a:close/>
                </a:path>
              </a:pathLst>
            </a:custGeom>
            <a:solidFill>
              <a:schemeClr val="bg1">
                <a:lumMod val="5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13" name="TextBox 12"/>
          <p:cNvSpPr txBox="1"/>
          <p:nvPr/>
        </p:nvSpPr>
        <p:spPr>
          <a:xfrm>
            <a:off x="2113439" y="3120551"/>
            <a:ext cx="1958499" cy="952500"/>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200" b="1" dirty="0" smtClean="0">
                <a:solidFill>
                  <a:srgbClr val="333333"/>
                </a:solidFill>
              </a:rPr>
              <a:t>Absence of nuclear households </a:t>
            </a:r>
            <a:r>
              <a:rPr lang="en-ZA" sz="1200" dirty="0" smtClean="0">
                <a:solidFill>
                  <a:srgbClr val="333333"/>
                </a:solidFill>
              </a:rPr>
              <a:t>at the lowest income levels</a:t>
            </a:r>
          </a:p>
          <a:p>
            <a:pPr marL="171450" indent="-171450">
              <a:buFont typeface="Wingdings" panose="05000000000000000000" pitchFamily="2" charset="2"/>
              <a:buChar char="§"/>
            </a:pPr>
            <a:r>
              <a:rPr lang="en-ZA" sz="1200" dirty="0" smtClean="0">
                <a:solidFill>
                  <a:srgbClr val="333333"/>
                </a:solidFill>
              </a:rPr>
              <a:t>Homes </a:t>
            </a:r>
            <a:r>
              <a:rPr lang="en-ZA" sz="1200" dirty="0">
                <a:solidFill>
                  <a:srgbClr val="333333"/>
                </a:solidFill>
              </a:rPr>
              <a:t>with no/little income</a:t>
            </a:r>
          </a:p>
          <a:p>
            <a:pPr marL="171450" indent="-171450">
              <a:buFont typeface="Wingdings" panose="05000000000000000000" pitchFamily="2" charset="2"/>
              <a:buChar char="§"/>
            </a:pPr>
            <a:r>
              <a:rPr lang="en-ZA" sz="1200" dirty="0">
                <a:solidFill>
                  <a:srgbClr val="333333"/>
                </a:solidFill>
              </a:rPr>
              <a:t>Small, one/two roomed houses</a:t>
            </a:r>
          </a:p>
          <a:p>
            <a:pPr marL="171450" indent="-171450">
              <a:buFont typeface="Wingdings" panose="05000000000000000000" pitchFamily="2" charset="2"/>
              <a:buChar char="§"/>
            </a:pPr>
            <a:r>
              <a:rPr lang="en-ZA" sz="1200" b="1" dirty="0">
                <a:solidFill>
                  <a:srgbClr val="333333"/>
                </a:solidFill>
              </a:rPr>
              <a:t>Multiple members </a:t>
            </a:r>
            <a:r>
              <a:rPr lang="en-ZA" sz="1200" dirty="0">
                <a:solidFill>
                  <a:srgbClr val="333333"/>
                </a:solidFill>
              </a:rPr>
              <a:t>in household – including uncles, mother’s boyfriend</a:t>
            </a:r>
          </a:p>
          <a:p>
            <a:pPr marL="171450" indent="-171450">
              <a:buFont typeface="Wingdings" panose="05000000000000000000" pitchFamily="2" charset="2"/>
              <a:buChar char="§"/>
            </a:pPr>
            <a:r>
              <a:rPr lang="en-ZA" sz="1200" dirty="0">
                <a:solidFill>
                  <a:srgbClr val="333333"/>
                </a:solidFill>
              </a:rPr>
              <a:t>Lack of private space</a:t>
            </a:r>
          </a:p>
          <a:p>
            <a:pPr marL="171450" indent="-171450">
              <a:buFont typeface="Wingdings" panose="05000000000000000000" pitchFamily="2" charset="2"/>
              <a:buChar char="§"/>
            </a:pPr>
            <a:r>
              <a:rPr lang="en-ZA" sz="1200" dirty="0">
                <a:solidFill>
                  <a:srgbClr val="333333"/>
                </a:solidFill>
              </a:rPr>
              <a:t>Some </a:t>
            </a:r>
            <a:r>
              <a:rPr lang="en-ZA" sz="1200" b="1" dirty="0">
                <a:solidFill>
                  <a:srgbClr val="333333"/>
                </a:solidFill>
              </a:rPr>
              <a:t>child headed </a:t>
            </a:r>
            <a:r>
              <a:rPr lang="en-ZA" sz="1200" b="1" dirty="0" smtClean="0">
                <a:solidFill>
                  <a:srgbClr val="333333"/>
                </a:solidFill>
              </a:rPr>
              <a:t>households </a:t>
            </a:r>
            <a:r>
              <a:rPr lang="en-ZA" sz="1200" dirty="0" smtClean="0">
                <a:solidFill>
                  <a:srgbClr val="333333"/>
                </a:solidFill>
              </a:rPr>
              <a:t>and unsupervised minors</a:t>
            </a:r>
            <a:endParaRPr lang="en-ZA" sz="1200" dirty="0">
              <a:solidFill>
                <a:srgbClr val="333333"/>
              </a:solidFill>
            </a:endParaRPr>
          </a:p>
        </p:txBody>
      </p:sp>
      <p:sp>
        <p:nvSpPr>
          <p:cNvPr id="15" name="TextBox 14"/>
          <p:cNvSpPr txBox="1"/>
          <p:nvPr/>
        </p:nvSpPr>
        <p:spPr>
          <a:xfrm>
            <a:off x="4241671" y="3162529"/>
            <a:ext cx="1756638" cy="952500"/>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200" dirty="0">
                <a:solidFill>
                  <a:srgbClr val="333333"/>
                </a:solidFill>
              </a:rPr>
              <a:t>Abuse rife within family structures – by blood relatives/mother’s partner -  often goes unreported – need to avoid “family shame”/abuser sometimes the “breadwinner</a:t>
            </a:r>
            <a:r>
              <a:rPr lang="en-ZA" sz="1200" dirty="0" smtClean="0">
                <a:solidFill>
                  <a:srgbClr val="333333"/>
                </a:solidFill>
              </a:rPr>
              <a:t>” – </a:t>
            </a:r>
          </a:p>
          <a:p>
            <a:pPr marL="171450" indent="-171450">
              <a:buFont typeface="Wingdings" panose="05000000000000000000" pitchFamily="2" charset="2"/>
              <a:buChar char="§"/>
            </a:pPr>
            <a:r>
              <a:rPr lang="en-ZA" sz="1200" dirty="0">
                <a:solidFill>
                  <a:srgbClr val="333333"/>
                </a:solidFill>
              </a:rPr>
              <a:t>P</a:t>
            </a:r>
            <a:r>
              <a:rPr lang="en-ZA" sz="1200" dirty="0" smtClean="0">
                <a:solidFill>
                  <a:srgbClr val="333333"/>
                </a:solidFill>
              </a:rPr>
              <a:t>sychologically, there is a </a:t>
            </a:r>
            <a:r>
              <a:rPr lang="en-ZA" sz="1200" b="1" dirty="0" smtClean="0">
                <a:solidFill>
                  <a:srgbClr val="333333"/>
                </a:solidFill>
              </a:rPr>
              <a:t>dependence</a:t>
            </a:r>
            <a:r>
              <a:rPr lang="en-ZA" sz="1200" dirty="0" smtClean="0">
                <a:solidFill>
                  <a:srgbClr val="333333"/>
                </a:solidFill>
              </a:rPr>
              <a:t> on “financial providers”</a:t>
            </a:r>
            <a:endParaRPr lang="en-ZA" sz="1200" dirty="0">
              <a:solidFill>
                <a:srgbClr val="333333"/>
              </a:solidFill>
            </a:endParaRPr>
          </a:p>
        </p:txBody>
      </p:sp>
      <p:sp>
        <p:nvSpPr>
          <p:cNvPr id="16" name="TextBox 15"/>
          <p:cNvSpPr txBox="1"/>
          <p:nvPr/>
        </p:nvSpPr>
        <p:spPr>
          <a:xfrm>
            <a:off x="6359672" y="3162529"/>
            <a:ext cx="1582040" cy="952500"/>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200" dirty="0">
                <a:solidFill>
                  <a:srgbClr val="333333"/>
                </a:solidFill>
              </a:rPr>
              <a:t>Young girls at the identity forming stage are faced with </a:t>
            </a:r>
            <a:r>
              <a:rPr lang="en-ZA" sz="1200" b="1" dirty="0">
                <a:solidFill>
                  <a:srgbClr val="333333"/>
                </a:solidFill>
              </a:rPr>
              <a:t>early sexual </a:t>
            </a:r>
            <a:r>
              <a:rPr lang="en-ZA" sz="1200" b="1" dirty="0" smtClean="0">
                <a:solidFill>
                  <a:srgbClr val="333333"/>
                </a:solidFill>
              </a:rPr>
              <a:t>induction and a lack of agency </a:t>
            </a:r>
            <a:r>
              <a:rPr lang="en-ZA" sz="1200" dirty="0" smtClean="0">
                <a:solidFill>
                  <a:srgbClr val="333333"/>
                </a:solidFill>
              </a:rPr>
              <a:t>in negotiating safe sex </a:t>
            </a:r>
            <a:endParaRPr lang="en-ZA" sz="1200" dirty="0">
              <a:solidFill>
                <a:srgbClr val="333333"/>
              </a:solidFill>
            </a:endParaRPr>
          </a:p>
        </p:txBody>
      </p:sp>
      <p:cxnSp>
        <p:nvCxnSpPr>
          <p:cNvPr id="17" name="Straight Connector 16"/>
          <p:cNvCxnSpPr/>
          <p:nvPr/>
        </p:nvCxnSpPr>
        <p:spPr>
          <a:xfrm>
            <a:off x="1970763" y="3188912"/>
            <a:ext cx="0" cy="28404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01830" y="3120551"/>
            <a:ext cx="0" cy="28404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78990" y="3159730"/>
            <a:ext cx="0" cy="28404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122394" y="3159730"/>
            <a:ext cx="0" cy="28404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886825" y="3314700"/>
            <a:ext cx="2686050" cy="1077218"/>
          </a:xfrm>
          <a:prstGeom prst="rect">
            <a:avLst/>
          </a:prstGeom>
          <a:noFill/>
        </p:spPr>
        <p:txBody>
          <a:bodyPr wrap="square" lIns="0" tIns="0" rIns="0" bIns="0" rtlCol="0">
            <a:spAutoFit/>
          </a:bodyPr>
          <a:lstStyle/>
          <a:p>
            <a:pPr algn="ctr"/>
            <a:r>
              <a:rPr lang="en-ZA" sz="1400" b="1" dirty="0" smtClean="0">
                <a:solidFill>
                  <a:srgbClr val="E5007E"/>
                </a:solidFill>
              </a:rPr>
              <a:t>And so, in this space, sex, often non consensual, becomes associated with a lack of pleasure, and is largely a negative experience</a:t>
            </a:r>
          </a:p>
        </p:txBody>
      </p:sp>
      <p:sp>
        <p:nvSpPr>
          <p:cNvPr id="21" name="Rectangular Callout 20"/>
          <p:cNvSpPr/>
          <p:nvPr/>
        </p:nvSpPr>
        <p:spPr>
          <a:xfrm>
            <a:off x="8471967" y="4693908"/>
            <a:ext cx="3100908" cy="1403315"/>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i="1" dirty="0" smtClean="0">
                <a:solidFill>
                  <a:srgbClr val="717171"/>
                </a:solidFill>
              </a:rPr>
              <a:t>“These </a:t>
            </a:r>
            <a:r>
              <a:rPr lang="en-US" sz="1100" i="1" dirty="0">
                <a:solidFill>
                  <a:srgbClr val="717171"/>
                </a:solidFill>
              </a:rPr>
              <a:t>kids can have openly talk about sex at the age of 13. They don’t talk about sex and the enjoyment of it like me and you because you don’t understand or enjoy sex at an early </a:t>
            </a:r>
            <a:r>
              <a:rPr lang="en-US" sz="1100" i="1" dirty="0" smtClean="0">
                <a:solidFill>
                  <a:srgbClr val="717171"/>
                </a:solidFill>
              </a:rPr>
              <a:t>age”</a:t>
            </a:r>
          </a:p>
          <a:p>
            <a:endParaRPr lang="en-US" sz="1100" i="1" dirty="0">
              <a:solidFill>
                <a:srgbClr val="717171"/>
              </a:solidFill>
            </a:endParaRPr>
          </a:p>
          <a:p>
            <a:r>
              <a:rPr lang="en-US" sz="1100" dirty="0" smtClean="0">
                <a:solidFill>
                  <a:srgbClr val="717171"/>
                </a:solidFill>
              </a:rPr>
              <a:t>(Social worker, Private practice, JHB) </a:t>
            </a:r>
            <a:endParaRPr lang="en-ZA" sz="1100" dirty="0">
              <a:solidFill>
                <a:srgbClr val="717171"/>
              </a:solidFill>
            </a:endParaRPr>
          </a:p>
        </p:txBody>
      </p:sp>
    </p:spTree>
    <p:extLst>
      <p:ext uri="{BB962C8B-B14F-4D97-AF65-F5344CB8AC3E}">
        <p14:creationId xmlns:p14="http://schemas.microsoft.com/office/powerpoint/2010/main" val="375338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5"/>
          </p:nvPr>
        </p:nvSpPr>
        <p:spPr/>
        <p:txBody>
          <a:bodyPr/>
          <a:lstStyle/>
          <a:p>
            <a:endParaRPr lang="en-ZA" dirty="0"/>
          </a:p>
        </p:txBody>
      </p:sp>
      <p:sp>
        <p:nvSpPr>
          <p:cNvPr id="15" name="Title 14"/>
          <p:cNvSpPr>
            <a:spLocks noGrp="1"/>
          </p:cNvSpPr>
          <p:nvPr>
            <p:ph type="title"/>
          </p:nvPr>
        </p:nvSpPr>
        <p:spPr/>
        <p:txBody>
          <a:bodyPr/>
          <a:lstStyle/>
          <a:p>
            <a:r>
              <a:rPr lang="en-US" dirty="0"/>
              <a:t>Multicultural, “rainbow” nation with diversity in terms of religion, ethnic make up and languages spoken, with women constituting </a:t>
            </a:r>
            <a:r>
              <a:rPr lang="en-US" baseline="30000" dirty="0"/>
              <a:t>~</a:t>
            </a:r>
            <a:r>
              <a:rPr lang="en-US" dirty="0"/>
              <a:t>52% of RSA’s population</a:t>
            </a:r>
            <a:endParaRPr lang="en-ZA" dirty="0"/>
          </a:p>
        </p:txBody>
      </p:sp>
      <p:sp>
        <p:nvSpPr>
          <p:cNvPr id="5" name="Slide Number Placeholder 4"/>
          <p:cNvSpPr>
            <a:spLocks noGrp="1"/>
          </p:cNvSpPr>
          <p:nvPr>
            <p:ph type="sldNum" sz="quarter" idx="4"/>
          </p:nvPr>
        </p:nvSpPr>
        <p:spPr/>
        <p:txBody>
          <a:bodyPr/>
          <a:lstStyle/>
          <a:p>
            <a:fld id="{4034BEE3-566C-4068-A777-C3A4762E861B}" type="slidenum">
              <a:rPr lang="en-GB" smtClean="0"/>
              <a:pPr/>
              <a:t>5</a:t>
            </a:fld>
            <a:endParaRPr lang="en-GB" dirty="0"/>
          </a:p>
        </p:txBody>
      </p:sp>
      <p:sp>
        <p:nvSpPr>
          <p:cNvPr id="25" name="Rectangle 24"/>
          <p:cNvSpPr/>
          <p:nvPr/>
        </p:nvSpPr>
        <p:spPr>
          <a:xfrm>
            <a:off x="359999" y="5566978"/>
            <a:ext cx="11603401" cy="457200"/>
          </a:xfrm>
          <a:prstGeom prst="rect">
            <a:avLst/>
          </a:prstGeom>
          <a:solidFill>
            <a:sysClr val="window" lastClr="FFFFFF">
              <a:lumMod val="95000"/>
            </a:sysClr>
          </a:solidFill>
          <a:ln w="3175" cap="flat" cmpd="sng" algn="ctr">
            <a:solidFill>
              <a:sysClr val="window" lastClr="FFFFFF">
                <a:lumMod val="85000"/>
              </a:sysClr>
            </a:solidFill>
            <a:prstDash val="solid"/>
          </a:ln>
          <a:effectLst/>
        </p:spPr>
        <p:txBody>
          <a:bodyPr numCol="2" rtlCol="0" anchor="t"/>
          <a:lstStyle/>
          <a:p>
            <a:pPr marL="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smtClean="0">
                <a:ln>
                  <a:noFill/>
                </a:ln>
                <a:solidFill>
                  <a:prstClr val="white">
                    <a:lumMod val="50000"/>
                  </a:prstClr>
                </a:solidFill>
                <a:effectLst/>
                <a:uLnTx/>
                <a:uFillTx/>
                <a:latin typeface="+mj-lt"/>
                <a:ea typeface="+mn-ea"/>
                <a:cs typeface="+mn-cs"/>
              </a:rPr>
              <a:t>http://www.commisceo-global.com/country-guides/south-africa-guide</a:t>
            </a:r>
          </a:p>
          <a:p>
            <a:pPr marL="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smtClean="0">
                <a:ln>
                  <a:noFill/>
                </a:ln>
                <a:solidFill>
                  <a:prstClr val="white">
                    <a:lumMod val="50000"/>
                  </a:prstClr>
                </a:solidFill>
                <a:effectLst/>
                <a:uLnTx/>
                <a:uFillTx/>
                <a:latin typeface="+mj-lt"/>
                <a:ea typeface="+mn-ea"/>
                <a:cs typeface="+mn-cs"/>
              </a:rPr>
              <a:t>http://mobi.statssa.gov.za/census2011/Gender.html</a:t>
            </a:r>
          </a:p>
          <a:p>
            <a:pPr marL="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smtClean="0">
                <a:ln>
                  <a:noFill/>
                </a:ln>
                <a:solidFill>
                  <a:prstClr val="white">
                    <a:lumMod val="50000"/>
                  </a:prstClr>
                </a:solidFill>
                <a:effectLst/>
                <a:uLnTx/>
                <a:uFillTx/>
                <a:latin typeface="+mj-lt"/>
                <a:ea typeface="+mn-ea"/>
                <a:cs typeface="+mn-cs"/>
              </a:rPr>
              <a:t>http://www.everyculture.com/Sa-Th/South-Africa.html#ixzz3SWNTdW6K</a:t>
            </a:r>
            <a:endParaRPr kumimoji="0" lang="en-US" sz="800" b="0" i="0" u="none" strike="noStrike" kern="0" cap="none" spc="0" normalizeH="0" baseline="0" noProof="0" dirty="0" smtClean="0">
              <a:ln>
                <a:noFill/>
              </a:ln>
              <a:solidFill>
                <a:prstClr val="white">
                  <a:lumMod val="50000"/>
                </a:prstClr>
              </a:solidFill>
              <a:effectLst/>
              <a:uLnTx/>
              <a:uFillTx/>
              <a:latin typeface="+mj-lt"/>
              <a:ea typeface="+mn-ea"/>
              <a:cs typeface="+mn-cs"/>
            </a:endParaRPr>
          </a:p>
          <a:p>
            <a:pPr marL="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800" b="0" i="0" u="none" strike="noStrike" kern="0" cap="none" spc="0" normalizeH="0" baseline="0" noProof="0" dirty="0" smtClean="0">
              <a:ln>
                <a:noFill/>
              </a:ln>
              <a:solidFill>
                <a:prstClr val="white">
                  <a:lumMod val="50000"/>
                </a:prstClr>
              </a:solidFill>
              <a:effectLst/>
              <a:uLnTx/>
              <a:uFillTx/>
              <a:latin typeface="Gill Sans MT" panose="020B0502020104020203" pitchFamily="34" charset="0"/>
              <a:ea typeface="+mn-ea"/>
              <a:cs typeface="+mn-cs"/>
            </a:endParaRPr>
          </a:p>
        </p:txBody>
      </p:sp>
      <p:sp>
        <p:nvSpPr>
          <p:cNvPr id="26" name="Rectangle 53"/>
          <p:cNvSpPr>
            <a:spLocks noChangeArrowheads="1"/>
          </p:cNvSpPr>
          <p:nvPr/>
        </p:nvSpPr>
        <p:spPr bwMode="auto">
          <a:xfrm>
            <a:off x="426252" y="1240635"/>
            <a:ext cx="3688548" cy="2692364"/>
          </a:xfrm>
          <a:prstGeom prst="rect">
            <a:avLst/>
          </a:prstGeom>
          <a:noFill/>
          <a:ln w="9525">
            <a:solidFill>
              <a:sysClr val="window" lastClr="FFFFFF">
                <a:lumMod val="75000"/>
              </a:sysClr>
            </a:solidFill>
            <a:miter lim="800000"/>
            <a:headEnd/>
            <a:tailEnd/>
          </a:ln>
        </p:spPr>
        <p:txBody>
          <a:bodyPr wrap="none" lIns="91436" tIns="45718" rIns="91436" bIns="45718" anchor="ctr"/>
          <a:lstStyle/>
          <a:p>
            <a:pPr marL="0" marR="0" lvl="0" indent="0" defTabSz="912813" eaLnBrk="0" fontAlgn="auto" latinLnBrk="0" hangingPunct="0">
              <a:lnSpc>
                <a:spcPct val="100000"/>
              </a:lnSpc>
              <a:spcBef>
                <a:spcPts val="0"/>
              </a:spcBef>
              <a:spcAft>
                <a:spcPts val="0"/>
              </a:spcAft>
              <a:buClrTx/>
              <a:buSzTx/>
              <a:buFontTx/>
              <a:buNone/>
              <a:tabLst/>
              <a:defRPr/>
            </a:pPr>
            <a:endParaRPr kumimoji="0" lang="en-GB" altLang="zh-CN" sz="1000" b="1" i="0" u="none" strike="noStrike" kern="0" cap="none" spc="0" normalizeH="0" baseline="0" noProof="0" dirty="0">
              <a:ln>
                <a:noFill/>
              </a:ln>
              <a:solidFill>
                <a:srgbClr val="000000"/>
              </a:solidFill>
              <a:effectLst/>
              <a:uLnTx/>
              <a:uFillTx/>
              <a:latin typeface="Gill Sans MT" panose="020B0502020104020203" pitchFamily="34" charset="0"/>
              <a:ea typeface="SimSun" charset="-122"/>
              <a:cs typeface="SimSun" charset="-122"/>
            </a:endParaRPr>
          </a:p>
        </p:txBody>
      </p:sp>
      <p:graphicFrame>
        <p:nvGraphicFramePr>
          <p:cNvPr id="27" name="Chart 26"/>
          <p:cNvGraphicFramePr/>
          <p:nvPr>
            <p:extLst>
              <p:ext uri="{D42A27DB-BD31-4B8C-83A1-F6EECF244321}">
                <p14:modId xmlns:p14="http://schemas.microsoft.com/office/powerpoint/2010/main" val="3933618954"/>
              </p:ext>
            </p:extLst>
          </p:nvPr>
        </p:nvGraphicFramePr>
        <p:xfrm>
          <a:off x="838200" y="1531075"/>
          <a:ext cx="2774148" cy="2343395"/>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p:cNvSpPr txBox="1"/>
          <p:nvPr/>
        </p:nvSpPr>
        <p:spPr>
          <a:xfrm>
            <a:off x="1468063" y="1314339"/>
            <a:ext cx="1445909" cy="153888"/>
          </a:xfrm>
          <a:prstGeom prst="rect">
            <a:avLst/>
          </a:prstGeom>
          <a:noFill/>
        </p:spPr>
        <p:txBody>
          <a:bodyPr wrap="none" lIns="0" tIns="0" rIns="0" bIns="0" rtlCol="0" anchor="ctr">
            <a:spAutoFit/>
          </a:bodyPr>
          <a:lstStyle/>
          <a:p>
            <a:pPr algn="ctr"/>
            <a:r>
              <a:rPr lang="en-US" sz="1000" b="1" spc="300" dirty="0" smtClean="0">
                <a:solidFill>
                  <a:srgbClr val="1D9AA1"/>
                </a:solidFill>
                <a:latin typeface="Gill Sans MT" panose="020B0502020104020203" pitchFamily="34" charset="0"/>
              </a:rPr>
              <a:t>Population Mix</a:t>
            </a:r>
            <a:endParaRPr lang="en-US" sz="1000" b="1" spc="300" dirty="0">
              <a:solidFill>
                <a:srgbClr val="1D9AA1"/>
              </a:solidFill>
              <a:latin typeface="Gill Sans MT" panose="020B0502020104020203" pitchFamily="34" charset="0"/>
            </a:endParaRPr>
          </a:p>
        </p:txBody>
      </p:sp>
      <p:graphicFrame>
        <p:nvGraphicFramePr>
          <p:cNvPr id="29" name="Chart 28"/>
          <p:cNvGraphicFramePr/>
          <p:nvPr>
            <p:extLst>
              <p:ext uri="{D42A27DB-BD31-4B8C-83A1-F6EECF244321}">
                <p14:modId xmlns:p14="http://schemas.microsoft.com/office/powerpoint/2010/main" val="2456437875"/>
              </p:ext>
            </p:extLst>
          </p:nvPr>
        </p:nvGraphicFramePr>
        <p:xfrm>
          <a:off x="8763000" y="1531075"/>
          <a:ext cx="2774148" cy="2343395"/>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p:cNvSpPr txBox="1"/>
          <p:nvPr/>
        </p:nvSpPr>
        <p:spPr>
          <a:xfrm>
            <a:off x="9384911" y="1314339"/>
            <a:ext cx="1482778" cy="153888"/>
          </a:xfrm>
          <a:prstGeom prst="rect">
            <a:avLst/>
          </a:prstGeom>
          <a:noFill/>
        </p:spPr>
        <p:txBody>
          <a:bodyPr wrap="none" lIns="0" tIns="0" rIns="0" bIns="0" rtlCol="0" anchor="ctr">
            <a:spAutoFit/>
          </a:bodyPr>
          <a:lstStyle/>
          <a:p>
            <a:pPr algn="ctr"/>
            <a:r>
              <a:rPr lang="en-US" sz="1000" b="1" spc="300" dirty="0" smtClean="0">
                <a:solidFill>
                  <a:srgbClr val="1D9AA1"/>
                </a:solidFill>
                <a:latin typeface="Gill Sans MT" panose="020B0502020104020203" pitchFamily="34" charset="0"/>
              </a:rPr>
              <a:t>Ethnic make-up</a:t>
            </a:r>
            <a:endParaRPr lang="en-US" sz="1000" b="1" spc="300" dirty="0">
              <a:solidFill>
                <a:srgbClr val="1D9AA1"/>
              </a:solidFill>
              <a:latin typeface="Gill Sans MT" panose="020B0502020104020203" pitchFamily="34" charset="0"/>
            </a:endParaRPr>
          </a:p>
        </p:txBody>
      </p:sp>
      <p:graphicFrame>
        <p:nvGraphicFramePr>
          <p:cNvPr id="31" name="Chart 30"/>
          <p:cNvGraphicFramePr/>
          <p:nvPr>
            <p:extLst>
              <p:ext uri="{D42A27DB-BD31-4B8C-83A1-F6EECF244321}">
                <p14:modId xmlns:p14="http://schemas.microsoft.com/office/powerpoint/2010/main" val="3554468923"/>
              </p:ext>
            </p:extLst>
          </p:nvPr>
        </p:nvGraphicFramePr>
        <p:xfrm>
          <a:off x="4724400" y="1531075"/>
          <a:ext cx="2774148" cy="2343395"/>
        </p:xfrm>
        <a:graphic>
          <a:graphicData uri="http://schemas.openxmlformats.org/drawingml/2006/chart">
            <c:chart xmlns:c="http://schemas.openxmlformats.org/drawingml/2006/chart" xmlns:r="http://schemas.openxmlformats.org/officeDocument/2006/relationships" r:id="rId4"/>
          </a:graphicData>
        </a:graphic>
      </p:graphicFrame>
      <p:sp>
        <p:nvSpPr>
          <p:cNvPr id="32" name="TextBox 31"/>
          <p:cNvSpPr txBox="1"/>
          <p:nvPr/>
        </p:nvSpPr>
        <p:spPr>
          <a:xfrm>
            <a:off x="5630828" y="1314339"/>
            <a:ext cx="865623" cy="153888"/>
          </a:xfrm>
          <a:prstGeom prst="rect">
            <a:avLst/>
          </a:prstGeom>
          <a:noFill/>
        </p:spPr>
        <p:txBody>
          <a:bodyPr wrap="none" lIns="0" tIns="0" rIns="0" bIns="0" rtlCol="0" anchor="ctr">
            <a:spAutoFit/>
          </a:bodyPr>
          <a:lstStyle/>
          <a:p>
            <a:pPr algn="ctr"/>
            <a:r>
              <a:rPr lang="en-US" sz="1000" b="1" spc="300" dirty="0" smtClean="0">
                <a:solidFill>
                  <a:srgbClr val="1D9AA1"/>
                </a:solidFill>
                <a:latin typeface="Gill Sans MT" panose="020B0502020104020203" pitchFamily="34" charset="0"/>
              </a:rPr>
              <a:t>Religion </a:t>
            </a:r>
            <a:endParaRPr lang="en-US" sz="1000" b="1" spc="300" dirty="0">
              <a:solidFill>
                <a:srgbClr val="1D9AA1"/>
              </a:solidFill>
              <a:latin typeface="Gill Sans MT" panose="020B0502020104020203" pitchFamily="34" charset="0"/>
            </a:endParaRPr>
          </a:p>
        </p:txBody>
      </p:sp>
      <p:sp>
        <p:nvSpPr>
          <p:cNvPr id="33" name="Rectangle 53"/>
          <p:cNvSpPr>
            <a:spLocks noChangeArrowheads="1"/>
          </p:cNvSpPr>
          <p:nvPr/>
        </p:nvSpPr>
        <p:spPr bwMode="auto">
          <a:xfrm>
            <a:off x="4347949" y="1240635"/>
            <a:ext cx="3721290" cy="2692364"/>
          </a:xfrm>
          <a:prstGeom prst="rect">
            <a:avLst/>
          </a:prstGeom>
          <a:noFill/>
          <a:ln w="9525">
            <a:solidFill>
              <a:sysClr val="window" lastClr="FFFFFF">
                <a:lumMod val="75000"/>
              </a:sysClr>
            </a:solidFill>
            <a:miter lim="800000"/>
            <a:headEnd/>
            <a:tailEnd/>
          </a:ln>
        </p:spPr>
        <p:txBody>
          <a:bodyPr wrap="none" lIns="91436" tIns="45718" rIns="91436" bIns="45718" anchor="ctr"/>
          <a:lstStyle/>
          <a:p>
            <a:pPr marL="0" marR="0" lvl="0" indent="0" defTabSz="912813" eaLnBrk="0" fontAlgn="auto" latinLnBrk="0" hangingPunct="0">
              <a:lnSpc>
                <a:spcPct val="100000"/>
              </a:lnSpc>
              <a:spcBef>
                <a:spcPts val="0"/>
              </a:spcBef>
              <a:spcAft>
                <a:spcPts val="0"/>
              </a:spcAft>
              <a:buClrTx/>
              <a:buSzTx/>
              <a:buFontTx/>
              <a:buNone/>
              <a:tabLst/>
              <a:defRPr/>
            </a:pPr>
            <a:endParaRPr kumimoji="0" lang="en-GB" altLang="zh-CN" sz="1000" b="1" i="0" u="none" strike="noStrike" kern="0" cap="none" spc="0" normalizeH="0" baseline="0" noProof="0" dirty="0">
              <a:ln>
                <a:noFill/>
              </a:ln>
              <a:solidFill>
                <a:srgbClr val="000000"/>
              </a:solidFill>
              <a:effectLst/>
              <a:uLnTx/>
              <a:uFillTx/>
              <a:latin typeface="Gill Sans MT" panose="020B0502020104020203" pitchFamily="34" charset="0"/>
              <a:ea typeface="SimSun" charset="-122"/>
              <a:cs typeface="SimSun" charset="-122"/>
            </a:endParaRPr>
          </a:p>
        </p:txBody>
      </p:sp>
      <p:sp>
        <p:nvSpPr>
          <p:cNvPr id="34" name="Rectangle 53"/>
          <p:cNvSpPr>
            <a:spLocks noChangeArrowheads="1"/>
          </p:cNvSpPr>
          <p:nvPr/>
        </p:nvSpPr>
        <p:spPr bwMode="auto">
          <a:xfrm>
            <a:off x="8302388" y="1226276"/>
            <a:ext cx="3661012" cy="2692364"/>
          </a:xfrm>
          <a:prstGeom prst="rect">
            <a:avLst/>
          </a:prstGeom>
          <a:noFill/>
          <a:ln w="9525">
            <a:solidFill>
              <a:sysClr val="window" lastClr="FFFFFF">
                <a:lumMod val="75000"/>
              </a:sysClr>
            </a:solidFill>
            <a:miter lim="800000"/>
            <a:headEnd/>
            <a:tailEnd/>
          </a:ln>
        </p:spPr>
        <p:txBody>
          <a:bodyPr wrap="none" lIns="91436" tIns="45718" rIns="91436" bIns="45718" anchor="ctr"/>
          <a:lstStyle/>
          <a:p>
            <a:pPr marL="0" marR="0" lvl="0" indent="0" defTabSz="912813" eaLnBrk="0" fontAlgn="auto" latinLnBrk="0" hangingPunct="0">
              <a:lnSpc>
                <a:spcPct val="100000"/>
              </a:lnSpc>
              <a:spcBef>
                <a:spcPts val="0"/>
              </a:spcBef>
              <a:spcAft>
                <a:spcPts val="0"/>
              </a:spcAft>
              <a:buClrTx/>
              <a:buSzTx/>
              <a:buFontTx/>
              <a:buNone/>
              <a:tabLst/>
              <a:defRPr/>
            </a:pPr>
            <a:endParaRPr kumimoji="0" lang="en-GB" altLang="zh-CN" sz="1000" b="1" i="0" u="none" strike="noStrike" kern="0" cap="none" spc="0" normalizeH="0" baseline="0" noProof="0" dirty="0">
              <a:ln>
                <a:noFill/>
              </a:ln>
              <a:solidFill>
                <a:srgbClr val="000000"/>
              </a:solidFill>
              <a:effectLst/>
              <a:uLnTx/>
              <a:uFillTx/>
              <a:latin typeface="Gill Sans MT" panose="020B0502020104020203" pitchFamily="34" charset="0"/>
              <a:ea typeface="SimSun" charset="-122"/>
              <a:cs typeface="SimSun" charset="-122"/>
            </a:endParaRPr>
          </a:p>
        </p:txBody>
      </p:sp>
      <p:sp>
        <p:nvSpPr>
          <p:cNvPr id="35" name="Rectangle 34"/>
          <p:cNvSpPr/>
          <p:nvPr/>
        </p:nvSpPr>
        <p:spPr>
          <a:xfrm>
            <a:off x="393510" y="4030806"/>
            <a:ext cx="3721290" cy="1384995"/>
          </a:xfrm>
          <a:prstGeom prst="rect">
            <a:avLst/>
          </a:prstGeom>
        </p:spPr>
        <p:txBody>
          <a:bodyPr wrap="square">
            <a:spAutoFit/>
          </a:bodyPr>
          <a:lstStyle/>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a:latin typeface="+mj-lt"/>
              </a:rPr>
              <a:t>RSA is a secular democracy covering about 52 million people of different origins, cultures, languages, and religions and because of this diversity it is called the rainbow </a:t>
            </a:r>
            <a:r>
              <a:rPr lang="en-IN" sz="1200" dirty="0" smtClean="0">
                <a:latin typeface="+mj-lt"/>
              </a:rPr>
              <a:t>nation</a:t>
            </a:r>
          </a:p>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smtClean="0">
                <a:latin typeface="+mj-lt"/>
              </a:rPr>
              <a:t>The </a:t>
            </a:r>
            <a:r>
              <a:rPr lang="en-IN" sz="1200" dirty="0">
                <a:latin typeface="+mj-lt"/>
              </a:rPr>
              <a:t>population slightly leans towards female population, 52% of the population consists of females compared to 48% </a:t>
            </a:r>
            <a:r>
              <a:rPr lang="en-IN" sz="1200" dirty="0" smtClean="0">
                <a:latin typeface="+mj-lt"/>
              </a:rPr>
              <a:t>males</a:t>
            </a:r>
            <a:endParaRPr lang="en-IN" sz="1200" dirty="0">
              <a:latin typeface="+mj-lt"/>
            </a:endParaRPr>
          </a:p>
        </p:txBody>
      </p:sp>
      <p:sp>
        <p:nvSpPr>
          <p:cNvPr id="36" name="Rectangle 35"/>
          <p:cNvSpPr/>
          <p:nvPr/>
        </p:nvSpPr>
        <p:spPr>
          <a:xfrm>
            <a:off x="8302388" y="4002864"/>
            <a:ext cx="3721290" cy="1569660"/>
          </a:xfrm>
          <a:prstGeom prst="rect">
            <a:avLst/>
          </a:prstGeom>
        </p:spPr>
        <p:txBody>
          <a:bodyPr wrap="square">
            <a:spAutoFit/>
          </a:bodyPr>
          <a:lstStyle/>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a:latin typeface="+mj-lt"/>
              </a:rPr>
              <a:t>RSA’s population consists of various races with blacks constituting bulk of the population. </a:t>
            </a:r>
          </a:p>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a:latin typeface="+mj-lt"/>
              </a:rPr>
              <a:t>RSA has 11 official languages with English being the language of administration and is spoken throughout the country. </a:t>
            </a:r>
          </a:p>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a:latin typeface="+mj-lt"/>
              </a:rPr>
              <a:t>The other official languages are: Afrikaans, Ndebele, Northern Sotho, Southern Sotho, Swazi, Tsonga, Tswana, Venda, Xhosa and Zulu.</a:t>
            </a:r>
          </a:p>
        </p:txBody>
      </p:sp>
      <p:sp>
        <p:nvSpPr>
          <p:cNvPr id="37" name="Rectangle 36"/>
          <p:cNvSpPr/>
          <p:nvPr/>
        </p:nvSpPr>
        <p:spPr>
          <a:xfrm>
            <a:off x="4347949" y="4002864"/>
            <a:ext cx="3721290" cy="1200329"/>
          </a:xfrm>
          <a:prstGeom prst="rect">
            <a:avLst/>
          </a:prstGeom>
        </p:spPr>
        <p:txBody>
          <a:bodyPr wrap="square">
            <a:spAutoFit/>
          </a:bodyPr>
          <a:lstStyle/>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a:latin typeface="+mj-lt"/>
              </a:rPr>
              <a:t>RSA is traditionally a deeply religious country with high rates of participation in religious life among all </a:t>
            </a:r>
            <a:r>
              <a:rPr lang="en-IN" sz="1200" dirty="0" smtClean="0">
                <a:latin typeface="+mj-lt"/>
              </a:rPr>
              <a:t>groups</a:t>
            </a:r>
            <a:endParaRPr lang="en-IN" sz="1200" dirty="0">
              <a:latin typeface="+mj-lt"/>
            </a:endParaRPr>
          </a:p>
          <a:p>
            <a:pPr marL="171450" indent="-171450">
              <a:buClr>
                <a:schemeClr val="tx1"/>
              </a:buClr>
              <a:buSzPct val="100000"/>
              <a:buFont typeface="Wingdings" panose="05000000000000000000" pitchFamily="2" charset="2"/>
              <a:buChar char="§"/>
              <a:tabLst>
                <a:tab pos="912813" algn="l"/>
                <a:tab pos="1260475" algn="l"/>
                <a:tab pos="1536700" algn="l"/>
              </a:tabLst>
            </a:pPr>
            <a:r>
              <a:rPr lang="en-IN" sz="1200" dirty="0">
                <a:latin typeface="+mj-lt"/>
              </a:rPr>
              <a:t>The population is overwhelmingly Christian(~70%, mostly protestants) with only very small Jewish, Muslim, and Hindu </a:t>
            </a:r>
            <a:r>
              <a:rPr lang="en-IN" sz="1200" dirty="0" smtClean="0">
                <a:latin typeface="+mj-lt"/>
              </a:rPr>
              <a:t>minorities</a:t>
            </a:r>
            <a:endParaRPr lang="en-IN" sz="1600" dirty="0">
              <a:solidFill>
                <a:prstClr val="black"/>
              </a:solidFill>
              <a:latin typeface="Gill Sans MT" panose="020B0502020104020203" pitchFamily="34" charset="0"/>
            </a:endParaRPr>
          </a:p>
        </p:txBody>
      </p:sp>
    </p:spTree>
    <p:extLst>
      <p:ext uri="{BB962C8B-B14F-4D97-AF65-F5344CB8AC3E}">
        <p14:creationId xmlns:p14="http://schemas.microsoft.com/office/powerpoint/2010/main" val="249428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50</a:t>
            </a:fld>
            <a:endParaRPr lang="en-GB" dirty="0">
              <a:solidFill>
                <a:srgbClr val="717171"/>
              </a:solidFill>
            </a:endParaRPr>
          </a:p>
        </p:txBody>
      </p:sp>
      <p:sp>
        <p:nvSpPr>
          <p:cNvPr id="6" name="TextBox 5"/>
          <p:cNvSpPr txBox="1"/>
          <p:nvPr/>
        </p:nvSpPr>
        <p:spPr>
          <a:xfrm>
            <a:off x="1021556" y="1953352"/>
            <a:ext cx="4872037" cy="2154436"/>
          </a:xfrm>
          <a:prstGeom prst="rect">
            <a:avLst/>
          </a:prstGeom>
          <a:noFill/>
        </p:spPr>
        <p:txBody>
          <a:bodyPr wrap="square" lIns="0" tIns="0" rIns="0" bIns="0" rtlCol="0">
            <a:spAutoFit/>
          </a:bodyPr>
          <a:lstStyle/>
          <a:p>
            <a:pPr algn="ctr"/>
            <a:r>
              <a:rPr lang="en-ZA" sz="2800" dirty="0" smtClean="0">
                <a:solidFill>
                  <a:srgbClr val="717171"/>
                </a:solidFill>
              </a:rPr>
              <a:t>And within the space of the family, there is a significant </a:t>
            </a:r>
            <a:r>
              <a:rPr lang="en-ZA" sz="2800" dirty="0" smtClean="0">
                <a:solidFill>
                  <a:srgbClr val="E5007E"/>
                </a:solidFill>
              </a:rPr>
              <a:t>lack of female to female conversation </a:t>
            </a:r>
            <a:r>
              <a:rPr lang="en-ZA" sz="2800" dirty="0" smtClean="0">
                <a:solidFill>
                  <a:srgbClr val="717171"/>
                </a:solidFill>
              </a:rPr>
              <a:t>about sex and sexual health </a:t>
            </a:r>
          </a:p>
        </p:txBody>
      </p:sp>
      <p:sp>
        <p:nvSpPr>
          <p:cNvPr id="9" name="Rectangular Callout 8"/>
          <p:cNvSpPr/>
          <p:nvPr/>
        </p:nvSpPr>
        <p:spPr>
          <a:xfrm>
            <a:off x="7536654" y="4107788"/>
            <a:ext cx="3693321" cy="1692937"/>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i="1" dirty="0">
                <a:solidFill>
                  <a:srgbClr val="717171"/>
                </a:solidFill>
                <a:ea typeface="Calibri" panose="020F0502020204030204" pitchFamily="34" charset="0"/>
                <a:cs typeface="Times New Roman" panose="02020603050405020304" pitchFamily="18" charset="0"/>
              </a:rPr>
              <a:t>“….she fell pregnant and then you try to speak to the mother, the mother said no she is now a woman, she has a child, she must mind her affairs of her family, her as a mother was minding the business of her </a:t>
            </a:r>
            <a:r>
              <a:rPr lang="en-US" sz="1200" i="1" dirty="0" smtClean="0">
                <a:solidFill>
                  <a:srgbClr val="717171"/>
                </a:solidFill>
                <a:ea typeface="Calibri" panose="020F0502020204030204" pitchFamily="34" charset="0"/>
                <a:cs typeface="Times New Roman" panose="02020603050405020304" pitchFamily="18" charset="0"/>
              </a:rPr>
              <a:t>family.”</a:t>
            </a:r>
          </a:p>
          <a:p>
            <a:endParaRPr lang="en-US" sz="1200" i="1" dirty="0">
              <a:solidFill>
                <a:srgbClr val="717171"/>
              </a:solidFill>
              <a:ea typeface="Calibri" panose="020F0502020204030204" pitchFamily="34" charset="0"/>
              <a:cs typeface="Times New Roman" panose="02020603050405020304" pitchFamily="18" charset="0"/>
            </a:endParaRPr>
          </a:p>
          <a:p>
            <a:r>
              <a:rPr lang="en-US" sz="1200" dirty="0" smtClean="0">
                <a:solidFill>
                  <a:srgbClr val="717171"/>
                </a:solidFill>
                <a:ea typeface="Calibri" panose="020F0502020204030204" pitchFamily="34" charset="0"/>
                <a:cs typeface="Times New Roman" panose="02020603050405020304" pitchFamily="18" charset="0"/>
              </a:rPr>
              <a:t>(</a:t>
            </a:r>
            <a:r>
              <a:rPr lang="en-US" sz="1200" dirty="0">
                <a:solidFill>
                  <a:srgbClr val="717171"/>
                </a:solidFill>
                <a:ea typeface="Calibri" panose="020F0502020204030204" pitchFamily="34" charset="0"/>
                <a:cs typeface="Times New Roman" panose="02020603050405020304" pitchFamily="18" charset="0"/>
              </a:rPr>
              <a:t>Social Worker, Dept of Education, DBN</a:t>
            </a:r>
            <a:r>
              <a:rPr lang="en-US" sz="1200" dirty="0" smtClean="0">
                <a:solidFill>
                  <a:srgbClr val="717171"/>
                </a:solidFill>
                <a:ea typeface="Calibri" panose="020F0502020204030204" pitchFamily="34" charset="0"/>
                <a:cs typeface="Times New Roman" panose="02020603050405020304" pitchFamily="18" charset="0"/>
              </a:rPr>
              <a:t>)</a:t>
            </a:r>
            <a:endParaRPr lang="en-ZA" sz="1200" dirty="0">
              <a:solidFill>
                <a:srgbClr val="717171"/>
              </a:solidFill>
            </a:endParaRPr>
          </a:p>
        </p:txBody>
      </p:sp>
      <p:sp>
        <p:nvSpPr>
          <p:cNvPr id="11" name="Rectangular Callout 10"/>
          <p:cNvSpPr/>
          <p:nvPr/>
        </p:nvSpPr>
        <p:spPr>
          <a:xfrm>
            <a:off x="7536655" y="1794964"/>
            <a:ext cx="3693320" cy="2005511"/>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i="1" dirty="0" smtClean="0">
                <a:solidFill>
                  <a:srgbClr val="717171"/>
                </a:solidFill>
              </a:rPr>
              <a:t>“Some </a:t>
            </a:r>
            <a:r>
              <a:rPr lang="en-US" sz="1200" i="1" dirty="0">
                <a:solidFill>
                  <a:srgbClr val="717171"/>
                </a:solidFill>
              </a:rPr>
              <a:t>of them, you know, some of the older women had people who influenced their life, these ones don’t, also the grandmothers had a way of telling, even boys about life. These ones have got grandmothers who are working, they don’t have time, even the mothers don’t have time. That is the challenge that we notice, these girls – to them there is no one to plant even common sense in </a:t>
            </a:r>
            <a:r>
              <a:rPr lang="en-US" sz="1200" i="1" dirty="0" smtClean="0">
                <a:solidFill>
                  <a:srgbClr val="717171"/>
                </a:solidFill>
              </a:rPr>
              <a:t>them.”’</a:t>
            </a:r>
          </a:p>
          <a:p>
            <a:endParaRPr lang="en-US" sz="1200" i="1" dirty="0" smtClean="0">
              <a:solidFill>
                <a:srgbClr val="717171"/>
              </a:solidFill>
            </a:endParaRPr>
          </a:p>
          <a:p>
            <a:r>
              <a:rPr lang="en-US" sz="1200" dirty="0" smtClean="0">
                <a:solidFill>
                  <a:srgbClr val="717171"/>
                </a:solidFill>
              </a:rPr>
              <a:t>(Social </a:t>
            </a:r>
            <a:r>
              <a:rPr lang="en-US" sz="1200" dirty="0">
                <a:solidFill>
                  <a:srgbClr val="717171"/>
                </a:solidFill>
              </a:rPr>
              <a:t>Worker, Durban Hospice for Women, DBN</a:t>
            </a:r>
            <a:r>
              <a:rPr lang="en-US" sz="1200" dirty="0" smtClean="0">
                <a:solidFill>
                  <a:srgbClr val="717171"/>
                </a:solidFill>
              </a:rPr>
              <a:t>)</a:t>
            </a:r>
            <a:endParaRPr lang="en-ZA" sz="1200" dirty="0">
              <a:solidFill>
                <a:srgbClr val="717171"/>
              </a:solidFill>
            </a:endParaRPr>
          </a:p>
        </p:txBody>
      </p:sp>
    </p:spTree>
    <p:extLst>
      <p:ext uri="{BB962C8B-B14F-4D97-AF65-F5344CB8AC3E}">
        <p14:creationId xmlns:p14="http://schemas.microsoft.com/office/powerpoint/2010/main" val="5729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88" y="229384"/>
            <a:ext cx="11484667" cy="416570"/>
          </a:xfrm>
        </p:spPr>
        <p:txBody>
          <a:bodyPr/>
          <a:lstStyle/>
          <a:p>
            <a:r>
              <a:rPr lang="en-ZA" dirty="0"/>
              <a:t>Intimate relationships are driven by dependence and control, and there are compromises made with regard to maintaining sexual health </a:t>
            </a:r>
            <a:br>
              <a:rPr lang="en-ZA" dirty="0"/>
            </a:b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51</a:t>
            </a:fld>
            <a:endParaRPr lang="en-GB" dirty="0">
              <a:solidFill>
                <a:srgbClr val="717171"/>
              </a:solidFill>
            </a:endParaRPr>
          </a:p>
        </p:txBody>
      </p:sp>
      <p:grpSp>
        <p:nvGrpSpPr>
          <p:cNvPr id="8" name="Group 7"/>
          <p:cNvGrpSpPr/>
          <p:nvPr/>
        </p:nvGrpSpPr>
        <p:grpSpPr>
          <a:xfrm>
            <a:off x="2461434" y="1629559"/>
            <a:ext cx="6503988" cy="4315463"/>
            <a:chOff x="1141413" y="1157288"/>
            <a:chExt cx="9388475" cy="6229350"/>
          </a:xfrm>
        </p:grpSpPr>
        <p:sp>
          <p:nvSpPr>
            <p:cNvPr id="9" name="Freeform 5"/>
            <p:cNvSpPr>
              <a:spLocks/>
            </p:cNvSpPr>
            <p:nvPr/>
          </p:nvSpPr>
          <p:spPr bwMode="auto">
            <a:xfrm>
              <a:off x="7137400" y="1157288"/>
              <a:ext cx="3392488" cy="4141788"/>
            </a:xfrm>
            <a:custGeom>
              <a:avLst/>
              <a:gdLst>
                <a:gd name="T0" fmla="*/ 655 w 1322"/>
                <a:gd name="T1" fmla="*/ 1098 h 1614"/>
                <a:gd name="T2" fmla="*/ 655 w 1322"/>
                <a:gd name="T3" fmla="*/ 1098 h 1614"/>
                <a:gd name="T4" fmla="*/ 905 w 1322"/>
                <a:gd name="T5" fmla="*/ 728 h 1614"/>
                <a:gd name="T6" fmla="*/ 904 w 1322"/>
                <a:gd name="T7" fmla="*/ 728 h 1614"/>
                <a:gd name="T8" fmla="*/ 1206 w 1322"/>
                <a:gd name="T9" fmla="*/ 597 h 1614"/>
                <a:gd name="T10" fmla="*/ 1146 w 1322"/>
                <a:gd name="T11" fmla="*/ 116 h 1614"/>
                <a:gd name="T12" fmla="*/ 666 w 1322"/>
                <a:gd name="T13" fmla="*/ 177 h 1614"/>
                <a:gd name="T14" fmla="*/ 634 w 1322"/>
                <a:gd name="T15" fmla="*/ 549 h 1614"/>
                <a:gd name="T16" fmla="*/ 634 w 1322"/>
                <a:gd name="T17" fmla="*/ 549 h 1614"/>
                <a:gd name="T18" fmla="*/ 391 w 1322"/>
                <a:gd name="T19" fmla="*/ 923 h 1614"/>
                <a:gd name="T20" fmla="*/ 391 w 1322"/>
                <a:gd name="T21" fmla="*/ 923 h 1614"/>
                <a:gd name="T22" fmla="*/ 110 w 1322"/>
                <a:gd name="T23" fmla="*/ 1048 h 1614"/>
                <a:gd name="T24" fmla="*/ 167 w 1322"/>
                <a:gd name="T25" fmla="*/ 1504 h 1614"/>
                <a:gd name="T26" fmla="*/ 623 w 1322"/>
                <a:gd name="T27" fmla="*/ 1446 h 1614"/>
                <a:gd name="T28" fmla="*/ 655 w 1322"/>
                <a:gd name="T29" fmla="*/ 1098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2" h="1614">
                  <a:moveTo>
                    <a:pt x="655" y="1098"/>
                  </a:moveTo>
                  <a:cubicBezTo>
                    <a:pt x="655" y="1098"/>
                    <a:pt x="655" y="1098"/>
                    <a:pt x="655" y="1098"/>
                  </a:cubicBezTo>
                  <a:cubicBezTo>
                    <a:pt x="564" y="920"/>
                    <a:pt x="705" y="710"/>
                    <a:pt x="905" y="728"/>
                  </a:cubicBezTo>
                  <a:cubicBezTo>
                    <a:pt x="904" y="728"/>
                    <a:pt x="904" y="728"/>
                    <a:pt x="904" y="728"/>
                  </a:cubicBezTo>
                  <a:cubicBezTo>
                    <a:pt x="1017" y="738"/>
                    <a:pt x="1132" y="692"/>
                    <a:pt x="1206" y="597"/>
                  </a:cubicBezTo>
                  <a:cubicBezTo>
                    <a:pt x="1322" y="447"/>
                    <a:pt x="1296" y="232"/>
                    <a:pt x="1146" y="116"/>
                  </a:cubicBezTo>
                  <a:cubicBezTo>
                    <a:pt x="997" y="0"/>
                    <a:pt x="782" y="27"/>
                    <a:pt x="666" y="177"/>
                  </a:cubicBezTo>
                  <a:cubicBezTo>
                    <a:pt x="580" y="287"/>
                    <a:pt x="572" y="433"/>
                    <a:pt x="634" y="549"/>
                  </a:cubicBezTo>
                  <a:cubicBezTo>
                    <a:pt x="634" y="549"/>
                    <a:pt x="634" y="549"/>
                    <a:pt x="634" y="549"/>
                  </a:cubicBezTo>
                  <a:cubicBezTo>
                    <a:pt x="729" y="726"/>
                    <a:pt x="591" y="938"/>
                    <a:pt x="391" y="923"/>
                  </a:cubicBezTo>
                  <a:cubicBezTo>
                    <a:pt x="391" y="923"/>
                    <a:pt x="391" y="923"/>
                    <a:pt x="391" y="923"/>
                  </a:cubicBezTo>
                  <a:cubicBezTo>
                    <a:pt x="286" y="916"/>
                    <a:pt x="180" y="959"/>
                    <a:pt x="110" y="1048"/>
                  </a:cubicBezTo>
                  <a:cubicBezTo>
                    <a:pt x="0" y="1190"/>
                    <a:pt x="25" y="1394"/>
                    <a:pt x="167" y="1504"/>
                  </a:cubicBezTo>
                  <a:cubicBezTo>
                    <a:pt x="308" y="1614"/>
                    <a:pt x="512" y="1588"/>
                    <a:pt x="623" y="1446"/>
                  </a:cubicBezTo>
                  <a:cubicBezTo>
                    <a:pt x="703" y="1343"/>
                    <a:pt x="711" y="1207"/>
                    <a:pt x="655" y="1098"/>
                  </a:cubicBezTo>
                  <a:close/>
                </a:path>
              </a:pathLst>
            </a:custGeom>
            <a:solidFill>
              <a:schemeClr val="bg1">
                <a:lumMod val="65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0" name="Freeform 6"/>
            <p:cNvSpPr>
              <a:spLocks/>
            </p:cNvSpPr>
            <p:nvPr/>
          </p:nvSpPr>
          <p:spPr bwMode="auto">
            <a:xfrm>
              <a:off x="3373438" y="1768475"/>
              <a:ext cx="4271963" cy="4138613"/>
            </a:xfrm>
            <a:custGeom>
              <a:avLst/>
              <a:gdLst>
                <a:gd name="T0" fmla="*/ 669 w 1665"/>
                <a:gd name="T1" fmla="*/ 1348 h 1613"/>
                <a:gd name="T2" fmla="*/ 682 w 1665"/>
                <a:gd name="T3" fmla="*/ 1287 h 1613"/>
                <a:gd name="T4" fmla="*/ 972 w 1665"/>
                <a:gd name="T5" fmla="*/ 1083 h 1613"/>
                <a:gd name="T6" fmla="*/ 972 w 1665"/>
                <a:gd name="T7" fmla="*/ 1083 h 1613"/>
                <a:gd name="T8" fmla="*/ 1579 w 1665"/>
                <a:gd name="T9" fmla="*/ 736 h 1613"/>
                <a:gd name="T10" fmla="*/ 1243 w 1665"/>
                <a:gd name="T11" fmla="*/ 87 h 1613"/>
                <a:gd name="T12" fmla="*/ 595 w 1665"/>
                <a:gd name="T13" fmla="*/ 423 h 1613"/>
                <a:gd name="T14" fmla="*/ 577 w 1665"/>
                <a:gd name="T15" fmla="*/ 656 h 1613"/>
                <a:gd name="T16" fmla="*/ 351 w 1665"/>
                <a:gd name="T17" fmla="*/ 927 h 1613"/>
                <a:gd name="T18" fmla="*/ 54 w 1665"/>
                <a:gd name="T19" fmla="*/ 1152 h 1613"/>
                <a:gd name="T20" fmla="*/ 264 w 1665"/>
                <a:gd name="T21" fmla="*/ 1559 h 1613"/>
                <a:gd name="T22" fmla="*/ 669 w 1665"/>
                <a:gd name="T23" fmla="*/ 1348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65" h="1613">
                  <a:moveTo>
                    <a:pt x="669" y="1348"/>
                  </a:moveTo>
                  <a:cubicBezTo>
                    <a:pt x="676" y="1328"/>
                    <a:pt x="680" y="1307"/>
                    <a:pt x="682" y="1287"/>
                  </a:cubicBezTo>
                  <a:cubicBezTo>
                    <a:pt x="700" y="1147"/>
                    <a:pt x="834" y="1052"/>
                    <a:pt x="972" y="1083"/>
                  </a:cubicBezTo>
                  <a:cubicBezTo>
                    <a:pt x="972" y="1083"/>
                    <a:pt x="972" y="1083"/>
                    <a:pt x="972" y="1083"/>
                  </a:cubicBezTo>
                  <a:cubicBezTo>
                    <a:pt x="1231" y="1143"/>
                    <a:pt x="1497" y="994"/>
                    <a:pt x="1579" y="736"/>
                  </a:cubicBezTo>
                  <a:cubicBezTo>
                    <a:pt x="1665" y="464"/>
                    <a:pt x="1515" y="173"/>
                    <a:pt x="1243" y="87"/>
                  </a:cubicBezTo>
                  <a:cubicBezTo>
                    <a:pt x="972" y="0"/>
                    <a:pt x="682" y="151"/>
                    <a:pt x="595" y="423"/>
                  </a:cubicBezTo>
                  <a:cubicBezTo>
                    <a:pt x="571" y="501"/>
                    <a:pt x="565" y="580"/>
                    <a:pt x="577" y="656"/>
                  </a:cubicBezTo>
                  <a:cubicBezTo>
                    <a:pt x="595" y="795"/>
                    <a:pt x="491" y="920"/>
                    <a:pt x="351" y="927"/>
                  </a:cubicBezTo>
                  <a:cubicBezTo>
                    <a:pt x="218" y="931"/>
                    <a:pt x="96" y="1018"/>
                    <a:pt x="54" y="1152"/>
                  </a:cubicBezTo>
                  <a:cubicBezTo>
                    <a:pt x="0" y="1323"/>
                    <a:pt x="94" y="1505"/>
                    <a:pt x="264" y="1559"/>
                  </a:cubicBezTo>
                  <a:cubicBezTo>
                    <a:pt x="434" y="1613"/>
                    <a:pt x="615" y="1519"/>
                    <a:pt x="669" y="1348"/>
                  </a:cubicBezTo>
                  <a:close/>
                </a:path>
              </a:pathLst>
            </a:cu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1" name="Freeform 7"/>
            <p:cNvSpPr>
              <a:spLocks/>
            </p:cNvSpPr>
            <p:nvPr/>
          </p:nvSpPr>
          <p:spPr bwMode="auto">
            <a:xfrm>
              <a:off x="5010150" y="2078038"/>
              <a:ext cx="3795713" cy="3019425"/>
            </a:xfrm>
            <a:custGeom>
              <a:avLst/>
              <a:gdLst>
                <a:gd name="T0" fmla="*/ 1199 w 1479"/>
                <a:gd name="T1" fmla="*/ 610 h 1176"/>
                <a:gd name="T2" fmla="*/ 1144 w 1479"/>
                <a:gd name="T3" fmla="*/ 614 h 1176"/>
                <a:gd name="T4" fmla="*/ 902 w 1479"/>
                <a:gd name="T5" fmla="*/ 423 h 1176"/>
                <a:gd name="T6" fmla="*/ 902 w 1479"/>
                <a:gd name="T7" fmla="*/ 423 h 1176"/>
                <a:gd name="T8" fmla="*/ 459 w 1479"/>
                <a:gd name="T9" fmla="*/ 4 h 1176"/>
                <a:gd name="T10" fmla="*/ 3 w 1479"/>
                <a:gd name="T11" fmla="*/ 448 h 1176"/>
                <a:gd name="T12" fmla="*/ 447 w 1479"/>
                <a:gd name="T13" fmla="*/ 905 h 1176"/>
                <a:gd name="T14" fmla="*/ 646 w 1479"/>
                <a:gd name="T15" fmla="*/ 862 h 1176"/>
                <a:gd name="T16" fmla="*/ 928 w 1479"/>
                <a:gd name="T17" fmla="*/ 982 h 1176"/>
                <a:gd name="T18" fmla="*/ 1191 w 1479"/>
                <a:gd name="T19" fmla="*/ 1174 h 1176"/>
                <a:gd name="T20" fmla="*/ 1476 w 1479"/>
                <a:gd name="T21" fmla="*/ 896 h 1176"/>
                <a:gd name="T22" fmla="*/ 1199 w 1479"/>
                <a:gd name="T23" fmla="*/ 61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9" h="1176">
                  <a:moveTo>
                    <a:pt x="1199" y="610"/>
                  </a:moveTo>
                  <a:cubicBezTo>
                    <a:pt x="1180" y="609"/>
                    <a:pt x="1162" y="611"/>
                    <a:pt x="1144" y="614"/>
                  </a:cubicBezTo>
                  <a:cubicBezTo>
                    <a:pt x="1023" y="635"/>
                    <a:pt x="910" y="546"/>
                    <a:pt x="902" y="423"/>
                  </a:cubicBezTo>
                  <a:cubicBezTo>
                    <a:pt x="902" y="423"/>
                    <a:pt x="902" y="423"/>
                    <a:pt x="902" y="423"/>
                  </a:cubicBezTo>
                  <a:cubicBezTo>
                    <a:pt x="886" y="192"/>
                    <a:pt x="695" y="7"/>
                    <a:pt x="459" y="4"/>
                  </a:cubicBezTo>
                  <a:cubicBezTo>
                    <a:pt x="211" y="0"/>
                    <a:pt x="7" y="199"/>
                    <a:pt x="3" y="448"/>
                  </a:cubicBezTo>
                  <a:cubicBezTo>
                    <a:pt x="0" y="697"/>
                    <a:pt x="198" y="902"/>
                    <a:pt x="447" y="905"/>
                  </a:cubicBezTo>
                  <a:cubicBezTo>
                    <a:pt x="518" y="906"/>
                    <a:pt x="586" y="890"/>
                    <a:pt x="646" y="862"/>
                  </a:cubicBezTo>
                  <a:cubicBezTo>
                    <a:pt x="757" y="811"/>
                    <a:pt x="887" y="867"/>
                    <a:pt x="928" y="982"/>
                  </a:cubicBezTo>
                  <a:cubicBezTo>
                    <a:pt x="965" y="1092"/>
                    <a:pt x="1068" y="1172"/>
                    <a:pt x="1191" y="1174"/>
                  </a:cubicBezTo>
                  <a:cubicBezTo>
                    <a:pt x="1346" y="1176"/>
                    <a:pt x="1474" y="1051"/>
                    <a:pt x="1476" y="896"/>
                  </a:cubicBezTo>
                  <a:cubicBezTo>
                    <a:pt x="1479" y="740"/>
                    <a:pt x="1354" y="612"/>
                    <a:pt x="1199" y="610"/>
                  </a:cubicBezTo>
                  <a:close/>
                </a:path>
              </a:pathLst>
            </a:custGeom>
            <a:solidFill>
              <a:srgbClr val="E6E7E8"/>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2" name="Freeform 8"/>
            <p:cNvSpPr>
              <a:spLocks/>
            </p:cNvSpPr>
            <p:nvPr/>
          </p:nvSpPr>
          <p:spPr bwMode="auto">
            <a:xfrm>
              <a:off x="1141413" y="1257300"/>
              <a:ext cx="2930525" cy="3187700"/>
            </a:xfrm>
            <a:custGeom>
              <a:avLst/>
              <a:gdLst>
                <a:gd name="T0" fmla="*/ 630 w 1142"/>
                <a:gd name="T1" fmla="*/ 117 h 1242"/>
                <a:gd name="T2" fmla="*/ 117 w 1142"/>
                <a:gd name="T3" fmla="*/ 205 h 1242"/>
                <a:gd name="T4" fmla="*/ 206 w 1142"/>
                <a:gd name="T5" fmla="*/ 717 h 1242"/>
                <a:gd name="T6" fmla="*/ 562 w 1142"/>
                <a:gd name="T7" fmla="*/ 755 h 1242"/>
                <a:gd name="T8" fmla="*/ 562 w 1142"/>
                <a:gd name="T9" fmla="*/ 755 h 1242"/>
                <a:gd name="T10" fmla="*/ 710 w 1142"/>
                <a:gd name="T11" fmla="*/ 909 h 1242"/>
                <a:gd name="T12" fmla="*/ 710 w 1142"/>
                <a:gd name="T13" fmla="*/ 909 h 1242"/>
                <a:gd name="T14" fmla="*/ 779 w 1142"/>
                <a:gd name="T15" fmla="*/ 1174 h 1242"/>
                <a:gd name="T16" fmla="*/ 1075 w 1142"/>
                <a:gd name="T17" fmla="*/ 1124 h 1242"/>
                <a:gd name="T18" fmla="*/ 1024 w 1142"/>
                <a:gd name="T19" fmla="*/ 828 h 1242"/>
                <a:gd name="T20" fmla="*/ 847 w 1142"/>
                <a:gd name="T21" fmla="*/ 796 h 1242"/>
                <a:gd name="T22" fmla="*/ 847 w 1142"/>
                <a:gd name="T23" fmla="*/ 796 h 1242"/>
                <a:gd name="T24" fmla="*/ 723 w 1142"/>
                <a:gd name="T25" fmla="*/ 622 h 1242"/>
                <a:gd name="T26" fmla="*/ 723 w 1142"/>
                <a:gd name="T27" fmla="*/ 623 h 1242"/>
                <a:gd name="T28" fmla="*/ 630 w 1142"/>
                <a:gd name="T29" fmla="*/ 117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2" h="1242">
                  <a:moveTo>
                    <a:pt x="630" y="117"/>
                  </a:moveTo>
                  <a:cubicBezTo>
                    <a:pt x="464" y="0"/>
                    <a:pt x="234" y="39"/>
                    <a:pt x="117" y="205"/>
                  </a:cubicBezTo>
                  <a:cubicBezTo>
                    <a:pt x="0" y="370"/>
                    <a:pt x="40" y="600"/>
                    <a:pt x="206" y="717"/>
                  </a:cubicBezTo>
                  <a:cubicBezTo>
                    <a:pt x="314" y="793"/>
                    <a:pt x="449" y="803"/>
                    <a:pt x="562" y="755"/>
                  </a:cubicBezTo>
                  <a:cubicBezTo>
                    <a:pt x="562" y="755"/>
                    <a:pt x="562" y="755"/>
                    <a:pt x="562" y="755"/>
                  </a:cubicBezTo>
                  <a:cubicBezTo>
                    <a:pt x="659" y="714"/>
                    <a:pt x="756" y="815"/>
                    <a:pt x="710" y="909"/>
                  </a:cubicBezTo>
                  <a:cubicBezTo>
                    <a:pt x="710" y="909"/>
                    <a:pt x="710" y="909"/>
                    <a:pt x="710" y="909"/>
                  </a:cubicBezTo>
                  <a:cubicBezTo>
                    <a:pt x="666" y="1001"/>
                    <a:pt x="693" y="1114"/>
                    <a:pt x="779" y="1174"/>
                  </a:cubicBezTo>
                  <a:cubicBezTo>
                    <a:pt x="875" y="1242"/>
                    <a:pt x="1007" y="1219"/>
                    <a:pt x="1075" y="1124"/>
                  </a:cubicBezTo>
                  <a:cubicBezTo>
                    <a:pt x="1142" y="1028"/>
                    <a:pt x="1120" y="896"/>
                    <a:pt x="1024" y="828"/>
                  </a:cubicBezTo>
                  <a:cubicBezTo>
                    <a:pt x="970" y="791"/>
                    <a:pt x="906" y="781"/>
                    <a:pt x="847" y="796"/>
                  </a:cubicBezTo>
                  <a:cubicBezTo>
                    <a:pt x="847" y="796"/>
                    <a:pt x="847" y="796"/>
                    <a:pt x="847" y="796"/>
                  </a:cubicBezTo>
                  <a:cubicBezTo>
                    <a:pt x="745" y="823"/>
                    <a:pt x="664" y="710"/>
                    <a:pt x="723" y="622"/>
                  </a:cubicBezTo>
                  <a:cubicBezTo>
                    <a:pt x="723" y="623"/>
                    <a:pt x="723" y="623"/>
                    <a:pt x="723" y="623"/>
                  </a:cubicBezTo>
                  <a:cubicBezTo>
                    <a:pt x="834" y="458"/>
                    <a:pt x="793" y="233"/>
                    <a:pt x="630" y="117"/>
                  </a:cubicBezTo>
                  <a:close/>
                </a:path>
              </a:pathLst>
            </a:cu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3" name="Freeform 9"/>
            <p:cNvSpPr>
              <a:spLocks/>
            </p:cNvSpPr>
            <p:nvPr/>
          </p:nvSpPr>
          <p:spPr bwMode="auto">
            <a:xfrm>
              <a:off x="2911475" y="3295650"/>
              <a:ext cx="2211388" cy="2478088"/>
            </a:xfrm>
            <a:custGeom>
              <a:avLst/>
              <a:gdLst>
                <a:gd name="T0" fmla="*/ 134 w 862"/>
                <a:gd name="T1" fmla="*/ 369 h 966"/>
                <a:gd name="T2" fmla="*/ 167 w 862"/>
                <a:gd name="T3" fmla="*/ 380 h 966"/>
                <a:gd name="T4" fmla="*/ 264 w 862"/>
                <a:gd name="T5" fmla="*/ 551 h 966"/>
                <a:gd name="T6" fmla="*/ 264 w 862"/>
                <a:gd name="T7" fmla="*/ 551 h 966"/>
                <a:gd name="T8" fmla="*/ 425 w 862"/>
                <a:gd name="T9" fmla="*/ 904 h 966"/>
                <a:gd name="T10" fmla="*/ 800 w 862"/>
                <a:gd name="T11" fmla="*/ 752 h 966"/>
                <a:gd name="T12" fmla="*/ 648 w 862"/>
                <a:gd name="T13" fmla="*/ 376 h 966"/>
                <a:gd name="T14" fmla="*/ 520 w 862"/>
                <a:gd name="T15" fmla="*/ 354 h 966"/>
                <a:gd name="T16" fmla="*/ 383 w 862"/>
                <a:gd name="T17" fmla="*/ 215 h 966"/>
                <a:gd name="T18" fmla="*/ 274 w 862"/>
                <a:gd name="T19" fmla="*/ 39 h 966"/>
                <a:gd name="T20" fmla="*/ 39 w 862"/>
                <a:gd name="T21" fmla="*/ 134 h 966"/>
                <a:gd name="T22" fmla="*/ 134 w 862"/>
                <a:gd name="T23" fmla="*/ 3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2" h="966">
                  <a:moveTo>
                    <a:pt x="134" y="369"/>
                  </a:moveTo>
                  <a:cubicBezTo>
                    <a:pt x="145" y="374"/>
                    <a:pt x="156" y="377"/>
                    <a:pt x="167" y="380"/>
                  </a:cubicBezTo>
                  <a:cubicBezTo>
                    <a:pt x="244" y="397"/>
                    <a:pt x="289" y="476"/>
                    <a:pt x="264" y="551"/>
                  </a:cubicBezTo>
                  <a:cubicBezTo>
                    <a:pt x="264" y="551"/>
                    <a:pt x="264" y="551"/>
                    <a:pt x="264" y="551"/>
                  </a:cubicBezTo>
                  <a:cubicBezTo>
                    <a:pt x="218" y="691"/>
                    <a:pt x="286" y="846"/>
                    <a:pt x="425" y="904"/>
                  </a:cubicBezTo>
                  <a:cubicBezTo>
                    <a:pt x="570" y="966"/>
                    <a:pt x="738" y="898"/>
                    <a:pt x="800" y="752"/>
                  </a:cubicBezTo>
                  <a:cubicBezTo>
                    <a:pt x="862" y="606"/>
                    <a:pt x="794" y="438"/>
                    <a:pt x="648" y="376"/>
                  </a:cubicBezTo>
                  <a:cubicBezTo>
                    <a:pt x="606" y="358"/>
                    <a:pt x="563" y="351"/>
                    <a:pt x="520" y="354"/>
                  </a:cubicBezTo>
                  <a:cubicBezTo>
                    <a:pt x="443" y="357"/>
                    <a:pt x="379" y="293"/>
                    <a:pt x="383" y="215"/>
                  </a:cubicBezTo>
                  <a:cubicBezTo>
                    <a:pt x="388" y="141"/>
                    <a:pt x="346" y="69"/>
                    <a:pt x="274" y="39"/>
                  </a:cubicBezTo>
                  <a:cubicBezTo>
                    <a:pt x="183" y="0"/>
                    <a:pt x="78" y="42"/>
                    <a:pt x="39" y="134"/>
                  </a:cubicBezTo>
                  <a:cubicBezTo>
                    <a:pt x="0" y="225"/>
                    <a:pt x="43" y="331"/>
                    <a:pt x="134" y="369"/>
                  </a:cubicBezTo>
                  <a:close/>
                </a:path>
              </a:pathLst>
            </a:custGeom>
            <a:solidFill>
              <a:srgbClr val="D1D3D4"/>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10"/>
            <p:cNvSpPr>
              <a:spLocks/>
            </p:cNvSpPr>
            <p:nvPr/>
          </p:nvSpPr>
          <p:spPr bwMode="auto">
            <a:xfrm>
              <a:off x="7021513" y="4956175"/>
              <a:ext cx="2801938" cy="2430463"/>
            </a:xfrm>
            <a:custGeom>
              <a:avLst/>
              <a:gdLst>
                <a:gd name="T0" fmla="*/ 620 w 1092"/>
                <a:gd name="T1" fmla="*/ 885 h 947"/>
                <a:gd name="T2" fmla="*/ 1029 w 1092"/>
                <a:gd name="T3" fmla="*/ 702 h 947"/>
                <a:gd name="T4" fmla="*/ 847 w 1092"/>
                <a:gd name="T5" fmla="*/ 294 h 947"/>
                <a:gd name="T6" fmla="*/ 542 w 1092"/>
                <a:gd name="T7" fmla="*/ 339 h 947"/>
                <a:gd name="T8" fmla="*/ 542 w 1092"/>
                <a:gd name="T9" fmla="*/ 339 h 947"/>
                <a:gd name="T10" fmla="*/ 386 w 1092"/>
                <a:gd name="T11" fmla="*/ 242 h 947"/>
                <a:gd name="T12" fmla="*/ 386 w 1092"/>
                <a:gd name="T13" fmla="*/ 242 h 947"/>
                <a:gd name="T14" fmla="*/ 272 w 1092"/>
                <a:gd name="T15" fmla="*/ 36 h 947"/>
                <a:gd name="T16" fmla="*/ 37 w 1092"/>
                <a:gd name="T17" fmla="*/ 141 h 947"/>
                <a:gd name="T18" fmla="*/ 141 w 1092"/>
                <a:gd name="T19" fmla="*/ 377 h 947"/>
                <a:gd name="T20" fmla="*/ 296 w 1092"/>
                <a:gd name="T21" fmla="*/ 365 h 947"/>
                <a:gd name="T22" fmla="*/ 296 w 1092"/>
                <a:gd name="T23" fmla="*/ 365 h 947"/>
                <a:gd name="T24" fmla="*/ 436 w 1092"/>
                <a:gd name="T25" fmla="*/ 484 h 947"/>
                <a:gd name="T26" fmla="*/ 436 w 1092"/>
                <a:gd name="T27" fmla="*/ 484 h 947"/>
                <a:gd name="T28" fmla="*/ 620 w 1092"/>
                <a:gd name="T29" fmla="*/ 885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2" h="947">
                  <a:moveTo>
                    <a:pt x="620" y="885"/>
                  </a:moveTo>
                  <a:cubicBezTo>
                    <a:pt x="783" y="947"/>
                    <a:pt x="966" y="866"/>
                    <a:pt x="1029" y="702"/>
                  </a:cubicBezTo>
                  <a:cubicBezTo>
                    <a:pt x="1092" y="539"/>
                    <a:pt x="1010" y="356"/>
                    <a:pt x="847" y="294"/>
                  </a:cubicBezTo>
                  <a:cubicBezTo>
                    <a:pt x="741" y="254"/>
                    <a:pt x="626" y="274"/>
                    <a:pt x="542" y="339"/>
                  </a:cubicBezTo>
                  <a:cubicBezTo>
                    <a:pt x="542" y="339"/>
                    <a:pt x="542" y="339"/>
                    <a:pt x="542" y="339"/>
                  </a:cubicBezTo>
                  <a:cubicBezTo>
                    <a:pt x="470" y="394"/>
                    <a:pt x="368" y="331"/>
                    <a:pt x="386" y="242"/>
                  </a:cubicBezTo>
                  <a:cubicBezTo>
                    <a:pt x="386" y="242"/>
                    <a:pt x="386" y="242"/>
                    <a:pt x="386" y="242"/>
                  </a:cubicBezTo>
                  <a:cubicBezTo>
                    <a:pt x="403" y="156"/>
                    <a:pt x="357" y="68"/>
                    <a:pt x="272" y="36"/>
                  </a:cubicBezTo>
                  <a:cubicBezTo>
                    <a:pt x="178" y="0"/>
                    <a:pt x="73" y="47"/>
                    <a:pt x="37" y="141"/>
                  </a:cubicBezTo>
                  <a:cubicBezTo>
                    <a:pt x="0" y="235"/>
                    <a:pt x="47" y="341"/>
                    <a:pt x="141" y="377"/>
                  </a:cubicBezTo>
                  <a:cubicBezTo>
                    <a:pt x="194" y="397"/>
                    <a:pt x="250" y="391"/>
                    <a:pt x="296" y="365"/>
                  </a:cubicBezTo>
                  <a:cubicBezTo>
                    <a:pt x="296" y="365"/>
                    <a:pt x="296" y="365"/>
                    <a:pt x="296" y="365"/>
                  </a:cubicBezTo>
                  <a:cubicBezTo>
                    <a:pt x="375" y="321"/>
                    <a:pt x="466" y="399"/>
                    <a:pt x="436" y="484"/>
                  </a:cubicBezTo>
                  <a:cubicBezTo>
                    <a:pt x="436" y="484"/>
                    <a:pt x="436" y="484"/>
                    <a:pt x="436" y="484"/>
                  </a:cubicBezTo>
                  <a:cubicBezTo>
                    <a:pt x="378" y="645"/>
                    <a:pt x="459" y="824"/>
                    <a:pt x="620" y="885"/>
                  </a:cubicBezTo>
                  <a:close/>
                </a:path>
              </a:pathLst>
            </a:custGeom>
            <a:solidFill>
              <a:schemeClr val="tx1">
                <a:lumMod val="5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5" name="Freeform 11"/>
            <p:cNvSpPr>
              <a:spLocks/>
            </p:cNvSpPr>
            <p:nvPr/>
          </p:nvSpPr>
          <p:spPr bwMode="auto">
            <a:xfrm>
              <a:off x="7154863" y="3697288"/>
              <a:ext cx="1557338" cy="2200275"/>
            </a:xfrm>
            <a:custGeom>
              <a:avLst/>
              <a:gdLst>
                <a:gd name="T0" fmla="*/ 314 w 607"/>
                <a:gd name="T1" fmla="*/ 677 h 857"/>
                <a:gd name="T2" fmla="*/ 308 w 607"/>
                <a:gd name="T3" fmla="*/ 648 h 857"/>
                <a:gd name="T4" fmla="*/ 395 w 607"/>
                <a:gd name="T5" fmla="*/ 503 h 857"/>
                <a:gd name="T6" fmla="*/ 395 w 607"/>
                <a:gd name="T7" fmla="*/ 503 h 857"/>
                <a:gd name="T8" fmla="*/ 593 w 607"/>
                <a:gd name="T9" fmla="*/ 234 h 857"/>
                <a:gd name="T10" fmla="*/ 322 w 607"/>
                <a:gd name="T11" fmla="*/ 15 h 857"/>
                <a:gd name="T12" fmla="*/ 104 w 607"/>
                <a:gd name="T13" fmla="*/ 287 h 857"/>
                <a:gd name="T14" fmla="*/ 140 w 607"/>
                <a:gd name="T15" fmla="*/ 393 h 857"/>
                <a:gd name="T16" fmla="*/ 94 w 607"/>
                <a:gd name="T17" fmla="*/ 555 h 857"/>
                <a:gd name="T18" fmla="*/ 8 w 607"/>
                <a:gd name="T19" fmla="*/ 711 h 857"/>
                <a:gd name="T20" fmla="*/ 178 w 607"/>
                <a:gd name="T21" fmla="*/ 848 h 857"/>
                <a:gd name="T22" fmla="*/ 314 w 607"/>
                <a:gd name="T23" fmla="*/ 677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857">
                  <a:moveTo>
                    <a:pt x="314" y="677"/>
                  </a:moveTo>
                  <a:cubicBezTo>
                    <a:pt x="313" y="667"/>
                    <a:pt x="311" y="657"/>
                    <a:pt x="308" y="648"/>
                  </a:cubicBezTo>
                  <a:cubicBezTo>
                    <a:pt x="289" y="583"/>
                    <a:pt x="329" y="516"/>
                    <a:pt x="395" y="503"/>
                  </a:cubicBezTo>
                  <a:cubicBezTo>
                    <a:pt x="395" y="503"/>
                    <a:pt x="395" y="503"/>
                    <a:pt x="395" y="503"/>
                  </a:cubicBezTo>
                  <a:cubicBezTo>
                    <a:pt x="520" y="479"/>
                    <a:pt x="607" y="362"/>
                    <a:pt x="593" y="234"/>
                  </a:cubicBezTo>
                  <a:cubicBezTo>
                    <a:pt x="579" y="98"/>
                    <a:pt x="457" y="0"/>
                    <a:pt x="322" y="15"/>
                  </a:cubicBezTo>
                  <a:cubicBezTo>
                    <a:pt x="187" y="30"/>
                    <a:pt x="89" y="152"/>
                    <a:pt x="104" y="287"/>
                  </a:cubicBezTo>
                  <a:cubicBezTo>
                    <a:pt x="108" y="326"/>
                    <a:pt x="121" y="362"/>
                    <a:pt x="140" y="393"/>
                  </a:cubicBezTo>
                  <a:cubicBezTo>
                    <a:pt x="175" y="450"/>
                    <a:pt x="154" y="525"/>
                    <a:pt x="94" y="555"/>
                  </a:cubicBezTo>
                  <a:cubicBezTo>
                    <a:pt x="37" y="582"/>
                    <a:pt x="0" y="644"/>
                    <a:pt x="8" y="711"/>
                  </a:cubicBezTo>
                  <a:cubicBezTo>
                    <a:pt x="17" y="796"/>
                    <a:pt x="93" y="857"/>
                    <a:pt x="178" y="848"/>
                  </a:cubicBezTo>
                  <a:cubicBezTo>
                    <a:pt x="262" y="839"/>
                    <a:pt x="323" y="762"/>
                    <a:pt x="314" y="677"/>
                  </a:cubicBezTo>
                  <a:close/>
                </a:path>
              </a:pathLst>
            </a:custGeom>
            <a:solidFill>
              <a:srgbClr val="E6E7E8"/>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16" name="TextBox 15"/>
          <p:cNvSpPr txBox="1"/>
          <p:nvPr/>
        </p:nvSpPr>
        <p:spPr>
          <a:xfrm>
            <a:off x="432844" y="1963298"/>
            <a:ext cx="1918037" cy="1292662"/>
          </a:xfrm>
          <a:prstGeom prst="rect">
            <a:avLst/>
          </a:prstGeom>
          <a:noFill/>
        </p:spPr>
        <p:txBody>
          <a:bodyPr wrap="square" lIns="0" tIns="0" rIns="0" bIns="0" rtlCol="0">
            <a:spAutoFit/>
          </a:bodyPr>
          <a:lstStyle/>
          <a:p>
            <a:pPr algn="ctr"/>
            <a:r>
              <a:rPr lang="en-ZA" sz="1400" b="1" dirty="0" smtClean="0">
                <a:solidFill>
                  <a:srgbClr val="717171"/>
                </a:solidFill>
              </a:rPr>
              <a:t>Growing trend of dating older men </a:t>
            </a:r>
            <a:r>
              <a:rPr lang="en-ZA" sz="1400" dirty="0" smtClean="0">
                <a:solidFill>
                  <a:srgbClr val="717171"/>
                </a:solidFill>
              </a:rPr>
              <a:t>– girls make compromises regarding sexual health in order to gain financially </a:t>
            </a:r>
          </a:p>
        </p:txBody>
      </p:sp>
      <p:sp>
        <p:nvSpPr>
          <p:cNvPr id="17" name="TextBox 16"/>
          <p:cNvSpPr txBox="1"/>
          <p:nvPr/>
        </p:nvSpPr>
        <p:spPr>
          <a:xfrm>
            <a:off x="1214439" y="4308850"/>
            <a:ext cx="2807548" cy="861774"/>
          </a:xfrm>
          <a:prstGeom prst="rect">
            <a:avLst/>
          </a:prstGeom>
          <a:noFill/>
        </p:spPr>
        <p:txBody>
          <a:bodyPr wrap="square" lIns="0" tIns="0" rIns="0" bIns="0" rtlCol="0">
            <a:spAutoFit/>
          </a:bodyPr>
          <a:lstStyle/>
          <a:p>
            <a:pPr algn="ctr"/>
            <a:r>
              <a:rPr lang="en-ZA" sz="1400" b="1" dirty="0" smtClean="0">
                <a:solidFill>
                  <a:srgbClr val="717171"/>
                </a:solidFill>
              </a:rPr>
              <a:t>Non-monogamous </a:t>
            </a:r>
            <a:r>
              <a:rPr lang="en-ZA" sz="1400" dirty="0" smtClean="0">
                <a:solidFill>
                  <a:srgbClr val="717171"/>
                </a:solidFill>
              </a:rPr>
              <a:t>relationships – with both “blesser” and boyfriend – leads to high incidence of HIV/AIDS </a:t>
            </a:r>
          </a:p>
        </p:txBody>
      </p:sp>
      <p:sp>
        <p:nvSpPr>
          <p:cNvPr id="18" name="TextBox 17"/>
          <p:cNvSpPr txBox="1"/>
          <p:nvPr/>
        </p:nvSpPr>
        <p:spPr>
          <a:xfrm>
            <a:off x="4614863" y="5348015"/>
            <a:ext cx="2646683" cy="646331"/>
          </a:xfrm>
          <a:prstGeom prst="rect">
            <a:avLst/>
          </a:prstGeom>
          <a:noFill/>
        </p:spPr>
        <p:txBody>
          <a:bodyPr wrap="square" lIns="0" tIns="0" rIns="0" bIns="0" rtlCol="0">
            <a:spAutoFit/>
          </a:bodyPr>
          <a:lstStyle/>
          <a:p>
            <a:pPr algn="ctr"/>
            <a:r>
              <a:rPr lang="en-ZA" sz="1400" dirty="0" smtClean="0">
                <a:solidFill>
                  <a:srgbClr val="717171"/>
                </a:solidFill>
              </a:rPr>
              <a:t>Relationships of </a:t>
            </a:r>
            <a:r>
              <a:rPr lang="en-ZA" sz="1400" b="1" dirty="0" smtClean="0">
                <a:solidFill>
                  <a:srgbClr val="717171"/>
                </a:solidFill>
              </a:rPr>
              <a:t>abuse</a:t>
            </a:r>
            <a:r>
              <a:rPr lang="en-ZA" sz="1400" dirty="0" smtClean="0">
                <a:solidFill>
                  <a:srgbClr val="717171"/>
                </a:solidFill>
              </a:rPr>
              <a:t> – crimes not reported due to dependence on partners </a:t>
            </a:r>
          </a:p>
        </p:txBody>
      </p:sp>
      <p:sp>
        <p:nvSpPr>
          <p:cNvPr id="19" name="TextBox 18"/>
          <p:cNvSpPr txBox="1"/>
          <p:nvPr/>
        </p:nvSpPr>
        <p:spPr>
          <a:xfrm>
            <a:off x="8965422" y="2042481"/>
            <a:ext cx="2707130" cy="861774"/>
          </a:xfrm>
          <a:prstGeom prst="rect">
            <a:avLst/>
          </a:prstGeom>
          <a:noFill/>
        </p:spPr>
        <p:txBody>
          <a:bodyPr wrap="square" lIns="0" tIns="0" rIns="0" bIns="0" rtlCol="0">
            <a:spAutoFit/>
          </a:bodyPr>
          <a:lstStyle/>
          <a:p>
            <a:pPr algn="ctr"/>
            <a:r>
              <a:rPr lang="en-ZA" sz="1400" dirty="0" smtClean="0">
                <a:solidFill>
                  <a:srgbClr val="717171"/>
                </a:solidFill>
              </a:rPr>
              <a:t>Needs/requirements of boyfriend are often put first – some </a:t>
            </a:r>
            <a:r>
              <a:rPr lang="en-ZA" sz="1400" b="1" dirty="0" smtClean="0">
                <a:solidFill>
                  <a:srgbClr val="717171"/>
                </a:solidFill>
              </a:rPr>
              <a:t>compromise on contraception use</a:t>
            </a:r>
          </a:p>
        </p:txBody>
      </p:sp>
    </p:spTree>
    <p:extLst>
      <p:ext uri="{BB962C8B-B14F-4D97-AF65-F5344CB8AC3E}">
        <p14:creationId xmlns:p14="http://schemas.microsoft.com/office/powerpoint/2010/main" val="399271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While there are several interventions to inform young women on sexual health, overall, there is a perceived lack of information about contraceptive options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52</a:t>
            </a:fld>
            <a:endParaRPr lang="en-GB" dirty="0">
              <a:solidFill>
                <a:srgbClr val="717171"/>
              </a:solidFill>
            </a:endParaRPr>
          </a:p>
        </p:txBody>
      </p:sp>
      <p:sp>
        <p:nvSpPr>
          <p:cNvPr id="11" name="Rectangle 10"/>
          <p:cNvSpPr/>
          <p:nvPr/>
        </p:nvSpPr>
        <p:spPr>
          <a:xfrm>
            <a:off x="464248" y="4727387"/>
            <a:ext cx="10754790" cy="1384995"/>
          </a:xfrm>
          <a:prstGeom prst="rect">
            <a:avLst/>
          </a:prstGeom>
        </p:spPr>
        <p:txBody>
          <a:bodyPr wrap="square">
            <a:spAutoFit/>
          </a:bodyPr>
          <a:lstStyle/>
          <a:p>
            <a:pPr algn="ctr"/>
            <a:r>
              <a:rPr lang="en-ZA" sz="1400" b="1" dirty="0" smtClean="0">
                <a:solidFill>
                  <a:srgbClr val="717171"/>
                </a:solidFill>
                <a:ea typeface="Times New Roman" panose="02020603050405020304" pitchFamily="18" charset="0"/>
                <a:cs typeface="Arial" panose="020B0604020202020204" pitchFamily="34" charset="0"/>
              </a:rPr>
              <a:t>Despite these, there is widespread non-awareness of </a:t>
            </a:r>
            <a:r>
              <a:rPr lang="en-ZA" sz="1400" b="1" dirty="0">
                <a:solidFill>
                  <a:srgbClr val="717171"/>
                </a:solidFill>
                <a:ea typeface="Times New Roman" panose="02020603050405020304" pitchFamily="18" charset="0"/>
                <a:cs typeface="Arial" panose="020B0604020202020204" pitchFamily="34" charset="0"/>
              </a:rPr>
              <a:t>contraceptive options </a:t>
            </a:r>
            <a:r>
              <a:rPr lang="en-ZA" sz="1400" b="1" dirty="0" smtClean="0">
                <a:solidFill>
                  <a:srgbClr val="717171"/>
                </a:solidFill>
                <a:ea typeface="Times New Roman" panose="02020603050405020304" pitchFamily="18" charset="0"/>
                <a:cs typeface="Arial" panose="020B0604020202020204" pitchFamily="34" charset="0"/>
              </a:rPr>
              <a:t>other than condoms</a:t>
            </a:r>
          </a:p>
          <a:p>
            <a:pPr algn="ctr"/>
            <a:r>
              <a:rPr lang="en-ZA" sz="1400" b="1" dirty="0" smtClean="0">
                <a:solidFill>
                  <a:srgbClr val="717171"/>
                </a:solidFill>
                <a:ea typeface="Times New Roman" panose="02020603050405020304" pitchFamily="18" charset="0"/>
                <a:cs typeface="Arial" panose="020B0604020202020204" pitchFamily="34" charset="0"/>
              </a:rPr>
              <a:t>And for the poorest communities, little </a:t>
            </a:r>
            <a:r>
              <a:rPr lang="en-ZA" sz="1400" b="1" dirty="0">
                <a:solidFill>
                  <a:srgbClr val="717171"/>
                </a:solidFill>
                <a:ea typeface="Times New Roman" panose="02020603050405020304" pitchFamily="18" charset="0"/>
                <a:cs typeface="Arial" panose="020B0604020202020204" pitchFamily="34" charset="0"/>
              </a:rPr>
              <a:t>familiarisation with resources and services in the community (radio, word of mouth, newspapers</a:t>
            </a:r>
            <a:r>
              <a:rPr lang="en-ZA" sz="1400" b="1" dirty="0" smtClean="0">
                <a:solidFill>
                  <a:srgbClr val="717171"/>
                </a:solidFill>
                <a:ea typeface="Times New Roman" panose="02020603050405020304" pitchFamily="18" charset="0"/>
                <a:cs typeface="Arial" panose="020B0604020202020204" pitchFamily="34" charset="0"/>
              </a:rPr>
              <a:t>)</a:t>
            </a:r>
            <a:endParaRPr lang="en-ZA" sz="1400" b="1" dirty="0">
              <a:solidFill>
                <a:srgbClr val="717171"/>
              </a:solidFill>
              <a:ea typeface="Times New Roman" panose="02020603050405020304" pitchFamily="18" charset="0"/>
              <a:cs typeface="Arial" panose="020B0604020202020204" pitchFamily="34" charset="0"/>
            </a:endParaRPr>
          </a:p>
          <a:p>
            <a:pPr algn="ctr"/>
            <a:endParaRPr lang="en-ZA" sz="1400" b="1" dirty="0" smtClean="0">
              <a:solidFill>
                <a:srgbClr val="717171"/>
              </a:solidFill>
              <a:ea typeface="Times New Roman" panose="02020603050405020304" pitchFamily="18" charset="0"/>
              <a:cs typeface="Arial" panose="020B0604020202020204" pitchFamily="34" charset="0"/>
            </a:endParaRPr>
          </a:p>
          <a:p>
            <a:pPr algn="ctr"/>
            <a:r>
              <a:rPr lang="en-ZA" sz="1400" b="1" dirty="0" smtClean="0">
                <a:solidFill>
                  <a:srgbClr val="717171"/>
                </a:solidFill>
                <a:cs typeface="Arial" panose="020B0604020202020204" pitchFamily="34" charset="0"/>
              </a:rPr>
              <a:t>These interventions are not deemed to target the problem at the source – from the space of the family, are not sustained, and are not driven by influential role models and spokespeople </a:t>
            </a:r>
            <a:endParaRPr lang="en-ZA" sz="1400" b="1" dirty="0">
              <a:solidFill>
                <a:srgbClr val="717171"/>
              </a:solidFill>
            </a:endParaRPr>
          </a:p>
        </p:txBody>
      </p:sp>
      <p:grpSp>
        <p:nvGrpSpPr>
          <p:cNvPr id="15" name="Group 14"/>
          <p:cNvGrpSpPr/>
          <p:nvPr/>
        </p:nvGrpSpPr>
        <p:grpSpPr>
          <a:xfrm>
            <a:off x="2413053" y="2334389"/>
            <a:ext cx="6857180" cy="2218766"/>
            <a:chOff x="2017713" y="1266825"/>
            <a:chExt cx="8399463" cy="2717800"/>
          </a:xfrm>
          <a:solidFill>
            <a:schemeClr val="bg2"/>
          </a:solidFill>
        </p:grpSpPr>
        <p:sp>
          <p:nvSpPr>
            <p:cNvPr id="16" name="Freeform 5"/>
            <p:cNvSpPr>
              <a:spLocks noEditPoints="1"/>
            </p:cNvSpPr>
            <p:nvPr/>
          </p:nvSpPr>
          <p:spPr bwMode="auto">
            <a:xfrm>
              <a:off x="6369050" y="1266825"/>
              <a:ext cx="3308350" cy="2527300"/>
            </a:xfrm>
            <a:custGeom>
              <a:avLst/>
              <a:gdLst>
                <a:gd name="T0" fmla="*/ 1000 w 1270"/>
                <a:gd name="T1" fmla="*/ 783 h 968"/>
                <a:gd name="T2" fmla="*/ 797 w 1270"/>
                <a:gd name="T3" fmla="*/ 789 h 968"/>
                <a:gd name="T4" fmla="*/ 929 w 1270"/>
                <a:gd name="T5" fmla="*/ 465 h 968"/>
                <a:gd name="T6" fmla="*/ 793 w 1270"/>
                <a:gd name="T7" fmla="*/ 136 h 968"/>
                <a:gd name="T8" fmla="*/ 465 w 1270"/>
                <a:gd name="T9" fmla="*/ 0 h 968"/>
                <a:gd name="T10" fmla="*/ 136 w 1270"/>
                <a:gd name="T11" fmla="*/ 136 h 968"/>
                <a:gd name="T12" fmla="*/ 0 w 1270"/>
                <a:gd name="T13" fmla="*/ 465 h 968"/>
                <a:gd name="T14" fmla="*/ 136 w 1270"/>
                <a:gd name="T15" fmla="*/ 793 h 968"/>
                <a:gd name="T16" fmla="*/ 291 w 1270"/>
                <a:gd name="T17" fmla="*/ 638 h 968"/>
                <a:gd name="T18" fmla="*/ 219 w 1270"/>
                <a:gd name="T19" fmla="*/ 465 h 968"/>
                <a:gd name="T20" fmla="*/ 291 w 1270"/>
                <a:gd name="T21" fmla="*/ 291 h 968"/>
                <a:gd name="T22" fmla="*/ 465 w 1270"/>
                <a:gd name="T23" fmla="*/ 219 h 968"/>
                <a:gd name="T24" fmla="*/ 638 w 1270"/>
                <a:gd name="T25" fmla="*/ 291 h 968"/>
                <a:gd name="T26" fmla="*/ 710 w 1270"/>
                <a:gd name="T27" fmla="*/ 465 h 968"/>
                <a:gd name="T28" fmla="*/ 450 w 1270"/>
                <a:gd name="T29" fmla="*/ 734 h 968"/>
                <a:gd name="T30" fmla="*/ 291 w 1270"/>
                <a:gd name="T31" fmla="*/ 638 h 968"/>
                <a:gd name="T32" fmla="*/ 134 w 1270"/>
                <a:gd name="T33" fmla="*/ 796 h 968"/>
                <a:gd name="T34" fmla="*/ 1012 w 1270"/>
                <a:gd name="T35" fmla="*/ 930 h 968"/>
                <a:gd name="T36" fmla="*/ 1270 w 1270"/>
                <a:gd name="T37" fmla="*/ 930 h 968"/>
                <a:gd name="T38" fmla="*/ 1270 w 1270"/>
                <a:gd name="T39" fmla="*/ 785 h 968"/>
                <a:gd name="T40" fmla="*/ 1000 w 1270"/>
                <a:gd name="T41" fmla="*/ 783 h 968"/>
                <a:gd name="T42" fmla="*/ 450 w 1270"/>
                <a:gd name="T43" fmla="*/ 734 h 968"/>
                <a:gd name="T44" fmla="*/ 652 w 1270"/>
                <a:gd name="T45" fmla="*/ 766 h 968"/>
                <a:gd name="T46" fmla="*/ 768 w 1270"/>
                <a:gd name="T47" fmla="*/ 788 h 968"/>
                <a:gd name="T48" fmla="*/ 450 w 1270"/>
                <a:gd name="T49" fmla="*/ 734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0" h="968">
                  <a:moveTo>
                    <a:pt x="1000" y="783"/>
                  </a:moveTo>
                  <a:cubicBezTo>
                    <a:pt x="1000" y="783"/>
                    <a:pt x="913" y="792"/>
                    <a:pt x="797" y="789"/>
                  </a:cubicBezTo>
                  <a:cubicBezTo>
                    <a:pt x="882" y="702"/>
                    <a:pt x="929" y="587"/>
                    <a:pt x="929" y="465"/>
                  </a:cubicBezTo>
                  <a:cubicBezTo>
                    <a:pt x="929" y="340"/>
                    <a:pt x="881" y="224"/>
                    <a:pt x="793" y="136"/>
                  </a:cubicBezTo>
                  <a:cubicBezTo>
                    <a:pt x="705" y="48"/>
                    <a:pt x="589" y="0"/>
                    <a:pt x="465" y="0"/>
                  </a:cubicBezTo>
                  <a:cubicBezTo>
                    <a:pt x="341" y="0"/>
                    <a:pt x="224" y="48"/>
                    <a:pt x="136" y="136"/>
                  </a:cubicBezTo>
                  <a:cubicBezTo>
                    <a:pt x="49" y="224"/>
                    <a:pt x="0" y="340"/>
                    <a:pt x="0" y="465"/>
                  </a:cubicBezTo>
                  <a:cubicBezTo>
                    <a:pt x="0" y="589"/>
                    <a:pt x="49" y="705"/>
                    <a:pt x="136" y="793"/>
                  </a:cubicBezTo>
                  <a:cubicBezTo>
                    <a:pt x="291" y="638"/>
                    <a:pt x="291" y="638"/>
                    <a:pt x="291" y="638"/>
                  </a:cubicBezTo>
                  <a:cubicBezTo>
                    <a:pt x="245" y="592"/>
                    <a:pt x="219" y="530"/>
                    <a:pt x="219" y="465"/>
                  </a:cubicBezTo>
                  <a:cubicBezTo>
                    <a:pt x="219" y="399"/>
                    <a:pt x="245" y="337"/>
                    <a:pt x="291" y="291"/>
                  </a:cubicBezTo>
                  <a:cubicBezTo>
                    <a:pt x="338" y="245"/>
                    <a:pt x="399" y="219"/>
                    <a:pt x="465" y="219"/>
                  </a:cubicBezTo>
                  <a:cubicBezTo>
                    <a:pt x="530" y="219"/>
                    <a:pt x="592" y="245"/>
                    <a:pt x="638" y="291"/>
                  </a:cubicBezTo>
                  <a:cubicBezTo>
                    <a:pt x="685" y="337"/>
                    <a:pt x="710" y="399"/>
                    <a:pt x="710" y="465"/>
                  </a:cubicBezTo>
                  <a:cubicBezTo>
                    <a:pt x="710" y="530"/>
                    <a:pt x="731" y="657"/>
                    <a:pt x="450" y="734"/>
                  </a:cubicBezTo>
                  <a:cubicBezTo>
                    <a:pt x="388" y="712"/>
                    <a:pt x="332" y="681"/>
                    <a:pt x="291" y="638"/>
                  </a:cubicBezTo>
                  <a:cubicBezTo>
                    <a:pt x="134" y="796"/>
                    <a:pt x="134" y="796"/>
                    <a:pt x="134" y="796"/>
                  </a:cubicBezTo>
                  <a:cubicBezTo>
                    <a:pt x="305" y="968"/>
                    <a:pt x="1012" y="930"/>
                    <a:pt x="1012" y="930"/>
                  </a:cubicBezTo>
                  <a:cubicBezTo>
                    <a:pt x="1270" y="930"/>
                    <a:pt x="1270" y="930"/>
                    <a:pt x="1270" y="930"/>
                  </a:cubicBezTo>
                  <a:cubicBezTo>
                    <a:pt x="1270" y="785"/>
                    <a:pt x="1270" y="785"/>
                    <a:pt x="1270" y="785"/>
                  </a:cubicBezTo>
                  <a:lnTo>
                    <a:pt x="1000" y="783"/>
                  </a:lnTo>
                  <a:close/>
                  <a:moveTo>
                    <a:pt x="450" y="734"/>
                  </a:moveTo>
                  <a:cubicBezTo>
                    <a:pt x="652" y="766"/>
                    <a:pt x="652" y="766"/>
                    <a:pt x="652" y="766"/>
                  </a:cubicBezTo>
                  <a:cubicBezTo>
                    <a:pt x="768" y="788"/>
                    <a:pt x="768" y="788"/>
                    <a:pt x="768" y="788"/>
                  </a:cubicBezTo>
                  <a:cubicBezTo>
                    <a:pt x="667" y="784"/>
                    <a:pt x="550" y="770"/>
                    <a:pt x="450" y="734"/>
                  </a:cubicBezTo>
                  <a:close/>
                </a:path>
              </a:pathLst>
            </a:custGeom>
            <a:solidFill>
              <a:schemeClr val="bg2">
                <a:lumMod val="20000"/>
                <a:lumOff val="8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7" name="Freeform 6"/>
            <p:cNvSpPr>
              <a:spLocks noEditPoints="1"/>
            </p:cNvSpPr>
            <p:nvPr/>
          </p:nvSpPr>
          <p:spPr bwMode="auto">
            <a:xfrm>
              <a:off x="2017713" y="1266825"/>
              <a:ext cx="3282950" cy="2417763"/>
            </a:xfrm>
            <a:custGeom>
              <a:avLst/>
              <a:gdLst>
                <a:gd name="T0" fmla="*/ 1142 w 1260"/>
                <a:gd name="T1" fmla="*/ 773 h 926"/>
                <a:gd name="T2" fmla="*/ 1260 w 1260"/>
                <a:gd name="T3" fmla="*/ 464 h 926"/>
                <a:gd name="T4" fmla="*/ 1123 w 1260"/>
                <a:gd name="T5" fmla="*/ 136 h 926"/>
                <a:gd name="T6" fmla="*/ 795 w 1260"/>
                <a:gd name="T7" fmla="*/ 0 h 926"/>
                <a:gd name="T8" fmla="*/ 467 w 1260"/>
                <a:gd name="T9" fmla="*/ 136 h 926"/>
                <a:gd name="T10" fmla="*/ 331 w 1260"/>
                <a:gd name="T11" fmla="*/ 464 h 926"/>
                <a:gd name="T12" fmla="*/ 438 w 1260"/>
                <a:gd name="T13" fmla="*/ 761 h 926"/>
                <a:gd name="T14" fmla="*/ 269 w 1260"/>
                <a:gd name="T15" fmla="*/ 777 h 926"/>
                <a:gd name="T16" fmla="*/ 0 w 1260"/>
                <a:gd name="T17" fmla="*/ 779 h 926"/>
                <a:gd name="T18" fmla="*/ 0 w 1260"/>
                <a:gd name="T19" fmla="*/ 926 h 926"/>
                <a:gd name="T20" fmla="*/ 257 w 1260"/>
                <a:gd name="T21" fmla="*/ 926 h 926"/>
                <a:gd name="T22" fmla="*/ 1116 w 1260"/>
                <a:gd name="T23" fmla="*/ 792 h 926"/>
                <a:gd name="T24" fmla="*/ 1123 w 1260"/>
                <a:gd name="T25" fmla="*/ 794 h 926"/>
                <a:gd name="T26" fmla="*/ 1142 w 1260"/>
                <a:gd name="T27" fmla="*/ 774 h 926"/>
                <a:gd name="T28" fmla="*/ 1142 w 1260"/>
                <a:gd name="T29" fmla="*/ 773 h 926"/>
                <a:gd name="T30" fmla="*/ 550 w 1260"/>
                <a:gd name="T31" fmla="*/ 464 h 926"/>
                <a:gd name="T32" fmla="*/ 622 w 1260"/>
                <a:gd name="T33" fmla="*/ 291 h 926"/>
                <a:gd name="T34" fmla="*/ 795 w 1260"/>
                <a:gd name="T35" fmla="*/ 219 h 926"/>
                <a:gd name="T36" fmla="*/ 969 w 1260"/>
                <a:gd name="T37" fmla="*/ 291 h 926"/>
                <a:gd name="T38" fmla="*/ 1041 w 1260"/>
                <a:gd name="T39" fmla="*/ 464 h 926"/>
                <a:gd name="T40" fmla="*/ 789 w 1260"/>
                <a:gd name="T41" fmla="*/ 709 h 926"/>
                <a:gd name="T42" fmla="*/ 550 w 1260"/>
                <a:gd name="T43" fmla="*/ 464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0" h="926">
                  <a:moveTo>
                    <a:pt x="1142" y="773"/>
                  </a:moveTo>
                  <a:cubicBezTo>
                    <a:pt x="1218" y="688"/>
                    <a:pt x="1260" y="579"/>
                    <a:pt x="1260" y="464"/>
                  </a:cubicBezTo>
                  <a:cubicBezTo>
                    <a:pt x="1260" y="340"/>
                    <a:pt x="1211" y="224"/>
                    <a:pt x="1123" y="136"/>
                  </a:cubicBezTo>
                  <a:cubicBezTo>
                    <a:pt x="1036" y="48"/>
                    <a:pt x="919" y="0"/>
                    <a:pt x="795" y="0"/>
                  </a:cubicBezTo>
                  <a:cubicBezTo>
                    <a:pt x="671" y="0"/>
                    <a:pt x="554" y="49"/>
                    <a:pt x="467" y="136"/>
                  </a:cubicBezTo>
                  <a:cubicBezTo>
                    <a:pt x="379" y="224"/>
                    <a:pt x="331" y="340"/>
                    <a:pt x="331" y="464"/>
                  </a:cubicBezTo>
                  <a:cubicBezTo>
                    <a:pt x="331" y="574"/>
                    <a:pt x="369" y="678"/>
                    <a:pt x="438" y="761"/>
                  </a:cubicBezTo>
                  <a:cubicBezTo>
                    <a:pt x="343" y="771"/>
                    <a:pt x="269" y="777"/>
                    <a:pt x="269" y="777"/>
                  </a:cubicBezTo>
                  <a:cubicBezTo>
                    <a:pt x="0" y="779"/>
                    <a:pt x="0" y="779"/>
                    <a:pt x="0" y="779"/>
                  </a:cubicBezTo>
                  <a:cubicBezTo>
                    <a:pt x="0" y="926"/>
                    <a:pt x="0" y="926"/>
                    <a:pt x="0" y="926"/>
                  </a:cubicBezTo>
                  <a:cubicBezTo>
                    <a:pt x="257" y="926"/>
                    <a:pt x="257" y="926"/>
                    <a:pt x="257" y="926"/>
                  </a:cubicBezTo>
                  <a:cubicBezTo>
                    <a:pt x="257" y="926"/>
                    <a:pt x="935" y="890"/>
                    <a:pt x="1116" y="792"/>
                  </a:cubicBezTo>
                  <a:cubicBezTo>
                    <a:pt x="1123" y="794"/>
                    <a:pt x="1123" y="794"/>
                    <a:pt x="1123" y="794"/>
                  </a:cubicBezTo>
                  <a:cubicBezTo>
                    <a:pt x="1130" y="787"/>
                    <a:pt x="1136" y="780"/>
                    <a:pt x="1142" y="774"/>
                  </a:cubicBezTo>
                  <a:cubicBezTo>
                    <a:pt x="1142" y="774"/>
                    <a:pt x="1142" y="773"/>
                    <a:pt x="1142" y="773"/>
                  </a:cubicBezTo>
                  <a:close/>
                  <a:moveTo>
                    <a:pt x="550" y="464"/>
                  </a:moveTo>
                  <a:cubicBezTo>
                    <a:pt x="550" y="399"/>
                    <a:pt x="575" y="337"/>
                    <a:pt x="622" y="291"/>
                  </a:cubicBezTo>
                  <a:cubicBezTo>
                    <a:pt x="668" y="245"/>
                    <a:pt x="730" y="219"/>
                    <a:pt x="795" y="219"/>
                  </a:cubicBezTo>
                  <a:cubicBezTo>
                    <a:pt x="861" y="219"/>
                    <a:pt x="922" y="245"/>
                    <a:pt x="969" y="291"/>
                  </a:cubicBezTo>
                  <a:cubicBezTo>
                    <a:pt x="1015" y="337"/>
                    <a:pt x="1041" y="399"/>
                    <a:pt x="1041" y="464"/>
                  </a:cubicBezTo>
                  <a:cubicBezTo>
                    <a:pt x="1041" y="530"/>
                    <a:pt x="1053" y="638"/>
                    <a:pt x="789" y="709"/>
                  </a:cubicBezTo>
                  <a:cubicBezTo>
                    <a:pt x="553" y="638"/>
                    <a:pt x="550" y="530"/>
                    <a:pt x="550" y="464"/>
                  </a:cubicBezTo>
                  <a:close/>
                </a:path>
              </a:pathLst>
            </a:custGeom>
            <a:solidFill>
              <a:schemeClr val="bg2">
                <a:lumMod val="20000"/>
                <a:lumOff val="8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8" name="Freeform 7"/>
            <p:cNvSpPr>
              <a:spLocks/>
            </p:cNvSpPr>
            <p:nvPr/>
          </p:nvSpPr>
          <p:spPr bwMode="auto">
            <a:xfrm>
              <a:off x="3159125" y="3117850"/>
              <a:ext cx="5275263" cy="627063"/>
            </a:xfrm>
            <a:custGeom>
              <a:avLst/>
              <a:gdLst>
                <a:gd name="T0" fmla="*/ 1702 w 2025"/>
                <a:gd name="T1" fmla="*/ 20 h 240"/>
                <a:gd name="T2" fmla="*/ 1160 w 2025"/>
                <a:gd name="T3" fmla="*/ 74 h 240"/>
                <a:gd name="T4" fmla="*/ 1025 w 2025"/>
                <a:gd name="T5" fmla="*/ 75 h 240"/>
                <a:gd name="T6" fmla="*/ 890 w 2025"/>
                <a:gd name="T7" fmla="*/ 74 h 240"/>
                <a:gd name="T8" fmla="*/ 351 w 2025"/>
                <a:gd name="T9" fmla="*/ 0 h 240"/>
                <a:gd name="T10" fmla="*/ 0 w 2025"/>
                <a:gd name="T11" fmla="*/ 52 h 240"/>
                <a:gd name="T12" fmla="*/ 890 w 2025"/>
                <a:gd name="T13" fmla="*/ 220 h 240"/>
                <a:gd name="T14" fmla="*/ 890 w 2025"/>
                <a:gd name="T15" fmla="*/ 221 h 240"/>
                <a:gd name="T16" fmla="*/ 893 w 2025"/>
                <a:gd name="T17" fmla="*/ 221 h 240"/>
                <a:gd name="T18" fmla="*/ 902 w 2025"/>
                <a:gd name="T19" fmla="*/ 221 h 240"/>
                <a:gd name="T20" fmla="*/ 1148 w 2025"/>
                <a:gd name="T21" fmla="*/ 221 h 240"/>
                <a:gd name="T22" fmla="*/ 2025 w 2025"/>
                <a:gd name="T23" fmla="*/ 84 h 240"/>
                <a:gd name="T24" fmla="*/ 1702 w 2025"/>
                <a:gd name="T25"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5" h="240">
                  <a:moveTo>
                    <a:pt x="1702" y="20"/>
                  </a:moveTo>
                  <a:cubicBezTo>
                    <a:pt x="1561" y="78"/>
                    <a:pt x="1160" y="74"/>
                    <a:pt x="1160" y="74"/>
                  </a:cubicBezTo>
                  <a:cubicBezTo>
                    <a:pt x="1025" y="75"/>
                    <a:pt x="1025" y="75"/>
                    <a:pt x="1025" y="75"/>
                  </a:cubicBezTo>
                  <a:cubicBezTo>
                    <a:pt x="890" y="74"/>
                    <a:pt x="890" y="74"/>
                    <a:pt x="890" y="74"/>
                  </a:cubicBezTo>
                  <a:cubicBezTo>
                    <a:pt x="890" y="74"/>
                    <a:pt x="557" y="70"/>
                    <a:pt x="351" y="0"/>
                  </a:cubicBezTo>
                  <a:cubicBezTo>
                    <a:pt x="0" y="52"/>
                    <a:pt x="0" y="52"/>
                    <a:pt x="0" y="52"/>
                  </a:cubicBezTo>
                  <a:cubicBezTo>
                    <a:pt x="159" y="211"/>
                    <a:pt x="794" y="220"/>
                    <a:pt x="890" y="220"/>
                  </a:cubicBezTo>
                  <a:cubicBezTo>
                    <a:pt x="890" y="221"/>
                    <a:pt x="890" y="221"/>
                    <a:pt x="890" y="221"/>
                  </a:cubicBezTo>
                  <a:cubicBezTo>
                    <a:pt x="893" y="221"/>
                    <a:pt x="893" y="221"/>
                    <a:pt x="893" y="221"/>
                  </a:cubicBezTo>
                  <a:cubicBezTo>
                    <a:pt x="899" y="221"/>
                    <a:pt x="902" y="221"/>
                    <a:pt x="902" y="221"/>
                  </a:cubicBezTo>
                  <a:cubicBezTo>
                    <a:pt x="1148" y="221"/>
                    <a:pt x="1148" y="221"/>
                    <a:pt x="1148" y="221"/>
                  </a:cubicBezTo>
                  <a:cubicBezTo>
                    <a:pt x="1148" y="221"/>
                    <a:pt x="1934" y="240"/>
                    <a:pt x="2025" y="84"/>
                  </a:cubicBezTo>
                  <a:lnTo>
                    <a:pt x="1702" y="20"/>
                  </a:lnTo>
                  <a:close/>
                </a:path>
              </a:pathLst>
            </a:cu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9" name="Freeform 9"/>
            <p:cNvSpPr>
              <a:spLocks/>
            </p:cNvSpPr>
            <p:nvPr/>
          </p:nvSpPr>
          <p:spPr bwMode="auto">
            <a:xfrm>
              <a:off x="9561513" y="3000375"/>
              <a:ext cx="855663" cy="984250"/>
            </a:xfrm>
            <a:custGeom>
              <a:avLst/>
              <a:gdLst>
                <a:gd name="T0" fmla="*/ 0 w 539"/>
                <a:gd name="T1" fmla="*/ 311 h 620"/>
                <a:gd name="T2" fmla="*/ 0 w 539"/>
                <a:gd name="T3" fmla="*/ 0 h 620"/>
                <a:gd name="T4" fmla="*/ 270 w 539"/>
                <a:gd name="T5" fmla="*/ 155 h 620"/>
                <a:gd name="T6" fmla="*/ 539 w 539"/>
                <a:gd name="T7" fmla="*/ 311 h 620"/>
                <a:gd name="T8" fmla="*/ 270 w 539"/>
                <a:gd name="T9" fmla="*/ 466 h 620"/>
                <a:gd name="T10" fmla="*/ 0 w 539"/>
                <a:gd name="T11" fmla="*/ 620 h 620"/>
                <a:gd name="T12" fmla="*/ 0 w 539"/>
                <a:gd name="T13" fmla="*/ 311 h 620"/>
              </a:gdLst>
              <a:ahLst/>
              <a:cxnLst>
                <a:cxn ang="0">
                  <a:pos x="T0" y="T1"/>
                </a:cxn>
                <a:cxn ang="0">
                  <a:pos x="T2" y="T3"/>
                </a:cxn>
                <a:cxn ang="0">
                  <a:pos x="T4" y="T5"/>
                </a:cxn>
                <a:cxn ang="0">
                  <a:pos x="T6" y="T7"/>
                </a:cxn>
                <a:cxn ang="0">
                  <a:pos x="T8" y="T9"/>
                </a:cxn>
                <a:cxn ang="0">
                  <a:pos x="T10" y="T11"/>
                </a:cxn>
                <a:cxn ang="0">
                  <a:pos x="T12" y="T13"/>
                </a:cxn>
              </a:cxnLst>
              <a:rect l="0" t="0" r="r" b="b"/>
              <a:pathLst>
                <a:path w="539" h="620">
                  <a:moveTo>
                    <a:pt x="0" y="311"/>
                  </a:moveTo>
                  <a:lnTo>
                    <a:pt x="0" y="0"/>
                  </a:lnTo>
                  <a:lnTo>
                    <a:pt x="270" y="155"/>
                  </a:lnTo>
                  <a:lnTo>
                    <a:pt x="539" y="311"/>
                  </a:lnTo>
                  <a:lnTo>
                    <a:pt x="270" y="466"/>
                  </a:lnTo>
                  <a:lnTo>
                    <a:pt x="0" y="620"/>
                  </a:lnTo>
                  <a:lnTo>
                    <a:pt x="0" y="311"/>
                  </a:lnTo>
                  <a:close/>
                </a:path>
              </a:pathLst>
            </a:custGeom>
            <a:solidFill>
              <a:schemeClr val="bg2">
                <a:lumMod val="20000"/>
                <a:lumOff val="8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cxnSp>
        <p:nvCxnSpPr>
          <p:cNvPr id="21" name="Straight Connector 20"/>
          <p:cNvCxnSpPr/>
          <p:nvPr/>
        </p:nvCxnSpPr>
        <p:spPr>
          <a:xfrm flipH="1">
            <a:off x="1960016" y="2632312"/>
            <a:ext cx="17134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ltGray">
          <a:xfrm>
            <a:off x="3564822" y="2544428"/>
            <a:ext cx="149879" cy="149879"/>
          </a:xfrm>
          <a:prstGeom prst="ellipse">
            <a:avLst/>
          </a:prstGeom>
          <a:solidFill>
            <a:schemeClr val="bg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smtClean="0">
              <a:solidFill>
                <a:srgbClr val="FFFFFF"/>
              </a:solidFill>
            </a:endParaRPr>
          </a:p>
        </p:txBody>
      </p:sp>
      <p:sp>
        <p:nvSpPr>
          <p:cNvPr id="26" name="Rectangle 25"/>
          <p:cNvSpPr/>
          <p:nvPr/>
        </p:nvSpPr>
        <p:spPr bwMode="ltGray">
          <a:xfrm>
            <a:off x="1527587" y="2346805"/>
            <a:ext cx="474453" cy="474453"/>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600" dirty="0" smtClean="0">
                <a:solidFill>
                  <a:srgbClr val="FFFFFF"/>
                </a:solidFill>
              </a:rPr>
              <a:t>2</a:t>
            </a:r>
          </a:p>
        </p:txBody>
      </p:sp>
      <p:cxnSp>
        <p:nvCxnSpPr>
          <p:cNvPr id="27" name="Elbow Connector 26"/>
          <p:cNvCxnSpPr/>
          <p:nvPr/>
        </p:nvCxnSpPr>
        <p:spPr>
          <a:xfrm>
            <a:off x="3360254" y="1671410"/>
            <a:ext cx="1489705" cy="129197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ltGray">
          <a:xfrm>
            <a:off x="4775019" y="2921125"/>
            <a:ext cx="149879" cy="149879"/>
          </a:xfrm>
          <a:prstGeom prst="ellipse">
            <a:avLst/>
          </a:prstGeom>
          <a:solidFill>
            <a:schemeClr val="bg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smtClean="0">
              <a:solidFill>
                <a:srgbClr val="FFFFFF"/>
              </a:solidFill>
            </a:endParaRPr>
          </a:p>
        </p:txBody>
      </p:sp>
      <p:sp>
        <p:nvSpPr>
          <p:cNvPr id="29" name="Rectangle 28"/>
          <p:cNvSpPr/>
          <p:nvPr/>
        </p:nvSpPr>
        <p:spPr bwMode="ltGray">
          <a:xfrm>
            <a:off x="2922471" y="1513088"/>
            <a:ext cx="474453" cy="474453"/>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600" dirty="0">
                <a:solidFill>
                  <a:srgbClr val="FFFFFF"/>
                </a:solidFill>
              </a:rPr>
              <a:t>1</a:t>
            </a:r>
            <a:endParaRPr lang="en-ZA" sz="1600" dirty="0" smtClean="0">
              <a:solidFill>
                <a:srgbClr val="FFFFFF"/>
              </a:solidFill>
            </a:endParaRPr>
          </a:p>
        </p:txBody>
      </p:sp>
      <p:cxnSp>
        <p:nvCxnSpPr>
          <p:cNvPr id="30" name="Elbow Connector 29"/>
          <p:cNvCxnSpPr/>
          <p:nvPr/>
        </p:nvCxnSpPr>
        <p:spPr>
          <a:xfrm rot="5400000">
            <a:off x="7170195" y="2109904"/>
            <a:ext cx="1014316" cy="261079"/>
          </a:xfrm>
          <a:prstGeom prst="bentConnector3">
            <a:avLst>
              <a:gd name="adj1" fmla="val 3129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ltGray">
          <a:xfrm>
            <a:off x="7471873" y="2712996"/>
            <a:ext cx="149879" cy="149879"/>
          </a:xfrm>
          <a:prstGeom prst="ellipse">
            <a:avLst/>
          </a:prstGeom>
          <a:solidFill>
            <a:schemeClr val="bg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smtClean="0">
              <a:solidFill>
                <a:srgbClr val="FFFFFF"/>
              </a:solidFill>
            </a:endParaRPr>
          </a:p>
        </p:txBody>
      </p:sp>
      <p:sp>
        <p:nvSpPr>
          <p:cNvPr id="32" name="Rectangle 31"/>
          <p:cNvSpPr/>
          <p:nvPr/>
        </p:nvSpPr>
        <p:spPr bwMode="ltGray">
          <a:xfrm>
            <a:off x="7615146" y="1364785"/>
            <a:ext cx="474453" cy="474453"/>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600" dirty="0">
                <a:solidFill>
                  <a:srgbClr val="FFFFFF"/>
                </a:solidFill>
              </a:rPr>
              <a:t>3</a:t>
            </a:r>
            <a:endParaRPr lang="en-ZA" sz="1600" dirty="0" smtClean="0">
              <a:solidFill>
                <a:srgbClr val="FFFFFF"/>
              </a:solidFill>
            </a:endParaRPr>
          </a:p>
        </p:txBody>
      </p:sp>
      <p:cxnSp>
        <p:nvCxnSpPr>
          <p:cNvPr id="33" name="Elbow Connector 32"/>
          <p:cNvCxnSpPr/>
          <p:nvPr/>
        </p:nvCxnSpPr>
        <p:spPr>
          <a:xfrm rot="10800000" flipV="1">
            <a:off x="7673525" y="2487609"/>
            <a:ext cx="995026" cy="94604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ltGray">
          <a:xfrm>
            <a:off x="7572699" y="3365903"/>
            <a:ext cx="149879" cy="149879"/>
          </a:xfrm>
          <a:prstGeom prst="ellipse">
            <a:avLst/>
          </a:prstGeom>
          <a:solidFill>
            <a:schemeClr val="bg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smtClean="0">
              <a:solidFill>
                <a:srgbClr val="FFFFFF"/>
              </a:solidFill>
            </a:endParaRPr>
          </a:p>
        </p:txBody>
      </p:sp>
      <p:sp>
        <p:nvSpPr>
          <p:cNvPr id="35" name="Rectangle 34"/>
          <p:cNvSpPr/>
          <p:nvPr/>
        </p:nvSpPr>
        <p:spPr bwMode="ltGray">
          <a:xfrm>
            <a:off x="8629919" y="2200658"/>
            <a:ext cx="474453" cy="474453"/>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600" dirty="0" smtClean="0">
                <a:solidFill>
                  <a:srgbClr val="FFFFFF"/>
                </a:solidFill>
              </a:rPr>
              <a:t>4</a:t>
            </a:r>
          </a:p>
        </p:txBody>
      </p:sp>
      <p:sp>
        <p:nvSpPr>
          <p:cNvPr id="36" name="Rectangle 35"/>
          <p:cNvSpPr/>
          <p:nvPr/>
        </p:nvSpPr>
        <p:spPr>
          <a:xfrm>
            <a:off x="813621" y="1440520"/>
            <a:ext cx="2033911" cy="523220"/>
          </a:xfrm>
          <a:prstGeom prst="rect">
            <a:avLst/>
          </a:prstGeom>
        </p:spPr>
        <p:txBody>
          <a:bodyPr wrap="square">
            <a:spAutoFit/>
          </a:bodyPr>
          <a:lstStyle/>
          <a:p>
            <a:r>
              <a:rPr lang="en-ZA" sz="1400" dirty="0">
                <a:solidFill>
                  <a:srgbClr val="717171"/>
                </a:solidFill>
              </a:rPr>
              <a:t>Life orientation classes provided in high school</a:t>
            </a:r>
          </a:p>
        </p:txBody>
      </p:sp>
      <p:sp>
        <p:nvSpPr>
          <p:cNvPr id="37" name="Rectangle 36"/>
          <p:cNvSpPr/>
          <p:nvPr/>
        </p:nvSpPr>
        <p:spPr>
          <a:xfrm>
            <a:off x="231695" y="2814283"/>
            <a:ext cx="2585028" cy="954107"/>
          </a:xfrm>
          <a:prstGeom prst="rect">
            <a:avLst/>
          </a:prstGeom>
        </p:spPr>
        <p:txBody>
          <a:bodyPr wrap="square">
            <a:spAutoFit/>
          </a:bodyPr>
          <a:lstStyle/>
          <a:p>
            <a:pPr algn="ctr"/>
            <a:r>
              <a:rPr lang="en-ZA" sz="1400" dirty="0">
                <a:solidFill>
                  <a:srgbClr val="717171"/>
                </a:solidFill>
              </a:rPr>
              <a:t>Department of Health – representatives educate school children on contraceptive/condom use</a:t>
            </a:r>
          </a:p>
        </p:txBody>
      </p:sp>
      <p:sp>
        <p:nvSpPr>
          <p:cNvPr id="38" name="Rectangle 37"/>
          <p:cNvSpPr/>
          <p:nvPr/>
        </p:nvSpPr>
        <p:spPr>
          <a:xfrm>
            <a:off x="7994752" y="1340842"/>
            <a:ext cx="3347142" cy="738664"/>
          </a:xfrm>
          <a:prstGeom prst="rect">
            <a:avLst/>
          </a:prstGeom>
        </p:spPr>
        <p:txBody>
          <a:bodyPr wrap="square">
            <a:spAutoFit/>
          </a:bodyPr>
          <a:lstStyle/>
          <a:p>
            <a:pPr algn="ctr"/>
            <a:r>
              <a:rPr lang="en-ZA" sz="1400" dirty="0" smtClean="0">
                <a:solidFill>
                  <a:srgbClr val="717171"/>
                </a:solidFill>
              </a:rPr>
              <a:t>Interventions/awareness campaigns </a:t>
            </a:r>
            <a:r>
              <a:rPr lang="en-ZA" sz="1400" dirty="0">
                <a:solidFill>
                  <a:srgbClr val="717171"/>
                </a:solidFill>
              </a:rPr>
              <a:t>from Departments of Economic Development, Justice and Home Affairs</a:t>
            </a:r>
          </a:p>
        </p:txBody>
      </p:sp>
      <p:sp>
        <p:nvSpPr>
          <p:cNvPr id="39" name="Rectangle 38"/>
          <p:cNvSpPr/>
          <p:nvPr/>
        </p:nvSpPr>
        <p:spPr>
          <a:xfrm>
            <a:off x="8906906" y="2342128"/>
            <a:ext cx="3367088" cy="523220"/>
          </a:xfrm>
          <a:prstGeom prst="rect">
            <a:avLst/>
          </a:prstGeom>
        </p:spPr>
        <p:txBody>
          <a:bodyPr wrap="square">
            <a:spAutoFit/>
          </a:bodyPr>
          <a:lstStyle/>
          <a:p>
            <a:pPr algn="ctr"/>
            <a:r>
              <a:rPr lang="en-ZA" sz="1400" dirty="0" smtClean="0">
                <a:solidFill>
                  <a:srgbClr val="717171"/>
                </a:solidFill>
              </a:rPr>
              <a:t>loveLife* </a:t>
            </a:r>
            <a:r>
              <a:rPr lang="en-ZA" sz="1400" dirty="0">
                <a:solidFill>
                  <a:srgbClr val="717171"/>
                </a:solidFill>
              </a:rPr>
              <a:t>campaign – peer sexual education programmes </a:t>
            </a:r>
          </a:p>
        </p:txBody>
      </p:sp>
      <p:sp>
        <p:nvSpPr>
          <p:cNvPr id="40" name="TextBox 39"/>
          <p:cNvSpPr txBox="1"/>
          <p:nvPr/>
        </p:nvSpPr>
        <p:spPr>
          <a:xfrm>
            <a:off x="5328488" y="4470383"/>
            <a:ext cx="1201100" cy="246221"/>
          </a:xfrm>
          <a:prstGeom prst="rect">
            <a:avLst/>
          </a:prstGeom>
          <a:noFill/>
        </p:spPr>
        <p:txBody>
          <a:bodyPr wrap="square" lIns="0" tIns="0" rIns="0" bIns="0" rtlCol="0">
            <a:spAutoFit/>
          </a:bodyPr>
          <a:lstStyle/>
          <a:p>
            <a:r>
              <a:rPr lang="en-ZA" sz="1600" b="1" dirty="0" smtClean="0">
                <a:solidFill>
                  <a:srgbClr val="E5007E"/>
                </a:solidFill>
              </a:rPr>
              <a:t>BUT…</a:t>
            </a:r>
          </a:p>
        </p:txBody>
      </p:sp>
      <p:sp>
        <p:nvSpPr>
          <p:cNvPr id="41" name="Rectangle 40"/>
          <p:cNvSpPr/>
          <p:nvPr/>
        </p:nvSpPr>
        <p:spPr>
          <a:xfrm>
            <a:off x="2143125" y="6136551"/>
            <a:ext cx="9075913" cy="553998"/>
          </a:xfrm>
          <a:prstGeom prst="rect">
            <a:avLst/>
          </a:prstGeom>
        </p:spPr>
        <p:txBody>
          <a:bodyPr wrap="square">
            <a:spAutoFit/>
          </a:bodyPr>
          <a:lstStyle/>
          <a:p>
            <a:r>
              <a:rPr lang="en-ZA" sz="1000" b="1" i="1" dirty="0" smtClean="0">
                <a:solidFill>
                  <a:srgbClr val="717171"/>
                </a:solidFill>
              </a:rPr>
              <a:t>*loveLife</a:t>
            </a:r>
            <a:r>
              <a:rPr lang="en-ZA" sz="1000" i="1" dirty="0">
                <a:solidFill>
                  <a:srgbClr val="717171"/>
                </a:solidFill>
              </a:rPr>
              <a:t> is a youth focused HIV prevention initiative in </a:t>
            </a:r>
            <a:r>
              <a:rPr lang="en-ZA" sz="1000" dirty="0">
                <a:solidFill>
                  <a:srgbClr val="717171"/>
                </a:solidFill>
              </a:rPr>
              <a:t>South Africa</a:t>
            </a:r>
            <a:r>
              <a:rPr lang="en-ZA" sz="1000" i="1" dirty="0">
                <a:solidFill>
                  <a:srgbClr val="717171"/>
                </a:solidFill>
              </a:rPr>
              <a:t>. The not-for-profit organisation promotes AIDS-free living among South African youth aged between 12 and 19 by employing a holistic approach to youth development and behaviour change that motivates adolescents to take charge of their lives for brighter futures.</a:t>
            </a:r>
          </a:p>
        </p:txBody>
      </p:sp>
    </p:spTree>
    <p:extLst>
      <p:ext uri="{BB962C8B-B14F-4D97-AF65-F5344CB8AC3E}">
        <p14:creationId xmlns:p14="http://schemas.microsoft.com/office/powerpoint/2010/main" val="185395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And </a:t>
            </a:r>
            <a:r>
              <a:rPr lang="en-ZA" dirty="0"/>
              <a:t>there is a deeper psychological battle</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53</a:t>
            </a:fld>
            <a:endParaRPr lang="en-GB" dirty="0">
              <a:solidFill>
                <a:srgbClr val="717171"/>
              </a:solidFill>
            </a:endParaRPr>
          </a:p>
        </p:txBody>
      </p:sp>
      <p:sp>
        <p:nvSpPr>
          <p:cNvPr id="4" name="Text Placeholder 3"/>
          <p:cNvSpPr>
            <a:spLocks noGrp="1"/>
          </p:cNvSpPr>
          <p:nvPr>
            <p:ph type="body" sz="quarter" idx="18"/>
          </p:nvPr>
        </p:nvSpPr>
        <p:spPr/>
        <p:txBody>
          <a:bodyPr/>
          <a:lstStyle/>
          <a:p>
            <a:r>
              <a:rPr lang="en-ZA" dirty="0"/>
              <a:t>Abuse and neglect have a </a:t>
            </a:r>
            <a:r>
              <a:rPr lang="en-ZA" dirty="0" smtClean="0"/>
              <a:t>role </a:t>
            </a:r>
            <a:r>
              <a:rPr lang="en-ZA" dirty="0"/>
              <a:t>to play in how young </a:t>
            </a:r>
            <a:r>
              <a:rPr lang="en-ZA" dirty="0" smtClean="0"/>
              <a:t>women’s behaviours and how they assimilate </a:t>
            </a:r>
            <a:r>
              <a:rPr lang="en-ZA" dirty="0"/>
              <a:t>information about sex and sexual </a:t>
            </a:r>
            <a:r>
              <a:rPr lang="en-ZA" dirty="0" smtClean="0"/>
              <a:t>health</a:t>
            </a:r>
            <a:endParaRPr lang="en-ZA" dirty="0"/>
          </a:p>
          <a:p>
            <a:endParaRPr lang="en-ZA" dirty="0"/>
          </a:p>
        </p:txBody>
      </p:sp>
      <p:grpSp>
        <p:nvGrpSpPr>
          <p:cNvPr id="6" name="Group 5"/>
          <p:cNvGrpSpPr/>
          <p:nvPr/>
        </p:nvGrpSpPr>
        <p:grpSpPr>
          <a:xfrm>
            <a:off x="973137" y="1774210"/>
            <a:ext cx="4545152" cy="3556288"/>
            <a:chOff x="1273175" y="2198688"/>
            <a:chExt cx="7573963" cy="5926138"/>
          </a:xfrm>
        </p:grpSpPr>
        <p:sp>
          <p:nvSpPr>
            <p:cNvPr id="7" name="Freeform 13"/>
            <p:cNvSpPr>
              <a:spLocks/>
            </p:cNvSpPr>
            <p:nvPr/>
          </p:nvSpPr>
          <p:spPr bwMode="auto">
            <a:xfrm>
              <a:off x="5157788" y="4494213"/>
              <a:ext cx="1704975" cy="2082800"/>
            </a:xfrm>
            <a:custGeom>
              <a:avLst/>
              <a:gdLst>
                <a:gd name="T0" fmla="*/ 346 w 476"/>
                <a:gd name="T1" fmla="*/ 315 h 581"/>
                <a:gd name="T2" fmla="*/ 264 w 476"/>
                <a:gd name="T3" fmla="*/ 287 h 581"/>
                <a:gd name="T4" fmla="*/ 184 w 476"/>
                <a:gd name="T5" fmla="*/ 322 h 581"/>
                <a:gd name="T6" fmla="*/ 122 w 476"/>
                <a:gd name="T7" fmla="*/ 305 h 581"/>
                <a:gd name="T8" fmla="*/ 121 w 476"/>
                <a:gd name="T9" fmla="*/ 304 h 581"/>
                <a:gd name="T10" fmla="*/ 101 w 476"/>
                <a:gd name="T11" fmla="*/ 318 h 581"/>
                <a:gd name="T12" fmla="*/ 98 w 476"/>
                <a:gd name="T13" fmla="*/ 319 h 581"/>
                <a:gd name="T14" fmla="*/ 91 w 476"/>
                <a:gd name="T15" fmla="*/ 314 h 581"/>
                <a:gd name="T16" fmla="*/ 95 w 476"/>
                <a:gd name="T17" fmla="*/ 303 h 581"/>
                <a:gd name="T18" fmla="*/ 117 w 476"/>
                <a:gd name="T19" fmla="*/ 256 h 581"/>
                <a:gd name="T20" fmla="*/ 123 w 476"/>
                <a:gd name="T21" fmla="*/ 247 h 581"/>
                <a:gd name="T22" fmla="*/ 132 w 476"/>
                <a:gd name="T23" fmla="*/ 252 h 581"/>
                <a:gd name="T24" fmla="*/ 133 w 476"/>
                <a:gd name="T25" fmla="*/ 281 h 581"/>
                <a:gd name="T26" fmla="*/ 135 w 476"/>
                <a:gd name="T27" fmla="*/ 282 h 581"/>
                <a:gd name="T28" fmla="*/ 250 w 476"/>
                <a:gd name="T29" fmla="*/ 263 h 581"/>
                <a:gd name="T30" fmla="*/ 251 w 476"/>
                <a:gd name="T31" fmla="*/ 261 h 581"/>
                <a:gd name="T32" fmla="*/ 261 w 476"/>
                <a:gd name="T33" fmla="*/ 256 h 581"/>
                <a:gd name="T34" fmla="*/ 270 w 476"/>
                <a:gd name="T35" fmla="*/ 258 h 581"/>
                <a:gd name="T36" fmla="*/ 272 w 476"/>
                <a:gd name="T37" fmla="*/ 260 h 581"/>
                <a:gd name="T38" fmla="*/ 357 w 476"/>
                <a:gd name="T39" fmla="*/ 288 h 581"/>
                <a:gd name="T40" fmla="*/ 422 w 476"/>
                <a:gd name="T41" fmla="*/ 255 h 581"/>
                <a:gd name="T42" fmla="*/ 424 w 476"/>
                <a:gd name="T43" fmla="*/ 253 h 581"/>
                <a:gd name="T44" fmla="*/ 423 w 476"/>
                <a:gd name="T45" fmla="*/ 120 h 581"/>
                <a:gd name="T46" fmla="*/ 416 w 476"/>
                <a:gd name="T47" fmla="*/ 113 h 581"/>
                <a:gd name="T48" fmla="*/ 420 w 476"/>
                <a:gd name="T49" fmla="*/ 103 h 581"/>
                <a:gd name="T50" fmla="*/ 402 w 476"/>
                <a:gd name="T51" fmla="*/ 0 h 581"/>
                <a:gd name="T52" fmla="*/ 368 w 476"/>
                <a:gd name="T53" fmla="*/ 71 h 581"/>
                <a:gd name="T54" fmla="*/ 250 w 476"/>
                <a:gd name="T55" fmla="*/ 127 h 581"/>
                <a:gd name="T56" fmla="*/ 215 w 476"/>
                <a:gd name="T57" fmla="*/ 122 h 581"/>
                <a:gd name="T58" fmla="*/ 185 w 476"/>
                <a:gd name="T59" fmla="*/ 147 h 581"/>
                <a:gd name="T60" fmla="*/ 236 w 476"/>
                <a:gd name="T61" fmla="*/ 145 h 581"/>
                <a:gd name="T62" fmla="*/ 251 w 476"/>
                <a:gd name="T63" fmla="*/ 157 h 581"/>
                <a:gd name="T64" fmla="*/ 239 w 476"/>
                <a:gd name="T65" fmla="*/ 172 h 581"/>
                <a:gd name="T66" fmla="*/ 202 w 476"/>
                <a:gd name="T67" fmla="*/ 174 h 581"/>
                <a:gd name="T68" fmla="*/ 37 w 476"/>
                <a:gd name="T69" fmla="*/ 116 h 581"/>
                <a:gd name="T70" fmla="*/ 0 w 476"/>
                <a:gd name="T71" fmla="*/ 80 h 581"/>
                <a:gd name="T72" fmla="*/ 0 w 476"/>
                <a:gd name="T73" fmla="*/ 420 h 581"/>
                <a:gd name="T74" fmla="*/ 18 w 476"/>
                <a:gd name="T75" fmla="*/ 524 h 581"/>
                <a:gd name="T76" fmla="*/ 71 w 476"/>
                <a:gd name="T77" fmla="*/ 572 h 581"/>
                <a:gd name="T78" fmla="*/ 129 w 476"/>
                <a:gd name="T79" fmla="*/ 581 h 581"/>
                <a:gd name="T80" fmla="*/ 237 w 476"/>
                <a:gd name="T81" fmla="*/ 526 h 581"/>
                <a:gd name="T82" fmla="*/ 243 w 476"/>
                <a:gd name="T83" fmla="*/ 518 h 581"/>
                <a:gd name="T84" fmla="*/ 258 w 476"/>
                <a:gd name="T85" fmla="*/ 463 h 581"/>
                <a:gd name="T86" fmla="*/ 230 w 476"/>
                <a:gd name="T87" fmla="*/ 358 h 581"/>
                <a:gd name="T88" fmla="*/ 186 w 476"/>
                <a:gd name="T89" fmla="*/ 386 h 581"/>
                <a:gd name="T90" fmla="*/ 184 w 476"/>
                <a:gd name="T91" fmla="*/ 386 h 581"/>
                <a:gd name="T92" fmla="*/ 183 w 476"/>
                <a:gd name="T93" fmla="*/ 387 h 581"/>
                <a:gd name="T94" fmla="*/ 175 w 476"/>
                <a:gd name="T95" fmla="*/ 380 h 581"/>
                <a:gd name="T96" fmla="*/ 182 w 476"/>
                <a:gd name="T97" fmla="*/ 371 h 581"/>
                <a:gd name="T98" fmla="*/ 184 w 476"/>
                <a:gd name="T99" fmla="*/ 370 h 581"/>
                <a:gd name="T100" fmla="*/ 219 w 476"/>
                <a:gd name="T101" fmla="*/ 341 h 581"/>
                <a:gd name="T102" fmla="*/ 221 w 476"/>
                <a:gd name="T103" fmla="*/ 336 h 581"/>
                <a:gd name="T104" fmla="*/ 221 w 476"/>
                <a:gd name="T105" fmla="*/ 333 h 581"/>
                <a:gd name="T106" fmla="*/ 230 w 476"/>
                <a:gd name="T107" fmla="*/ 326 h 581"/>
                <a:gd name="T108" fmla="*/ 242 w 476"/>
                <a:gd name="T109" fmla="*/ 332 h 581"/>
                <a:gd name="T110" fmla="*/ 284 w 476"/>
                <a:gd name="T111" fmla="*/ 467 h 581"/>
                <a:gd name="T112" fmla="*/ 273 w 476"/>
                <a:gd name="T113" fmla="*/ 513 h 581"/>
                <a:gd name="T114" fmla="*/ 371 w 476"/>
                <a:gd name="T115" fmla="*/ 403 h 581"/>
                <a:gd name="T116" fmla="*/ 379 w 476"/>
                <a:gd name="T117" fmla="*/ 390 h 581"/>
                <a:gd name="T118" fmla="*/ 423 w 476"/>
                <a:gd name="T119" fmla="*/ 289 h 581"/>
                <a:gd name="T120" fmla="*/ 360 w 476"/>
                <a:gd name="T121" fmla="*/ 314 h 581"/>
                <a:gd name="T122" fmla="*/ 346 w 476"/>
                <a:gd name="T123" fmla="*/ 31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581">
                  <a:moveTo>
                    <a:pt x="346" y="315"/>
                  </a:moveTo>
                  <a:cubicBezTo>
                    <a:pt x="318" y="315"/>
                    <a:pt x="291" y="306"/>
                    <a:pt x="264" y="287"/>
                  </a:cubicBezTo>
                  <a:cubicBezTo>
                    <a:pt x="250" y="300"/>
                    <a:pt x="223" y="322"/>
                    <a:pt x="184" y="322"/>
                  </a:cubicBezTo>
                  <a:cubicBezTo>
                    <a:pt x="165" y="322"/>
                    <a:pt x="145" y="317"/>
                    <a:pt x="122" y="305"/>
                  </a:cubicBezTo>
                  <a:cubicBezTo>
                    <a:pt x="122" y="305"/>
                    <a:pt x="121" y="304"/>
                    <a:pt x="121" y="304"/>
                  </a:cubicBezTo>
                  <a:cubicBezTo>
                    <a:pt x="114" y="311"/>
                    <a:pt x="107" y="316"/>
                    <a:pt x="101" y="318"/>
                  </a:cubicBezTo>
                  <a:cubicBezTo>
                    <a:pt x="100" y="319"/>
                    <a:pt x="99" y="319"/>
                    <a:pt x="98" y="319"/>
                  </a:cubicBezTo>
                  <a:cubicBezTo>
                    <a:pt x="95" y="319"/>
                    <a:pt x="92" y="317"/>
                    <a:pt x="91" y="314"/>
                  </a:cubicBezTo>
                  <a:cubicBezTo>
                    <a:pt x="89" y="310"/>
                    <a:pt x="91" y="305"/>
                    <a:pt x="95" y="303"/>
                  </a:cubicBezTo>
                  <a:cubicBezTo>
                    <a:pt x="96" y="303"/>
                    <a:pt x="125" y="291"/>
                    <a:pt x="117" y="256"/>
                  </a:cubicBezTo>
                  <a:cubicBezTo>
                    <a:pt x="116" y="252"/>
                    <a:pt x="118" y="248"/>
                    <a:pt x="123" y="247"/>
                  </a:cubicBezTo>
                  <a:cubicBezTo>
                    <a:pt x="127" y="246"/>
                    <a:pt x="131" y="248"/>
                    <a:pt x="132" y="252"/>
                  </a:cubicBezTo>
                  <a:cubicBezTo>
                    <a:pt x="135" y="263"/>
                    <a:pt x="135" y="273"/>
                    <a:pt x="133" y="281"/>
                  </a:cubicBezTo>
                  <a:cubicBezTo>
                    <a:pt x="134" y="281"/>
                    <a:pt x="134" y="281"/>
                    <a:pt x="135" y="282"/>
                  </a:cubicBezTo>
                  <a:cubicBezTo>
                    <a:pt x="200" y="317"/>
                    <a:pt x="241" y="274"/>
                    <a:pt x="250" y="263"/>
                  </a:cubicBezTo>
                  <a:cubicBezTo>
                    <a:pt x="250" y="262"/>
                    <a:pt x="250" y="261"/>
                    <a:pt x="251" y="261"/>
                  </a:cubicBezTo>
                  <a:cubicBezTo>
                    <a:pt x="254" y="258"/>
                    <a:pt x="257" y="256"/>
                    <a:pt x="261" y="256"/>
                  </a:cubicBezTo>
                  <a:cubicBezTo>
                    <a:pt x="264" y="255"/>
                    <a:pt x="267" y="256"/>
                    <a:pt x="270" y="258"/>
                  </a:cubicBezTo>
                  <a:cubicBezTo>
                    <a:pt x="271" y="259"/>
                    <a:pt x="271" y="259"/>
                    <a:pt x="272" y="260"/>
                  </a:cubicBezTo>
                  <a:cubicBezTo>
                    <a:pt x="301" y="282"/>
                    <a:pt x="329" y="291"/>
                    <a:pt x="357" y="288"/>
                  </a:cubicBezTo>
                  <a:cubicBezTo>
                    <a:pt x="387" y="284"/>
                    <a:pt x="410" y="267"/>
                    <a:pt x="422" y="255"/>
                  </a:cubicBezTo>
                  <a:cubicBezTo>
                    <a:pt x="424" y="253"/>
                    <a:pt x="424" y="253"/>
                    <a:pt x="424" y="253"/>
                  </a:cubicBezTo>
                  <a:cubicBezTo>
                    <a:pt x="476" y="181"/>
                    <a:pt x="425" y="123"/>
                    <a:pt x="423" y="120"/>
                  </a:cubicBezTo>
                  <a:cubicBezTo>
                    <a:pt x="416" y="113"/>
                    <a:pt x="416" y="113"/>
                    <a:pt x="416" y="113"/>
                  </a:cubicBezTo>
                  <a:cubicBezTo>
                    <a:pt x="420" y="103"/>
                    <a:pt x="420" y="103"/>
                    <a:pt x="420" y="103"/>
                  </a:cubicBezTo>
                  <a:cubicBezTo>
                    <a:pt x="442" y="53"/>
                    <a:pt x="419" y="18"/>
                    <a:pt x="402" y="0"/>
                  </a:cubicBezTo>
                  <a:cubicBezTo>
                    <a:pt x="397" y="20"/>
                    <a:pt x="387" y="47"/>
                    <a:pt x="368" y="71"/>
                  </a:cubicBezTo>
                  <a:cubicBezTo>
                    <a:pt x="344" y="102"/>
                    <a:pt x="298" y="127"/>
                    <a:pt x="250" y="127"/>
                  </a:cubicBezTo>
                  <a:cubicBezTo>
                    <a:pt x="238" y="127"/>
                    <a:pt x="226" y="125"/>
                    <a:pt x="215" y="122"/>
                  </a:cubicBezTo>
                  <a:cubicBezTo>
                    <a:pt x="207" y="132"/>
                    <a:pt x="197" y="140"/>
                    <a:pt x="185" y="147"/>
                  </a:cubicBezTo>
                  <a:cubicBezTo>
                    <a:pt x="201" y="148"/>
                    <a:pt x="218" y="147"/>
                    <a:pt x="236" y="145"/>
                  </a:cubicBezTo>
                  <a:cubicBezTo>
                    <a:pt x="243" y="144"/>
                    <a:pt x="250" y="150"/>
                    <a:pt x="251" y="157"/>
                  </a:cubicBezTo>
                  <a:cubicBezTo>
                    <a:pt x="252" y="164"/>
                    <a:pt x="247" y="171"/>
                    <a:pt x="239" y="172"/>
                  </a:cubicBezTo>
                  <a:cubicBezTo>
                    <a:pt x="226" y="173"/>
                    <a:pt x="214" y="174"/>
                    <a:pt x="202" y="174"/>
                  </a:cubicBezTo>
                  <a:cubicBezTo>
                    <a:pt x="127" y="174"/>
                    <a:pt x="72" y="144"/>
                    <a:pt x="37" y="116"/>
                  </a:cubicBezTo>
                  <a:cubicBezTo>
                    <a:pt x="22" y="104"/>
                    <a:pt x="10" y="91"/>
                    <a:pt x="0" y="80"/>
                  </a:cubicBezTo>
                  <a:cubicBezTo>
                    <a:pt x="0" y="420"/>
                    <a:pt x="0" y="420"/>
                    <a:pt x="0" y="420"/>
                  </a:cubicBezTo>
                  <a:cubicBezTo>
                    <a:pt x="0" y="458"/>
                    <a:pt x="1" y="492"/>
                    <a:pt x="18" y="524"/>
                  </a:cubicBezTo>
                  <a:cubicBezTo>
                    <a:pt x="37" y="560"/>
                    <a:pt x="71" y="571"/>
                    <a:pt x="71" y="572"/>
                  </a:cubicBezTo>
                  <a:cubicBezTo>
                    <a:pt x="91" y="578"/>
                    <a:pt x="111" y="581"/>
                    <a:pt x="129" y="581"/>
                  </a:cubicBezTo>
                  <a:cubicBezTo>
                    <a:pt x="203" y="581"/>
                    <a:pt x="236" y="528"/>
                    <a:pt x="237" y="526"/>
                  </a:cubicBezTo>
                  <a:cubicBezTo>
                    <a:pt x="243" y="518"/>
                    <a:pt x="243" y="518"/>
                    <a:pt x="243" y="518"/>
                  </a:cubicBezTo>
                  <a:cubicBezTo>
                    <a:pt x="248" y="507"/>
                    <a:pt x="255" y="487"/>
                    <a:pt x="258" y="463"/>
                  </a:cubicBezTo>
                  <a:cubicBezTo>
                    <a:pt x="264" y="420"/>
                    <a:pt x="254" y="385"/>
                    <a:pt x="230" y="358"/>
                  </a:cubicBezTo>
                  <a:cubicBezTo>
                    <a:pt x="221" y="374"/>
                    <a:pt x="206" y="383"/>
                    <a:pt x="186" y="386"/>
                  </a:cubicBezTo>
                  <a:cubicBezTo>
                    <a:pt x="185" y="386"/>
                    <a:pt x="185" y="386"/>
                    <a:pt x="184" y="386"/>
                  </a:cubicBezTo>
                  <a:cubicBezTo>
                    <a:pt x="184" y="387"/>
                    <a:pt x="183" y="387"/>
                    <a:pt x="183" y="387"/>
                  </a:cubicBezTo>
                  <a:cubicBezTo>
                    <a:pt x="179" y="387"/>
                    <a:pt x="176" y="384"/>
                    <a:pt x="175" y="380"/>
                  </a:cubicBezTo>
                  <a:cubicBezTo>
                    <a:pt x="174" y="376"/>
                    <a:pt x="177" y="371"/>
                    <a:pt x="182" y="371"/>
                  </a:cubicBezTo>
                  <a:cubicBezTo>
                    <a:pt x="182" y="371"/>
                    <a:pt x="183" y="371"/>
                    <a:pt x="184" y="370"/>
                  </a:cubicBezTo>
                  <a:cubicBezTo>
                    <a:pt x="192" y="369"/>
                    <a:pt x="212" y="367"/>
                    <a:pt x="219" y="341"/>
                  </a:cubicBezTo>
                  <a:cubicBezTo>
                    <a:pt x="220" y="339"/>
                    <a:pt x="220" y="337"/>
                    <a:pt x="221" y="336"/>
                  </a:cubicBezTo>
                  <a:cubicBezTo>
                    <a:pt x="221" y="335"/>
                    <a:pt x="221" y="334"/>
                    <a:pt x="221" y="333"/>
                  </a:cubicBezTo>
                  <a:cubicBezTo>
                    <a:pt x="222" y="329"/>
                    <a:pt x="226" y="326"/>
                    <a:pt x="230" y="326"/>
                  </a:cubicBezTo>
                  <a:cubicBezTo>
                    <a:pt x="232" y="327"/>
                    <a:pt x="240" y="330"/>
                    <a:pt x="242" y="332"/>
                  </a:cubicBezTo>
                  <a:cubicBezTo>
                    <a:pt x="277" y="366"/>
                    <a:pt x="292" y="413"/>
                    <a:pt x="284" y="467"/>
                  </a:cubicBezTo>
                  <a:cubicBezTo>
                    <a:pt x="282" y="485"/>
                    <a:pt x="277" y="501"/>
                    <a:pt x="273" y="513"/>
                  </a:cubicBezTo>
                  <a:cubicBezTo>
                    <a:pt x="337" y="497"/>
                    <a:pt x="362" y="445"/>
                    <a:pt x="371" y="403"/>
                  </a:cubicBezTo>
                  <a:cubicBezTo>
                    <a:pt x="373" y="398"/>
                    <a:pt x="374" y="393"/>
                    <a:pt x="379" y="390"/>
                  </a:cubicBezTo>
                  <a:cubicBezTo>
                    <a:pt x="417" y="361"/>
                    <a:pt x="423" y="316"/>
                    <a:pt x="423" y="289"/>
                  </a:cubicBezTo>
                  <a:cubicBezTo>
                    <a:pt x="408" y="300"/>
                    <a:pt x="386" y="311"/>
                    <a:pt x="360" y="314"/>
                  </a:cubicBezTo>
                  <a:cubicBezTo>
                    <a:pt x="355" y="315"/>
                    <a:pt x="351" y="315"/>
                    <a:pt x="346" y="315"/>
                  </a:cubicBezTo>
                  <a:close/>
                </a:path>
              </a:pathLst>
            </a:custGeom>
            <a:solidFill>
              <a:schemeClr val="tx1">
                <a:lumMod val="20000"/>
                <a:lumOff val="8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8" name="Freeform 14"/>
            <p:cNvSpPr>
              <a:spLocks/>
            </p:cNvSpPr>
            <p:nvPr/>
          </p:nvSpPr>
          <p:spPr bwMode="auto">
            <a:xfrm>
              <a:off x="5153025" y="3433763"/>
              <a:ext cx="1379538" cy="1547813"/>
            </a:xfrm>
            <a:custGeom>
              <a:avLst/>
              <a:gdLst>
                <a:gd name="T0" fmla="*/ 1 w 385"/>
                <a:gd name="T1" fmla="*/ 81 h 432"/>
                <a:gd name="T2" fmla="*/ 1 w 385"/>
                <a:gd name="T3" fmla="*/ 81 h 432"/>
                <a:gd name="T4" fmla="*/ 1 w 385"/>
                <a:gd name="T5" fmla="*/ 332 h 432"/>
                <a:gd name="T6" fmla="*/ 56 w 385"/>
                <a:gd name="T7" fmla="*/ 392 h 432"/>
                <a:gd name="T8" fmla="*/ 130 w 385"/>
                <a:gd name="T9" fmla="*/ 432 h 432"/>
                <a:gd name="T10" fmla="*/ 134 w 385"/>
                <a:gd name="T11" fmla="*/ 431 h 432"/>
                <a:gd name="T12" fmla="*/ 197 w 385"/>
                <a:gd name="T13" fmla="*/ 398 h 432"/>
                <a:gd name="T14" fmla="*/ 208 w 385"/>
                <a:gd name="T15" fmla="*/ 330 h 432"/>
                <a:gd name="T16" fmla="*/ 207 w 385"/>
                <a:gd name="T17" fmla="*/ 328 h 432"/>
                <a:gd name="T18" fmla="*/ 181 w 385"/>
                <a:gd name="T19" fmla="*/ 319 h 432"/>
                <a:gd name="T20" fmla="*/ 178 w 385"/>
                <a:gd name="T21" fmla="*/ 309 h 432"/>
                <a:gd name="T22" fmla="*/ 189 w 385"/>
                <a:gd name="T23" fmla="*/ 306 h 432"/>
                <a:gd name="T24" fmla="*/ 243 w 385"/>
                <a:gd name="T25" fmla="*/ 298 h 432"/>
                <a:gd name="T26" fmla="*/ 254 w 385"/>
                <a:gd name="T27" fmla="*/ 296 h 432"/>
                <a:gd name="T28" fmla="*/ 256 w 385"/>
                <a:gd name="T29" fmla="*/ 307 h 432"/>
                <a:gd name="T30" fmla="*/ 234 w 385"/>
                <a:gd name="T31" fmla="*/ 325 h 432"/>
                <a:gd name="T32" fmla="*/ 229 w 385"/>
                <a:gd name="T33" fmla="*/ 394 h 432"/>
                <a:gd name="T34" fmla="*/ 348 w 385"/>
                <a:gd name="T35" fmla="*/ 351 h 432"/>
                <a:gd name="T36" fmla="*/ 377 w 385"/>
                <a:gd name="T37" fmla="*/ 276 h 432"/>
                <a:gd name="T38" fmla="*/ 378 w 385"/>
                <a:gd name="T39" fmla="*/ 267 h 432"/>
                <a:gd name="T40" fmla="*/ 307 w 385"/>
                <a:gd name="T41" fmla="*/ 148 h 432"/>
                <a:gd name="T42" fmla="*/ 298 w 385"/>
                <a:gd name="T43" fmla="*/ 147 h 432"/>
                <a:gd name="T44" fmla="*/ 295 w 385"/>
                <a:gd name="T45" fmla="*/ 138 h 432"/>
                <a:gd name="T46" fmla="*/ 185 w 385"/>
                <a:gd name="T47" fmla="*/ 67 h 432"/>
                <a:gd name="T48" fmla="*/ 183 w 385"/>
                <a:gd name="T49" fmla="*/ 108 h 432"/>
                <a:gd name="T50" fmla="*/ 83 w 385"/>
                <a:gd name="T51" fmla="*/ 197 h 432"/>
                <a:gd name="T52" fmla="*/ 82 w 385"/>
                <a:gd name="T53" fmla="*/ 197 h 432"/>
                <a:gd name="T54" fmla="*/ 78 w 385"/>
                <a:gd name="T55" fmla="*/ 197 h 432"/>
                <a:gd name="T56" fmla="*/ 68 w 385"/>
                <a:gd name="T57" fmla="*/ 219 h 432"/>
                <a:gd name="T58" fmla="*/ 62 w 385"/>
                <a:gd name="T59" fmla="*/ 222 h 432"/>
                <a:gd name="T60" fmla="*/ 57 w 385"/>
                <a:gd name="T61" fmla="*/ 221 h 432"/>
                <a:gd name="T62" fmla="*/ 55 w 385"/>
                <a:gd name="T63" fmla="*/ 210 h 432"/>
                <a:gd name="T64" fmla="*/ 58 w 385"/>
                <a:gd name="T65" fmla="*/ 153 h 432"/>
                <a:gd name="T66" fmla="*/ 61 w 385"/>
                <a:gd name="T67" fmla="*/ 142 h 432"/>
                <a:gd name="T68" fmla="*/ 72 w 385"/>
                <a:gd name="T69" fmla="*/ 145 h 432"/>
                <a:gd name="T70" fmla="*/ 81 w 385"/>
                <a:gd name="T71" fmla="*/ 171 h 432"/>
                <a:gd name="T72" fmla="*/ 157 w 385"/>
                <a:gd name="T73" fmla="*/ 103 h 432"/>
                <a:gd name="T74" fmla="*/ 157 w 385"/>
                <a:gd name="T75" fmla="*/ 68 h 432"/>
                <a:gd name="T76" fmla="*/ 157 w 385"/>
                <a:gd name="T77" fmla="*/ 68 h 432"/>
                <a:gd name="T78" fmla="*/ 153 w 385"/>
                <a:gd name="T79" fmla="*/ 56 h 432"/>
                <a:gd name="T80" fmla="*/ 77 w 385"/>
                <a:gd name="T81" fmla="*/ 0 h 432"/>
                <a:gd name="T82" fmla="*/ 47 w 385"/>
                <a:gd name="T83" fmla="*/ 5 h 432"/>
                <a:gd name="T84" fmla="*/ 1 w 385"/>
                <a:gd name="T85" fmla="*/ 8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5" h="432">
                  <a:moveTo>
                    <a:pt x="1" y="81"/>
                  </a:moveTo>
                  <a:cubicBezTo>
                    <a:pt x="1" y="81"/>
                    <a:pt x="1" y="81"/>
                    <a:pt x="1" y="81"/>
                  </a:cubicBezTo>
                  <a:cubicBezTo>
                    <a:pt x="1" y="332"/>
                    <a:pt x="1" y="332"/>
                    <a:pt x="1" y="332"/>
                  </a:cubicBezTo>
                  <a:cubicBezTo>
                    <a:pt x="8" y="342"/>
                    <a:pt x="26" y="368"/>
                    <a:pt x="56" y="392"/>
                  </a:cubicBezTo>
                  <a:cubicBezTo>
                    <a:pt x="79" y="410"/>
                    <a:pt x="103" y="424"/>
                    <a:pt x="130" y="432"/>
                  </a:cubicBezTo>
                  <a:cubicBezTo>
                    <a:pt x="131" y="432"/>
                    <a:pt x="132" y="431"/>
                    <a:pt x="134" y="431"/>
                  </a:cubicBezTo>
                  <a:cubicBezTo>
                    <a:pt x="164" y="427"/>
                    <a:pt x="185" y="416"/>
                    <a:pt x="197" y="398"/>
                  </a:cubicBezTo>
                  <a:cubicBezTo>
                    <a:pt x="217" y="369"/>
                    <a:pt x="208" y="331"/>
                    <a:pt x="208" y="330"/>
                  </a:cubicBezTo>
                  <a:cubicBezTo>
                    <a:pt x="207" y="330"/>
                    <a:pt x="207" y="329"/>
                    <a:pt x="207" y="328"/>
                  </a:cubicBezTo>
                  <a:cubicBezTo>
                    <a:pt x="197" y="327"/>
                    <a:pt x="187" y="323"/>
                    <a:pt x="181" y="319"/>
                  </a:cubicBezTo>
                  <a:cubicBezTo>
                    <a:pt x="177" y="317"/>
                    <a:pt x="176" y="312"/>
                    <a:pt x="178" y="309"/>
                  </a:cubicBezTo>
                  <a:cubicBezTo>
                    <a:pt x="180" y="305"/>
                    <a:pt x="185" y="304"/>
                    <a:pt x="189" y="306"/>
                  </a:cubicBezTo>
                  <a:cubicBezTo>
                    <a:pt x="190" y="307"/>
                    <a:pt x="222" y="325"/>
                    <a:pt x="243" y="298"/>
                  </a:cubicBezTo>
                  <a:cubicBezTo>
                    <a:pt x="246" y="294"/>
                    <a:pt x="251" y="294"/>
                    <a:pt x="254" y="296"/>
                  </a:cubicBezTo>
                  <a:cubicBezTo>
                    <a:pt x="258" y="299"/>
                    <a:pt x="259" y="304"/>
                    <a:pt x="256" y="307"/>
                  </a:cubicBezTo>
                  <a:cubicBezTo>
                    <a:pt x="249" y="316"/>
                    <a:pt x="242" y="322"/>
                    <a:pt x="234" y="325"/>
                  </a:cubicBezTo>
                  <a:cubicBezTo>
                    <a:pt x="235" y="331"/>
                    <a:pt x="241" y="363"/>
                    <a:pt x="229" y="394"/>
                  </a:cubicBezTo>
                  <a:cubicBezTo>
                    <a:pt x="275" y="403"/>
                    <a:pt x="324" y="381"/>
                    <a:pt x="348" y="351"/>
                  </a:cubicBezTo>
                  <a:cubicBezTo>
                    <a:pt x="370" y="323"/>
                    <a:pt x="377" y="276"/>
                    <a:pt x="377" y="276"/>
                  </a:cubicBezTo>
                  <a:cubicBezTo>
                    <a:pt x="378" y="267"/>
                    <a:pt x="378" y="267"/>
                    <a:pt x="378" y="267"/>
                  </a:cubicBezTo>
                  <a:cubicBezTo>
                    <a:pt x="385" y="165"/>
                    <a:pt x="310" y="149"/>
                    <a:pt x="307" y="148"/>
                  </a:cubicBezTo>
                  <a:cubicBezTo>
                    <a:pt x="298" y="147"/>
                    <a:pt x="298" y="147"/>
                    <a:pt x="298" y="147"/>
                  </a:cubicBezTo>
                  <a:cubicBezTo>
                    <a:pt x="295" y="138"/>
                    <a:pt x="295" y="138"/>
                    <a:pt x="295" y="138"/>
                  </a:cubicBezTo>
                  <a:cubicBezTo>
                    <a:pt x="272" y="79"/>
                    <a:pt x="215" y="68"/>
                    <a:pt x="185" y="67"/>
                  </a:cubicBezTo>
                  <a:cubicBezTo>
                    <a:pt x="186" y="78"/>
                    <a:pt x="186" y="92"/>
                    <a:pt x="183" y="108"/>
                  </a:cubicBezTo>
                  <a:cubicBezTo>
                    <a:pt x="179" y="131"/>
                    <a:pt x="160" y="187"/>
                    <a:pt x="83" y="197"/>
                  </a:cubicBezTo>
                  <a:cubicBezTo>
                    <a:pt x="83" y="197"/>
                    <a:pt x="82" y="197"/>
                    <a:pt x="82" y="197"/>
                  </a:cubicBezTo>
                  <a:cubicBezTo>
                    <a:pt x="81" y="197"/>
                    <a:pt x="79" y="197"/>
                    <a:pt x="78" y="197"/>
                  </a:cubicBezTo>
                  <a:cubicBezTo>
                    <a:pt x="75" y="210"/>
                    <a:pt x="69" y="218"/>
                    <a:pt x="68" y="219"/>
                  </a:cubicBezTo>
                  <a:cubicBezTo>
                    <a:pt x="66" y="221"/>
                    <a:pt x="64" y="222"/>
                    <a:pt x="62" y="222"/>
                  </a:cubicBezTo>
                  <a:cubicBezTo>
                    <a:pt x="60" y="222"/>
                    <a:pt x="58" y="222"/>
                    <a:pt x="57" y="221"/>
                  </a:cubicBezTo>
                  <a:cubicBezTo>
                    <a:pt x="53" y="218"/>
                    <a:pt x="53" y="213"/>
                    <a:pt x="55" y="210"/>
                  </a:cubicBezTo>
                  <a:cubicBezTo>
                    <a:pt x="56" y="208"/>
                    <a:pt x="75" y="180"/>
                    <a:pt x="58" y="153"/>
                  </a:cubicBezTo>
                  <a:cubicBezTo>
                    <a:pt x="56" y="149"/>
                    <a:pt x="57" y="145"/>
                    <a:pt x="61" y="142"/>
                  </a:cubicBezTo>
                  <a:cubicBezTo>
                    <a:pt x="64" y="140"/>
                    <a:pt x="69" y="141"/>
                    <a:pt x="72" y="145"/>
                  </a:cubicBezTo>
                  <a:cubicBezTo>
                    <a:pt x="77" y="153"/>
                    <a:pt x="80" y="162"/>
                    <a:pt x="81" y="171"/>
                  </a:cubicBezTo>
                  <a:cubicBezTo>
                    <a:pt x="137" y="163"/>
                    <a:pt x="153" y="125"/>
                    <a:pt x="157" y="103"/>
                  </a:cubicBezTo>
                  <a:cubicBezTo>
                    <a:pt x="160" y="89"/>
                    <a:pt x="157" y="68"/>
                    <a:pt x="157" y="68"/>
                  </a:cubicBezTo>
                  <a:cubicBezTo>
                    <a:pt x="157" y="68"/>
                    <a:pt x="157" y="68"/>
                    <a:pt x="157" y="68"/>
                  </a:cubicBezTo>
                  <a:cubicBezTo>
                    <a:pt x="153" y="56"/>
                    <a:pt x="153" y="56"/>
                    <a:pt x="153" y="56"/>
                  </a:cubicBezTo>
                  <a:cubicBezTo>
                    <a:pt x="141" y="21"/>
                    <a:pt x="112" y="0"/>
                    <a:pt x="77" y="0"/>
                  </a:cubicBezTo>
                  <a:cubicBezTo>
                    <a:pt x="67" y="0"/>
                    <a:pt x="57" y="1"/>
                    <a:pt x="47" y="5"/>
                  </a:cubicBezTo>
                  <a:cubicBezTo>
                    <a:pt x="0" y="21"/>
                    <a:pt x="1" y="78"/>
                    <a:pt x="1" y="81"/>
                  </a:cubicBezTo>
                  <a:close/>
                </a:path>
              </a:pathLst>
            </a:custGeom>
            <a:solidFill>
              <a:schemeClr val="tx1">
                <a:lumMod val="20000"/>
                <a:lumOff val="80000"/>
              </a:schemeClr>
            </a:solidFill>
            <a:ln w="14288" cap="flat">
              <a:noFill/>
              <a:prstDash val="solid"/>
              <a:miter lim="800000"/>
              <a:headEnd/>
              <a:tailEnd/>
            </a:ln>
            <a:extLst>
              <a:ext uri="{91240B29-F687-4F45-9708-019B960494DF}">
                <a14:hiddenLine xmlns:a14="http://schemas.microsoft.com/office/drawing/2010/main" w="14288" cap="flat">
                  <a:solidFill>
                    <a:prstClr val="black"/>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9" name="Freeform 15"/>
            <p:cNvSpPr>
              <a:spLocks noEditPoints="1"/>
            </p:cNvSpPr>
            <p:nvPr/>
          </p:nvSpPr>
          <p:spPr bwMode="auto">
            <a:xfrm>
              <a:off x="5041900" y="3319463"/>
              <a:ext cx="1898650" cy="3371850"/>
            </a:xfrm>
            <a:custGeom>
              <a:avLst/>
              <a:gdLst>
                <a:gd name="T0" fmla="*/ 441 w 530"/>
                <a:gd name="T1" fmla="*/ 292 h 941"/>
                <a:gd name="T2" fmla="*/ 210 w 530"/>
                <a:gd name="T3" fmla="*/ 67 h 941"/>
                <a:gd name="T4" fmla="*/ 68 w 530"/>
                <a:gd name="T5" fmla="*/ 7 h 941"/>
                <a:gd name="T6" fmla="*/ 0 w 530"/>
                <a:gd name="T7" fmla="*/ 748 h 941"/>
                <a:gd name="T8" fmla="*/ 93 w 530"/>
                <a:gd name="T9" fmla="*/ 930 h 941"/>
                <a:gd name="T10" fmla="*/ 292 w 530"/>
                <a:gd name="T11" fmla="*/ 876 h 941"/>
                <a:gd name="T12" fmla="*/ 486 w 530"/>
                <a:gd name="T13" fmla="*/ 594 h 941"/>
                <a:gd name="T14" fmla="*/ 411 w 530"/>
                <a:gd name="T15" fmla="*/ 718 h 941"/>
                <a:gd name="T16" fmla="*/ 305 w 530"/>
                <a:gd name="T17" fmla="*/ 841 h 941"/>
                <a:gd name="T18" fmla="*/ 274 w 530"/>
                <a:gd name="T19" fmla="*/ 660 h 941"/>
                <a:gd name="T20" fmla="*/ 253 w 530"/>
                <a:gd name="T21" fmla="*/ 661 h 941"/>
                <a:gd name="T22" fmla="*/ 251 w 530"/>
                <a:gd name="T23" fmla="*/ 669 h 941"/>
                <a:gd name="T24" fmla="*/ 214 w 530"/>
                <a:gd name="T25" fmla="*/ 699 h 941"/>
                <a:gd name="T26" fmla="*/ 215 w 530"/>
                <a:gd name="T27" fmla="*/ 715 h 941"/>
                <a:gd name="T28" fmla="*/ 218 w 530"/>
                <a:gd name="T29" fmla="*/ 714 h 941"/>
                <a:gd name="T30" fmla="*/ 290 w 530"/>
                <a:gd name="T31" fmla="*/ 791 h 941"/>
                <a:gd name="T32" fmla="*/ 269 w 530"/>
                <a:gd name="T33" fmla="*/ 854 h 941"/>
                <a:gd name="T34" fmla="*/ 103 w 530"/>
                <a:gd name="T35" fmla="*/ 900 h 941"/>
                <a:gd name="T36" fmla="*/ 32 w 530"/>
                <a:gd name="T37" fmla="*/ 748 h 941"/>
                <a:gd name="T38" fmla="*/ 69 w 530"/>
                <a:gd name="T39" fmla="*/ 444 h 941"/>
                <a:gd name="T40" fmla="*/ 271 w 530"/>
                <a:gd name="T41" fmla="*/ 500 h 941"/>
                <a:gd name="T42" fmla="*/ 268 w 530"/>
                <a:gd name="T43" fmla="*/ 473 h 941"/>
                <a:gd name="T44" fmla="*/ 247 w 530"/>
                <a:gd name="T45" fmla="*/ 450 h 941"/>
                <a:gd name="T46" fmla="*/ 400 w 530"/>
                <a:gd name="T47" fmla="*/ 399 h 941"/>
                <a:gd name="T48" fmla="*/ 452 w 530"/>
                <a:gd name="T49" fmla="*/ 431 h 941"/>
                <a:gd name="T50" fmla="*/ 455 w 530"/>
                <a:gd name="T51" fmla="*/ 448 h 941"/>
                <a:gd name="T52" fmla="*/ 454 w 530"/>
                <a:gd name="T53" fmla="*/ 583 h 941"/>
                <a:gd name="T54" fmla="*/ 304 w 530"/>
                <a:gd name="T55" fmla="*/ 588 h 941"/>
                <a:gd name="T56" fmla="*/ 293 w 530"/>
                <a:gd name="T57" fmla="*/ 584 h 941"/>
                <a:gd name="T58" fmla="*/ 282 w 530"/>
                <a:gd name="T59" fmla="*/ 591 h 941"/>
                <a:gd name="T60" fmla="*/ 165 w 530"/>
                <a:gd name="T61" fmla="*/ 609 h 941"/>
                <a:gd name="T62" fmla="*/ 155 w 530"/>
                <a:gd name="T63" fmla="*/ 575 h 941"/>
                <a:gd name="T64" fmla="*/ 127 w 530"/>
                <a:gd name="T65" fmla="*/ 631 h 941"/>
                <a:gd name="T66" fmla="*/ 130 w 530"/>
                <a:gd name="T67" fmla="*/ 647 h 941"/>
                <a:gd name="T68" fmla="*/ 153 w 530"/>
                <a:gd name="T69" fmla="*/ 632 h 941"/>
                <a:gd name="T70" fmla="*/ 216 w 530"/>
                <a:gd name="T71" fmla="*/ 650 h 941"/>
                <a:gd name="T72" fmla="*/ 378 w 530"/>
                <a:gd name="T73" fmla="*/ 643 h 941"/>
                <a:gd name="T74" fmla="*/ 455 w 530"/>
                <a:gd name="T75" fmla="*/ 617 h 941"/>
                <a:gd name="T76" fmla="*/ 108 w 530"/>
                <a:gd name="T77" fmla="*/ 32 h 941"/>
                <a:gd name="T78" fmla="*/ 188 w 530"/>
                <a:gd name="T79" fmla="*/ 135 h 941"/>
                <a:gd name="T80" fmla="*/ 103 w 530"/>
                <a:gd name="T81" fmla="*/ 177 h 941"/>
                <a:gd name="T82" fmla="*/ 89 w 530"/>
                <a:gd name="T83" fmla="*/ 185 h 941"/>
                <a:gd name="T84" fmla="*/ 88 w 530"/>
                <a:gd name="T85" fmla="*/ 253 h 941"/>
                <a:gd name="T86" fmla="*/ 99 w 530"/>
                <a:gd name="T87" fmla="*/ 251 h 941"/>
                <a:gd name="T88" fmla="*/ 113 w 530"/>
                <a:gd name="T89" fmla="*/ 229 h 941"/>
                <a:gd name="T90" fmla="*/ 214 w 530"/>
                <a:gd name="T91" fmla="*/ 140 h 941"/>
                <a:gd name="T92" fmla="*/ 326 w 530"/>
                <a:gd name="T93" fmla="*/ 170 h 941"/>
                <a:gd name="T94" fmla="*/ 338 w 530"/>
                <a:gd name="T95" fmla="*/ 180 h 941"/>
                <a:gd name="T96" fmla="*/ 408 w 530"/>
                <a:gd name="T97" fmla="*/ 308 h 941"/>
                <a:gd name="T98" fmla="*/ 260 w 530"/>
                <a:gd name="T99" fmla="*/ 426 h 941"/>
                <a:gd name="T100" fmla="*/ 287 w 530"/>
                <a:gd name="T101" fmla="*/ 339 h 941"/>
                <a:gd name="T102" fmla="*/ 274 w 530"/>
                <a:gd name="T103" fmla="*/ 330 h 941"/>
                <a:gd name="T104" fmla="*/ 209 w 530"/>
                <a:gd name="T105" fmla="*/ 341 h 941"/>
                <a:gd name="T106" fmla="*/ 238 w 530"/>
                <a:gd name="T107" fmla="*/ 360 h 941"/>
                <a:gd name="T108" fmla="*/ 228 w 530"/>
                <a:gd name="T109" fmla="*/ 430 h 941"/>
                <a:gd name="T110" fmla="*/ 161 w 530"/>
                <a:gd name="T111" fmla="*/ 464 h 941"/>
                <a:gd name="T112" fmla="*/ 32 w 530"/>
                <a:gd name="T113" fmla="*/ 364 h 941"/>
                <a:gd name="T114" fmla="*/ 32 w 530"/>
                <a:gd name="T115" fmla="*/ 113 h 941"/>
                <a:gd name="T116" fmla="*/ 108 w 530"/>
                <a:gd name="T117" fmla="*/ 32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0" h="941">
                  <a:moveTo>
                    <a:pt x="485" y="435"/>
                  </a:moveTo>
                  <a:cubicBezTo>
                    <a:pt x="510" y="366"/>
                    <a:pt x="471" y="315"/>
                    <a:pt x="441" y="292"/>
                  </a:cubicBezTo>
                  <a:cubicBezTo>
                    <a:pt x="444" y="191"/>
                    <a:pt x="377" y="160"/>
                    <a:pt x="353" y="152"/>
                  </a:cubicBezTo>
                  <a:cubicBezTo>
                    <a:pt x="319" y="75"/>
                    <a:pt x="238" y="67"/>
                    <a:pt x="210" y="67"/>
                  </a:cubicBezTo>
                  <a:cubicBezTo>
                    <a:pt x="191" y="26"/>
                    <a:pt x="153" y="0"/>
                    <a:pt x="108" y="0"/>
                  </a:cubicBezTo>
                  <a:cubicBezTo>
                    <a:pt x="95" y="0"/>
                    <a:pt x="81" y="2"/>
                    <a:pt x="68" y="7"/>
                  </a:cubicBezTo>
                  <a:cubicBezTo>
                    <a:pt x="0" y="30"/>
                    <a:pt x="0" y="107"/>
                    <a:pt x="0" y="113"/>
                  </a:cubicBezTo>
                  <a:cubicBezTo>
                    <a:pt x="0" y="748"/>
                    <a:pt x="0" y="748"/>
                    <a:pt x="0" y="748"/>
                  </a:cubicBezTo>
                  <a:cubicBezTo>
                    <a:pt x="0" y="789"/>
                    <a:pt x="2" y="829"/>
                    <a:pt x="22" y="867"/>
                  </a:cubicBezTo>
                  <a:cubicBezTo>
                    <a:pt x="47" y="915"/>
                    <a:pt x="91" y="929"/>
                    <a:pt x="93" y="930"/>
                  </a:cubicBezTo>
                  <a:cubicBezTo>
                    <a:pt x="117" y="937"/>
                    <a:pt x="139" y="941"/>
                    <a:pt x="161" y="941"/>
                  </a:cubicBezTo>
                  <a:cubicBezTo>
                    <a:pt x="237" y="941"/>
                    <a:pt x="279" y="894"/>
                    <a:pt x="292" y="876"/>
                  </a:cubicBezTo>
                  <a:cubicBezTo>
                    <a:pt x="365" y="866"/>
                    <a:pt x="416" y="818"/>
                    <a:pt x="434" y="740"/>
                  </a:cubicBezTo>
                  <a:cubicBezTo>
                    <a:pt x="493" y="693"/>
                    <a:pt x="489" y="617"/>
                    <a:pt x="486" y="594"/>
                  </a:cubicBezTo>
                  <a:cubicBezTo>
                    <a:pt x="530" y="528"/>
                    <a:pt x="507" y="465"/>
                    <a:pt x="485" y="435"/>
                  </a:cubicBezTo>
                  <a:close/>
                  <a:moveTo>
                    <a:pt x="411" y="718"/>
                  </a:moveTo>
                  <a:cubicBezTo>
                    <a:pt x="406" y="721"/>
                    <a:pt x="405" y="726"/>
                    <a:pt x="403" y="731"/>
                  </a:cubicBezTo>
                  <a:cubicBezTo>
                    <a:pt x="394" y="773"/>
                    <a:pt x="369" y="825"/>
                    <a:pt x="305" y="841"/>
                  </a:cubicBezTo>
                  <a:cubicBezTo>
                    <a:pt x="309" y="829"/>
                    <a:pt x="314" y="813"/>
                    <a:pt x="316" y="795"/>
                  </a:cubicBezTo>
                  <a:cubicBezTo>
                    <a:pt x="324" y="741"/>
                    <a:pt x="309" y="694"/>
                    <a:pt x="274" y="660"/>
                  </a:cubicBezTo>
                  <a:cubicBezTo>
                    <a:pt x="272" y="658"/>
                    <a:pt x="264" y="655"/>
                    <a:pt x="262" y="654"/>
                  </a:cubicBezTo>
                  <a:cubicBezTo>
                    <a:pt x="258" y="654"/>
                    <a:pt x="254" y="657"/>
                    <a:pt x="253" y="661"/>
                  </a:cubicBezTo>
                  <a:cubicBezTo>
                    <a:pt x="253" y="662"/>
                    <a:pt x="253" y="663"/>
                    <a:pt x="253" y="664"/>
                  </a:cubicBezTo>
                  <a:cubicBezTo>
                    <a:pt x="252" y="665"/>
                    <a:pt x="252" y="667"/>
                    <a:pt x="251" y="669"/>
                  </a:cubicBezTo>
                  <a:cubicBezTo>
                    <a:pt x="244" y="695"/>
                    <a:pt x="224" y="697"/>
                    <a:pt x="216" y="698"/>
                  </a:cubicBezTo>
                  <a:cubicBezTo>
                    <a:pt x="215" y="699"/>
                    <a:pt x="214" y="699"/>
                    <a:pt x="214" y="699"/>
                  </a:cubicBezTo>
                  <a:cubicBezTo>
                    <a:pt x="209" y="699"/>
                    <a:pt x="206" y="704"/>
                    <a:pt x="207" y="708"/>
                  </a:cubicBezTo>
                  <a:cubicBezTo>
                    <a:pt x="208" y="712"/>
                    <a:pt x="211" y="715"/>
                    <a:pt x="215" y="715"/>
                  </a:cubicBezTo>
                  <a:cubicBezTo>
                    <a:pt x="215" y="715"/>
                    <a:pt x="216" y="715"/>
                    <a:pt x="216" y="714"/>
                  </a:cubicBezTo>
                  <a:cubicBezTo>
                    <a:pt x="217" y="714"/>
                    <a:pt x="217" y="714"/>
                    <a:pt x="218" y="714"/>
                  </a:cubicBezTo>
                  <a:cubicBezTo>
                    <a:pt x="238" y="711"/>
                    <a:pt x="253" y="702"/>
                    <a:pt x="262" y="686"/>
                  </a:cubicBezTo>
                  <a:cubicBezTo>
                    <a:pt x="286" y="713"/>
                    <a:pt x="296" y="748"/>
                    <a:pt x="290" y="791"/>
                  </a:cubicBezTo>
                  <a:cubicBezTo>
                    <a:pt x="287" y="815"/>
                    <a:pt x="280" y="835"/>
                    <a:pt x="275" y="846"/>
                  </a:cubicBezTo>
                  <a:cubicBezTo>
                    <a:pt x="269" y="854"/>
                    <a:pt x="269" y="854"/>
                    <a:pt x="269" y="854"/>
                  </a:cubicBezTo>
                  <a:cubicBezTo>
                    <a:pt x="268" y="856"/>
                    <a:pt x="235" y="909"/>
                    <a:pt x="161" y="909"/>
                  </a:cubicBezTo>
                  <a:cubicBezTo>
                    <a:pt x="143" y="909"/>
                    <a:pt x="123" y="906"/>
                    <a:pt x="103" y="900"/>
                  </a:cubicBezTo>
                  <a:cubicBezTo>
                    <a:pt x="103" y="899"/>
                    <a:pt x="69" y="888"/>
                    <a:pt x="50" y="852"/>
                  </a:cubicBezTo>
                  <a:cubicBezTo>
                    <a:pt x="33" y="820"/>
                    <a:pt x="32" y="786"/>
                    <a:pt x="32" y="748"/>
                  </a:cubicBezTo>
                  <a:cubicBezTo>
                    <a:pt x="32" y="408"/>
                    <a:pt x="32" y="408"/>
                    <a:pt x="32" y="408"/>
                  </a:cubicBezTo>
                  <a:cubicBezTo>
                    <a:pt x="42" y="419"/>
                    <a:pt x="54" y="432"/>
                    <a:pt x="69" y="444"/>
                  </a:cubicBezTo>
                  <a:cubicBezTo>
                    <a:pt x="104" y="472"/>
                    <a:pt x="159" y="502"/>
                    <a:pt x="234" y="502"/>
                  </a:cubicBezTo>
                  <a:cubicBezTo>
                    <a:pt x="246" y="502"/>
                    <a:pt x="258" y="501"/>
                    <a:pt x="271" y="500"/>
                  </a:cubicBezTo>
                  <a:cubicBezTo>
                    <a:pt x="279" y="499"/>
                    <a:pt x="284" y="492"/>
                    <a:pt x="283" y="485"/>
                  </a:cubicBezTo>
                  <a:cubicBezTo>
                    <a:pt x="282" y="478"/>
                    <a:pt x="275" y="472"/>
                    <a:pt x="268" y="473"/>
                  </a:cubicBezTo>
                  <a:cubicBezTo>
                    <a:pt x="250" y="475"/>
                    <a:pt x="233" y="476"/>
                    <a:pt x="217" y="475"/>
                  </a:cubicBezTo>
                  <a:cubicBezTo>
                    <a:pt x="229" y="468"/>
                    <a:pt x="239" y="460"/>
                    <a:pt x="247" y="450"/>
                  </a:cubicBezTo>
                  <a:cubicBezTo>
                    <a:pt x="258" y="453"/>
                    <a:pt x="270" y="455"/>
                    <a:pt x="282" y="455"/>
                  </a:cubicBezTo>
                  <a:cubicBezTo>
                    <a:pt x="330" y="455"/>
                    <a:pt x="376" y="430"/>
                    <a:pt x="400" y="399"/>
                  </a:cubicBezTo>
                  <a:cubicBezTo>
                    <a:pt x="419" y="375"/>
                    <a:pt x="429" y="348"/>
                    <a:pt x="434" y="328"/>
                  </a:cubicBezTo>
                  <a:cubicBezTo>
                    <a:pt x="451" y="346"/>
                    <a:pt x="474" y="381"/>
                    <a:pt x="452" y="431"/>
                  </a:cubicBezTo>
                  <a:cubicBezTo>
                    <a:pt x="448" y="441"/>
                    <a:pt x="448" y="441"/>
                    <a:pt x="448" y="441"/>
                  </a:cubicBezTo>
                  <a:cubicBezTo>
                    <a:pt x="455" y="448"/>
                    <a:pt x="455" y="448"/>
                    <a:pt x="455" y="448"/>
                  </a:cubicBezTo>
                  <a:cubicBezTo>
                    <a:pt x="457" y="451"/>
                    <a:pt x="508" y="509"/>
                    <a:pt x="456" y="581"/>
                  </a:cubicBezTo>
                  <a:cubicBezTo>
                    <a:pt x="454" y="583"/>
                    <a:pt x="454" y="583"/>
                    <a:pt x="454" y="583"/>
                  </a:cubicBezTo>
                  <a:cubicBezTo>
                    <a:pt x="442" y="595"/>
                    <a:pt x="419" y="612"/>
                    <a:pt x="389" y="616"/>
                  </a:cubicBezTo>
                  <a:cubicBezTo>
                    <a:pt x="361" y="619"/>
                    <a:pt x="333" y="610"/>
                    <a:pt x="304" y="588"/>
                  </a:cubicBezTo>
                  <a:cubicBezTo>
                    <a:pt x="303" y="587"/>
                    <a:pt x="303" y="587"/>
                    <a:pt x="302" y="586"/>
                  </a:cubicBezTo>
                  <a:cubicBezTo>
                    <a:pt x="299" y="584"/>
                    <a:pt x="296" y="583"/>
                    <a:pt x="293" y="584"/>
                  </a:cubicBezTo>
                  <a:cubicBezTo>
                    <a:pt x="289" y="584"/>
                    <a:pt x="286" y="586"/>
                    <a:pt x="283" y="589"/>
                  </a:cubicBezTo>
                  <a:cubicBezTo>
                    <a:pt x="282" y="589"/>
                    <a:pt x="282" y="590"/>
                    <a:pt x="282" y="591"/>
                  </a:cubicBezTo>
                  <a:cubicBezTo>
                    <a:pt x="273" y="602"/>
                    <a:pt x="232" y="645"/>
                    <a:pt x="167" y="610"/>
                  </a:cubicBezTo>
                  <a:cubicBezTo>
                    <a:pt x="166" y="609"/>
                    <a:pt x="166" y="609"/>
                    <a:pt x="165" y="609"/>
                  </a:cubicBezTo>
                  <a:cubicBezTo>
                    <a:pt x="167" y="601"/>
                    <a:pt x="167" y="591"/>
                    <a:pt x="164" y="580"/>
                  </a:cubicBezTo>
                  <a:cubicBezTo>
                    <a:pt x="163" y="576"/>
                    <a:pt x="159" y="574"/>
                    <a:pt x="155" y="575"/>
                  </a:cubicBezTo>
                  <a:cubicBezTo>
                    <a:pt x="150" y="576"/>
                    <a:pt x="148" y="580"/>
                    <a:pt x="149" y="584"/>
                  </a:cubicBezTo>
                  <a:cubicBezTo>
                    <a:pt x="157" y="619"/>
                    <a:pt x="128" y="631"/>
                    <a:pt x="127" y="631"/>
                  </a:cubicBezTo>
                  <a:cubicBezTo>
                    <a:pt x="123" y="633"/>
                    <a:pt x="121" y="638"/>
                    <a:pt x="123" y="642"/>
                  </a:cubicBezTo>
                  <a:cubicBezTo>
                    <a:pt x="124" y="645"/>
                    <a:pt x="127" y="647"/>
                    <a:pt x="130" y="647"/>
                  </a:cubicBezTo>
                  <a:cubicBezTo>
                    <a:pt x="131" y="647"/>
                    <a:pt x="132" y="647"/>
                    <a:pt x="133" y="646"/>
                  </a:cubicBezTo>
                  <a:cubicBezTo>
                    <a:pt x="139" y="644"/>
                    <a:pt x="146" y="639"/>
                    <a:pt x="153" y="632"/>
                  </a:cubicBezTo>
                  <a:cubicBezTo>
                    <a:pt x="153" y="632"/>
                    <a:pt x="154" y="633"/>
                    <a:pt x="154" y="633"/>
                  </a:cubicBezTo>
                  <a:cubicBezTo>
                    <a:pt x="177" y="645"/>
                    <a:pt x="197" y="650"/>
                    <a:pt x="216" y="650"/>
                  </a:cubicBezTo>
                  <a:cubicBezTo>
                    <a:pt x="255" y="650"/>
                    <a:pt x="282" y="628"/>
                    <a:pt x="296" y="615"/>
                  </a:cubicBezTo>
                  <a:cubicBezTo>
                    <a:pt x="323" y="634"/>
                    <a:pt x="350" y="643"/>
                    <a:pt x="378" y="643"/>
                  </a:cubicBezTo>
                  <a:cubicBezTo>
                    <a:pt x="383" y="643"/>
                    <a:pt x="387" y="643"/>
                    <a:pt x="392" y="642"/>
                  </a:cubicBezTo>
                  <a:cubicBezTo>
                    <a:pt x="418" y="639"/>
                    <a:pt x="440" y="628"/>
                    <a:pt x="455" y="617"/>
                  </a:cubicBezTo>
                  <a:cubicBezTo>
                    <a:pt x="455" y="644"/>
                    <a:pt x="449" y="689"/>
                    <a:pt x="411" y="718"/>
                  </a:cubicBezTo>
                  <a:close/>
                  <a:moveTo>
                    <a:pt x="108" y="32"/>
                  </a:moveTo>
                  <a:cubicBezTo>
                    <a:pt x="143" y="32"/>
                    <a:pt x="172" y="53"/>
                    <a:pt x="184" y="88"/>
                  </a:cubicBezTo>
                  <a:cubicBezTo>
                    <a:pt x="184" y="88"/>
                    <a:pt x="192" y="118"/>
                    <a:pt x="188" y="135"/>
                  </a:cubicBezTo>
                  <a:cubicBezTo>
                    <a:pt x="183" y="157"/>
                    <a:pt x="168" y="195"/>
                    <a:pt x="112" y="203"/>
                  </a:cubicBezTo>
                  <a:cubicBezTo>
                    <a:pt x="111" y="194"/>
                    <a:pt x="108" y="185"/>
                    <a:pt x="103" y="177"/>
                  </a:cubicBezTo>
                  <a:cubicBezTo>
                    <a:pt x="100" y="173"/>
                    <a:pt x="95" y="172"/>
                    <a:pt x="92" y="174"/>
                  </a:cubicBezTo>
                  <a:cubicBezTo>
                    <a:pt x="88" y="177"/>
                    <a:pt x="87" y="181"/>
                    <a:pt x="89" y="185"/>
                  </a:cubicBezTo>
                  <a:cubicBezTo>
                    <a:pt x="106" y="212"/>
                    <a:pt x="87" y="240"/>
                    <a:pt x="86" y="242"/>
                  </a:cubicBezTo>
                  <a:cubicBezTo>
                    <a:pt x="84" y="245"/>
                    <a:pt x="84" y="250"/>
                    <a:pt x="88" y="253"/>
                  </a:cubicBezTo>
                  <a:cubicBezTo>
                    <a:pt x="89" y="254"/>
                    <a:pt x="91" y="254"/>
                    <a:pt x="93" y="254"/>
                  </a:cubicBezTo>
                  <a:cubicBezTo>
                    <a:pt x="95" y="254"/>
                    <a:pt x="97" y="253"/>
                    <a:pt x="99" y="251"/>
                  </a:cubicBezTo>
                  <a:cubicBezTo>
                    <a:pt x="100" y="250"/>
                    <a:pt x="106" y="242"/>
                    <a:pt x="109" y="229"/>
                  </a:cubicBezTo>
                  <a:cubicBezTo>
                    <a:pt x="110" y="229"/>
                    <a:pt x="112" y="229"/>
                    <a:pt x="113" y="229"/>
                  </a:cubicBezTo>
                  <a:cubicBezTo>
                    <a:pt x="113" y="229"/>
                    <a:pt x="114" y="229"/>
                    <a:pt x="114" y="229"/>
                  </a:cubicBezTo>
                  <a:cubicBezTo>
                    <a:pt x="191" y="219"/>
                    <a:pt x="210" y="163"/>
                    <a:pt x="214" y="140"/>
                  </a:cubicBezTo>
                  <a:cubicBezTo>
                    <a:pt x="217" y="124"/>
                    <a:pt x="217" y="110"/>
                    <a:pt x="216" y="99"/>
                  </a:cubicBezTo>
                  <a:cubicBezTo>
                    <a:pt x="246" y="100"/>
                    <a:pt x="303" y="111"/>
                    <a:pt x="326" y="170"/>
                  </a:cubicBezTo>
                  <a:cubicBezTo>
                    <a:pt x="329" y="179"/>
                    <a:pt x="329" y="179"/>
                    <a:pt x="329" y="179"/>
                  </a:cubicBezTo>
                  <a:cubicBezTo>
                    <a:pt x="338" y="180"/>
                    <a:pt x="338" y="180"/>
                    <a:pt x="338" y="180"/>
                  </a:cubicBezTo>
                  <a:cubicBezTo>
                    <a:pt x="341" y="181"/>
                    <a:pt x="416" y="197"/>
                    <a:pt x="409" y="299"/>
                  </a:cubicBezTo>
                  <a:cubicBezTo>
                    <a:pt x="408" y="308"/>
                    <a:pt x="408" y="308"/>
                    <a:pt x="408" y="308"/>
                  </a:cubicBezTo>
                  <a:cubicBezTo>
                    <a:pt x="408" y="308"/>
                    <a:pt x="401" y="355"/>
                    <a:pt x="379" y="383"/>
                  </a:cubicBezTo>
                  <a:cubicBezTo>
                    <a:pt x="355" y="413"/>
                    <a:pt x="306" y="435"/>
                    <a:pt x="260" y="426"/>
                  </a:cubicBezTo>
                  <a:cubicBezTo>
                    <a:pt x="272" y="395"/>
                    <a:pt x="266" y="363"/>
                    <a:pt x="265" y="357"/>
                  </a:cubicBezTo>
                  <a:cubicBezTo>
                    <a:pt x="273" y="354"/>
                    <a:pt x="280" y="348"/>
                    <a:pt x="287" y="339"/>
                  </a:cubicBezTo>
                  <a:cubicBezTo>
                    <a:pt x="290" y="336"/>
                    <a:pt x="289" y="331"/>
                    <a:pt x="285" y="328"/>
                  </a:cubicBezTo>
                  <a:cubicBezTo>
                    <a:pt x="282" y="326"/>
                    <a:pt x="277" y="326"/>
                    <a:pt x="274" y="330"/>
                  </a:cubicBezTo>
                  <a:cubicBezTo>
                    <a:pt x="253" y="357"/>
                    <a:pt x="221" y="339"/>
                    <a:pt x="220" y="338"/>
                  </a:cubicBezTo>
                  <a:cubicBezTo>
                    <a:pt x="216" y="336"/>
                    <a:pt x="211" y="337"/>
                    <a:pt x="209" y="341"/>
                  </a:cubicBezTo>
                  <a:cubicBezTo>
                    <a:pt x="207" y="344"/>
                    <a:pt x="208" y="349"/>
                    <a:pt x="212" y="351"/>
                  </a:cubicBezTo>
                  <a:cubicBezTo>
                    <a:pt x="218" y="355"/>
                    <a:pt x="228" y="359"/>
                    <a:pt x="238" y="360"/>
                  </a:cubicBezTo>
                  <a:cubicBezTo>
                    <a:pt x="238" y="361"/>
                    <a:pt x="238" y="362"/>
                    <a:pt x="239" y="362"/>
                  </a:cubicBezTo>
                  <a:cubicBezTo>
                    <a:pt x="239" y="363"/>
                    <a:pt x="248" y="401"/>
                    <a:pt x="228" y="430"/>
                  </a:cubicBezTo>
                  <a:cubicBezTo>
                    <a:pt x="216" y="448"/>
                    <a:pt x="195" y="459"/>
                    <a:pt x="165" y="463"/>
                  </a:cubicBezTo>
                  <a:cubicBezTo>
                    <a:pt x="163" y="463"/>
                    <a:pt x="162" y="464"/>
                    <a:pt x="161" y="464"/>
                  </a:cubicBezTo>
                  <a:cubicBezTo>
                    <a:pt x="134" y="456"/>
                    <a:pt x="110" y="442"/>
                    <a:pt x="87" y="424"/>
                  </a:cubicBezTo>
                  <a:cubicBezTo>
                    <a:pt x="57" y="400"/>
                    <a:pt x="39" y="374"/>
                    <a:pt x="32" y="364"/>
                  </a:cubicBezTo>
                  <a:cubicBezTo>
                    <a:pt x="32" y="113"/>
                    <a:pt x="32" y="113"/>
                    <a:pt x="32" y="113"/>
                  </a:cubicBezTo>
                  <a:cubicBezTo>
                    <a:pt x="32" y="113"/>
                    <a:pt x="32" y="113"/>
                    <a:pt x="32" y="113"/>
                  </a:cubicBezTo>
                  <a:cubicBezTo>
                    <a:pt x="32" y="110"/>
                    <a:pt x="31" y="53"/>
                    <a:pt x="78" y="37"/>
                  </a:cubicBezTo>
                  <a:cubicBezTo>
                    <a:pt x="88" y="33"/>
                    <a:pt x="98" y="32"/>
                    <a:pt x="108" y="32"/>
                  </a:cubicBezTo>
                  <a:close/>
                </a:path>
              </a:pathLst>
            </a:custGeom>
            <a:solidFill>
              <a:srgbClr val="FFFFFF"/>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0" name="Freeform 16"/>
            <p:cNvSpPr>
              <a:spLocks/>
            </p:cNvSpPr>
            <p:nvPr/>
          </p:nvSpPr>
          <p:spPr bwMode="auto">
            <a:xfrm>
              <a:off x="3322638" y="3433763"/>
              <a:ext cx="1709738" cy="3143250"/>
            </a:xfrm>
            <a:custGeom>
              <a:avLst/>
              <a:gdLst>
                <a:gd name="T0" fmla="*/ 476 w 477"/>
                <a:gd name="T1" fmla="*/ 716 h 877"/>
                <a:gd name="T2" fmla="*/ 362 w 477"/>
                <a:gd name="T3" fmla="*/ 445 h 877"/>
                <a:gd name="T4" fmla="*/ 98 w 477"/>
                <a:gd name="T5" fmla="*/ 448 h 877"/>
                <a:gd name="T6" fmla="*/ 107 w 477"/>
                <a:gd name="T7" fmla="*/ 423 h 877"/>
                <a:gd name="T8" fmla="*/ 476 w 477"/>
                <a:gd name="T9" fmla="*/ 257 h 877"/>
                <a:gd name="T10" fmla="*/ 429 w 477"/>
                <a:gd name="T11" fmla="*/ 5 h 877"/>
                <a:gd name="T12" fmla="*/ 324 w 477"/>
                <a:gd name="T13" fmla="*/ 56 h 877"/>
                <a:gd name="T14" fmla="*/ 320 w 477"/>
                <a:gd name="T15" fmla="*/ 68 h 877"/>
                <a:gd name="T16" fmla="*/ 319 w 477"/>
                <a:gd name="T17" fmla="*/ 103 h 877"/>
                <a:gd name="T18" fmla="*/ 402 w 477"/>
                <a:gd name="T19" fmla="*/ 145 h 877"/>
                <a:gd name="T20" fmla="*/ 416 w 477"/>
                <a:gd name="T21" fmla="*/ 153 h 877"/>
                <a:gd name="T22" fmla="*/ 417 w 477"/>
                <a:gd name="T23" fmla="*/ 221 h 877"/>
                <a:gd name="T24" fmla="*/ 406 w 477"/>
                <a:gd name="T25" fmla="*/ 219 h 877"/>
                <a:gd name="T26" fmla="*/ 395 w 477"/>
                <a:gd name="T27" fmla="*/ 197 h 877"/>
                <a:gd name="T28" fmla="*/ 293 w 477"/>
                <a:gd name="T29" fmla="*/ 108 h 877"/>
                <a:gd name="T30" fmla="*/ 182 w 477"/>
                <a:gd name="T31" fmla="*/ 138 h 877"/>
                <a:gd name="T32" fmla="*/ 170 w 477"/>
                <a:gd name="T33" fmla="*/ 148 h 877"/>
                <a:gd name="T34" fmla="*/ 99 w 477"/>
                <a:gd name="T35" fmla="*/ 271 h 877"/>
                <a:gd name="T36" fmla="*/ 211 w 477"/>
                <a:gd name="T37" fmla="*/ 279 h 877"/>
                <a:gd name="T38" fmla="*/ 191 w 477"/>
                <a:gd name="T39" fmla="*/ 261 h 877"/>
                <a:gd name="T40" fmla="*/ 203 w 477"/>
                <a:gd name="T41" fmla="*/ 251 h 877"/>
                <a:gd name="T42" fmla="*/ 252 w 477"/>
                <a:gd name="T43" fmla="*/ 257 h 877"/>
                <a:gd name="T44" fmla="*/ 261 w 477"/>
                <a:gd name="T45" fmla="*/ 270 h 877"/>
                <a:gd name="T46" fmla="*/ 260 w 477"/>
                <a:gd name="T47" fmla="*/ 333 h 877"/>
                <a:gd name="T48" fmla="*/ 354 w 477"/>
                <a:gd name="T49" fmla="*/ 362 h 877"/>
                <a:gd name="T50" fmla="*/ 319 w 477"/>
                <a:gd name="T51" fmla="*/ 379 h 877"/>
                <a:gd name="T52" fmla="*/ 271 w 477"/>
                <a:gd name="T53" fmla="*/ 372 h 877"/>
                <a:gd name="T54" fmla="*/ 105 w 477"/>
                <a:gd name="T55" fmla="*/ 327 h 877"/>
                <a:gd name="T56" fmla="*/ 56 w 477"/>
                <a:gd name="T57" fmla="*/ 399 h 877"/>
                <a:gd name="T58" fmla="*/ 53 w 477"/>
                <a:gd name="T59" fmla="*/ 416 h 877"/>
                <a:gd name="T60" fmla="*/ 54 w 477"/>
                <a:gd name="T61" fmla="*/ 552 h 877"/>
                <a:gd name="T62" fmla="*/ 204 w 477"/>
                <a:gd name="T63" fmla="*/ 556 h 877"/>
                <a:gd name="T64" fmla="*/ 223 w 477"/>
                <a:gd name="T65" fmla="*/ 555 h 877"/>
                <a:gd name="T66" fmla="*/ 346 w 477"/>
                <a:gd name="T67" fmla="*/ 550 h 877"/>
                <a:gd name="T68" fmla="*/ 355 w 477"/>
                <a:gd name="T69" fmla="*/ 512 h 877"/>
                <a:gd name="T70" fmla="*/ 386 w 477"/>
                <a:gd name="T71" fmla="*/ 575 h 877"/>
                <a:gd name="T72" fmla="*/ 382 w 477"/>
                <a:gd name="T73" fmla="*/ 590 h 877"/>
                <a:gd name="T74" fmla="*/ 358 w 477"/>
                <a:gd name="T75" fmla="*/ 573 h 877"/>
                <a:gd name="T76" fmla="*/ 214 w 477"/>
                <a:gd name="T77" fmla="*/ 581 h 877"/>
                <a:gd name="T78" fmla="*/ 115 w 477"/>
                <a:gd name="T79" fmla="*/ 610 h 877"/>
                <a:gd name="T80" fmla="*/ 97 w 477"/>
                <a:gd name="T81" fmla="*/ 686 h 877"/>
                <a:gd name="T82" fmla="*/ 205 w 477"/>
                <a:gd name="T83" fmla="*/ 810 h 877"/>
                <a:gd name="T84" fmla="*/ 265 w 477"/>
                <a:gd name="T85" fmla="*/ 637 h 877"/>
                <a:gd name="T86" fmla="*/ 277 w 477"/>
                <a:gd name="T87" fmla="*/ 611 h 877"/>
                <a:gd name="T88" fmla="*/ 307 w 477"/>
                <a:gd name="T89" fmla="*/ 674 h 877"/>
                <a:gd name="T90" fmla="*/ 304 w 477"/>
                <a:gd name="T91" fmla="*/ 689 h 877"/>
                <a:gd name="T92" fmla="*/ 274 w 477"/>
                <a:gd name="T93" fmla="*/ 663 h 877"/>
                <a:gd name="T94" fmla="*/ 239 w 477"/>
                <a:gd name="T95" fmla="*/ 821 h 877"/>
                <a:gd name="T96" fmla="*/ 405 w 477"/>
                <a:gd name="T97" fmla="*/ 868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7" h="877">
                  <a:moveTo>
                    <a:pt x="458" y="820"/>
                  </a:moveTo>
                  <a:cubicBezTo>
                    <a:pt x="474" y="788"/>
                    <a:pt x="476" y="754"/>
                    <a:pt x="476" y="716"/>
                  </a:cubicBezTo>
                  <a:cubicBezTo>
                    <a:pt x="476" y="326"/>
                    <a:pt x="476" y="326"/>
                    <a:pt x="476" y="326"/>
                  </a:cubicBezTo>
                  <a:cubicBezTo>
                    <a:pt x="454" y="366"/>
                    <a:pt x="419" y="414"/>
                    <a:pt x="362" y="445"/>
                  </a:cubicBezTo>
                  <a:cubicBezTo>
                    <a:pt x="325" y="465"/>
                    <a:pt x="284" y="475"/>
                    <a:pt x="238" y="475"/>
                  </a:cubicBezTo>
                  <a:cubicBezTo>
                    <a:pt x="195" y="475"/>
                    <a:pt x="148" y="466"/>
                    <a:pt x="98" y="448"/>
                  </a:cubicBezTo>
                  <a:cubicBezTo>
                    <a:pt x="91" y="445"/>
                    <a:pt x="87" y="438"/>
                    <a:pt x="90" y="431"/>
                  </a:cubicBezTo>
                  <a:cubicBezTo>
                    <a:pt x="92" y="424"/>
                    <a:pt x="100" y="420"/>
                    <a:pt x="107" y="423"/>
                  </a:cubicBezTo>
                  <a:cubicBezTo>
                    <a:pt x="203" y="457"/>
                    <a:pt x="284" y="457"/>
                    <a:pt x="350" y="422"/>
                  </a:cubicBezTo>
                  <a:cubicBezTo>
                    <a:pt x="435" y="375"/>
                    <a:pt x="468" y="282"/>
                    <a:pt x="476" y="257"/>
                  </a:cubicBezTo>
                  <a:cubicBezTo>
                    <a:pt x="476" y="81"/>
                    <a:pt x="476" y="81"/>
                    <a:pt x="476" y="81"/>
                  </a:cubicBezTo>
                  <a:cubicBezTo>
                    <a:pt x="476" y="78"/>
                    <a:pt x="477" y="21"/>
                    <a:pt x="429" y="5"/>
                  </a:cubicBezTo>
                  <a:cubicBezTo>
                    <a:pt x="419" y="1"/>
                    <a:pt x="410" y="0"/>
                    <a:pt x="400" y="0"/>
                  </a:cubicBezTo>
                  <a:cubicBezTo>
                    <a:pt x="364" y="0"/>
                    <a:pt x="335" y="21"/>
                    <a:pt x="324" y="56"/>
                  </a:cubicBezTo>
                  <a:cubicBezTo>
                    <a:pt x="320" y="68"/>
                    <a:pt x="320" y="68"/>
                    <a:pt x="320" y="68"/>
                  </a:cubicBezTo>
                  <a:cubicBezTo>
                    <a:pt x="320" y="68"/>
                    <a:pt x="320" y="68"/>
                    <a:pt x="320" y="68"/>
                  </a:cubicBezTo>
                  <a:cubicBezTo>
                    <a:pt x="319" y="66"/>
                    <a:pt x="319" y="66"/>
                    <a:pt x="319" y="66"/>
                  </a:cubicBezTo>
                  <a:cubicBezTo>
                    <a:pt x="318" y="75"/>
                    <a:pt x="317" y="89"/>
                    <a:pt x="319" y="103"/>
                  </a:cubicBezTo>
                  <a:cubicBezTo>
                    <a:pt x="324" y="125"/>
                    <a:pt x="339" y="162"/>
                    <a:pt x="393" y="170"/>
                  </a:cubicBezTo>
                  <a:cubicBezTo>
                    <a:pt x="394" y="162"/>
                    <a:pt x="397" y="153"/>
                    <a:pt x="402" y="145"/>
                  </a:cubicBezTo>
                  <a:cubicBezTo>
                    <a:pt x="405" y="141"/>
                    <a:pt x="410" y="140"/>
                    <a:pt x="413" y="142"/>
                  </a:cubicBezTo>
                  <a:cubicBezTo>
                    <a:pt x="417" y="145"/>
                    <a:pt x="418" y="149"/>
                    <a:pt x="416" y="153"/>
                  </a:cubicBezTo>
                  <a:cubicBezTo>
                    <a:pt x="399" y="180"/>
                    <a:pt x="418" y="209"/>
                    <a:pt x="419" y="210"/>
                  </a:cubicBezTo>
                  <a:cubicBezTo>
                    <a:pt x="421" y="213"/>
                    <a:pt x="421" y="218"/>
                    <a:pt x="417" y="221"/>
                  </a:cubicBezTo>
                  <a:cubicBezTo>
                    <a:pt x="416" y="222"/>
                    <a:pt x="414" y="222"/>
                    <a:pt x="412" y="222"/>
                  </a:cubicBezTo>
                  <a:cubicBezTo>
                    <a:pt x="410" y="222"/>
                    <a:pt x="408" y="221"/>
                    <a:pt x="406" y="219"/>
                  </a:cubicBezTo>
                  <a:cubicBezTo>
                    <a:pt x="405" y="218"/>
                    <a:pt x="399" y="210"/>
                    <a:pt x="396" y="197"/>
                  </a:cubicBezTo>
                  <a:cubicBezTo>
                    <a:pt x="395" y="197"/>
                    <a:pt x="395" y="197"/>
                    <a:pt x="395" y="197"/>
                  </a:cubicBezTo>
                  <a:cubicBezTo>
                    <a:pt x="395" y="197"/>
                    <a:pt x="394" y="197"/>
                    <a:pt x="393" y="197"/>
                  </a:cubicBezTo>
                  <a:cubicBezTo>
                    <a:pt x="317" y="187"/>
                    <a:pt x="298" y="131"/>
                    <a:pt x="293" y="108"/>
                  </a:cubicBezTo>
                  <a:cubicBezTo>
                    <a:pt x="290" y="92"/>
                    <a:pt x="291" y="78"/>
                    <a:pt x="292" y="67"/>
                  </a:cubicBezTo>
                  <a:cubicBezTo>
                    <a:pt x="262" y="68"/>
                    <a:pt x="204" y="79"/>
                    <a:pt x="182" y="138"/>
                  </a:cubicBezTo>
                  <a:cubicBezTo>
                    <a:pt x="178" y="147"/>
                    <a:pt x="178" y="147"/>
                    <a:pt x="178" y="147"/>
                  </a:cubicBezTo>
                  <a:cubicBezTo>
                    <a:pt x="170" y="148"/>
                    <a:pt x="170" y="148"/>
                    <a:pt x="170" y="148"/>
                  </a:cubicBezTo>
                  <a:cubicBezTo>
                    <a:pt x="167" y="149"/>
                    <a:pt x="92" y="165"/>
                    <a:pt x="99" y="267"/>
                  </a:cubicBezTo>
                  <a:cubicBezTo>
                    <a:pt x="99" y="271"/>
                    <a:pt x="99" y="271"/>
                    <a:pt x="99" y="271"/>
                  </a:cubicBezTo>
                  <a:cubicBezTo>
                    <a:pt x="108" y="294"/>
                    <a:pt x="139" y="349"/>
                    <a:pt x="237" y="347"/>
                  </a:cubicBezTo>
                  <a:cubicBezTo>
                    <a:pt x="210" y="318"/>
                    <a:pt x="211" y="280"/>
                    <a:pt x="211" y="279"/>
                  </a:cubicBezTo>
                  <a:cubicBezTo>
                    <a:pt x="211" y="278"/>
                    <a:pt x="211" y="278"/>
                    <a:pt x="211" y="278"/>
                  </a:cubicBezTo>
                  <a:cubicBezTo>
                    <a:pt x="204" y="274"/>
                    <a:pt x="197" y="269"/>
                    <a:pt x="191" y="261"/>
                  </a:cubicBezTo>
                  <a:cubicBezTo>
                    <a:pt x="188" y="257"/>
                    <a:pt x="189" y="252"/>
                    <a:pt x="192" y="250"/>
                  </a:cubicBezTo>
                  <a:cubicBezTo>
                    <a:pt x="196" y="247"/>
                    <a:pt x="201" y="248"/>
                    <a:pt x="203" y="251"/>
                  </a:cubicBezTo>
                  <a:cubicBezTo>
                    <a:pt x="210" y="259"/>
                    <a:pt x="217" y="264"/>
                    <a:pt x="225" y="265"/>
                  </a:cubicBezTo>
                  <a:cubicBezTo>
                    <a:pt x="239" y="267"/>
                    <a:pt x="251" y="257"/>
                    <a:pt x="252" y="257"/>
                  </a:cubicBezTo>
                  <a:cubicBezTo>
                    <a:pt x="255" y="254"/>
                    <a:pt x="260" y="255"/>
                    <a:pt x="263" y="258"/>
                  </a:cubicBezTo>
                  <a:cubicBezTo>
                    <a:pt x="265" y="262"/>
                    <a:pt x="265" y="267"/>
                    <a:pt x="261" y="270"/>
                  </a:cubicBezTo>
                  <a:cubicBezTo>
                    <a:pt x="261" y="270"/>
                    <a:pt x="251" y="278"/>
                    <a:pt x="237" y="280"/>
                  </a:cubicBezTo>
                  <a:cubicBezTo>
                    <a:pt x="238" y="286"/>
                    <a:pt x="239" y="314"/>
                    <a:pt x="260" y="333"/>
                  </a:cubicBezTo>
                  <a:cubicBezTo>
                    <a:pt x="278" y="349"/>
                    <a:pt x="304" y="355"/>
                    <a:pt x="339" y="351"/>
                  </a:cubicBezTo>
                  <a:cubicBezTo>
                    <a:pt x="347" y="350"/>
                    <a:pt x="353" y="355"/>
                    <a:pt x="354" y="362"/>
                  </a:cubicBezTo>
                  <a:cubicBezTo>
                    <a:pt x="355" y="370"/>
                    <a:pt x="350" y="376"/>
                    <a:pt x="342" y="377"/>
                  </a:cubicBezTo>
                  <a:cubicBezTo>
                    <a:pt x="334" y="378"/>
                    <a:pt x="327" y="379"/>
                    <a:pt x="319" y="379"/>
                  </a:cubicBezTo>
                  <a:cubicBezTo>
                    <a:pt x="302" y="379"/>
                    <a:pt x="287" y="376"/>
                    <a:pt x="273" y="371"/>
                  </a:cubicBezTo>
                  <a:cubicBezTo>
                    <a:pt x="272" y="371"/>
                    <a:pt x="272" y="372"/>
                    <a:pt x="271" y="372"/>
                  </a:cubicBezTo>
                  <a:cubicBezTo>
                    <a:pt x="258" y="373"/>
                    <a:pt x="246" y="374"/>
                    <a:pt x="234" y="374"/>
                  </a:cubicBezTo>
                  <a:cubicBezTo>
                    <a:pt x="167" y="374"/>
                    <a:pt x="127" y="350"/>
                    <a:pt x="105" y="327"/>
                  </a:cubicBezTo>
                  <a:cubicBezTo>
                    <a:pt x="93" y="315"/>
                    <a:pt x="85" y="302"/>
                    <a:pt x="79" y="291"/>
                  </a:cubicBezTo>
                  <a:cubicBezTo>
                    <a:pt x="61" y="307"/>
                    <a:pt x="32" y="344"/>
                    <a:pt x="56" y="399"/>
                  </a:cubicBezTo>
                  <a:cubicBezTo>
                    <a:pt x="60" y="409"/>
                    <a:pt x="60" y="409"/>
                    <a:pt x="60" y="409"/>
                  </a:cubicBezTo>
                  <a:cubicBezTo>
                    <a:pt x="53" y="416"/>
                    <a:pt x="53" y="416"/>
                    <a:pt x="53" y="416"/>
                  </a:cubicBezTo>
                  <a:cubicBezTo>
                    <a:pt x="51" y="419"/>
                    <a:pt x="0" y="477"/>
                    <a:pt x="52" y="549"/>
                  </a:cubicBezTo>
                  <a:cubicBezTo>
                    <a:pt x="54" y="552"/>
                    <a:pt x="54" y="552"/>
                    <a:pt x="54" y="552"/>
                  </a:cubicBezTo>
                  <a:cubicBezTo>
                    <a:pt x="54" y="552"/>
                    <a:pt x="54" y="552"/>
                    <a:pt x="54" y="552"/>
                  </a:cubicBezTo>
                  <a:cubicBezTo>
                    <a:pt x="75" y="572"/>
                    <a:pt x="131" y="612"/>
                    <a:pt x="204" y="556"/>
                  </a:cubicBezTo>
                  <a:cubicBezTo>
                    <a:pt x="207" y="553"/>
                    <a:pt x="211" y="551"/>
                    <a:pt x="215" y="552"/>
                  </a:cubicBezTo>
                  <a:cubicBezTo>
                    <a:pt x="218" y="552"/>
                    <a:pt x="221" y="553"/>
                    <a:pt x="223" y="555"/>
                  </a:cubicBezTo>
                  <a:cubicBezTo>
                    <a:pt x="234" y="562"/>
                    <a:pt x="291" y="595"/>
                    <a:pt x="343" y="551"/>
                  </a:cubicBezTo>
                  <a:cubicBezTo>
                    <a:pt x="344" y="550"/>
                    <a:pt x="345" y="550"/>
                    <a:pt x="346" y="550"/>
                  </a:cubicBezTo>
                  <a:cubicBezTo>
                    <a:pt x="343" y="540"/>
                    <a:pt x="342" y="530"/>
                    <a:pt x="345" y="518"/>
                  </a:cubicBezTo>
                  <a:cubicBezTo>
                    <a:pt x="346" y="514"/>
                    <a:pt x="351" y="511"/>
                    <a:pt x="355" y="512"/>
                  </a:cubicBezTo>
                  <a:cubicBezTo>
                    <a:pt x="359" y="513"/>
                    <a:pt x="362" y="518"/>
                    <a:pt x="361" y="522"/>
                  </a:cubicBezTo>
                  <a:cubicBezTo>
                    <a:pt x="352" y="557"/>
                    <a:pt x="384" y="574"/>
                    <a:pt x="386" y="575"/>
                  </a:cubicBezTo>
                  <a:cubicBezTo>
                    <a:pt x="390" y="577"/>
                    <a:pt x="391" y="582"/>
                    <a:pt x="389" y="586"/>
                  </a:cubicBezTo>
                  <a:cubicBezTo>
                    <a:pt x="388" y="589"/>
                    <a:pt x="385" y="590"/>
                    <a:pt x="382" y="590"/>
                  </a:cubicBezTo>
                  <a:cubicBezTo>
                    <a:pt x="381" y="590"/>
                    <a:pt x="380" y="590"/>
                    <a:pt x="378" y="589"/>
                  </a:cubicBezTo>
                  <a:cubicBezTo>
                    <a:pt x="372" y="586"/>
                    <a:pt x="365" y="581"/>
                    <a:pt x="358" y="573"/>
                  </a:cubicBezTo>
                  <a:cubicBezTo>
                    <a:pt x="334" y="593"/>
                    <a:pt x="307" y="600"/>
                    <a:pt x="283" y="600"/>
                  </a:cubicBezTo>
                  <a:cubicBezTo>
                    <a:pt x="256" y="600"/>
                    <a:pt x="231" y="591"/>
                    <a:pt x="214" y="581"/>
                  </a:cubicBezTo>
                  <a:cubicBezTo>
                    <a:pt x="187" y="601"/>
                    <a:pt x="158" y="611"/>
                    <a:pt x="130" y="611"/>
                  </a:cubicBezTo>
                  <a:cubicBezTo>
                    <a:pt x="125" y="611"/>
                    <a:pt x="120" y="611"/>
                    <a:pt x="115" y="610"/>
                  </a:cubicBezTo>
                  <a:cubicBezTo>
                    <a:pt x="89" y="607"/>
                    <a:pt x="68" y="596"/>
                    <a:pt x="53" y="585"/>
                  </a:cubicBezTo>
                  <a:cubicBezTo>
                    <a:pt x="53" y="612"/>
                    <a:pt x="59" y="658"/>
                    <a:pt x="97" y="686"/>
                  </a:cubicBezTo>
                  <a:cubicBezTo>
                    <a:pt x="102" y="689"/>
                    <a:pt x="103" y="694"/>
                    <a:pt x="104" y="699"/>
                  </a:cubicBezTo>
                  <a:cubicBezTo>
                    <a:pt x="114" y="742"/>
                    <a:pt x="140" y="794"/>
                    <a:pt x="205" y="810"/>
                  </a:cubicBezTo>
                  <a:cubicBezTo>
                    <a:pt x="202" y="796"/>
                    <a:pt x="199" y="777"/>
                    <a:pt x="198" y="756"/>
                  </a:cubicBezTo>
                  <a:cubicBezTo>
                    <a:pt x="198" y="699"/>
                    <a:pt x="221" y="658"/>
                    <a:pt x="265" y="637"/>
                  </a:cubicBezTo>
                  <a:cubicBezTo>
                    <a:pt x="265" y="631"/>
                    <a:pt x="265" y="624"/>
                    <a:pt x="267" y="617"/>
                  </a:cubicBezTo>
                  <a:cubicBezTo>
                    <a:pt x="268" y="613"/>
                    <a:pt x="272" y="610"/>
                    <a:pt x="277" y="611"/>
                  </a:cubicBezTo>
                  <a:cubicBezTo>
                    <a:pt x="281" y="612"/>
                    <a:pt x="284" y="616"/>
                    <a:pt x="283" y="621"/>
                  </a:cubicBezTo>
                  <a:cubicBezTo>
                    <a:pt x="274" y="656"/>
                    <a:pt x="306" y="673"/>
                    <a:pt x="307" y="674"/>
                  </a:cubicBezTo>
                  <a:cubicBezTo>
                    <a:pt x="311" y="676"/>
                    <a:pt x="313" y="681"/>
                    <a:pt x="311" y="684"/>
                  </a:cubicBezTo>
                  <a:cubicBezTo>
                    <a:pt x="309" y="687"/>
                    <a:pt x="307" y="689"/>
                    <a:pt x="304" y="689"/>
                  </a:cubicBezTo>
                  <a:cubicBezTo>
                    <a:pt x="303" y="689"/>
                    <a:pt x="301" y="689"/>
                    <a:pt x="300" y="688"/>
                  </a:cubicBezTo>
                  <a:cubicBezTo>
                    <a:pt x="292" y="684"/>
                    <a:pt x="281" y="675"/>
                    <a:pt x="274" y="663"/>
                  </a:cubicBezTo>
                  <a:cubicBezTo>
                    <a:pt x="207" y="697"/>
                    <a:pt x="221" y="777"/>
                    <a:pt x="234" y="814"/>
                  </a:cubicBezTo>
                  <a:cubicBezTo>
                    <a:pt x="239" y="821"/>
                    <a:pt x="239" y="821"/>
                    <a:pt x="239" y="821"/>
                  </a:cubicBezTo>
                  <a:cubicBezTo>
                    <a:pt x="240" y="823"/>
                    <a:pt x="273" y="877"/>
                    <a:pt x="347" y="877"/>
                  </a:cubicBezTo>
                  <a:cubicBezTo>
                    <a:pt x="365" y="877"/>
                    <a:pt x="384" y="874"/>
                    <a:pt x="405" y="868"/>
                  </a:cubicBezTo>
                  <a:cubicBezTo>
                    <a:pt x="405" y="867"/>
                    <a:pt x="439" y="856"/>
                    <a:pt x="458" y="820"/>
                  </a:cubicBezTo>
                  <a:close/>
                </a:path>
              </a:pathLst>
            </a:custGeom>
            <a:solidFill>
              <a:schemeClr val="bg1">
                <a:lumMod val="85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1" name="Freeform 17"/>
            <p:cNvSpPr>
              <a:spLocks noEditPoints="1"/>
            </p:cNvSpPr>
            <p:nvPr/>
          </p:nvSpPr>
          <p:spPr bwMode="auto">
            <a:xfrm>
              <a:off x="3244850" y="3319463"/>
              <a:ext cx="1898650" cy="3371850"/>
            </a:xfrm>
            <a:custGeom>
              <a:avLst/>
              <a:gdLst>
                <a:gd name="T0" fmla="*/ 422 w 530"/>
                <a:gd name="T1" fmla="*/ 0 h 941"/>
                <a:gd name="T2" fmla="*/ 177 w 530"/>
                <a:gd name="T3" fmla="*/ 152 h 941"/>
                <a:gd name="T4" fmla="*/ 45 w 530"/>
                <a:gd name="T5" fmla="*/ 435 h 941"/>
                <a:gd name="T6" fmla="*/ 96 w 530"/>
                <a:gd name="T7" fmla="*/ 740 h 941"/>
                <a:gd name="T8" fmla="*/ 369 w 530"/>
                <a:gd name="T9" fmla="*/ 941 h 941"/>
                <a:gd name="T10" fmla="*/ 436 w 530"/>
                <a:gd name="T11" fmla="*/ 930 h 941"/>
                <a:gd name="T12" fmla="*/ 529 w 530"/>
                <a:gd name="T13" fmla="*/ 748 h 941"/>
                <a:gd name="T14" fmla="*/ 462 w 530"/>
                <a:gd name="T15" fmla="*/ 7 h 941"/>
                <a:gd name="T16" fmla="*/ 261 w 530"/>
                <a:gd name="T17" fmla="*/ 853 h 941"/>
                <a:gd name="T18" fmla="*/ 296 w 530"/>
                <a:gd name="T19" fmla="*/ 695 h 941"/>
                <a:gd name="T20" fmla="*/ 326 w 530"/>
                <a:gd name="T21" fmla="*/ 721 h 941"/>
                <a:gd name="T22" fmla="*/ 329 w 530"/>
                <a:gd name="T23" fmla="*/ 706 h 941"/>
                <a:gd name="T24" fmla="*/ 299 w 530"/>
                <a:gd name="T25" fmla="*/ 643 h 941"/>
                <a:gd name="T26" fmla="*/ 287 w 530"/>
                <a:gd name="T27" fmla="*/ 669 h 941"/>
                <a:gd name="T28" fmla="*/ 227 w 530"/>
                <a:gd name="T29" fmla="*/ 842 h 941"/>
                <a:gd name="T30" fmla="*/ 119 w 530"/>
                <a:gd name="T31" fmla="*/ 718 h 941"/>
                <a:gd name="T32" fmla="*/ 137 w 530"/>
                <a:gd name="T33" fmla="*/ 642 h 941"/>
                <a:gd name="T34" fmla="*/ 236 w 530"/>
                <a:gd name="T35" fmla="*/ 613 h 941"/>
                <a:gd name="T36" fmla="*/ 380 w 530"/>
                <a:gd name="T37" fmla="*/ 605 h 941"/>
                <a:gd name="T38" fmla="*/ 404 w 530"/>
                <a:gd name="T39" fmla="*/ 622 h 941"/>
                <a:gd name="T40" fmla="*/ 408 w 530"/>
                <a:gd name="T41" fmla="*/ 607 h 941"/>
                <a:gd name="T42" fmla="*/ 377 w 530"/>
                <a:gd name="T43" fmla="*/ 544 h 941"/>
                <a:gd name="T44" fmla="*/ 368 w 530"/>
                <a:gd name="T45" fmla="*/ 582 h 941"/>
                <a:gd name="T46" fmla="*/ 245 w 530"/>
                <a:gd name="T47" fmla="*/ 587 h 941"/>
                <a:gd name="T48" fmla="*/ 226 w 530"/>
                <a:gd name="T49" fmla="*/ 588 h 941"/>
                <a:gd name="T50" fmla="*/ 76 w 530"/>
                <a:gd name="T51" fmla="*/ 584 h 941"/>
                <a:gd name="T52" fmla="*/ 75 w 530"/>
                <a:gd name="T53" fmla="*/ 448 h 941"/>
                <a:gd name="T54" fmla="*/ 78 w 530"/>
                <a:gd name="T55" fmla="*/ 431 h 941"/>
                <a:gd name="T56" fmla="*/ 127 w 530"/>
                <a:gd name="T57" fmla="*/ 359 h 941"/>
                <a:gd name="T58" fmla="*/ 293 w 530"/>
                <a:gd name="T59" fmla="*/ 404 h 941"/>
                <a:gd name="T60" fmla="*/ 341 w 530"/>
                <a:gd name="T61" fmla="*/ 411 h 941"/>
                <a:gd name="T62" fmla="*/ 376 w 530"/>
                <a:gd name="T63" fmla="*/ 394 h 941"/>
                <a:gd name="T64" fmla="*/ 282 w 530"/>
                <a:gd name="T65" fmla="*/ 365 h 941"/>
                <a:gd name="T66" fmla="*/ 283 w 530"/>
                <a:gd name="T67" fmla="*/ 302 h 941"/>
                <a:gd name="T68" fmla="*/ 274 w 530"/>
                <a:gd name="T69" fmla="*/ 289 h 941"/>
                <a:gd name="T70" fmla="*/ 225 w 530"/>
                <a:gd name="T71" fmla="*/ 283 h 941"/>
                <a:gd name="T72" fmla="*/ 213 w 530"/>
                <a:gd name="T73" fmla="*/ 293 h 941"/>
                <a:gd name="T74" fmla="*/ 233 w 530"/>
                <a:gd name="T75" fmla="*/ 311 h 941"/>
                <a:gd name="T76" fmla="*/ 121 w 530"/>
                <a:gd name="T77" fmla="*/ 303 h 941"/>
                <a:gd name="T78" fmla="*/ 192 w 530"/>
                <a:gd name="T79" fmla="*/ 180 h 941"/>
                <a:gd name="T80" fmla="*/ 204 w 530"/>
                <a:gd name="T81" fmla="*/ 170 h 941"/>
                <a:gd name="T82" fmla="*/ 315 w 530"/>
                <a:gd name="T83" fmla="*/ 140 h 941"/>
                <a:gd name="T84" fmla="*/ 417 w 530"/>
                <a:gd name="T85" fmla="*/ 229 h 941"/>
                <a:gd name="T86" fmla="*/ 428 w 530"/>
                <a:gd name="T87" fmla="*/ 251 h 941"/>
                <a:gd name="T88" fmla="*/ 439 w 530"/>
                <a:gd name="T89" fmla="*/ 253 h 941"/>
                <a:gd name="T90" fmla="*/ 438 w 530"/>
                <a:gd name="T91" fmla="*/ 185 h 941"/>
                <a:gd name="T92" fmla="*/ 424 w 530"/>
                <a:gd name="T93" fmla="*/ 177 h 941"/>
                <a:gd name="T94" fmla="*/ 341 w 530"/>
                <a:gd name="T95" fmla="*/ 135 h 941"/>
                <a:gd name="T96" fmla="*/ 422 w 530"/>
                <a:gd name="T97" fmla="*/ 32 h 941"/>
                <a:gd name="T98" fmla="*/ 498 w 530"/>
                <a:gd name="T99" fmla="*/ 113 h 941"/>
                <a:gd name="T100" fmla="*/ 372 w 530"/>
                <a:gd name="T101" fmla="*/ 454 h 941"/>
                <a:gd name="T102" fmla="*/ 112 w 530"/>
                <a:gd name="T103" fmla="*/ 463 h 941"/>
                <a:gd name="T104" fmla="*/ 260 w 530"/>
                <a:gd name="T105" fmla="*/ 507 h 941"/>
                <a:gd name="T106" fmla="*/ 498 w 530"/>
                <a:gd name="T107" fmla="*/ 358 h 941"/>
                <a:gd name="T108" fmla="*/ 480 w 530"/>
                <a:gd name="T109" fmla="*/ 852 h 941"/>
                <a:gd name="T110" fmla="*/ 369 w 530"/>
                <a:gd name="T111" fmla="*/ 909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0" h="941">
                  <a:moveTo>
                    <a:pt x="462" y="7"/>
                  </a:moveTo>
                  <a:cubicBezTo>
                    <a:pt x="448" y="2"/>
                    <a:pt x="435" y="0"/>
                    <a:pt x="422" y="0"/>
                  </a:cubicBezTo>
                  <a:cubicBezTo>
                    <a:pt x="377" y="0"/>
                    <a:pt x="338" y="26"/>
                    <a:pt x="320" y="67"/>
                  </a:cubicBezTo>
                  <a:cubicBezTo>
                    <a:pt x="292" y="67"/>
                    <a:pt x="211" y="75"/>
                    <a:pt x="177" y="152"/>
                  </a:cubicBezTo>
                  <a:cubicBezTo>
                    <a:pt x="152" y="160"/>
                    <a:pt x="86" y="191"/>
                    <a:pt x="89" y="292"/>
                  </a:cubicBezTo>
                  <a:cubicBezTo>
                    <a:pt x="59" y="315"/>
                    <a:pt x="20" y="366"/>
                    <a:pt x="45" y="435"/>
                  </a:cubicBezTo>
                  <a:cubicBezTo>
                    <a:pt x="22" y="465"/>
                    <a:pt x="0" y="528"/>
                    <a:pt x="44" y="594"/>
                  </a:cubicBezTo>
                  <a:cubicBezTo>
                    <a:pt x="41" y="617"/>
                    <a:pt x="37" y="693"/>
                    <a:pt x="96" y="740"/>
                  </a:cubicBezTo>
                  <a:cubicBezTo>
                    <a:pt x="114" y="818"/>
                    <a:pt x="164" y="866"/>
                    <a:pt x="238" y="876"/>
                  </a:cubicBezTo>
                  <a:cubicBezTo>
                    <a:pt x="251" y="894"/>
                    <a:pt x="292" y="941"/>
                    <a:pt x="369" y="941"/>
                  </a:cubicBezTo>
                  <a:cubicBezTo>
                    <a:pt x="369" y="941"/>
                    <a:pt x="369" y="941"/>
                    <a:pt x="369" y="941"/>
                  </a:cubicBezTo>
                  <a:cubicBezTo>
                    <a:pt x="390" y="941"/>
                    <a:pt x="413" y="937"/>
                    <a:pt x="436" y="930"/>
                  </a:cubicBezTo>
                  <a:cubicBezTo>
                    <a:pt x="438" y="929"/>
                    <a:pt x="483" y="915"/>
                    <a:pt x="508" y="867"/>
                  </a:cubicBezTo>
                  <a:cubicBezTo>
                    <a:pt x="528" y="829"/>
                    <a:pt x="529" y="789"/>
                    <a:pt x="529" y="748"/>
                  </a:cubicBezTo>
                  <a:cubicBezTo>
                    <a:pt x="529" y="113"/>
                    <a:pt x="529" y="113"/>
                    <a:pt x="529" y="113"/>
                  </a:cubicBezTo>
                  <a:cubicBezTo>
                    <a:pt x="530" y="107"/>
                    <a:pt x="530" y="30"/>
                    <a:pt x="462" y="7"/>
                  </a:cubicBezTo>
                  <a:close/>
                  <a:moveTo>
                    <a:pt x="369" y="909"/>
                  </a:moveTo>
                  <a:cubicBezTo>
                    <a:pt x="295" y="909"/>
                    <a:pt x="262" y="855"/>
                    <a:pt x="261" y="853"/>
                  </a:cubicBezTo>
                  <a:cubicBezTo>
                    <a:pt x="256" y="846"/>
                    <a:pt x="256" y="846"/>
                    <a:pt x="256" y="846"/>
                  </a:cubicBezTo>
                  <a:cubicBezTo>
                    <a:pt x="245" y="813"/>
                    <a:pt x="229" y="729"/>
                    <a:pt x="296" y="695"/>
                  </a:cubicBezTo>
                  <a:cubicBezTo>
                    <a:pt x="303" y="707"/>
                    <a:pt x="314" y="716"/>
                    <a:pt x="322" y="720"/>
                  </a:cubicBezTo>
                  <a:cubicBezTo>
                    <a:pt x="323" y="721"/>
                    <a:pt x="325" y="721"/>
                    <a:pt x="326" y="721"/>
                  </a:cubicBezTo>
                  <a:cubicBezTo>
                    <a:pt x="329" y="721"/>
                    <a:pt x="331" y="719"/>
                    <a:pt x="333" y="716"/>
                  </a:cubicBezTo>
                  <a:cubicBezTo>
                    <a:pt x="335" y="713"/>
                    <a:pt x="333" y="708"/>
                    <a:pt x="329" y="706"/>
                  </a:cubicBezTo>
                  <a:cubicBezTo>
                    <a:pt x="328" y="705"/>
                    <a:pt x="296" y="688"/>
                    <a:pt x="305" y="653"/>
                  </a:cubicBezTo>
                  <a:cubicBezTo>
                    <a:pt x="306" y="648"/>
                    <a:pt x="303" y="644"/>
                    <a:pt x="299" y="643"/>
                  </a:cubicBezTo>
                  <a:cubicBezTo>
                    <a:pt x="294" y="642"/>
                    <a:pt x="290" y="645"/>
                    <a:pt x="289" y="649"/>
                  </a:cubicBezTo>
                  <a:cubicBezTo>
                    <a:pt x="287" y="656"/>
                    <a:pt x="287" y="663"/>
                    <a:pt x="287" y="669"/>
                  </a:cubicBezTo>
                  <a:cubicBezTo>
                    <a:pt x="243" y="690"/>
                    <a:pt x="220" y="731"/>
                    <a:pt x="220" y="788"/>
                  </a:cubicBezTo>
                  <a:cubicBezTo>
                    <a:pt x="221" y="809"/>
                    <a:pt x="224" y="828"/>
                    <a:pt x="227" y="842"/>
                  </a:cubicBezTo>
                  <a:cubicBezTo>
                    <a:pt x="162" y="826"/>
                    <a:pt x="136" y="774"/>
                    <a:pt x="126" y="731"/>
                  </a:cubicBezTo>
                  <a:cubicBezTo>
                    <a:pt x="125" y="726"/>
                    <a:pt x="124" y="721"/>
                    <a:pt x="119" y="718"/>
                  </a:cubicBezTo>
                  <a:cubicBezTo>
                    <a:pt x="81" y="690"/>
                    <a:pt x="75" y="644"/>
                    <a:pt x="75" y="617"/>
                  </a:cubicBezTo>
                  <a:cubicBezTo>
                    <a:pt x="90" y="628"/>
                    <a:pt x="111" y="639"/>
                    <a:pt x="137" y="642"/>
                  </a:cubicBezTo>
                  <a:cubicBezTo>
                    <a:pt x="142" y="643"/>
                    <a:pt x="147" y="643"/>
                    <a:pt x="152" y="643"/>
                  </a:cubicBezTo>
                  <a:cubicBezTo>
                    <a:pt x="180" y="643"/>
                    <a:pt x="209" y="633"/>
                    <a:pt x="236" y="613"/>
                  </a:cubicBezTo>
                  <a:cubicBezTo>
                    <a:pt x="253" y="623"/>
                    <a:pt x="278" y="632"/>
                    <a:pt x="305" y="632"/>
                  </a:cubicBezTo>
                  <a:cubicBezTo>
                    <a:pt x="329" y="632"/>
                    <a:pt x="356" y="625"/>
                    <a:pt x="380" y="605"/>
                  </a:cubicBezTo>
                  <a:cubicBezTo>
                    <a:pt x="387" y="613"/>
                    <a:pt x="394" y="618"/>
                    <a:pt x="400" y="621"/>
                  </a:cubicBezTo>
                  <a:cubicBezTo>
                    <a:pt x="402" y="622"/>
                    <a:pt x="403" y="622"/>
                    <a:pt x="404" y="622"/>
                  </a:cubicBezTo>
                  <a:cubicBezTo>
                    <a:pt x="407" y="622"/>
                    <a:pt x="410" y="621"/>
                    <a:pt x="411" y="618"/>
                  </a:cubicBezTo>
                  <a:cubicBezTo>
                    <a:pt x="413" y="614"/>
                    <a:pt x="412" y="609"/>
                    <a:pt x="408" y="607"/>
                  </a:cubicBezTo>
                  <a:cubicBezTo>
                    <a:pt x="406" y="606"/>
                    <a:pt x="374" y="589"/>
                    <a:pt x="383" y="554"/>
                  </a:cubicBezTo>
                  <a:cubicBezTo>
                    <a:pt x="384" y="550"/>
                    <a:pt x="381" y="545"/>
                    <a:pt x="377" y="544"/>
                  </a:cubicBezTo>
                  <a:cubicBezTo>
                    <a:pt x="373" y="543"/>
                    <a:pt x="368" y="546"/>
                    <a:pt x="367" y="550"/>
                  </a:cubicBezTo>
                  <a:cubicBezTo>
                    <a:pt x="364" y="562"/>
                    <a:pt x="365" y="572"/>
                    <a:pt x="368" y="582"/>
                  </a:cubicBezTo>
                  <a:cubicBezTo>
                    <a:pt x="367" y="582"/>
                    <a:pt x="366" y="582"/>
                    <a:pt x="365" y="583"/>
                  </a:cubicBezTo>
                  <a:cubicBezTo>
                    <a:pt x="313" y="627"/>
                    <a:pt x="256" y="594"/>
                    <a:pt x="245" y="587"/>
                  </a:cubicBezTo>
                  <a:cubicBezTo>
                    <a:pt x="243" y="585"/>
                    <a:pt x="240" y="584"/>
                    <a:pt x="237" y="584"/>
                  </a:cubicBezTo>
                  <a:cubicBezTo>
                    <a:pt x="233" y="583"/>
                    <a:pt x="229" y="585"/>
                    <a:pt x="226" y="588"/>
                  </a:cubicBezTo>
                  <a:cubicBezTo>
                    <a:pt x="153" y="644"/>
                    <a:pt x="97" y="604"/>
                    <a:pt x="76" y="584"/>
                  </a:cubicBezTo>
                  <a:cubicBezTo>
                    <a:pt x="76" y="584"/>
                    <a:pt x="76" y="584"/>
                    <a:pt x="76" y="584"/>
                  </a:cubicBezTo>
                  <a:cubicBezTo>
                    <a:pt x="74" y="581"/>
                    <a:pt x="74" y="581"/>
                    <a:pt x="74" y="581"/>
                  </a:cubicBezTo>
                  <a:cubicBezTo>
                    <a:pt x="22" y="509"/>
                    <a:pt x="73" y="451"/>
                    <a:pt x="75" y="448"/>
                  </a:cubicBezTo>
                  <a:cubicBezTo>
                    <a:pt x="82" y="441"/>
                    <a:pt x="82" y="441"/>
                    <a:pt x="82" y="441"/>
                  </a:cubicBezTo>
                  <a:cubicBezTo>
                    <a:pt x="78" y="431"/>
                    <a:pt x="78" y="431"/>
                    <a:pt x="78" y="431"/>
                  </a:cubicBezTo>
                  <a:cubicBezTo>
                    <a:pt x="54" y="376"/>
                    <a:pt x="83" y="339"/>
                    <a:pt x="101" y="323"/>
                  </a:cubicBezTo>
                  <a:cubicBezTo>
                    <a:pt x="107" y="334"/>
                    <a:pt x="115" y="347"/>
                    <a:pt x="127" y="359"/>
                  </a:cubicBezTo>
                  <a:cubicBezTo>
                    <a:pt x="149" y="382"/>
                    <a:pt x="189" y="406"/>
                    <a:pt x="256" y="406"/>
                  </a:cubicBezTo>
                  <a:cubicBezTo>
                    <a:pt x="268" y="406"/>
                    <a:pt x="280" y="405"/>
                    <a:pt x="293" y="404"/>
                  </a:cubicBezTo>
                  <a:cubicBezTo>
                    <a:pt x="294" y="404"/>
                    <a:pt x="294" y="403"/>
                    <a:pt x="295" y="403"/>
                  </a:cubicBezTo>
                  <a:cubicBezTo>
                    <a:pt x="309" y="408"/>
                    <a:pt x="324" y="411"/>
                    <a:pt x="341" y="411"/>
                  </a:cubicBezTo>
                  <a:cubicBezTo>
                    <a:pt x="349" y="411"/>
                    <a:pt x="356" y="410"/>
                    <a:pt x="364" y="409"/>
                  </a:cubicBezTo>
                  <a:cubicBezTo>
                    <a:pt x="372" y="408"/>
                    <a:pt x="377" y="402"/>
                    <a:pt x="376" y="394"/>
                  </a:cubicBezTo>
                  <a:cubicBezTo>
                    <a:pt x="375" y="387"/>
                    <a:pt x="369" y="382"/>
                    <a:pt x="361" y="383"/>
                  </a:cubicBezTo>
                  <a:cubicBezTo>
                    <a:pt x="326" y="387"/>
                    <a:pt x="300" y="381"/>
                    <a:pt x="282" y="365"/>
                  </a:cubicBezTo>
                  <a:cubicBezTo>
                    <a:pt x="261" y="346"/>
                    <a:pt x="260" y="318"/>
                    <a:pt x="259" y="312"/>
                  </a:cubicBezTo>
                  <a:cubicBezTo>
                    <a:pt x="273" y="310"/>
                    <a:pt x="283" y="302"/>
                    <a:pt x="283" y="302"/>
                  </a:cubicBezTo>
                  <a:cubicBezTo>
                    <a:pt x="287" y="299"/>
                    <a:pt x="287" y="294"/>
                    <a:pt x="285" y="290"/>
                  </a:cubicBezTo>
                  <a:cubicBezTo>
                    <a:pt x="282" y="287"/>
                    <a:pt x="277" y="286"/>
                    <a:pt x="274" y="289"/>
                  </a:cubicBezTo>
                  <a:cubicBezTo>
                    <a:pt x="273" y="289"/>
                    <a:pt x="261" y="299"/>
                    <a:pt x="247" y="297"/>
                  </a:cubicBezTo>
                  <a:cubicBezTo>
                    <a:pt x="239" y="296"/>
                    <a:pt x="232" y="291"/>
                    <a:pt x="225" y="283"/>
                  </a:cubicBezTo>
                  <a:cubicBezTo>
                    <a:pt x="223" y="280"/>
                    <a:pt x="218" y="279"/>
                    <a:pt x="214" y="282"/>
                  </a:cubicBezTo>
                  <a:cubicBezTo>
                    <a:pt x="211" y="284"/>
                    <a:pt x="210" y="289"/>
                    <a:pt x="213" y="293"/>
                  </a:cubicBezTo>
                  <a:cubicBezTo>
                    <a:pt x="219" y="301"/>
                    <a:pt x="226" y="306"/>
                    <a:pt x="233" y="310"/>
                  </a:cubicBezTo>
                  <a:cubicBezTo>
                    <a:pt x="233" y="310"/>
                    <a:pt x="233" y="310"/>
                    <a:pt x="233" y="311"/>
                  </a:cubicBezTo>
                  <a:cubicBezTo>
                    <a:pt x="233" y="312"/>
                    <a:pt x="232" y="350"/>
                    <a:pt x="259" y="379"/>
                  </a:cubicBezTo>
                  <a:cubicBezTo>
                    <a:pt x="161" y="381"/>
                    <a:pt x="130" y="326"/>
                    <a:pt x="121" y="303"/>
                  </a:cubicBezTo>
                  <a:cubicBezTo>
                    <a:pt x="121" y="299"/>
                    <a:pt x="121" y="299"/>
                    <a:pt x="121" y="299"/>
                  </a:cubicBezTo>
                  <a:cubicBezTo>
                    <a:pt x="114" y="197"/>
                    <a:pt x="189" y="181"/>
                    <a:pt x="192" y="180"/>
                  </a:cubicBezTo>
                  <a:cubicBezTo>
                    <a:pt x="200" y="179"/>
                    <a:pt x="200" y="179"/>
                    <a:pt x="200" y="179"/>
                  </a:cubicBezTo>
                  <a:cubicBezTo>
                    <a:pt x="204" y="170"/>
                    <a:pt x="204" y="170"/>
                    <a:pt x="204" y="170"/>
                  </a:cubicBezTo>
                  <a:cubicBezTo>
                    <a:pt x="226" y="111"/>
                    <a:pt x="284" y="100"/>
                    <a:pt x="314" y="99"/>
                  </a:cubicBezTo>
                  <a:cubicBezTo>
                    <a:pt x="313" y="110"/>
                    <a:pt x="312" y="124"/>
                    <a:pt x="315" y="140"/>
                  </a:cubicBezTo>
                  <a:cubicBezTo>
                    <a:pt x="320" y="163"/>
                    <a:pt x="339" y="219"/>
                    <a:pt x="415" y="229"/>
                  </a:cubicBezTo>
                  <a:cubicBezTo>
                    <a:pt x="416" y="229"/>
                    <a:pt x="417" y="229"/>
                    <a:pt x="417" y="229"/>
                  </a:cubicBezTo>
                  <a:cubicBezTo>
                    <a:pt x="417" y="229"/>
                    <a:pt x="417" y="229"/>
                    <a:pt x="418" y="229"/>
                  </a:cubicBezTo>
                  <a:cubicBezTo>
                    <a:pt x="421" y="242"/>
                    <a:pt x="427" y="250"/>
                    <a:pt x="428" y="251"/>
                  </a:cubicBezTo>
                  <a:cubicBezTo>
                    <a:pt x="430" y="253"/>
                    <a:pt x="432" y="254"/>
                    <a:pt x="434" y="254"/>
                  </a:cubicBezTo>
                  <a:cubicBezTo>
                    <a:pt x="436" y="254"/>
                    <a:pt x="438" y="254"/>
                    <a:pt x="439" y="253"/>
                  </a:cubicBezTo>
                  <a:cubicBezTo>
                    <a:pt x="443" y="250"/>
                    <a:pt x="443" y="245"/>
                    <a:pt x="441" y="242"/>
                  </a:cubicBezTo>
                  <a:cubicBezTo>
                    <a:pt x="440" y="241"/>
                    <a:pt x="421" y="212"/>
                    <a:pt x="438" y="185"/>
                  </a:cubicBezTo>
                  <a:cubicBezTo>
                    <a:pt x="440" y="181"/>
                    <a:pt x="439" y="177"/>
                    <a:pt x="435" y="174"/>
                  </a:cubicBezTo>
                  <a:cubicBezTo>
                    <a:pt x="432" y="172"/>
                    <a:pt x="427" y="173"/>
                    <a:pt x="424" y="177"/>
                  </a:cubicBezTo>
                  <a:cubicBezTo>
                    <a:pt x="419" y="185"/>
                    <a:pt x="416" y="194"/>
                    <a:pt x="415" y="202"/>
                  </a:cubicBezTo>
                  <a:cubicBezTo>
                    <a:pt x="361" y="194"/>
                    <a:pt x="346" y="156"/>
                    <a:pt x="341" y="135"/>
                  </a:cubicBezTo>
                  <a:cubicBezTo>
                    <a:pt x="337" y="114"/>
                    <a:pt x="346" y="88"/>
                    <a:pt x="346" y="88"/>
                  </a:cubicBezTo>
                  <a:cubicBezTo>
                    <a:pt x="357" y="53"/>
                    <a:pt x="386" y="32"/>
                    <a:pt x="422" y="32"/>
                  </a:cubicBezTo>
                  <a:cubicBezTo>
                    <a:pt x="432" y="32"/>
                    <a:pt x="441" y="33"/>
                    <a:pt x="451" y="37"/>
                  </a:cubicBezTo>
                  <a:cubicBezTo>
                    <a:pt x="499" y="53"/>
                    <a:pt x="498" y="110"/>
                    <a:pt x="498" y="113"/>
                  </a:cubicBezTo>
                  <a:cubicBezTo>
                    <a:pt x="498" y="289"/>
                    <a:pt x="498" y="289"/>
                    <a:pt x="498" y="289"/>
                  </a:cubicBezTo>
                  <a:cubicBezTo>
                    <a:pt x="490" y="314"/>
                    <a:pt x="457" y="407"/>
                    <a:pt x="372" y="454"/>
                  </a:cubicBezTo>
                  <a:cubicBezTo>
                    <a:pt x="306" y="489"/>
                    <a:pt x="225" y="489"/>
                    <a:pt x="129" y="455"/>
                  </a:cubicBezTo>
                  <a:cubicBezTo>
                    <a:pt x="122" y="452"/>
                    <a:pt x="114" y="456"/>
                    <a:pt x="112" y="463"/>
                  </a:cubicBezTo>
                  <a:cubicBezTo>
                    <a:pt x="109" y="470"/>
                    <a:pt x="113" y="477"/>
                    <a:pt x="120" y="480"/>
                  </a:cubicBezTo>
                  <a:cubicBezTo>
                    <a:pt x="170" y="498"/>
                    <a:pt x="217" y="507"/>
                    <a:pt x="260" y="507"/>
                  </a:cubicBezTo>
                  <a:cubicBezTo>
                    <a:pt x="306" y="507"/>
                    <a:pt x="347" y="497"/>
                    <a:pt x="384" y="477"/>
                  </a:cubicBezTo>
                  <a:cubicBezTo>
                    <a:pt x="441" y="446"/>
                    <a:pt x="476" y="398"/>
                    <a:pt x="498" y="358"/>
                  </a:cubicBezTo>
                  <a:cubicBezTo>
                    <a:pt x="498" y="748"/>
                    <a:pt x="498" y="748"/>
                    <a:pt x="498" y="748"/>
                  </a:cubicBezTo>
                  <a:cubicBezTo>
                    <a:pt x="498" y="786"/>
                    <a:pt x="496" y="820"/>
                    <a:pt x="480" y="852"/>
                  </a:cubicBezTo>
                  <a:cubicBezTo>
                    <a:pt x="461" y="888"/>
                    <a:pt x="427" y="899"/>
                    <a:pt x="427" y="900"/>
                  </a:cubicBezTo>
                  <a:cubicBezTo>
                    <a:pt x="406" y="906"/>
                    <a:pt x="387" y="909"/>
                    <a:pt x="369" y="909"/>
                  </a:cubicBezTo>
                  <a:close/>
                </a:path>
              </a:pathLst>
            </a:custGeom>
            <a:solidFill>
              <a:srgbClr val="FFFFFF"/>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2" name="Freeform 18"/>
            <p:cNvSpPr>
              <a:spLocks/>
            </p:cNvSpPr>
            <p:nvPr/>
          </p:nvSpPr>
          <p:spPr bwMode="auto">
            <a:xfrm>
              <a:off x="4157663" y="6659563"/>
              <a:ext cx="1844675" cy="231775"/>
            </a:xfrm>
            <a:custGeom>
              <a:avLst/>
              <a:gdLst>
                <a:gd name="T0" fmla="*/ 482 w 515"/>
                <a:gd name="T1" fmla="*/ 0 h 65"/>
                <a:gd name="T2" fmla="*/ 33 w 515"/>
                <a:gd name="T3" fmla="*/ 0 h 65"/>
                <a:gd name="T4" fmla="*/ 1 w 515"/>
                <a:gd name="T5" fmla="*/ 31 h 65"/>
                <a:gd name="T6" fmla="*/ 33 w 515"/>
                <a:gd name="T7" fmla="*/ 65 h 65"/>
                <a:gd name="T8" fmla="*/ 482 w 515"/>
                <a:gd name="T9" fmla="*/ 65 h 65"/>
                <a:gd name="T10" fmla="*/ 515 w 515"/>
                <a:gd name="T11" fmla="*/ 33 h 65"/>
                <a:gd name="T12" fmla="*/ 482 w 51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15" h="65">
                  <a:moveTo>
                    <a:pt x="482" y="0"/>
                  </a:moveTo>
                  <a:cubicBezTo>
                    <a:pt x="33" y="0"/>
                    <a:pt x="33" y="0"/>
                    <a:pt x="33" y="0"/>
                  </a:cubicBezTo>
                  <a:cubicBezTo>
                    <a:pt x="15" y="0"/>
                    <a:pt x="1" y="13"/>
                    <a:pt x="1" y="31"/>
                  </a:cubicBezTo>
                  <a:cubicBezTo>
                    <a:pt x="0" y="49"/>
                    <a:pt x="15" y="64"/>
                    <a:pt x="33" y="65"/>
                  </a:cubicBezTo>
                  <a:cubicBezTo>
                    <a:pt x="482" y="65"/>
                    <a:pt x="482" y="65"/>
                    <a:pt x="482" y="65"/>
                  </a:cubicBezTo>
                  <a:cubicBezTo>
                    <a:pt x="500" y="65"/>
                    <a:pt x="515" y="51"/>
                    <a:pt x="515" y="33"/>
                  </a:cubicBezTo>
                  <a:cubicBezTo>
                    <a:pt x="515" y="16"/>
                    <a:pt x="500" y="0"/>
                    <a:pt x="482" y="0"/>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3" name="Freeform 19"/>
            <p:cNvSpPr>
              <a:spLocks/>
            </p:cNvSpPr>
            <p:nvPr/>
          </p:nvSpPr>
          <p:spPr bwMode="auto">
            <a:xfrm>
              <a:off x="4157663" y="7002463"/>
              <a:ext cx="1844675" cy="233363"/>
            </a:xfrm>
            <a:custGeom>
              <a:avLst/>
              <a:gdLst>
                <a:gd name="T0" fmla="*/ 483 w 515"/>
                <a:gd name="T1" fmla="*/ 0 h 65"/>
                <a:gd name="T2" fmla="*/ 33 w 515"/>
                <a:gd name="T3" fmla="*/ 0 h 65"/>
                <a:gd name="T4" fmla="*/ 1 w 515"/>
                <a:gd name="T5" fmla="*/ 31 h 65"/>
                <a:gd name="T6" fmla="*/ 33 w 515"/>
                <a:gd name="T7" fmla="*/ 65 h 65"/>
                <a:gd name="T8" fmla="*/ 482 w 515"/>
                <a:gd name="T9" fmla="*/ 65 h 65"/>
                <a:gd name="T10" fmla="*/ 515 w 515"/>
                <a:gd name="T11" fmla="*/ 34 h 65"/>
                <a:gd name="T12" fmla="*/ 483 w 51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15" h="65">
                  <a:moveTo>
                    <a:pt x="483" y="0"/>
                  </a:moveTo>
                  <a:cubicBezTo>
                    <a:pt x="33" y="0"/>
                    <a:pt x="33" y="0"/>
                    <a:pt x="33" y="0"/>
                  </a:cubicBezTo>
                  <a:cubicBezTo>
                    <a:pt x="15" y="0"/>
                    <a:pt x="1" y="13"/>
                    <a:pt x="1" y="31"/>
                  </a:cubicBezTo>
                  <a:cubicBezTo>
                    <a:pt x="0" y="49"/>
                    <a:pt x="15" y="65"/>
                    <a:pt x="33" y="65"/>
                  </a:cubicBezTo>
                  <a:cubicBezTo>
                    <a:pt x="482" y="65"/>
                    <a:pt x="482" y="65"/>
                    <a:pt x="482" y="65"/>
                  </a:cubicBezTo>
                  <a:cubicBezTo>
                    <a:pt x="500" y="65"/>
                    <a:pt x="515" y="52"/>
                    <a:pt x="515" y="34"/>
                  </a:cubicBezTo>
                  <a:cubicBezTo>
                    <a:pt x="515" y="16"/>
                    <a:pt x="500" y="0"/>
                    <a:pt x="483" y="0"/>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20"/>
            <p:cNvSpPr>
              <a:spLocks/>
            </p:cNvSpPr>
            <p:nvPr/>
          </p:nvSpPr>
          <p:spPr bwMode="auto">
            <a:xfrm>
              <a:off x="4157663" y="7350125"/>
              <a:ext cx="1844675" cy="233363"/>
            </a:xfrm>
            <a:custGeom>
              <a:avLst/>
              <a:gdLst>
                <a:gd name="T0" fmla="*/ 482 w 515"/>
                <a:gd name="T1" fmla="*/ 0 h 65"/>
                <a:gd name="T2" fmla="*/ 33 w 515"/>
                <a:gd name="T3" fmla="*/ 0 h 65"/>
                <a:gd name="T4" fmla="*/ 1 w 515"/>
                <a:gd name="T5" fmla="*/ 31 h 65"/>
                <a:gd name="T6" fmla="*/ 33 w 515"/>
                <a:gd name="T7" fmla="*/ 65 h 65"/>
                <a:gd name="T8" fmla="*/ 482 w 515"/>
                <a:gd name="T9" fmla="*/ 65 h 65"/>
                <a:gd name="T10" fmla="*/ 515 w 515"/>
                <a:gd name="T11" fmla="*/ 33 h 65"/>
                <a:gd name="T12" fmla="*/ 482 w 51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15" h="65">
                  <a:moveTo>
                    <a:pt x="482" y="0"/>
                  </a:moveTo>
                  <a:cubicBezTo>
                    <a:pt x="33" y="0"/>
                    <a:pt x="33" y="0"/>
                    <a:pt x="33" y="0"/>
                  </a:cubicBezTo>
                  <a:cubicBezTo>
                    <a:pt x="15" y="0"/>
                    <a:pt x="1" y="13"/>
                    <a:pt x="1" y="31"/>
                  </a:cubicBezTo>
                  <a:cubicBezTo>
                    <a:pt x="0" y="49"/>
                    <a:pt x="15" y="64"/>
                    <a:pt x="33" y="65"/>
                  </a:cubicBezTo>
                  <a:cubicBezTo>
                    <a:pt x="482" y="65"/>
                    <a:pt x="482" y="65"/>
                    <a:pt x="482" y="65"/>
                  </a:cubicBezTo>
                  <a:cubicBezTo>
                    <a:pt x="500" y="65"/>
                    <a:pt x="515" y="51"/>
                    <a:pt x="515" y="33"/>
                  </a:cubicBezTo>
                  <a:cubicBezTo>
                    <a:pt x="515" y="16"/>
                    <a:pt x="500" y="0"/>
                    <a:pt x="482" y="0"/>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5" name="Freeform 21"/>
            <p:cNvSpPr>
              <a:spLocks/>
            </p:cNvSpPr>
            <p:nvPr/>
          </p:nvSpPr>
          <p:spPr bwMode="auto">
            <a:xfrm>
              <a:off x="4429125" y="7694613"/>
              <a:ext cx="1301750" cy="430213"/>
            </a:xfrm>
            <a:custGeom>
              <a:avLst/>
              <a:gdLst>
                <a:gd name="T0" fmla="*/ 331 w 363"/>
                <a:gd name="T1" fmla="*/ 0 h 120"/>
                <a:gd name="T2" fmla="*/ 33 w 363"/>
                <a:gd name="T3" fmla="*/ 0 h 120"/>
                <a:gd name="T4" fmla="*/ 0 w 363"/>
                <a:gd name="T5" fmla="*/ 32 h 120"/>
                <a:gd name="T6" fmla="*/ 52 w 363"/>
                <a:gd name="T7" fmla="*/ 62 h 120"/>
                <a:gd name="T8" fmla="*/ 182 w 363"/>
                <a:gd name="T9" fmla="*/ 120 h 120"/>
                <a:gd name="T10" fmla="*/ 315 w 363"/>
                <a:gd name="T11" fmla="*/ 62 h 120"/>
                <a:gd name="T12" fmla="*/ 363 w 363"/>
                <a:gd name="T13" fmla="*/ 34 h 120"/>
                <a:gd name="T14" fmla="*/ 331 w 363"/>
                <a:gd name="T15" fmla="*/ 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120">
                  <a:moveTo>
                    <a:pt x="331" y="0"/>
                  </a:moveTo>
                  <a:cubicBezTo>
                    <a:pt x="33" y="0"/>
                    <a:pt x="33" y="0"/>
                    <a:pt x="33" y="0"/>
                  </a:cubicBezTo>
                  <a:cubicBezTo>
                    <a:pt x="15" y="0"/>
                    <a:pt x="0" y="14"/>
                    <a:pt x="0" y="32"/>
                  </a:cubicBezTo>
                  <a:cubicBezTo>
                    <a:pt x="0" y="50"/>
                    <a:pt x="28" y="60"/>
                    <a:pt x="52" y="62"/>
                  </a:cubicBezTo>
                  <a:cubicBezTo>
                    <a:pt x="76" y="63"/>
                    <a:pt x="128" y="120"/>
                    <a:pt x="182" y="120"/>
                  </a:cubicBezTo>
                  <a:cubicBezTo>
                    <a:pt x="236" y="120"/>
                    <a:pt x="287" y="65"/>
                    <a:pt x="315" y="62"/>
                  </a:cubicBezTo>
                  <a:cubicBezTo>
                    <a:pt x="335" y="59"/>
                    <a:pt x="363" y="51"/>
                    <a:pt x="363" y="34"/>
                  </a:cubicBezTo>
                  <a:cubicBezTo>
                    <a:pt x="363" y="16"/>
                    <a:pt x="349" y="0"/>
                    <a:pt x="331" y="0"/>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6" name="Freeform 22"/>
            <p:cNvSpPr>
              <a:spLocks/>
            </p:cNvSpPr>
            <p:nvPr/>
          </p:nvSpPr>
          <p:spPr bwMode="auto">
            <a:xfrm>
              <a:off x="7027863" y="2198688"/>
              <a:ext cx="830263" cy="833438"/>
            </a:xfrm>
            <a:custGeom>
              <a:avLst/>
              <a:gdLst>
                <a:gd name="T0" fmla="*/ 191 w 232"/>
                <a:gd name="T1" fmla="*/ 42 h 233"/>
                <a:gd name="T2" fmla="*/ 191 w 232"/>
                <a:gd name="T3" fmla="*/ 191 h 233"/>
                <a:gd name="T4" fmla="*/ 41 w 232"/>
                <a:gd name="T5" fmla="*/ 191 h 233"/>
                <a:gd name="T6" fmla="*/ 41 w 232"/>
                <a:gd name="T7" fmla="*/ 42 h 233"/>
                <a:gd name="T8" fmla="*/ 191 w 232"/>
                <a:gd name="T9" fmla="*/ 42 h 233"/>
              </a:gdLst>
              <a:ahLst/>
              <a:cxnLst>
                <a:cxn ang="0">
                  <a:pos x="T0" y="T1"/>
                </a:cxn>
                <a:cxn ang="0">
                  <a:pos x="T2" y="T3"/>
                </a:cxn>
                <a:cxn ang="0">
                  <a:pos x="T4" y="T5"/>
                </a:cxn>
                <a:cxn ang="0">
                  <a:pos x="T6" y="T7"/>
                </a:cxn>
                <a:cxn ang="0">
                  <a:pos x="T8" y="T9"/>
                </a:cxn>
              </a:cxnLst>
              <a:rect l="0" t="0" r="r" b="b"/>
              <a:pathLst>
                <a:path w="232" h="233">
                  <a:moveTo>
                    <a:pt x="191" y="42"/>
                  </a:moveTo>
                  <a:cubicBezTo>
                    <a:pt x="232" y="83"/>
                    <a:pt x="232" y="150"/>
                    <a:pt x="191" y="191"/>
                  </a:cubicBezTo>
                  <a:cubicBezTo>
                    <a:pt x="149" y="233"/>
                    <a:pt x="82" y="233"/>
                    <a:pt x="41" y="191"/>
                  </a:cubicBezTo>
                  <a:cubicBezTo>
                    <a:pt x="0" y="150"/>
                    <a:pt x="0" y="83"/>
                    <a:pt x="41" y="42"/>
                  </a:cubicBezTo>
                  <a:cubicBezTo>
                    <a:pt x="82" y="0"/>
                    <a:pt x="149" y="0"/>
                    <a:pt x="191" y="42"/>
                  </a:cubicBezTo>
                  <a:close/>
                </a:path>
              </a:pathLst>
            </a:cu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7" name="Freeform 23"/>
            <p:cNvSpPr>
              <a:spLocks/>
            </p:cNvSpPr>
            <p:nvPr/>
          </p:nvSpPr>
          <p:spPr bwMode="auto">
            <a:xfrm>
              <a:off x="6934200" y="2925763"/>
              <a:ext cx="257175" cy="254000"/>
            </a:xfrm>
            <a:custGeom>
              <a:avLst/>
              <a:gdLst>
                <a:gd name="T0" fmla="*/ 59 w 72"/>
                <a:gd name="T1" fmla="*/ 13 h 71"/>
                <a:gd name="T2" fmla="*/ 59 w 72"/>
                <a:gd name="T3" fmla="*/ 59 h 71"/>
                <a:gd name="T4" fmla="*/ 13 w 72"/>
                <a:gd name="T5" fmla="*/ 59 h 71"/>
                <a:gd name="T6" fmla="*/ 13 w 72"/>
                <a:gd name="T7" fmla="*/ 13 h 71"/>
                <a:gd name="T8" fmla="*/ 59 w 72"/>
                <a:gd name="T9" fmla="*/ 13 h 71"/>
              </a:gdLst>
              <a:ahLst/>
              <a:cxnLst>
                <a:cxn ang="0">
                  <a:pos x="T0" y="T1"/>
                </a:cxn>
                <a:cxn ang="0">
                  <a:pos x="T2" y="T3"/>
                </a:cxn>
                <a:cxn ang="0">
                  <a:pos x="T4" y="T5"/>
                </a:cxn>
                <a:cxn ang="0">
                  <a:pos x="T6" y="T7"/>
                </a:cxn>
                <a:cxn ang="0">
                  <a:pos x="T8" y="T9"/>
                </a:cxn>
              </a:cxnLst>
              <a:rect l="0" t="0" r="r" b="b"/>
              <a:pathLst>
                <a:path w="72" h="71">
                  <a:moveTo>
                    <a:pt x="59" y="13"/>
                  </a:moveTo>
                  <a:cubicBezTo>
                    <a:pt x="72" y="26"/>
                    <a:pt x="72" y="46"/>
                    <a:pt x="59" y="59"/>
                  </a:cubicBezTo>
                  <a:cubicBezTo>
                    <a:pt x="46" y="71"/>
                    <a:pt x="26" y="71"/>
                    <a:pt x="13" y="59"/>
                  </a:cubicBezTo>
                  <a:cubicBezTo>
                    <a:pt x="0" y="46"/>
                    <a:pt x="0" y="26"/>
                    <a:pt x="13" y="13"/>
                  </a:cubicBezTo>
                  <a:cubicBezTo>
                    <a:pt x="26" y="0"/>
                    <a:pt x="46" y="0"/>
                    <a:pt x="59" y="13"/>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8" name="Freeform 24"/>
            <p:cNvSpPr>
              <a:spLocks/>
            </p:cNvSpPr>
            <p:nvPr/>
          </p:nvSpPr>
          <p:spPr bwMode="auto">
            <a:xfrm>
              <a:off x="6757988" y="3154363"/>
              <a:ext cx="204788" cy="204788"/>
            </a:xfrm>
            <a:custGeom>
              <a:avLst/>
              <a:gdLst>
                <a:gd name="T0" fmla="*/ 47 w 57"/>
                <a:gd name="T1" fmla="*/ 10 h 57"/>
                <a:gd name="T2" fmla="*/ 47 w 57"/>
                <a:gd name="T3" fmla="*/ 46 h 57"/>
                <a:gd name="T4" fmla="*/ 10 w 57"/>
                <a:gd name="T5" fmla="*/ 46 h 57"/>
                <a:gd name="T6" fmla="*/ 10 w 57"/>
                <a:gd name="T7" fmla="*/ 10 h 57"/>
                <a:gd name="T8" fmla="*/ 47 w 57"/>
                <a:gd name="T9" fmla="*/ 10 h 57"/>
              </a:gdLst>
              <a:ahLst/>
              <a:cxnLst>
                <a:cxn ang="0">
                  <a:pos x="T0" y="T1"/>
                </a:cxn>
                <a:cxn ang="0">
                  <a:pos x="T2" y="T3"/>
                </a:cxn>
                <a:cxn ang="0">
                  <a:pos x="T4" y="T5"/>
                </a:cxn>
                <a:cxn ang="0">
                  <a:pos x="T6" y="T7"/>
                </a:cxn>
                <a:cxn ang="0">
                  <a:pos x="T8" y="T9"/>
                </a:cxn>
              </a:cxnLst>
              <a:rect l="0" t="0" r="r" b="b"/>
              <a:pathLst>
                <a:path w="57" h="57">
                  <a:moveTo>
                    <a:pt x="47" y="10"/>
                  </a:moveTo>
                  <a:cubicBezTo>
                    <a:pt x="57" y="20"/>
                    <a:pt x="57" y="36"/>
                    <a:pt x="47" y="46"/>
                  </a:cubicBezTo>
                  <a:cubicBezTo>
                    <a:pt x="37" y="57"/>
                    <a:pt x="20" y="57"/>
                    <a:pt x="10" y="46"/>
                  </a:cubicBezTo>
                  <a:cubicBezTo>
                    <a:pt x="0" y="36"/>
                    <a:pt x="0" y="20"/>
                    <a:pt x="10" y="10"/>
                  </a:cubicBezTo>
                  <a:cubicBezTo>
                    <a:pt x="20" y="0"/>
                    <a:pt x="37" y="0"/>
                    <a:pt x="47" y="10"/>
                  </a:cubicBezTo>
                  <a:close/>
                </a:path>
              </a:pathLst>
            </a:custGeom>
            <a:solidFill>
              <a:srgbClr val="80828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9" name="Freeform 25"/>
            <p:cNvSpPr>
              <a:spLocks/>
            </p:cNvSpPr>
            <p:nvPr/>
          </p:nvSpPr>
          <p:spPr bwMode="auto">
            <a:xfrm>
              <a:off x="6583363" y="3379788"/>
              <a:ext cx="153988" cy="153988"/>
            </a:xfrm>
            <a:custGeom>
              <a:avLst/>
              <a:gdLst>
                <a:gd name="T0" fmla="*/ 35 w 43"/>
                <a:gd name="T1" fmla="*/ 8 h 43"/>
                <a:gd name="T2" fmla="*/ 35 w 43"/>
                <a:gd name="T3" fmla="*/ 35 h 43"/>
                <a:gd name="T4" fmla="*/ 8 w 43"/>
                <a:gd name="T5" fmla="*/ 35 h 43"/>
                <a:gd name="T6" fmla="*/ 8 w 43"/>
                <a:gd name="T7" fmla="*/ 8 h 43"/>
                <a:gd name="T8" fmla="*/ 35 w 43"/>
                <a:gd name="T9" fmla="*/ 8 h 43"/>
              </a:gdLst>
              <a:ahLst/>
              <a:cxnLst>
                <a:cxn ang="0">
                  <a:pos x="T0" y="T1"/>
                </a:cxn>
                <a:cxn ang="0">
                  <a:pos x="T2" y="T3"/>
                </a:cxn>
                <a:cxn ang="0">
                  <a:pos x="T4" y="T5"/>
                </a:cxn>
                <a:cxn ang="0">
                  <a:pos x="T6" y="T7"/>
                </a:cxn>
                <a:cxn ang="0">
                  <a:pos x="T8" y="T9"/>
                </a:cxn>
              </a:cxnLst>
              <a:rect l="0" t="0" r="r" b="b"/>
              <a:pathLst>
                <a:path w="43" h="43">
                  <a:moveTo>
                    <a:pt x="35" y="8"/>
                  </a:moveTo>
                  <a:cubicBezTo>
                    <a:pt x="43" y="15"/>
                    <a:pt x="43" y="28"/>
                    <a:pt x="35" y="35"/>
                  </a:cubicBezTo>
                  <a:cubicBezTo>
                    <a:pt x="27" y="43"/>
                    <a:pt x="15" y="43"/>
                    <a:pt x="8" y="35"/>
                  </a:cubicBezTo>
                  <a:cubicBezTo>
                    <a:pt x="0" y="28"/>
                    <a:pt x="0" y="15"/>
                    <a:pt x="8" y="8"/>
                  </a:cubicBezTo>
                  <a:cubicBezTo>
                    <a:pt x="15" y="0"/>
                    <a:pt x="27" y="0"/>
                    <a:pt x="35" y="8"/>
                  </a:cubicBezTo>
                  <a:close/>
                </a:path>
              </a:pathLst>
            </a:custGeom>
            <a:solidFill>
              <a:srgbClr val="BCBEC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0" name="Freeform 26"/>
            <p:cNvSpPr>
              <a:spLocks/>
            </p:cNvSpPr>
            <p:nvPr/>
          </p:nvSpPr>
          <p:spPr bwMode="auto">
            <a:xfrm>
              <a:off x="2265363" y="6967538"/>
              <a:ext cx="835025" cy="830263"/>
            </a:xfrm>
            <a:custGeom>
              <a:avLst/>
              <a:gdLst>
                <a:gd name="T0" fmla="*/ 42 w 233"/>
                <a:gd name="T1" fmla="*/ 191 h 232"/>
                <a:gd name="T2" fmla="*/ 191 w 233"/>
                <a:gd name="T3" fmla="*/ 191 h 232"/>
                <a:gd name="T4" fmla="*/ 191 w 233"/>
                <a:gd name="T5" fmla="*/ 41 h 232"/>
                <a:gd name="T6" fmla="*/ 42 w 233"/>
                <a:gd name="T7" fmla="*/ 41 h 232"/>
                <a:gd name="T8" fmla="*/ 42 w 233"/>
                <a:gd name="T9" fmla="*/ 191 h 232"/>
              </a:gdLst>
              <a:ahLst/>
              <a:cxnLst>
                <a:cxn ang="0">
                  <a:pos x="T0" y="T1"/>
                </a:cxn>
                <a:cxn ang="0">
                  <a:pos x="T2" y="T3"/>
                </a:cxn>
                <a:cxn ang="0">
                  <a:pos x="T4" y="T5"/>
                </a:cxn>
                <a:cxn ang="0">
                  <a:pos x="T6" y="T7"/>
                </a:cxn>
                <a:cxn ang="0">
                  <a:pos x="T8" y="T9"/>
                </a:cxn>
              </a:cxnLst>
              <a:rect l="0" t="0" r="r" b="b"/>
              <a:pathLst>
                <a:path w="233" h="232">
                  <a:moveTo>
                    <a:pt x="42" y="191"/>
                  </a:moveTo>
                  <a:cubicBezTo>
                    <a:pt x="83" y="232"/>
                    <a:pt x="150" y="232"/>
                    <a:pt x="191" y="191"/>
                  </a:cubicBezTo>
                  <a:cubicBezTo>
                    <a:pt x="233" y="150"/>
                    <a:pt x="233" y="83"/>
                    <a:pt x="191" y="41"/>
                  </a:cubicBezTo>
                  <a:cubicBezTo>
                    <a:pt x="150" y="0"/>
                    <a:pt x="83" y="0"/>
                    <a:pt x="42" y="41"/>
                  </a:cubicBezTo>
                  <a:cubicBezTo>
                    <a:pt x="0" y="83"/>
                    <a:pt x="0" y="150"/>
                    <a:pt x="42" y="191"/>
                  </a:cubicBezTo>
                  <a:close/>
                </a:path>
              </a:pathLst>
            </a:cu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1" name="Freeform 27"/>
            <p:cNvSpPr>
              <a:spLocks/>
            </p:cNvSpPr>
            <p:nvPr/>
          </p:nvSpPr>
          <p:spPr bwMode="auto">
            <a:xfrm>
              <a:off x="2994025" y="6865938"/>
              <a:ext cx="254000" cy="258763"/>
            </a:xfrm>
            <a:custGeom>
              <a:avLst/>
              <a:gdLst>
                <a:gd name="T0" fmla="*/ 13 w 71"/>
                <a:gd name="T1" fmla="*/ 59 h 72"/>
                <a:gd name="T2" fmla="*/ 59 w 71"/>
                <a:gd name="T3" fmla="*/ 59 h 72"/>
                <a:gd name="T4" fmla="*/ 59 w 71"/>
                <a:gd name="T5" fmla="*/ 13 h 72"/>
                <a:gd name="T6" fmla="*/ 13 w 71"/>
                <a:gd name="T7" fmla="*/ 13 h 72"/>
                <a:gd name="T8" fmla="*/ 13 w 71"/>
                <a:gd name="T9" fmla="*/ 59 h 72"/>
              </a:gdLst>
              <a:ahLst/>
              <a:cxnLst>
                <a:cxn ang="0">
                  <a:pos x="T0" y="T1"/>
                </a:cxn>
                <a:cxn ang="0">
                  <a:pos x="T2" y="T3"/>
                </a:cxn>
                <a:cxn ang="0">
                  <a:pos x="T4" y="T5"/>
                </a:cxn>
                <a:cxn ang="0">
                  <a:pos x="T6" y="T7"/>
                </a:cxn>
                <a:cxn ang="0">
                  <a:pos x="T8" y="T9"/>
                </a:cxn>
              </a:cxnLst>
              <a:rect l="0" t="0" r="r" b="b"/>
              <a:pathLst>
                <a:path w="71" h="72">
                  <a:moveTo>
                    <a:pt x="13" y="59"/>
                  </a:moveTo>
                  <a:cubicBezTo>
                    <a:pt x="25" y="72"/>
                    <a:pt x="46" y="72"/>
                    <a:pt x="59" y="59"/>
                  </a:cubicBezTo>
                  <a:cubicBezTo>
                    <a:pt x="71" y="46"/>
                    <a:pt x="71" y="26"/>
                    <a:pt x="59" y="13"/>
                  </a:cubicBezTo>
                  <a:cubicBezTo>
                    <a:pt x="46" y="0"/>
                    <a:pt x="25" y="0"/>
                    <a:pt x="13" y="13"/>
                  </a:cubicBezTo>
                  <a:cubicBezTo>
                    <a:pt x="0" y="26"/>
                    <a:pt x="0" y="46"/>
                    <a:pt x="13" y="59"/>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2" name="Freeform 28"/>
            <p:cNvSpPr>
              <a:spLocks/>
            </p:cNvSpPr>
            <p:nvPr/>
          </p:nvSpPr>
          <p:spPr bwMode="auto">
            <a:xfrm>
              <a:off x="3222625" y="6691313"/>
              <a:ext cx="204788" cy="204788"/>
            </a:xfrm>
            <a:custGeom>
              <a:avLst/>
              <a:gdLst>
                <a:gd name="T0" fmla="*/ 10 w 57"/>
                <a:gd name="T1" fmla="*/ 47 h 57"/>
                <a:gd name="T2" fmla="*/ 46 w 57"/>
                <a:gd name="T3" fmla="*/ 47 h 57"/>
                <a:gd name="T4" fmla="*/ 46 w 57"/>
                <a:gd name="T5" fmla="*/ 10 h 57"/>
                <a:gd name="T6" fmla="*/ 10 w 57"/>
                <a:gd name="T7" fmla="*/ 10 h 57"/>
                <a:gd name="T8" fmla="*/ 10 w 57"/>
                <a:gd name="T9" fmla="*/ 47 h 57"/>
              </a:gdLst>
              <a:ahLst/>
              <a:cxnLst>
                <a:cxn ang="0">
                  <a:pos x="T0" y="T1"/>
                </a:cxn>
                <a:cxn ang="0">
                  <a:pos x="T2" y="T3"/>
                </a:cxn>
                <a:cxn ang="0">
                  <a:pos x="T4" y="T5"/>
                </a:cxn>
                <a:cxn ang="0">
                  <a:pos x="T6" y="T7"/>
                </a:cxn>
                <a:cxn ang="0">
                  <a:pos x="T8" y="T9"/>
                </a:cxn>
              </a:cxnLst>
              <a:rect l="0" t="0" r="r" b="b"/>
              <a:pathLst>
                <a:path w="57" h="57">
                  <a:moveTo>
                    <a:pt x="10" y="47"/>
                  </a:moveTo>
                  <a:cubicBezTo>
                    <a:pt x="20" y="57"/>
                    <a:pt x="36" y="57"/>
                    <a:pt x="46" y="47"/>
                  </a:cubicBezTo>
                  <a:cubicBezTo>
                    <a:pt x="57" y="37"/>
                    <a:pt x="57" y="20"/>
                    <a:pt x="46" y="10"/>
                  </a:cubicBezTo>
                  <a:cubicBezTo>
                    <a:pt x="36" y="0"/>
                    <a:pt x="20" y="0"/>
                    <a:pt x="10" y="10"/>
                  </a:cubicBezTo>
                  <a:cubicBezTo>
                    <a:pt x="0" y="20"/>
                    <a:pt x="0" y="37"/>
                    <a:pt x="10" y="47"/>
                  </a:cubicBezTo>
                  <a:close/>
                </a:path>
              </a:pathLst>
            </a:custGeom>
            <a:solidFill>
              <a:srgbClr val="80828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3" name="Freeform 29"/>
            <p:cNvSpPr>
              <a:spLocks/>
            </p:cNvSpPr>
            <p:nvPr/>
          </p:nvSpPr>
          <p:spPr bwMode="auto">
            <a:xfrm>
              <a:off x="3448050" y="6515100"/>
              <a:ext cx="153988" cy="153988"/>
            </a:xfrm>
            <a:custGeom>
              <a:avLst/>
              <a:gdLst>
                <a:gd name="T0" fmla="*/ 8 w 43"/>
                <a:gd name="T1" fmla="*/ 35 h 43"/>
                <a:gd name="T2" fmla="*/ 35 w 43"/>
                <a:gd name="T3" fmla="*/ 35 h 43"/>
                <a:gd name="T4" fmla="*/ 35 w 43"/>
                <a:gd name="T5" fmla="*/ 8 h 43"/>
                <a:gd name="T6" fmla="*/ 8 w 43"/>
                <a:gd name="T7" fmla="*/ 8 h 43"/>
                <a:gd name="T8" fmla="*/ 8 w 43"/>
                <a:gd name="T9" fmla="*/ 35 h 43"/>
              </a:gdLst>
              <a:ahLst/>
              <a:cxnLst>
                <a:cxn ang="0">
                  <a:pos x="T0" y="T1"/>
                </a:cxn>
                <a:cxn ang="0">
                  <a:pos x="T2" y="T3"/>
                </a:cxn>
                <a:cxn ang="0">
                  <a:pos x="T4" y="T5"/>
                </a:cxn>
                <a:cxn ang="0">
                  <a:pos x="T6" y="T7"/>
                </a:cxn>
                <a:cxn ang="0">
                  <a:pos x="T8" y="T9"/>
                </a:cxn>
              </a:cxnLst>
              <a:rect l="0" t="0" r="r" b="b"/>
              <a:pathLst>
                <a:path w="43" h="43">
                  <a:moveTo>
                    <a:pt x="8" y="35"/>
                  </a:moveTo>
                  <a:cubicBezTo>
                    <a:pt x="15" y="43"/>
                    <a:pt x="28" y="43"/>
                    <a:pt x="35" y="35"/>
                  </a:cubicBezTo>
                  <a:cubicBezTo>
                    <a:pt x="43" y="28"/>
                    <a:pt x="43" y="15"/>
                    <a:pt x="35" y="8"/>
                  </a:cubicBezTo>
                  <a:cubicBezTo>
                    <a:pt x="28" y="0"/>
                    <a:pt x="15" y="0"/>
                    <a:pt x="8" y="8"/>
                  </a:cubicBezTo>
                  <a:cubicBezTo>
                    <a:pt x="0" y="15"/>
                    <a:pt x="0" y="28"/>
                    <a:pt x="8" y="35"/>
                  </a:cubicBezTo>
                  <a:close/>
                </a:path>
              </a:pathLst>
            </a:custGeom>
            <a:solidFill>
              <a:srgbClr val="BCBEC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4" name="Freeform 30"/>
            <p:cNvSpPr>
              <a:spLocks/>
            </p:cNvSpPr>
            <p:nvPr/>
          </p:nvSpPr>
          <p:spPr bwMode="auto">
            <a:xfrm>
              <a:off x="7085013" y="6934200"/>
              <a:ext cx="830263" cy="831850"/>
            </a:xfrm>
            <a:custGeom>
              <a:avLst/>
              <a:gdLst>
                <a:gd name="T0" fmla="*/ 191 w 232"/>
                <a:gd name="T1" fmla="*/ 191 h 232"/>
                <a:gd name="T2" fmla="*/ 41 w 232"/>
                <a:gd name="T3" fmla="*/ 191 h 232"/>
                <a:gd name="T4" fmla="*/ 41 w 232"/>
                <a:gd name="T5" fmla="*/ 41 h 232"/>
                <a:gd name="T6" fmla="*/ 191 w 232"/>
                <a:gd name="T7" fmla="*/ 41 h 232"/>
                <a:gd name="T8" fmla="*/ 191 w 232"/>
                <a:gd name="T9" fmla="*/ 191 h 232"/>
              </a:gdLst>
              <a:ahLst/>
              <a:cxnLst>
                <a:cxn ang="0">
                  <a:pos x="T0" y="T1"/>
                </a:cxn>
                <a:cxn ang="0">
                  <a:pos x="T2" y="T3"/>
                </a:cxn>
                <a:cxn ang="0">
                  <a:pos x="T4" y="T5"/>
                </a:cxn>
                <a:cxn ang="0">
                  <a:pos x="T6" y="T7"/>
                </a:cxn>
                <a:cxn ang="0">
                  <a:pos x="T8" y="T9"/>
                </a:cxn>
              </a:cxnLst>
              <a:rect l="0" t="0" r="r" b="b"/>
              <a:pathLst>
                <a:path w="232" h="232">
                  <a:moveTo>
                    <a:pt x="191" y="191"/>
                  </a:moveTo>
                  <a:cubicBezTo>
                    <a:pt x="150" y="232"/>
                    <a:pt x="83" y="232"/>
                    <a:pt x="41" y="191"/>
                  </a:cubicBezTo>
                  <a:cubicBezTo>
                    <a:pt x="0" y="149"/>
                    <a:pt x="0" y="82"/>
                    <a:pt x="41" y="41"/>
                  </a:cubicBezTo>
                  <a:cubicBezTo>
                    <a:pt x="83" y="0"/>
                    <a:pt x="150" y="0"/>
                    <a:pt x="191" y="41"/>
                  </a:cubicBezTo>
                  <a:cubicBezTo>
                    <a:pt x="232" y="82"/>
                    <a:pt x="232" y="149"/>
                    <a:pt x="191" y="191"/>
                  </a:cubicBezTo>
                  <a:close/>
                </a:path>
              </a:pathLst>
            </a:cu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5" name="Freeform 31"/>
            <p:cNvSpPr>
              <a:spLocks/>
            </p:cNvSpPr>
            <p:nvPr/>
          </p:nvSpPr>
          <p:spPr bwMode="auto">
            <a:xfrm>
              <a:off x="6934200" y="6865938"/>
              <a:ext cx="257175" cy="258763"/>
            </a:xfrm>
            <a:custGeom>
              <a:avLst/>
              <a:gdLst>
                <a:gd name="T0" fmla="*/ 59 w 72"/>
                <a:gd name="T1" fmla="*/ 59 h 72"/>
                <a:gd name="T2" fmla="*/ 13 w 72"/>
                <a:gd name="T3" fmla="*/ 59 h 72"/>
                <a:gd name="T4" fmla="*/ 13 w 72"/>
                <a:gd name="T5" fmla="*/ 13 h 72"/>
                <a:gd name="T6" fmla="*/ 59 w 72"/>
                <a:gd name="T7" fmla="*/ 13 h 72"/>
                <a:gd name="T8" fmla="*/ 59 w 72"/>
                <a:gd name="T9" fmla="*/ 59 h 72"/>
              </a:gdLst>
              <a:ahLst/>
              <a:cxnLst>
                <a:cxn ang="0">
                  <a:pos x="T0" y="T1"/>
                </a:cxn>
                <a:cxn ang="0">
                  <a:pos x="T2" y="T3"/>
                </a:cxn>
                <a:cxn ang="0">
                  <a:pos x="T4" y="T5"/>
                </a:cxn>
                <a:cxn ang="0">
                  <a:pos x="T6" y="T7"/>
                </a:cxn>
                <a:cxn ang="0">
                  <a:pos x="T8" y="T9"/>
                </a:cxn>
              </a:cxnLst>
              <a:rect l="0" t="0" r="r" b="b"/>
              <a:pathLst>
                <a:path w="72" h="72">
                  <a:moveTo>
                    <a:pt x="59" y="59"/>
                  </a:moveTo>
                  <a:cubicBezTo>
                    <a:pt x="46" y="72"/>
                    <a:pt x="26" y="72"/>
                    <a:pt x="13" y="59"/>
                  </a:cubicBezTo>
                  <a:cubicBezTo>
                    <a:pt x="0" y="46"/>
                    <a:pt x="0" y="26"/>
                    <a:pt x="13" y="13"/>
                  </a:cubicBezTo>
                  <a:cubicBezTo>
                    <a:pt x="26" y="0"/>
                    <a:pt x="46" y="0"/>
                    <a:pt x="59" y="13"/>
                  </a:cubicBezTo>
                  <a:cubicBezTo>
                    <a:pt x="72" y="26"/>
                    <a:pt x="72" y="46"/>
                    <a:pt x="59" y="59"/>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6" name="Freeform 32"/>
            <p:cNvSpPr>
              <a:spLocks/>
            </p:cNvSpPr>
            <p:nvPr/>
          </p:nvSpPr>
          <p:spPr bwMode="auto">
            <a:xfrm>
              <a:off x="6757988" y="6691313"/>
              <a:ext cx="204788" cy="204788"/>
            </a:xfrm>
            <a:custGeom>
              <a:avLst/>
              <a:gdLst>
                <a:gd name="T0" fmla="*/ 47 w 57"/>
                <a:gd name="T1" fmla="*/ 47 h 57"/>
                <a:gd name="T2" fmla="*/ 10 w 57"/>
                <a:gd name="T3" fmla="*/ 47 h 57"/>
                <a:gd name="T4" fmla="*/ 10 w 57"/>
                <a:gd name="T5" fmla="*/ 10 h 57"/>
                <a:gd name="T6" fmla="*/ 47 w 57"/>
                <a:gd name="T7" fmla="*/ 10 h 57"/>
                <a:gd name="T8" fmla="*/ 47 w 57"/>
                <a:gd name="T9" fmla="*/ 47 h 57"/>
              </a:gdLst>
              <a:ahLst/>
              <a:cxnLst>
                <a:cxn ang="0">
                  <a:pos x="T0" y="T1"/>
                </a:cxn>
                <a:cxn ang="0">
                  <a:pos x="T2" y="T3"/>
                </a:cxn>
                <a:cxn ang="0">
                  <a:pos x="T4" y="T5"/>
                </a:cxn>
                <a:cxn ang="0">
                  <a:pos x="T6" y="T7"/>
                </a:cxn>
                <a:cxn ang="0">
                  <a:pos x="T8" y="T9"/>
                </a:cxn>
              </a:cxnLst>
              <a:rect l="0" t="0" r="r" b="b"/>
              <a:pathLst>
                <a:path w="57" h="57">
                  <a:moveTo>
                    <a:pt x="47" y="47"/>
                  </a:moveTo>
                  <a:cubicBezTo>
                    <a:pt x="37" y="57"/>
                    <a:pt x="20" y="57"/>
                    <a:pt x="10" y="47"/>
                  </a:cubicBezTo>
                  <a:cubicBezTo>
                    <a:pt x="0" y="37"/>
                    <a:pt x="0" y="20"/>
                    <a:pt x="10" y="10"/>
                  </a:cubicBezTo>
                  <a:cubicBezTo>
                    <a:pt x="20" y="0"/>
                    <a:pt x="37" y="0"/>
                    <a:pt x="47" y="10"/>
                  </a:cubicBezTo>
                  <a:cubicBezTo>
                    <a:pt x="57" y="20"/>
                    <a:pt x="57" y="37"/>
                    <a:pt x="47" y="47"/>
                  </a:cubicBezTo>
                  <a:close/>
                </a:path>
              </a:pathLst>
            </a:custGeom>
            <a:solidFill>
              <a:srgbClr val="80828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7" name="Freeform 33"/>
            <p:cNvSpPr>
              <a:spLocks/>
            </p:cNvSpPr>
            <p:nvPr/>
          </p:nvSpPr>
          <p:spPr bwMode="auto">
            <a:xfrm>
              <a:off x="6583363" y="6515100"/>
              <a:ext cx="153988" cy="153988"/>
            </a:xfrm>
            <a:custGeom>
              <a:avLst/>
              <a:gdLst>
                <a:gd name="T0" fmla="*/ 35 w 43"/>
                <a:gd name="T1" fmla="*/ 35 h 43"/>
                <a:gd name="T2" fmla="*/ 8 w 43"/>
                <a:gd name="T3" fmla="*/ 35 h 43"/>
                <a:gd name="T4" fmla="*/ 8 w 43"/>
                <a:gd name="T5" fmla="*/ 8 h 43"/>
                <a:gd name="T6" fmla="*/ 35 w 43"/>
                <a:gd name="T7" fmla="*/ 8 h 43"/>
                <a:gd name="T8" fmla="*/ 35 w 43"/>
                <a:gd name="T9" fmla="*/ 35 h 43"/>
              </a:gdLst>
              <a:ahLst/>
              <a:cxnLst>
                <a:cxn ang="0">
                  <a:pos x="T0" y="T1"/>
                </a:cxn>
                <a:cxn ang="0">
                  <a:pos x="T2" y="T3"/>
                </a:cxn>
                <a:cxn ang="0">
                  <a:pos x="T4" y="T5"/>
                </a:cxn>
                <a:cxn ang="0">
                  <a:pos x="T6" y="T7"/>
                </a:cxn>
                <a:cxn ang="0">
                  <a:pos x="T8" y="T9"/>
                </a:cxn>
              </a:cxnLst>
              <a:rect l="0" t="0" r="r" b="b"/>
              <a:pathLst>
                <a:path w="43" h="43">
                  <a:moveTo>
                    <a:pt x="35" y="35"/>
                  </a:moveTo>
                  <a:cubicBezTo>
                    <a:pt x="27" y="43"/>
                    <a:pt x="15" y="43"/>
                    <a:pt x="8" y="35"/>
                  </a:cubicBezTo>
                  <a:cubicBezTo>
                    <a:pt x="0" y="28"/>
                    <a:pt x="0" y="15"/>
                    <a:pt x="8" y="8"/>
                  </a:cubicBezTo>
                  <a:cubicBezTo>
                    <a:pt x="15" y="0"/>
                    <a:pt x="27" y="0"/>
                    <a:pt x="35" y="8"/>
                  </a:cubicBezTo>
                  <a:cubicBezTo>
                    <a:pt x="43" y="15"/>
                    <a:pt x="43" y="28"/>
                    <a:pt x="35" y="35"/>
                  </a:cubicBezTo>
                  <a:close/>
                </a:path>
              </a:pathLst>
            </a:custGeom>
            <a:solidFill>
              <a:srgbClr val="BCBEC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8" name="Freeform 34"/>
            <p:cNvSpPr>
              <a:spLocks/>
            </p:cNvSpPr>
            <p:nvPr/>
          </p:nvSpPr>
          <p:spPr bwMode="auto">
            <a:xfrm>
              <a:off x="2284413" y="2198688"/>
              <a:ext cx="830263" cy="833438"/>
            </a:xfrm>
            <a:custGeom>
              <a:avLst/>
              <a:gdLst>
                <a:gd name="T0" fmla="*/ 41 w 232"/>
                <a:gd name="T1" fmla="*/ 42 h 233"/>
                <a:gd name="T2" fmla="*/ 41 w 232"/>
                <a:gd name="T3" fmla="*/ 191 h 233"/>
                <a:gd name="T4" fmla="*/ 191 w 232"/>
                <a:gd name="T5" fmla="*/ 191 h 233"/>
                <a:gd name="T6" fmla="*/ 191 w 232"/>
                <a:gd name="T7" fmla="*/ 42 h 233"/>
                <a:gd name="T8" fmla="*/ 41 w 232"/>
                <a:gd name="T9" fmla="*/ 42 h 233"/>
              </a:gdLst>
              <a:ahLst/>
              <a:cxnLst>
                <a:cxn ang="0">
                  <a:pos x="T0" y="T1"/>
                </a:cxn>
                <a:cxn ang="0">
                  <a:pos x="T2" y="T3"/>
                </a:cxn>
                <a:cxn ang="0">
                  <a:pos x="T4" y="T5"/>
                </a:cxn>
                <a:cxn ang="0">
                  <a:pos x="T6" y="T7"/>
                </a:cxn>
                <a:cxn ang="0">
                  <a:pos x="T8" y="T9"/>
                </a:cxn>
              </a:cxnLst>
              <a:rect l="0" t="0" r="r" b="b"/>
              <a:pathLst>
                <a:path w="232" h="233">
                  <a:moveTo>
                    <a:pt x="41" y="42"/>
                  </a:moveTo>
                  <a:cubicBezTo>
                    <a:pt x="0" y="83"/>
                    <a:pt x="0" y="150"/>
                    <a:pt x="41" y="191"/>
                  </a:cubicBezTo>
                  <a:cubicBezTo>
                    <a:pt x="82" y="233"/>
                    <a:pt x="149" y="233"/>
                    <a:pt x="191" y="191"/>
                  </a:cubicBezTo>
                  <a:cubicBezTo>
                    <a:pt x="232" y="150"/>
                    <a:pt x="232" y="83"/>
                    <a:pt x="191" y="42"/>
                  </a:cubicBezTo>
                  <a:cubicBezTo>
                    <a:pt x="149" y="0"/>
                    <a:pt x="82" y="0"/>
                    <a:pt x="41" y="42"/>
                  </a:cubicBezTo>
                  <a:close/>
                </a:path>
              </a:pathLst>
            </a:cu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9" name="Freeform 35"/>
            <p:cNvSpPr>
              <a:spLocks/>
            </p:cNvSpPr>
            <p:nvPr/>
          </p:nvSpPr>
          <p:spPr bwMode="auto">
            <a:xfrm>
              <a:off x="2994025" y="2925763"/>
              <a:ext cx="254000" cy="254000"/>
            </a:xfrm>
            <a:custGeom>
              <a:avLst/>
              <a:gdLst>
                <a:gd name="T0" fmla="*/ 13 w 71"/>
                <a:gd name="T1" fmla="*/ 13 h 71"/>
                <a:gd name="T2" fmla="*/ 13 w 71"/>
                <a:gd name="T3" fmla="*/ 59 h 71"/>
                <a:gd name="T4" fmla="*/ 59 w 71"/>
                <a:gd name="T5" fmla="*/ 59 h 71"/>
                <a:gd name="T6" fmla="*/ 59 w 71"/>
                <a:gd name="T7" fmla="*/ 13 h 71"/>
                <a:gd name="T8" fmla="*/ 13 w 71"/>
                <a:gd name="T9" fmla="*/ 13 h 71"/>
              </a:gdLst>
              <a:ahLst/>
              <a:cxnLst>
                <a:cxn ang="0">
                  <a:pos x="T0" y="T1"/>
                </a:cxn>
                <a:cxn ang="0">
                  <a:pos x="T2" y="T3"/>
                </a:cxn>
                <a:cxn ang="0">
                  <a:pos x="T4" y="T5"/>
                </a:cxn>
                <a:cxn ang="0">
                  <a:pos x="T6" y="T7"/>
                </a:cxn>
                <a:cxn ang="0">
                  <a:pos x="T8" y="T9"/>
                </a:cxn>
              </a:cxnLst>
              <a:rect l="0" t="0" r="r" b="b"/>
              <a:pathLst>
                <a:path w="71" h="71">
                  <a:moveTo>
                    <a:pt x="13" y="13"/>
                  </a:moveTo>
                  <a:cubicBezTo>
                    <a:pt x="0" y="26"/>
                    <a:pt x="0" y="46"/>
                    <a:pt x="13" y="59"/>
                  </a:cubicBezTo>
                  <a:cubicBezTo>
                    <a:pt x="25" y="71"/>
                    <a:pt x="46" y="71"/>
                    <a:pt x="59" y="59"/>
                  </a:cubicBezTo>
                  <a:cubicBezTo>
                    <a:pt x="71" y="46"/>
                    <a:pt x="71" y="26"/>
                    <a:pt x="59" y="13"/>
                  </a:cubicBezTo>
                  <a:cubicBezTo>
                    <a:pt x="46" y="0"/>
                    <a:pt x="25" y="0"/>
                    <a:pt x="13" y="13"/>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0" name="Freeform 36"/>
            <p:cNvSpPr>
              <a:spLocks/>
            </p:cNvSpPr>
            <p:nvPr/>
          </p:nvSpPr>
          <p:spPr bwMode="auto">
            <a:xfrm>
              <a:off x="3222625" y="3154363"/>
              <a:ext cx="204788" cy="204788"/>
            </a:xfrm>
            <a:custGeom>
              <a:avLst/>
              <a:gdLst>
                <a:gd name="T0" fmla="*/ 10 w 57"/>
                <a:gd name="T1" fmla="*/ 10 h 57"/>
                <a:gd name="T2" fmla="*/ 10 w 57"/>
                <a:gd name="T3" fmla="*/ 46 h 57"/>
                <a:gd name="T4" fmla="*/ 46 w 57"/>
                <a:gd name="T5" fmla="*/ 46 h 57"/>
                <a:gd name="T6" fmla="*/ 46 w 57"/>
                <a:gd name="T7" fmla="*/ 10 h 57"/>
                <a:gd name="T8" fmla="*/ 10 w 57"/>
                <a:gd name="T9" fmla="*/ 10 h 57"/>
              </a:gdLst>
              <a:ahLst/>
              <a:cxnLst>
                <a:cxn ang="0">
                  <a:pos x="T0" y="T1"/>
                </a:cxn>
                <a:cxn ang="0">
                  <a:pos x="T2" y="T3"/>
                </a:cxn>
                <a:cxn ang="0">
                  <a:pos x="T4" y="T5"/>
                </a:cxn>
                <a:cxn ang="0">
                  <a:pos x="T6" y="T7"/>
                </a:cxn>
                <a:cxn ang="0">
                  <a:pos x="T8" y="T9"/>
                </a:cxn>
              </a:cxnLst>
              <a:rect l="0" t="0" r="r" b="b"/>
              <a:pathLst>
                <a:path w="57" h="57">
                  <a:moveTo>
                    <a:pt x="10" y="10"/>
                  </a:moveTo>
                  <a:cubicBezTo>
                    <a:pt x="0" y="20"/>
                    <a:pt x="0" y="36"/>
                    <a:pt x="10" y="46"/>
                  </a:cubicBezTo>
                  <a:cubicBezTo>
                    <a:pt x="20" y="57"/>
                    <a:pt x="36" y="57"/>
                    <a:pt x="46" y="46"/>
                  </a:cubicBezTo>
                  <a:cubicBezTo>
                    <a:pt x="57" y="36"/>
                    <a:pt x="57" y="20"/>
                    <a:pt x="46" y="10"/>
                  </a:cubicBezTo>
                  <a:cubicBezTo>
                    <a:pt x="36" y="0"/>
                    <a:pt x="20" y="0"/>
                    <a:pt x="10" y="10"/>
                  </a:cubicBezTo>
                  <a:close/>
                </a:path>
              </a:pathLst>
            </a:custGeom>
            <a:solidFill>
              <a:srgbClr val="80828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1" name="Freeform 37"/>
            <p:cNvSpPr>
              <a:spLocks/>
            </p:cNvSpPr>
            <p:nvPr/>
          </p:nvSpPr>
          <p:spPr bwMode="auto">
            <a:xfrm>
              <a:off x="3448050" y="3379788"/>
              <a:ext cx="153988" cy="153988"/>
            </a:xfrm>
            <a:custGeom>
              <a:avLst/>
              <a:gdLst>
                <a:gd name="T0" fmla="*/ 8 w 43"/>
                <a:gd name="T1" fmla="*/ 8 h 43"/>
                <a:gd name="T2" fmla="*/ 8 w 43"/>
                <a:gd name="T3" fmla="*/ 35 h 43"/>
                <a:gd name="T4" fmla="*/ 35 w 43"/>
                <a:gd name="T5" fmla="*/ 35 h 43"/>
                <a:gd name="T6" fmla="*/ 35 w 43"/>
                <a:gd name="T7" fmla="*/ 8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0" y="15"/>
                    <a:pt x="0" y="28"/>
                    <a:pt x="8" y="35"/>
                  </a:cubicBezTo>
                  <a:cubicBezTo>
                    <a:pt x="15" y="43"/>
                    <a:pt x="28" y="43"/>
                    <a:pt x="35" y="35"/>
                  </a:cubicBezTo>
                  <a:cubicBezTo>
                    <a:pt x="43" y="28"/>
                    <a:pt x="43" y="15"/>
                    <a:pt x="35" y="8"/>
                  </a:cubicBezTo>
                  <a:cubicBezTo>
                    <a:pt x="28" y="0"/>
                    <a:pt x="15" y="0"/>
                    <a:pt x="8" y="8"/>
                  </a:cubicBezTo>
                  <a:close/>
                </a:path>
              </a:pathLst>
            </a:custGeom>
            <a:solidFill>
              <a:srgbClr val="BCBEC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2" name="Oval 42"/>
            <p:cNvSpPr>
              <a:spLocks noChangeArrowheads="1"/>
            </p:cNvSpPr>
            <p:nvPr/>
          </p:nvSpPr>
          <p:spPr bwMode="auto">
            <a:xfrm>
              <a:off x="8091488" y="4641850"/>
              <a:ext cx="755650" cy="755650"/>
            </a:xfrm>
            <a:prstGeom prst="ellipse">
              <a:avLst/>
            </a:pr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3" name="Oval 43"/>
            <p:cNvSpPr>
              <a:spLocks noChangeArrowheads="1"/>
            </p:cNvSpPr>
            <p:nvPr/>
          </p:nvSpPr>
          <p:spPr bwMode="auto">
            <a:xfrm>
              <a:off x="7761288" y="4906963"/>
              <a:ext cx="233363" cy="233363"/>
            </a:xfrm>
            <a:prstGeom prst="ellipse">
              <a:avLst/>
            </a:pr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4" name="Oval 44"/>
            <p:cNvSpPr>
              <a:spLocks noChangeArrowheads="1"/>
            </p:cNvSpPr>
            <p:nvPr/>
          </p:nvSpPr>
          <p:spPr bwMode="auto">
            <a:xfrm>
              <a:off x="7500938" y="4932363"/>
              <a:ext cx="185738" cy="185738"/>
            </a:xfrm>
            <a:prstGeom prst="ellipse">
              <a:avLst/>
            </a:prstGeom>
            <a:solidFill>
              <a:srgbClr val="80828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5" name="Oval 45"/>
            <p:cNvSpPr>
              <a:spLocks noChangeArrowheads="1"/>
            </p:cNvSpPr>
            <p:nvPr/>
          </p:nvSpPr>
          <p:spPr bwMode="auto">
            <a:xfrm>
              <a:off x="7239000" y="4953000"/>
              <a:ext cx="139700" cy="139700"/>
            </a:xfrm>
            <a:prstGeom prst="ellipse">
              <a:avLst/>
            </a:prstGeom>
            <a:solidFill>
              <a:srgbClr val="BCBEC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6" name="Oval 46"/>
            <p:cNvSpPr>
              <a:spLocks noChangeArrowheads="1"/>
            </p:cNvSpPr>
            <p:nvPr/>
          </p:nvSpPr>
          <p:spPr bwMode="auto">
            <a:xfrm>
              <a:off x="1273175" y="4645025"/>
              <a:ext cx="760413" cy="760413"/>
            </a:xfrm>
            <a:prstGeom prst="ellipse">
              <a:avLst/>
            </a:pr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7" name="Oval 47"/>
            <p:cNvSpPr>
              <a:spLocks noChangeArrowheads="1"/>
            </p:cNvSpPr>
            <p:nvPr/>
          </p:nvSpPr>
          <p:spPr bwMode="auto">
            <a:xfrm>
              <a:off x="2187575" y="4906963"/>
              <a:ext cx="231775" cy="233363"/>
            </a:xfrm>
            <a:prstGeom prst="ellipse">
              <a:avLst/>
            </a:pr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8" name="Oval 48"/>
            <p:cNvSpPr>
              <a:spLocks noChangeArrowheads="1"/>
            </p:cNvSpPr>
            <p:nvPr/>
          </p:nvSpPr>
          <p:spPr bwMode="auto">
            <a:xfrm>
              <a:off x="2498725" y="4932363"/>
              <a:ext cx="185738" cy="185738"/>
            </a:xfrm>
            <a:prstGeom prst="ellipse">
              <a:avLst/>
            </a:prstGeom>
            <a:solidFill>
              <a:srgbClr val="80828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9" name="Oval 49"/>
            <p:cNvSpPr>
              <a:spLocks noChangeArrowheads="1"/>
            </p:cNvSpPr>
            <p:nvPr/>
          </p:nvSpPr>
          <p:spPr bwMode="auto">
            <a:xfrm>
              <a:off x="2806700" y="4953000"/>
              <a:ext cx="139700" cy="139700"/>
            </a:xfrm>
            <a:prstGeom prst="ellipse">
              <a:avLst/>
            </a:prstGeom>
            <a:solidFill>
              <a:srgbClr val="BCBEC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0" name="Freeform 50"/>
            <p:cNvSpPr>
              <a:spLocks/>
            </p:cNvSpPr>
            <p:nvPr/>
          </p:nvSpPr>
          <p:spPr bwMode="auto">
            <a:xfrm>
              <a:off x="6113463" y="4054475"/>
              <a:ext cx="244475" cy="274638"/>
            </a:xfrm>
            <a:custGeom>
              <a:avLst/>
              <a:gdLst>
                <a:gd name="T0" fmla="*/ 56 w 68"/>
                <a:gd name="T1" fmla="*/ 77 h 77"/>
                <a:gd name="T2" fmla="*/ 68 w 68"/>
                <a:gd name="T3" fmla="*/ 63 h 77"/>
                <a:gd name="T4" fmla="*/ 17 w 68"/>
                <a:gd name="T5" fmla="*/ 1 h 77"/>
                <a:gd name="T6" fmla="*/ 1 w 68"/>
                <a:gd name="T7" fmla="*/ 11 h 77"/>
                <a:gd name="T8" fmla="*/ 11 w 68"/>
                <a:gd name="T9" fmla="*/ 27 h 77"/>
                <a:gd name="T10" fmla="*/ 41 w 68"/>
                <a:gd name="T11" fmla="*/ 65 h 77"/>
                <a:gd name="T12" fmla="*/ 54 w 68"/>
                <a:gd name="T13" fmla="*/ 77 h 77"/>
                <a:gd name="T14" fmla="*/ 56 w 6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6" y="77"/>
                  </a:moveTo>
                  <a:cubicBezTo>
                    <a:pt x="63" y="76"/>
                    <a:pt x="68" y="70"/>
                    <a:pt x="68" y="63"/>
                  </a:cubicBezTo>
                  <a:cubicBezTo>
                    <a:pt x="67" y="61"/>
                    <a:pt x="62" y="12"/>
                    <a:pt x="17" y="1"/>
                  </a:cubicBezTo>
                  <a:cubicBezTo>
                    <a:pt x="10" y="0"/>
                    <a:pt x="3" y="4"/>
                    <a:pt x="1" y="11"/>
                  </a:cubicBezTo>
                  <a:cubicBezTo>
                    <a:pt x="0" y="18"/>
                    <a:pt x="4" y="25"/>
                    <a:pt x="11" y="27"/>
                  </a:cubicBezTo>
                  <a:cubicBezTo>
                    <a:pt x="37" y="33"/>
                    <a:pt x="41" y="64"/>
                    <a:pt x="41" y="65"/>
                  </a:cubicBezTo>
                  <a:cubicBezTo>
                    <a:pt x="42" y="72"/>
                    <a:pt x="48" y="77"/>
                    <a:pt x="54" y="77"/>
                  </a:cubicBezTo>
                  <a:cubicBezTo>
                    <a:pt x="55" y="77"/>
                    <a:pt x="55" y="77"/>
                    <a:pt x="56" y="77"/>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1" name="Freeform 51"/>
            <p:cNvSpPr>
              <a:spLocks/>
            </p:cNvSpPr>
            <p:nvPr/>
          </p:nvSpPr>
          <p:spPr bwMode="auto">
            <a:xfrm>
              <a:off x="6372225" y="4981575"/>
              <a:ext cx="268288" cy="258763"/>
            </a:xfrm>
            <a:custGeom>
              <a:avLst/>
              <a:gdLst>
                <a:gd name="T0" fmla="*/ 63 w 75"/>
                <a:gd name="T1" fmla="*/ 2 h 72"/>
                <a:gd name="T2" fmla="*/ 48 w 75"/>
                <a:gd name="T3" fmla="*/ 12 h 72"/>
                <a:gd name="T4" fmla="*/ 12 w 75"/>
                <a:gd name="T5" fmla="*/ 46 h 72"/>
                <a:gd name="T6" fmla="*/ 1 w 75"/>
                <a:gd name="T7" fmla="*/ 61 h 72"/>
                <a:gd name="T8" fmla="*/ 14 w 75"/>
                <a:gd name="T9" fmla="*/ 72 h 72"/>
                <a:gd name="T10" fmla="*/ 17 w 75"/>
                <a:gd name="T11" fmla="*/ 72 h 72"/>
                <a:gd name="T12" fmla="*/ 74 w 75"/>
                <a:gd name="T13" fmla="*/ 17 h 72"/>
                <a:gd name="T14" fmla="*/ 63 w 75"/>
                <a:gd name="T15" fmla="*/ 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2">
                  <a:moveTo>
                    <a:pt x="63" y="2"/>
                  </a:moveTo>
                  <a:cubicBezTo>
                    <a:pt x="56" y="0"/>
                    <a:pt x="49" y="5"/>
                    <a:pt x="48" y="12"/>
                  </a:cubicBezTo>
                  <a:cubicBezTo>
                    <a:pt x="43" y="41"/>
                    <a:pt x="14" y="46"/>
                    <a:pt x="12" y="46"/>
                  </a:cubicBezTo>
                  <a:cubicBezTo>
                    <a:pt x="5" y="47"/>
                    <a:pt x="0" y="54"/>
                    <a:pt x="1" y="61"/>
                  </a:cubicBezTo>
                  <a:cubicBezTo>
                    <a:pt x="2" y="68"/>
                    <a:pt x="8" y="72"/>
                    <a:pt x="14" y="72"/>
                  </a:cubicBezTo>
                  <a:cubicBezTo>
                    <a:pt x="15" y="72"/>
                    <a:pt x="16" y="72"/>
                    <a:pt x="17" y="72"/>
                  </a:cubicBezTo>
                  <a:cubicBezTo>
                    <a:pt x="19" y="72"/>
                    <a:pt x="65" y="64"/>
                    <a:pt x="74" y="17"/>
                  </a:cubicBezTo>
                  <a:cubicBezTo>
                    <a:pt x="75" y="10"/>
                    <a:pt x="70" y="3"/>
                    <a:pt x="63" y="2"/>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2" name="Freeform 52"/>
            <p:cNvSpPr>
              <a:spLocks/>
            </p:cNvSpPr>
            <p:nvPr/>
          </p:nvSpPr>
          <p:spPr bwMode="auto">
            <a:xfrm>
              <a:off x="6281738" y="5713413"/>
              <a:ext cx="193675" cy="328613"/>
            </a:xfrm>
            <a:custGeom>
              <a:avLst/>
              <a:gdLst>
                <a:gd name="T0" fmla="*/ 6 w 54"/>
                <a:gd name="T1" fmla="*/ 5 h 92"/>
                <a:gd name="T2" fmla="*/ 4 w 54"/>
                <a:gd name="T3" fmla="*/ 23 h 92"/>
                <a:gd name="T4" fmla="*/ 5 w 54"/>
                <a:gd name="T5" fmla="*/ 72 h 92"/>
                <a:gd name="T6" fmla="*/ 10 w 54"/>
                <a:gd name="T7" fmla="*/ 90 h 92"/>
                <a:gd name="T8" fmla="*/ 17 w 54"/>
                <a:gd name="T9" fmla="*/ 92 h 92"/>
                <a:gd name="T10" fmla="*/ 28 w 54"/>
                <a:gd name="T11" fmla="*/ 86 h 92"/>
                <a:gd name="T12" fmla="*/ 25 w 54"/>
                <a:gd name="T13" fmla="*/ 6 h 92"/>
                <a:gd name="T14" fmla="*/ 6 w 54"/>
                <a:gd name="T15" fmla="*/ 5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2">
                  <a:moveTo>
                    <a:pt x="6" y="5"/>
                  </a:moveTo>
                  <a:cubicBezTo>
                    <a:pt x="0" y="9"/>
                    <a:pt x="0" y="18"/>
                    <a:pt x="4" y="23"/>
                  </a:cubicBezTo>
                  <a:cubicBezTo>
                    <a:pt x="22" y="44"/>
                    <a:pt x="6" y="71"/>
                    <a:pt x="5" y="72"/>
                  </a:cubicBezTo>
                  <a:cubicBezTo>
                    <a:pt x="2" y="78"/>
                    <a:pt x="4" y="86"/>
                    <a:pt x="10" y="90"/>
                  </a:cubicBezTo>
                  <a:cubicBezTo>
                    <a:pt x="12" y="91"/>
                    <a:pt x="14" y="92"/>
                    <a:pt x="17" y="92"/>
                  </a:cubicBezTo>
                  <a:cubicBezTo>
                    <a:pt x="21" y="92"/>
                    <a:pt x="26" y="90"/>
                    <a:pt x="28" y="86"/>
                  </a:cubicBezTo>
                  <a:cubicBezTo>
                    <a:pt x="29" y="84"/>
                    <a:pt x="54" y="42"/>
                    <a:pt x="25" y="6"/>
                  </a:cubicBezTo>
                  <a:cubicBezTo>
                    <a:pt x="20" y="1"/>
                    <a:pt x="12" y="0"/>
                    <a:pt x="6" y="5"/>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3" name="Freeform 53"/>
            <p:cNvSpPr>
              <a:spLocks/>
            </p:cNvSpPr>
            <p:nvPr/>
          </p:nvSpPr>
          <p:spPr bwMode="auto">
            <a:xfrm>
              <a:off x="5468938" y="4705350"/>
              <a:ext cx="336550" cy="141288"/>
            </a:xfrm>
            <a:custGeom>
              <a:avLst/>
              <a:gdLst>
                <a:gd name="T0" fmla="*/ 9 w 94"/>
                <a:gd name="T1" fmla="*/ 27 h 39"/>
                <a:gd name="T2" fmla="*/ 49 w 94"/>
                <a:gd name="T3" fmla="*/ 39 h 39"/>
                <a:gd name="T4" fmla="*/ 88 w 94"/>
                <a:gd name="T5" fmla="*/ 25 h 39"/>
                <a:gd name="T6" fmla="*/ 90 w 94"/>
                <a:gd name="T7" fmla="*/ 6 h 39"/>
                <a:gd name="T8" fmla="*/ 71 w 94"/>
                <a:gd name="T9" fmla="*/ 4 h 39"/>
                <a:gd name="T10" fmla="*/ 23 w 94"/>
                <a:gd name="T11" fmla="*/ 5 h 39"/>
                <a:gd name="T12" fmla="*/ 4 w 94"/>
                <a:gd name="T13" fmla="*/ 9 h 39"/>
                <a:gd name="T14" fmla="*/ 9 w 94"/>
                <a:gd name="T15" fmla="*/ 27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9">
                  <a:moveTo>
                    <a:pt x="9" y="27"/>
                  </a:moveTo>
                  <a:cubicBezTo>
                    <a:pt x="10" y="28"/>
                    <a:pt x="27" y="39"/>
                    <a:pt x="49" y="39"/>
                  </a:cubicBezTo>
                  <a:cubicBezTo>
                    <a:pt x="61" y="39"/>
                    <a:pt x="75" y="35"/>
                    <a:pt x="88" y="25"/>
                  </a:cubicBezTo>
                  <a:cubicBezTo>
                    <a:pt x="93" y="20"/>
                    <a:pt x="94" y="12"/>
                    <a:pt x="90" y="6"/>
                  </a:cubicBezTo>
                  <a:cubicBezTo>
                    <a:pt x="85" y="0"/>
                    <a:pt x="77" y="0"/>
                    <a:pt x="71" y="4"/>
                  </a:cubicBezTo>
                  <a:cubicBezTo>
                    <a:pt x="50" y="21"/>
                    <a:pt x="24" y="5"/>
                    <a:pt x="23" y="5"/>
                  </a:cubicBezTo>
                  <a:cubicBezTo>
                    <a:pt x="16" y="1"/>
                    <a:pt x="8" y="3"/>
                    <a:pt x="4" y="9"/>
                  </a:cubicBezTo>
                  <a:cubicBezTo>
                    <a:pt x="0" y="15"/>
                    <a:pt x="2" y="23"/>
                    <a:pt x="9" y="27"/>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4" name="Freeform 54"/>
            <p:cNvSpPr>
              <a:spLocks/>
            </p:cNvSpPr>
            <p:nvPr/>
          </p:nvSpPr>
          <p:spPr bwMode="auto">
            <a:xfrm>
              <a:off x="5622925" y="6172200"/>
              <a:ext cx="268288" cy="257175"/>
            </a:xfrm>
            <a:custGeom>
              <a:avLst/>
              <a:gdLst>
                <a:gd name="T0" fmla="*/ 63 w 75"/>
                <a:gd name="T1" fmla="*/ 1 h 72"/>
                <a:gd name="T2" fmla="*/ 47 w 75"/>
                <a:gd name="T3" fmla="*/ 12 h 72"/>
                <a:gd name="T4" fmla="*/ 12 w 75"/>
                <a:gd name="T5" fmla="*/ 45 h 72"/>
                <a:gd name="T6" fmla="*/ 1 w 75"/>
                <a:gd name="T7" fmla="*/ 61 h 72"/>
                <a:gd name="T8" fmla="*/ 14 w 75"/>
                <a:gd name="T9" fmla="*/ 72 h 72"/>
                <a:gd name="T10" fmla="*/ 16 w 75"/>
                <a:gd name="T11" fmla="*/ 72 h 72"/>
                <a:gd name="T12" fmla="*/ 73 w 75"/>
                <a:gd name="T13" fmla="*/ 17 h 72"/>
                <a:gd name="T14" fmla="*/ 63 w 75"/>
                <a:gd name="T15" fmla="*/ 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2">
                  <a:moveTo>
                    <a:pt x="63" y="1"/>
                  </a:moveTo>
                  <a:cubicBezTo>
                    <a:pt x="55" y="0"/>
                    <a:pt x="49" y="5"/>
                    <a:pt x="47" y="12"/>
                  </a:cubicBezTo>
                  <a:cubicBezTo>
                    <a:pt x="42" y="40"/>
                    <a:pt x="13" y="45"/>
                    <a:pt x="12" y="45"/>
                  </a:cubicBezTo>
                  <a:cubicBezTo>
                    <a:pt x="5" y="47"/>
                    <a:pt x="0" y="53"/>
                    <a:pt x="1" y="61"/>
                  </a:cubicBezTo>
                  <a:cubicBezTo>
                    <a:pt x="2" y="67"/>
                    <a:pt x="8" y="72"/>
                    <a:pt x="14" y="72"/>
                  </a:cubicBezTo>
                  <a:cubicBezTo>
                    <a:pt x="15" y="72"/>
                    <a:pt x="16" y="72"/>
                    <a:pt x="16" y="72"/>
                  </a:cubicBezTo>
                  <a:cubicBezTo>
                    <a:pt x="18" y="71"/>
                    <a:pt x="65" y="63"/>
                    <a:pt x="73" y="17"/>
                  </a:cubicBezTo>
                  <a:cubicBezTo>
                    <a:pt x="75" y="9"/>
                    <a:pt x="70" y="2"/>
                    <a:pt x="63" y="1"/>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5" name="Freeform 55"/>
            <p:cNvSpPr>
              <a:spLocks/>
            </p:cNvSpPr>
            <p:nvPr/>
          </p:nvSpPr>
          <p:spPr bwMode="auto">
            <a:xfrm>
              <a:off x="3821113" y="4083050"/>
              <a:ext cx="276225" cy="242888"/>
            </a:xfrm>
            <a:custGeom>
              <a:avLst/>
              <a:gdLst>
                <a:gd name="T0" fmla="*/ 63 w 77"/>
                <a:gd name="T1" fmla="*/ 0 h 68"/>
                <a:gd name="T2" fmla="*/ 2 w 77"/>
                <a:gd name="T3" fmla="*/ 51 h 68"/>
                <a:gd name="T4" fmla="*/ 11 w 77"/>
                <a:gd name="T5" fmla="*/ 68 h 68"/>
                <a:gd name="T6" fmla="*/ 15 w 77"/>
                <a:gd name="T7" fmla="*/ 68 h 68"/>
                <a:gd name="T8" fmla="*/ 28 w 77"/>
                <a:gd name="T9" fmla="*/ 59 h 68"/>
                <a:gd name="T10" fmla="*/ 64 w 77"/>
                <a:gd name="T11" fmla="*/ 27 h 68"/>
                <a:gd name="T12" fmla="*/ 77 w 77"/>
                <a:gd name="T13" fmla="*/ 13 h 68"/>
                <a:gd name="T14" fmla="*/ 63 w 77"/>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8">
                  <a:moveTo>
                    <a:pt x="63" y="0"/>
                  </a:moveTo>
                  <a:cubicBezTo>
                    <a:pt x="17" y="2"/>
                    <a:pt x="3" y="49"/>
                    <a:pt x="2" y="51"/>
                  </a:cubicBezTo>
                  <a:cubicBezTo>
                    <a:pt x="0" y="58"/>
                    <a:pt x="4" y="65"/>
                    <a:pt x="11" y="68"/>
                  </a:cubicBezTo>
                  <a:cubicBezTo>
                    <a:pt x="13" y="68"/>
                    <a:pt x="14" y="68"/>
                    <a:pt x="15" y="68"/>
                  </a:cubicBezTo>
                  <a:cubicBezTo>
                    <a:pt x="21" y="68"/>
                    <a:pt x="26" y="64"/>
                    <a:pt x="28" y="59"/>
                  </a:cubicBezTo>
                  <a:cubicBezTo>
                    <a:pt x="28" y="58"/>
                    <a:pt x="37" y="28"/>
                    <a:pt x="64" y="27"/>
                  </a:cubicBezTo>
                  <a:cubicBezTo>
                    <a:pt x="72" y="26"/>
                    <a:pt x="77" y="20"/>
                    <a:pt x="77" y="13"/>
                  </a:cubicBezTo>
                  <a:cubicBezTo>
                    <a:pt x="77" y="6"/>
                    <a:pt x="71" y="0"/>
                    <a:pt x="63" y="0"/>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6" name="Freeform 56"/>
            <p:cNvSpPr>
              <a:spLocks/>
            </p:cNvSpPr>
            <p:nvPr/>
          </p:nvSpPr>
          <p:spPr bwMode="auto">
            <a:xfrm>
              <a:off x="3541713" y="5154613"/>
              <a:ext cx="268288" cy="257175"/>
            </a:xfrm>
            <a:custGeom>
              <a:avLst/>
              <a:gdLst>
                <a:gd name="T0" fmla="*/ 74 w 75"/>
                <a:gd name="T1" fmla="*/ 61 h 72"/>
                <a:gd name="T2" fmla="*/ 63 w 75"/>
                <a:gd name="T3" fmla="*/ 46 h 72"/>
                <a:gd name="T4" fmla="*/ 28 w 75"/>
                <a:gd name="T5" fmla="*/ 12 h 72"/>
                <a:gd name="T6" fmla="*/ 12 w 75"/>
                <a:gd name="T7" fmla="*/ 2 h 72"/>
                <a:gd name="T8" fmla="*/ 1 w 75"/>
                <a:gd name="T9" fmla="*/ 17 h 72"/>
                <a:gd name="T10" fmla="*/ 59 w 75"/>
                <a:gd name="T11" fmla="*/ 72 h 72"/>
                <a:gd name="T12" fmla="*/ 61 w 75"/>
                <a:gd name="T13" fmla="*/ 72 h 72"/>
                <a:gd name="T14" fmla="*/ 74 w 75"/>
                <a:gd name="T15" fmla="*/ 6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2">
                  <a:moveTo>
                    <a:pt x="74" y="61"/>
                  </a:moveTo>
                  <a:cubicBezTo>
                    <a:pt x="75" y="54"/>
                    <a:pt x="70" y="47"/>
                    <a:pt x="63" y="46"/>
                  </a:cubicBezTo>
                  <a:cubicBezTo>
                    <a:pt x="62" y="46"/>
                    <a:pt x="33" y="41"/>
                    <a:pt x="28" y="12"/>
                  </a:cubicBezTo>
                  <a:cubicBezTo>
                    <a:pt x="26" y="5"/>
                    <a:pt x="19" y="0"/>
                    <a:pt x="12" y="2"/>
                  </a:cubicBezTo>
                  <a:cubicBezTo>
                    <a:pt x="5" y="3"/>
                    <a:pt x="0" y="10"/>
                    <a:pt x="1" y="17"/>
                  </a:cubicBezTo>
                  <a:cubicBezTo>
                    <a:pt x="10" y="64"/>
                    <a:pt x="57" y="72"/>
                    <a:pt x="59" y="72"/>
                  </a:cubicBezTo>
                  <a:cubicBezTo>
                    <a:pt x="59" y="72"/>
                    <a:pt x="60" y="72"/>
                    <a:pt x="61" y="72"/>
                  </a:cubicBezTo>
                  <a:cubicBezTo>
                    <a:pt x="67" y="72"/>
                    <a:pt x="73" y="68"/>
                    <a:pt x="74" y="61"/>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7" name="Freeform 57"/>
            <p:cNvSpPr>
              <a:spLocks/>
            </p:cNvSpPr>
            <p:nvPr/>
          </p:nvSpPr>
          <p:spPr bwMode="auto">
            <a:xfrm>
              <a:off x="3727450" y="5727700"/>
              <a:ext cx="204788" cy="328613"/>
            </a:xfrm>
            <a:custGeom>
              <a:avLst/>
              <a:gdLst>
                <a:gd name="T0" fmla="*/ 47 w 57"/>
                <a:gd name="T1" fmla="*/ 22 h 92"/>
                <a:gd name="T2" fmla="*/ 43 w 57"/>
                <a:gd name="T3" fmla="*/ 4 h 92"/>
                <a:gd name="T4" fmla="*/ 24 w 57"/>
                <a:gd name="T5" fmla="*/ 8 h 92"/>
                <a:gd name="T6" fmla="*/ 32 w 57"/>
                <a:gd name="T7" fmla="*/ 87 h 92"/>
                <a:gd name="T8" fmla="*/ 42 w 57"/>
                <a:gd name="T9" fmla="*/ 92 h 92"/>
                <a:gd name="T10" fmla="*/ 51 w 57"/>
                <a:gd name="T11" fmla="*/ 89 h 92"/>
                <a:gd name="T12" fmla="*/ 53 w 57"/>
                <a:gd name="T13" fmla="*/ 70 h 92"/>
                <a:gd name="T14" fmla="*/ 47 w 57"/>
                <a:gd name="T15" fmla="*/ 2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92">
                  <a:moveTo>
                    <a:pt x="47" y="22"/>
                  </a:moveTo>
                  <a:cubicBezTo>
                    <a:pt x="51" y="16"/>
                    <a:pt x="49" y="7"/>
                    <a:pt x="43" y="4"/>
                  </a:cubicBezTo>
                  <a:cubicBezTo>
                    <a:pt x="36" y="0"/>
                    <a:pt x="28" y="2"/>
                    <a:pt x="24" y="8"/>
                  </a:cubicBezTo>
                  <a:cubicBezTo>
                    <a:pt x="0" y="47"/>
                    <a:pt x="31" y="85"/>
                    <a:pt x="32" y="87"/>
                  </a:cubicBezTo>
                  <a:cubicBezTo>
                    <a:pt x="35" y="90"/>
                    <a:pt x="39" y="92"/>
                    <a:pt x="42" y="92"/>
                  </a:cubicBezTo>
                  <a:cubicBezTo>
                    <a:pt x="45" y="92"/>
                    <a:pt x="48" y="91"/>
                    <a:pt x="51" y="89"/>
                  </a:cubicBezTo>
                  <a:cubicBezTo>
                    <a:pt x="57" y="84"/>
                    <a:pt x="57" y="76"/>
                    <a:pt x="53" y="70"/>
                  </a:cubicBezTo>
                  <a:cubicBezTo>
                    <a:pt x="52" y="70"/>
                    <a:pt x="33" y="45"/>
                    <a:pt x="47" y="22"/>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8" name="Freeform 58"/>
            <p:cNvSpPr>
              <a:spLocks/>
            </p:cNvSpPr>
            <p:nvPr/>
          </p:nvSpPr>
          <p:spPr bwMode="auto">
            <a:xfrm>
              <a:off x="5264150" y="5283200"/>
              <a:ext cx="244475" cy="279400"/>
            </a:xfrm>
            <a:custGeom>
              <a:avLst/>
              <a:gdLst>
                <a:gd name="T0" fmla="*/ 55 w 68"/>
                <a:gd name="T1" fmla="*/ 0 h 78"/>
                <a:gd name="T2" fmla="*/ 41 w 68"/>
                <a:gd name="T3" fmla="*/ 12 h 78"/>
                <a:gd name="T4" fmla="*/ 11 w 68"/>
                <a:gd name="T5" fmla="*/ 51 h 78"/>
                <a:gd name="T6" fmla="*/ 2 w 68"/>
                <a:gd name="T7" fmla="*/ 68 h 78"/>
                <a:gd name="T8" fmla="*/ 14 w 68"/>
                <a:gd name="T9" fmla="*/ 78 h 78"/>
                <a:gd name="T10" fmla="*/ 18 w 68"/>
                <a:gd name="T11" fmla="*/ 77 h 78"/>
                <a:gd name="T12" fmla="*/ 67 w 68"/>
                <a:gd name="T13" fmla="*/ 14 h 78"/>
                <a:gd name="T14" fmla="*/ 55 w 68"/>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8">
                  <a:moveTo>
                    <a:pt x="55" y="0"/>
                  </a:moveTo>
                  <a:cubicBezTo>
                    <a:pt x="48" y="0"/>
                    <a:pt x="41" y="5"/>
                    <a:pt x="41" y="12"/>
                  </a:cubicBezTo>
                  <a:cubicBezTo>
                    <a:pt x="41" y="13"/>
                    <a:pt x="38" y="44"/>
                    <a:pt x="11" y="51"/>
                  </a:cubicBezTo>
                  <a:cubicBezTo>
                    <a:pt x="4" y="54"/>
                    <a:pt x="0" y="61"/>
                    <a:pt x="2" y="68"/>
                  </a:cubicBezTo>
                  <a:cubicBezTo>
                    <a:pt x="3" y="74"/>
                    <a:pt x="9" y="78"/>
                    <a:pt x="14" y="78"/>
                  </a:cubicBezTo>
                  <a:cubicBezTo>
                    <a:pt x="16" y="78"/>
                    <a:pt x="17" y="77"/>
                    <a:pt x="18" y="77"/>
                  </a:cubicBezTo>
                  <a:cubicBezTo>
                    <a:pt x="63" y="64"/>
                    <a:pt x="67" y="16"/>
                    <a:pt x="67" y="14"/>
                  </a:cubicBezTo>
                  <a:cubicBezTo>
                    <a:pt x="68" y="7"/>
                    <a:pt x="62" y="1"/>
                    <a:pt x="55" y="0"/>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9" name="Freeform 59"/>
            <p:cNvSpPr>
              <a:spLocks/>
            </p:cNvSpPr>
            <p:nvPr/>
          </p:nvSpPr>
          <p:spPr bwMode="auto">
            <a:xfrm>
              <a:off x="4716463" y="5111750"/>
              <a:ext cx="242888" cy="285750"/>
            </a:xfrm>
            <a:custGeom>
              <a:avLst/>
              <a:gdLst>
                <a:gd name="T0" fmla="*/ 65 w 68"/>
                <a:gd name="T1" fmla="*/ 69 h 80"/>
                <a:gd name="T2" fmla="*/ 57 w 68"/>
                <a:gd name="T3" fmla="*/ 52 h 80"/>
                <a:gd name="T4" fmla="*/ 27 w 68"/>
                <a:gd name="T5" fmla="*/ 13 h 80"/>
                <a:gd name="T6" fmla="*/ 13 w 68"/>
                <a:gd name="T7" fmla="*/ 0 h 80"/>
                <a:gd name="T8" fmla="*/ 1 w 68"/>
                <a:gd name="T9" fmla="*/ 10 h 80"/>
                <a:gd name="T10" fmla="*/ 0 w 68"/>
                <a:gd name="T11" fmla="*/ 14 h 80"/>
                <a:gd name="T12" fmla="*/ 49 w 68"/>
                <a:gd name="T13" fmla="*/ 77 h 80"/>
                <a:gd name="T14" fmla="*/ 65 w 68"/>
                <a:gd name="T15" fmla="*/ 6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0">
                  <a:moveTo>
                    <a:pt x="65" y="69"/>
                  </a:moveTo>
                  <a:cubicBezTo>
                    <a:pt x="68" y="62"/>
                    <a:pt x="64" y="55"/>
                    <a:pt x="57" y="52"/>
                  </a:cubicBezTo>
                  <a:cubicBezTo>
                    <a:pt x="57" y="52"/>
                    <a:pt x="28" y="42"/>
                    <a:pt x="27" y="13"/>
                  </a:cubicBezTo>
                  <a:cubicBezTo>
                    <a:pt x="27" y="6"/>
                    <a:pt x="21" y="0"/>
                    <a:pt x="13" y="0"/>
                  </a:cubicBezTo>
                  <a:cubicBezTo>
                    <a:pt x="7" y="0"/>
                    <a:pt x="2" y="4"/>
                    <a:pt x="1" y="10"/>
                  </a:cubicBezTo>
                  <a:cubicBezTo>
                    <a:pt x="1" y="11"/>
                    <a:pt x="0" y="12"/>
                    <a:pt x="0" y="14"/>
                  </a:cubicBezTo>
                  <a:cubicBezTo>
                    <a:pt x="2" y="61"/>
                    <a:pt x="47" y="77"/>
                    <a:pt x="49" y="77"/>
                  </a:cubicBezTo>
                  <a:cubicBezTo>
                    <a:pt x="56" y="80"/>
                    <a:pt x="63" y="76"/>
                    <a:pt x="65" y="69"/>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50" name="Freeform 60"/>
            <p:cNvSpPr>
              <a:spLocks/>
            </p:cNvSpPr>
            <p:nvPr/>
          </p:nvSpPr>
          <p:spPr bwMode="auto">
            <a:xfrm>
              <a:off x="4260850" y="6056313"/>
              <a:ext cx="269875" cy="258763"/>
            </a:xfrm>
            <a:custGeom>
              <a:avLst/>
              <a:gdLst>
                <a:gd name="T0" fmla="*/ 63 w 75"/>
                <a:gd name="T1" fmla="*/ 46 h 72"/>
                <a:gd name="T2" fmla="*/ 28 w 75"/>
                <a:gd name="T3" fmla="*/ 12 h 72"/>
                <a:gd name="T4" fmla="*/ 12 w 75"/>
                <a:gd name="T5" fmla="*/ 1 h 72"/>
                <a:gd name="T6" fmla="*/ 2 w 75"/>
                <a:gd name="T7" fmla="*/ 17 h 72"/>
                <a:gd name="T8" fmla="*/ 59 w 75"/>
                <a:gd name="T9" fmla="*/ 72 h 72"/>
                <a:gd name="T10" fmla="*/ 61 w 75"/>
                <a:gd name="T11" fmla="*/ 72 h 72"/>
                <a:gd name="T12" fmla="*/ 74 w 75"/>
                <a:gd name="T13" fmla="*/ 61 h 72"/>
                <a:gd name="T14" fmla="*/ 63 w 75"/>
                <a:gd name="T15" fmla="*/ 4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2">
                  <a:moveTo>
                    <a:pt x="63" y="46"/>
                  </a:moveTo>
                  <a:cubicBezTo>
                    <a:pt x="62" y="45"/>
                    <a:pt x="33" y="40"/>
                    <a:pt x="28" y="12"/>
                  </a:cubicBezTo>
                  <a:cubicBezTo>
                    <a:pt x="27" y="5"/>
                    <a:pt x="20" y="0"/>
                    <a:pt x="12" y="1"/>
                  </a:cubicBezTo>
                  <a:cubicBezTo>
                    <a:pt x="5" y="3"/>
                    <a:pt x="0" y="9"/>
                    <a:pt x="2" y="17"/>
                  </a:cubicBezTo>
                  <a:cubicBezTo>
                    <a:pt x="10" y="63"/>
                    <a:pt x="57" y="71"/>
                    <a:pt x="59" y="72"/>
                  </a:cubicBezTo>
                  <a:cubicBezTo>
                    <a:pt x="60" y="72"/>
                    <a:pt x="60" y="72"/>
                    <a:pt x="61" y="72"/>
                  </a:cubicBezTo>
                  <a:cubicBezTo>
                    <a:pt x="67" y="72"/>
                    <a:pt x="73" y="67"/>
                    <a:pt x="74" y="61"/>
                  </a:cubicBezTo>
                  <a:cubicBezTo>
                    <a:pt x="75" y="54"/>
                    <a:pt x="70" y="47"/>
                    <a:pt x="63" y="46"/>
                  </a:cubicBezTo>
                  <a:close/>
                </a:path>
              </a:pathLst>
            </a:custGeom>
            <a:solidFill>
              <a:srgbClr val="6D6E7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51" name="Rectangle 50"/>
          <p:cNvSpPr/>
          <p:nvPr/>
        </p:nvSpPr>
        <p:spPr>
          <a:xfrm>
            <a:off x="208755" y="1828882"/>
            <a:ext cx="1528763" cy="50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dirty="0" smtClean="0">
                <a:solidFill>
                  <a:srgbClr val="717171"/>
                </a:solidFill>
              </a:rPr>
              <a:t>Low self esteem</a:t>
            </a:r>
          </a:p>
        </p:txBody>
      </p:sp>
      <p:sp>
        <p:nvSpPr>
          <p:cNvPr id="52" name="TextBox 51"/>
          <p:cNvSpPr txBox="1"/>
          <p:nvPr/>
        </p:nvSpPr>
        <p:spPr>
          <a:xfrm>
            <a:off x="3530403" y="1854017"/>
            <a:ext cx="1079365" cy="246221"/>
          </a:xfrm>
          <a:prstGeom prst="rect">
            <a:avLst/>
          </a:prstGeom>
          <a:noFill/>
        </p:spPr>
        <p:txBody>
          <a:bodyPr wrap="square" lIns="0" tIns="0" rIns="0" bIns="0" rtlCol="0">
            <a:spAutoFit/>
          </a:bodyPr>
          <a:lstStyle/>
          <a:p>
            <a:r>
              <a:rPr lang="en-ZA" sz="1600" dirty="0" smtClean="0">
                <a:solidFill>
                  <a:srgbClr val="717171"/>
                </a:solidFill>
              </a:rPr>
              <a:t>Doubt</a:t>
            </a:r>
          </a:p>
        </p:txBody>
      </p:sp>
      <p:sp>
        <p:nvSpPr>
          <p:cNvPr id="53" name="TextBox 52"/>
          <p:cNvSpPr txBox="1"/>
          <p:nvPr/>
        </p:nvSpPr>
        <p:spPr>
          <a:xfrm>
            <a:off x="4936689" y="3824857"/>
            <a:ext cx="1593153" cy="246221"/>
          </a:xfrm>
          <a:prstGeom prst="rect">
            <a:avLst/>
          </a:prstGeom>
          <a:noFill/>
        </p:spPr>
        <p:txBody>
          <a:bodyPr wrap="square" lIns="0" tIns="0" rIns="0" bIns="0" rtlCol="0">
            <a:spAutoFit/>
          </a:bodyPr>
          <a:lstStyle/>
          <a:p>
            <a:r>
              <a:rPr lang="en-ZA" sz="1600" dirty="0" smtClean="0">
                <a:solidFill>
                  <a:srgbClr val="717171"/>
                </a:solidFill>
              </a:rPr>
              <a:t>Lack of self love</a:t>
            </a:r>
          </a:p>
        </p:txBody>
      </p:sp>
      <p:sp>
        <p:nvSpPr>
          <p:cNvPr id="54" name="TextBox 53"/>
          <p:cNvSpPr txBox="1"/>
          <p:nvPr/>
        </p:nvSpPr>
        <p:spPr>
          <a:xfrm>
            <a:off x="5064822" y="4992085"/>
            <a:ext cx="1949585" cy="246221"/>
          </a:xfrm>
          <a:prstGeom prst="rect">
            <a:avLst/>
          </a:prstGeom>
          <a:noFill/>
        </p:spPr>
        <p:txBody>
          <a:bodyPr wrap="square" lIns="0" tIns="0" rIns="0" bIns="0" rtlCol="0">
            <a:spAutoFit/>
          </a:bodyPr>
          <a:lstStyle/>
          <a:p>
            <a:r>
              <a:rPr lang="en-ZA" sz="1600" dirty="0" smtClean="0">
                <a:solidFill>
                  <a:srgbClr val="717171"/>
                </a:solidFill>
              </a:rPr>
              <a:t>Non-assertiveness</a:t>
            </a:r>
          </a:p>
        </p:txBody>
      </p:sp>
      <p:sp>
        <p:nvSpPr>
          <p:cNvPr id="55" name="TextBox 54"/>
          <p:cNvSpPr txBox="1"/>
          <p:nvPr/>
        </p:nvSpPr>
        <p:spPr>
          <a:xfrm>
            <a:off x="208755" y="3792901"/>
            <a:ext cx="1499837" cy="246221"/>
          </a:xfrm>
          <a:prstGeom prst="rect">
            <a:avLst/>
          </a:prstGeom>
          <a:noFill/>
        </p:spPr>
        <p:txBody>
          <a:bodyPr wrap="square" lIns="0" tIns="0" rIns="0" bIns="0" rtlCol="0">
            <a:spAutoFit/>
          </a:bodyPr>
          <a:lstStyle/>
          <a:p>
            <a:r>
              <a:rPr lang="en-ZA" sz="1600" dirty="0" smtClean="0">
                <a:solidFill>
                  <a:srgbClr val="717171"/>
                </a:solidFill>
              </a:rPr>
              <a:t>Dependence </a:t>
            </a:r>
          </a:p>
        </p:txBody>
      </p:sp>
      <p:sp>
        <p:nvSpPr>
          <p:cNvPr id="57" name="Rectangular Callout 56"/>
          <p:cNvSpPr/>
          <p:nvPr/>
        </p:nvSpPr>
        <p:spPr>
          <a:xfrm>
            <a:off x="7449990" y="1674031"/>
            <a:ext cx="4265759" cy="2028367"/>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1440"/>
              </a:spcAft>
            </a:pPr>
            <a:r>
              <a:rPr lang="en-US" sz="1200" i="1" dirty="0" smtClean="0">
                <a:solidFill>
                  <a:srgbClr val="717171"/>
                </a:solidFill>
                <a:ea typeface="Calibri" panose="020F0502020204030204" pitchFamily="34" charset="0"/>
                <a:cs typeface="Times New Roman" panose="02020603050405020304" pitchFamily="18" charset="0"/>
              </a:rPr>
              <a:t>“</a:t>
            </a:r>
            <a:r>
              <a:rPr lang="en-US" sz="1200" i="1" dirty="0">
                <a:solidFill>
                  <a:srgbClr val="717171"/>
                </a:solidFill>
                <a:ea typeface="Calibri" panose="020F0502020204030204" pitchFamily="34" charset="0"/>
                <a:cs typeface="Arial" panose="020B0604020202020204" pitchFamily="34" charset="0"/>
              </a:rPr>
              <a:t>It is very hard to deal with someone who has been abused particularly those who have been raped. I sometimes struggle to believe that they have indeed been raped, I don’t know. Psychologically I also struggle to deal with that because it is easy for rape victims to befriend men. If a man would do this to me, I would be scared for instance to roam around the streets at night because of the danger that comes with it. But with them, I don’t know</a:t>
            </a:r>
            <a:r>
              <a:rPr lang="en-US" sz="1200" i="1" dirty="0" smtClean="0">
                <a:solidFill>
                  <a:srgbClr val="717171"/>
                </a:solidFill>
                <a:ea typeface="Calibri" panose="020F0502020204030204" pitchFamily="34" charset="0"/>
                <a:cs typeface="Arial" panose="020B0604020202020204" pitchFamily="34" charset="0"/>
              </a:rPr>
              <a:t>….”</a:t>
            </a:r>
          </a:p>
          <a:p>
            <a:pPr>
              <a:spcAft>
                <a:spcPts val="1440"/>
              </a:spcAft>
            </a:pPr>
            <a:r>
              <a:rPr lang="en-US" sz="1200" dirty="0" smtClean="0">
                <a:solidFill>
                  <a:srgbClr val="717171"/>
                </a:solidFill>
                <a:ea typeface="Calibri" panose="020F0502020204030204" pitchFamily="34" charset="0"/>
                <a:cs typeface="Times New Roman" panose="02020603050405020304" pitchFamily="18" charset="0"/>
              </a:rPr>
              <a:t>(Social Worker, Dept. of Social Development, Inanda, KZN).</a:t>
            </a:r>
            <a:endParaRPr lang="en-ZA" sz="1200" dirty="0">
              <a:solidFill>
                <a:srgbClr val="717171"/>
              </a:solidFill>
              <a:ea typeface="Calibri" panose="020F0502020204030204" pitchFamily="34" charset="0"/>
              <a:cs typeface="Times New Roman" panose="02020603050405020304" pitchFamily="18" charset="0"/>
            </a:endParaRPr>
          </a:p>
        </p:txBody>
      </p:sp>
      <p:sp>
        <p:nvSpPr>
          <p:cNvPr id="58" name="TextBox 57"/>
          <p:cNvSpPr txBox="1"/>
          <p:nvPr/>
        </p:nvSpPr>
        <p:spPr>
          <a:xfrm>
            <a:off x="357718" y="5330498"/>
            <a:ext cx="2827502" cy="246221"/>
          </a:xfrm>
          <a:prstGeom prst="rect">
            <a:avLst/>
          </a:prstGeom>
          <a:noFill/>
        </p:spPr>
        <p:txBody>
          <a:bodyPr wrap="square" lIns="0" tIns="0" rIns="0" bIns="0" rtlCol="0">
            <a:spAutoFit/>
          </a:bodyPr>
          <a:lstStyle/>
          <a:p>
            <a:r>
              <a:rPr lang="en-ZA" sz="1600" dirty="0" smtClean="0">
                <a:solidFill>
                  <a:srgbClr val="717171"/>
                </a:solidFill>
              </a:rPr>
              <a:t>Less inhibition</a:t>
            </a:r>
          </a:p>
        </p:txBody>
      </p:sp>
      <p:sp>
        <p:nvSpPr>
          <p:cNvPr id="59" name="Rectangular Callout 58"/>
          <p:cNvSpPr/>
          <p:nvPr/>
        </p:nvSpPr>
        <p:spPr>
          <a:xfrm>
            <a:off x="7449990" y="3932091"/>
            <a:ext cx="4265759" cy="2028367"/>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1440"/>
              </a:spcAft>
            </a:pPr>
            <a:r>
              <a:rPr lang="en-US" sz="1200" i="1" dirty="0" smtClean="0">
                <a:solidFill>
                  <a:srgbClr val="717171"/>
                </a:solidFill>
                <a:ea typeface="Calibri" panose="020F0502020204030204" pitchFamily="34" charset="0"/>
                <a:cs typeface="Arial" panose="020B0604020202020204" pitchFamily="34" charset="0"/>
              </a:rPr>
              <a:t>“</a:t>
            </a:r>
            <a:r>
              <a:rPr lang="en-US" sz="1200" i="1" dirty="0">
                <a:solidFill>
                  <a:srgbClr val="717171"/>
                </a:solidFill>
                <a:ea typeface="Times New Roman" panose="02020603050405020304" pitchFamily="18" charset="0"/>
                <a:cs typeface="Arial" panose="020B0604020202020204" pitchFamily="34" charset="0"/>
              </a:rPr>
              <a:t>It is affecting them in a huge way because with some of them they start believing that this is what they deserve it has become normal, they get to the point where they don't report these case, they accept whatever is going on or happening to them, so mentally hey believe that this is how my life should be or I deserve </a:t>
            </a:r>
            <a:r>
              <a:rPr lang="en-US" sz="1200" i="1" dirty="0" smtClean="0">
                <a:solidFill>
                  <a:srgbClr val="717171"/>
                </a:solidFill>
                <a:ea typeface="Times New Roman" panose="02020603050405020304" pitchFamily="18" charset="0"/>
                <a:cs typeface="Arial" panose="020B0604020202020204" pitchFamily="34" charset="0"/>
              </a:rPr>
              <a:t>this. </a:t>
            </a:r>
            <a:r>
              <a:rPr lang="en-US" sz="1200" i="1" dirty="0">
                <a:solidFill>
                  <a:srgbClr val="717171"/>
                </a:solidFill>
                <a:ea typeface="Times New Roman" panose="02020603050405020304" pitchFamily="18" charset="0"/>
                <a:cs typeface="Arial" panose="020B0604020202020204" pitchFamily="34" charset="0"/>
              </a:rPr>
              <a:t>F</a:t>
            </a:r>
            <a:r>
              <a:rPr lang="en-US" sz="1200" i="1" dirty="0" smtClean="0">
                <a:solidFill>
                  <a:srgbClr val="717171"/>
                </a:solidFill>
                <a:ea typeface="Times New Roman" panose="02020603050405020304" pitchFamily="18" charset="0"/>
                <a:cs typeface="Arial" panose="020B0604020202020204" pitchFamily="34" charset="0"/>
              </a:rPr>
              <a:t>irst </a:t>
            </a:r>
            <a:r>
              <a:rPr lang="en-US" sz="1200" i="1" dirty="0">
                <a:solidFill>
                  <a:srgbClr val="717171"/>
                </a:solidFill>
                <a:ea typeface="Times New Roman" panose="02020603050405020304" pitchFamily="18" charset="0"/>
                <a:cs typeface="Arial" panose="020B0604020202020204" pitchFamily="34" charset="0"/>
              </a:rPr>
              <a:t>the uncle and then it's being kidnapped on the streets and then it's the boyfriend, so it's like this is normal to me, this is how my life should be which is wrong </a:t>
            </a:r>
            <a:r>
              <a:rPr lang="en-US" sz="1200" i="1" dirty="0" smtClean="0">
                <a:solidFill>
                  <a:srgbClr val="717171"/>
                </a:solidFill>
                <a:ea typeface="Calibri" panose="020F0502020204030204" pitchFamily="34" charset="0"/>
                <a:cs typeface="Arial" panose="020B0604020202020204" pitchFamily="34" charset="0"/>
              </a:rPr>
              <a:t>….”</a:t>
            </a:r>
          </a:p>
          <a:p>
            <a:pPr>
              <a:spcAft>
                <a:spcPts val="1440"/>
              </a:spcAft>
            </a:pPr>
            <a:r>
              <a:rPr lang="en-US" sz="1200" dirty="0" smtClean="0">
                <a:solidFill>
                  <a:srgbClr val="717171"/>
                </a:solidFill>
                <a:ea typeface="Calibri" panose="020F0502020204030204" pitchFamily="34" charset="0"/>
                <a:cs typeface="Times New Roman" panose="02020603050405020304" pitchFamily="18" charset="0"/>
              </a:rPr>
              <a:t>(Social Worker, Orange Farm Clinic, JHB).</a:t>
            </a:r>
            <a:endParaRPr lang="en-ZA" sz="1200" dirty="0">
              <a:solidFill>
                <a:srgbClr val="71717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511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54</a:t>
            </a:fld>
            <a:endParaRPr lang="en-GB" dirty="0">
              <a:solidFill>
                <a:srgbClr val="717171"/>
              </a:solidFill>
            </a:endParaRPr>
          </a:p>
        </p:txBody>
      </p:sp>
      <p:sp>
        <p:nvSpPr>
          <p:cNvPr id="6" name="Content Placeholder 1"/>
          <p:cNvSpPr txBox="1">
            <a:spLocks/>
          </p:cNvSpPr>
          <p:nvPr/>
        </p:nvSpPr>
        <p:spPr>
          <a:xfrm>
            <a:off x="1709993" y="1348867"/>
            <a:ext cx="9146920" cy="4018118"/>
          </a:xfrm>
          <a:prstGeom prst="rect">
            <a:avLst/>
          </a:prstGeom>
        </p:spPr>
        <p:txBody>
          <a:bodyPr lIns="0" tIns="0" rIns="0" bIns="0"/>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3200" i="1" dirty="0">
              <a:solidFill>
                <a:srgbClr val="717171"/>
              </a:solidFill>
            </a:endParaRPr>
          </a:p>
          <a:p>
            <a:pPr>
              <a:tabLst>
                <a:tab pos="8339138" algn="l"/>
              </a:tabLst>
            </a:pPr>
            <a:r>
              <a:rPr lang="en-GB" sz="2800" i="1" dirty="0" smtClean="0">
                <a:solidFill>
                  <a:srgbClr val="717171"/>
                </a:solidFill>
              </a:rPr>
              <a:t>“…</a:t>
            </a:r>
            <a:r>
              <a:rPr lang="en-US" sz="2800" i="1" dirty="0" smtClean="0">
                <a:solidFill>
                  <a:srgbClr val="717171"/>
                </a:solidFill>
              </a:rPr>
              <a:t>they are able to </a:t>
            </a:r>
            <a:r>
              <a:rPr lang="en-US" sz="2800" i="1" dirty="0">
                <a:solidFill>
                  <a:srgbClr val="717171"/>
                </a:solidFill>
              </a:rPr>
              <a:t>see that there are older women who are making it, they are not married and not dependent on a </a:t>
            </a:r>
            <a:r>
              <a:rPr lang="en-US" sz="2800" i="1" dirty="0" smtClean="0">
                <a:solidFill>
                  <a:srgbClr val="717171"/>
                </a:solidFill>
              </a:rPr>
              <a:t>man. They </a:t>
            </a:r>
            <a:r>
              <a:rPr lang="en-US" sz="2800" i="1" dirty="0">
                <a:solidFill>
                  <a:srgbClr val="717171"/>
                </a:solidFill>
              </a:rPr>
              <a:t>are able to live comfortably and make their own </a:t>
            </a:r>
            <a:r>
              <a:rPr lang="en-US" sz="2800" i="1" dirty="0" smtClean="0">
                <a:solidFill>
                  <a:srgbClr val="717171"/>
                </a:solidFill>
              </a:rPr>
              <a:t>choices”</a:t>
            </a:r>
            <a:endParaRPr lang="en-GB" sz="2800" i="1" dirty="0">
              <a:solidFill>
                <a:srgbClr val="717171"/>
              </a:solidFill>
            </a:endParaRPr>
          </a:p>
          <a:p>
            <a:r>
              <a:rPr lang="en-GB" sz="2200" dirty="0">
                <a:solidFill>
                  <a:srgbClr val="717171"/>
                </a:solidFill>
              </a:rPr>
              <a:t> </a:t>
            </a:r>
            <a:endParaRPr lang="en-GB" sz="2200" dirty="0" smtClean="0">
              <a:solidFill>
                <a:srgbClr val="717171"/>
              </a:solidFill>
            </a:endParaRPr>
          </a:p>
          <a:p>
            <a:r>
              <a:rPr lang="en-GB" sz="2200" dirty="0" smtClean="0">
                <a:solidFill>
                  <a:srgbClr val="717171"/>
                </a:solidFill>
              </a:rPr>
              <a:t>(Social </a:t>
            </a:r>
            <a:r>
              <a:rPr lang="en-GB" sz="2200" dirty="0">
                <a:solidFill>
                  <a:srgbClr val="717171"/>
                </a:solidFill>
              </a:rPr>
              <a:t>Worker, </a:t>
            </a:r>
            <a:r>
              <a:rPr lang="en-GB" sz="2200" dirty="0" smtClean="0">
                <a:solidFill>
                  <a:srgbClr val="717171"/>
                </a:solidFill>
              </a:rPr>
              <a:t>Durban Hospice for Women, DBN)</a:t>
            </a:r>
            <a:endParaRPr lang="en-GB" sz="2200" dirty="0">
              <a:solidFill>
                <a:srgbClr val="717171"/>
              </a:solidFill>
            </a:endParaRPr>
          </a:p>
          <a:p>
            <a:endParaRPr lang="en-US" sz="2200" dirty="0">
              <a:solidFill>
                <a:srgbClr val="717171"/>
              </a:solidFill>
            </a:endParaRPr>
          </a:p>
        </p:txBody>
      </p:sp>
    </p:spTree>
    <p:extLst>
      <p:ext uri="{BB962C8B-B14F-4D97-AF65-F5344CB8AC3E}">
        <p14:creationId xmlns:p14="http://schemas.microsoft.com/office/powerpoint/2010/main" val="15171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60000" y="2375516"/>
            <a:ext cx="11466875" cy="1143000"/>
          </a:xfrm>
        </p:spPr>
        <p:txBody>
          <a:bodyPr/>
          <a:lstStyle/>
          <a:p>
            <a:r>
              <a:rPr lang="en-ZA" dirty="0" smtClean="0"/>
              <a:t>Womanhood and Sexual Autonomy </a:t>
            </a:r>
            <a:endParaRPr lang="en-ZA" dirty="0"/>
          </a:p>
        </p:txBody>
      </p:sp>
      <p:sp>
        <p:nvSpPr>
          <p:cNvPr id="4" name="Subtitle 3"/>
          <p:cNvSpPr>
            <a:spLocks noGrp="1"/>
          </p:cNvSpPr>
          <p:nvPr>
            <p:ph type="subTitle" idx="1"/>
          </p:nvPr>
        </p:nvSpPr>
        <p:spPr>
          <a:xfrm>
            <a:off x="360000" y="3518516"/>
            <a:ext cx="11466875" cy="1125748"/>
          </a:xfrm>
        </p:spPr>
        <p:txBody>
          <a:bodyPr/>
          <a:lstStyle/>
          <a:p>
            <a:endParaRPr lang="en-ZA" dirty="0"/>
          </a:p>
        </p:txBody>
      </p:sp>
    </p:spTree>
    <p:extLst>
      <p:ext uri="{BB962C8B-B14F-4D97-AF65-F5344CB8AC3E}">
        <p14:creationId xmlns:p14="http://schemas.microsoft.com/office/powerpoint/2010/main" val="20861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9999" y="2933606"/>
            <a:ext cx="5219919" cy="990789"/>
          </a:xfrm>
        </p:spPr>
        <p:txBody>
          <a:bodyPr/>
          <a:lstStyle/>
          <a:p>
            <a:r>
              <a:rPr lang="en-ZA" dirty="0" smtClean="0"/>
              <a:t>Looking at emerging typologies to understand SA young women </a:t>
            </a:r>
            <a:endParaRPr lang="en-ZA" dirty="0"/>
          </a:p>
        </p:txBody>
      </p:sp>
      <p:sp>
        <p:nvSpPr>
          <p:cNvPr id="6" name="Slide Number Placeholder 5"/>
          <p:cNvSpPr>
            <a:spLocks noGrp="1"/>
          </p:cNvSpPr>
          <p:nvPr>
            <p:ph type="sldNum" sz="quarter" idx="10"/>
          </p:nvPr>
        </p:nvSpPr>
        <p:spPr/>
        <p:txBody>
          <a:bodyPr/>
          <a:lstStyle/>
          <a:p>
            <a:fld id="{4034BEE3-566C-4068-A777-C3A4762E861B}" type="slidenum">
              <a:rPr lang="en-GB" smtClean="0"/>
              <a:pPr/>
              <a:t>56</a:t>
            </a:fld>
            <a:endParaRPr lang="en-GB" dirty="0"/>
          </a:p>
        </p:txBody>
      </p:sp>
      <p:pic>
        <p:nvPicPr>
          <p:cNvPr id="8"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05714" y="1421507"/>
            <a:ext cx="5787121" cy="4138436"/>
          </a:xfrm>
          <a:prstGeom prst="rect">
            <a:avLst/>
          </a:prstGeom>
        </p:spPr>
      </p:pic>
    </p:spTree>
    <p:extLst>
      <p:ext uri="{BB962C8B-B14F-4D97-AF65-F5344CB8AC3E}">
        <p14:creationId xmlns:p14="http://schemas.microsoft.com/office/powerpoint/2010/main" val="17052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a:t>Five differentiated young women typologies emerged</a:t>
            </a:r>
          </a:p>
        </p:txBody>
      </p:sp>
      <p:sp>
        <p:nvSpPr>
          <p:cNvPr id="5" name="Text Placeholder 4"/>
          <p:cNvSpPr>
            <a:spLocks noGrp="1"/>
          </p:cNvSpPr>
          <p:nvPr>
            <p:ph type="body" sz="quarter" idx="16"/>
          </p:nvPr>
        </p:nvSpPr>
        <p:spPr/>
        <p:txBody>
          <a:bodyPr/>
          <a:lstStyle/>
          <a:p>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57</a:t>
            </a:fld>
            <a:endParaRPr lang="en-GB" dirty="0"/>
          </a:p>
        </p:txBody>
      </p:sp>
      <p:cxnSp>
        <p:nvCxnSpPr>
          <p:cNvPr id="33" name="Straight Connector 32"/>
          <p:cNvCxnSpPr>
            <a:stCxn id="35" idx="2"/>
            <a:endCxn id="36" idx="0"/>
          </p:cNvCxnSpPr>
          <p:nvPr/>
        </p:nvCxnSpPr>
        <p:spPr>
          <a:xfrm>
            <a:off x="5997504" y="1357320"/>
            <a:ext cx="15875" cy="4405975"/>
          </a:xfrm>
          <a:prstGeom prst="line">
            <a:avLst/>
          </a:prstGeom>
          <a:noFill/>
          <a:ln w="19050" cap="flat" cmpd="sng" algn="ctr">
            <a:solidFill>
              <a:srgbClr val="717171">
                <a:lumMod val="50000"/>
                <a:lumOff val="50000"/>
              </a:srgbClr>
            </a:solidFill>
            <a:prstDash val="solid"/>
            <a:miter lim="800000"/>
          </a:ln>
          <a:effectLst/>
        </p:spPr>
      </p:cxnSp>
      <p:cxnSp>
        <p:nvCxnSpPr>
          <p:cNvPr id="34" name="Straight Connector 33"/>
          <p:cNvCxnSpPr>
            <a:stCxn id="37" idx="3"/>
            <a:endCxn id="38" idx="1"/>
          </p:cNvCxnSpPr>
          <p:nvPr/>
        </p:nvCxnSpPr>
        <p:spPr>
          <a:xfrm>
            <a:off x="2274516" y="3679446"/>
            <a:ext cx="7777646" cy="0"/>
          </a:xfrm>
          <a:prstGeom prst="line">
            <a:avLst/>
          </a:prstGeom>
          <a:noFill/>
          <a:ln w="19050" cap="flat" cmpd="sng" algn="ctr">
            <a:solidFill>
              <a:srgbClr val="717171">
                <a:lumMod val="50000"/>
                <a:lumOff val="50000"/>
              </a:srgbClr>
            </a:solidFill>
            <a:prstDash val="solid"/>
            <a:miter lim="800000"/>
          </a:ln>
          <a:effectLst/>
        </p:spPr>
      </p:cxnSp>
      <p:sp>
        <p:nvSpPr>
          <p:cNvPr id="35" name="Rectangle 34"/>
          <p:cNvSpPr/>
          <p:nvPr/>
        </p:nvSpPr>
        <p:spPr bwMode="ltGray">
          <a:xfrm>
            <a:off x="5476037" y="1105419"/>
            <a:ext cx="1042934" cy="251901"/>
          </a:xfrm>
          <a:prstGeom prst="rect">
            <a:avLst/>
          </a:prstGeom>
          <a:solidFill>
            <a:srgbClr val="717171">
              <a:lumMod val="50000"/>
              <a:lumOff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50" b="1" i="0" u="none" strike="noStrike" kern="0" cap="none" spc="0" normalizeH="0" baseline="0" noProof="0" dirty="0" smtClean="0">
                <a:ln>
                  <a:noFill/>
                </a:ln>
                <a:solidFill>
                  <a:srgbClr val="FFFFFF"/>
                </a:solidFill>
                <a:effectLst/>
                <a:uLnTx/>
                <a:uFillTx/>
                <a:latin typeface="Arial"/>
                <a:ea typeface="+mn-ea"/>
                <a:cs typeface="+mn-cs"/>
              </a:rPr>
              <a:t>PRIVILEGED</a:t>
            </a:r>
          </a:p>
        </p:txBody>
      </p:sp>
      <p:sp>
        <p:nvSpPr>
          <p:cNvPr id="36" name="Rectangle 35"/>
          <p:cNvSpPr/>
          <p:nvPr/>
        </p:nvSpPr>
        <p:spPr bwMode="ltGray">
          <a:xfrm>
            <a:off x="5491912" y="5763295"/>
            <a:ext cx="1042934" cy="251901"/>
          </a:xfrm>
          <a:prstGeom prst="rect">
            <a:avLst/>
          </a:prstGeom>
          <a:solidFill>
            <a:srgbClr val="717171">
              <a:lumMod val="50000"/>
              <a:lumOff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50" b="1" i="0" u="none" strike="noStrike" kern="0" cap="none" spc="0" normalizeH="0" baseline="0" noProof="0" dirty="0" smtClean="0">
                <a:ln>
                  <a:noFill/>
                </a:ln>
                <a:solidFill>
                  <a:srgbClr val="FFFFFF"/>
                </a:solidFill>
                <a:effectLst/>
                <a:uLnTx/>
                <a:uFillTx/>
                <a:latin typeface="Arial"/>
                <a:ea typeface="+mn-ea"/>
                <a:cs typeface="+mn-cs"/>
              </a:rPr>
              <a:t>SURVIVAL</a:t>
            </a:r>
          </a:p>
        </p:txBody>
      </p:sp>
      <p:sp>
        <p:nvSpPr>
          <p:cNvPr id="37" name="Rectangle 36"/>
          <p:cNvSpPr/>
          <p:nvPr/>
        </p:nvSpPr>
        <p:spPr bwMode="ltGray">
          <a:xfrm>
            <a:off x="1231582" y="3553495"/>
            <a:ext cx="1042934" cy="251901"/>
          </a:xfrm>
          <a:prstGeom prst="rect">
            <a:avLst/>
          </a:prstGeom>
          <a:solidFill>
            <a:srgbClr val="717171">
              <a:lumMod val="50000"/>
              <a:lumOff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50" b="1" i="0" u="none" strike="noStrike" kern="0" cap="none" spc="0" normalizeH="0" baseline="0" noProof="0" dirty="0" smtClean="0">
                <a:ln>
                  <a:noFill/>
                </a:ln>
                <a:solidFill>
                  <a:srgbClr val="FFFFFF"/>
                </a:solidFill>
                <a:effectLst/>
                <a:uLnTx/>
                <a:uFillTx/>
                <a:latin typeface="Arial"/>
                <a:ea typeface="+mn-ea"/>
                <a:cs typeface="+mn-cs"/>
              </a:rPr>
              <a:t>LOW RISK</a:t>
            </a:r>
          </a:p>
        </p:txBody>
      </p:sp>
      <p:sp>
        <p:nvSpPr>
          <p:cNvPr id="38" name="Rectangle 37"/>
          <p:cNvSpPr/>
          <p:nvPr/>
        </p:nvSpPr>
        <p:spPr bwMode="ltGray">
          <a:xfrm>
            <a:off x="10052162" y="3553495"/>
            <a:ext cx="1042934" cy="251901"/>
          </a:xfrm>
          <a:prstGeom prst="rect">
            <a:avLst/>
          </a:prstGeom>
          <a:solidFill>
            <a:srgbClr val="717171">
              <a:lumMod val="50000"/>
              <a:lumOff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50" b="1" i="0" u="none" strike="noStrike" kern="0" cap="none" spc="0" normalizeH="0" baseline="0" noProof="0" dirty="0" smtClean="0">
                <a:ln>
                  <a:noFill/>
                </a:ln>
                <a:solidFill>
                  <a:srgbClr val="FFFFFF"/>
                </a:solidFill>
                <a:effectLst/>
                <a:uLnTx/>
                <a:uFillTx/>
                <a:latin typeface="Arial"/>
                <a:ea typeface="+mn-ea"/>
                <a:cs typeface="+mn-cs"/>
              </a:rPr>
              <a:t>HIGH RISK</a:t>
            </a:r>
          </a:p>
        </p:txBody>
      </p:sp>
      <p:grpSp>
        <p:nvGrpSpPr>
          <p:cNvPr id="39" name="noun_project_1570.eps"/>
          <p:cNvGrpSpPr>
            <a:grpSpLocks/>
          </p:cNvGrpSpPr>
          <p:nvPr/>
        </p:nvGrpSpPr>
        <p:grpSpPr bwMode="auto">
          <a:xfrm>
            <a:off x="2468063" y="4923189"/>
            <a:ext cx="579437" cy="608012"/>
            <a:chOff x="2826" y="1937"/>
            <a:chExt cx="366" cy="383"/>
          </a:xfrm>
          <a:solidFill>
            <a:srgbClr val="E5007E"/>
          </a:solidFill>
        </p:grpSpPr>
        <p:sp>
          <p:nvSpPr>
            <p:cNvPr id="40"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1"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sp>
        <p:nvSpPr>
          <p:cNvPr id="42" name="Rectangle 41"/>
          <p:cNvSpPr/>
          <p:nvPr/>
        </p:nvSpPr>
        <p:spPr>
          <a:xfrm>
            <a:off x="3140787" y="4996066"/>
            <a:ext cx="1414405" cy="499772"/>
          </a:xfrm>
          <a:prstGeom prst="rect">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Responsible Mother</a:t>
            </a:r>
          </a:p>
        </p:txBody>
      </p:sp>
      <p:grpSp>
        <p:nvGrpSpPr>
          <p:cNvPr id="43" name="Group 42"/>
          <p:cNvGrpSpPr/>
          <p:nvPr/>
        </p:nvGrpSpPr>
        <p:grpSpPr>
          <a:xfrm>
            <a:off x="2845110" y="1590191"/>
            <a:ext cx="2131323" cy="570106"/>
            <a:chOff x="2720911" y="1249805"/>
            <a:chExt cx="2131323" cy="570106"/>
          </a:xfrm>
        </p:grpSpPr>
        <p:sp>
          <p:nvSpPr>
            <p:cNvPr id="44" name="noun_project_1085.eps"/>
            <p:cNvSpPr>
              <a:spLocks noEditPoints="1"/>
            </p:cNvSpPr>
            <p:nvPr/>
          </p:nvSpPr>
          <p:spPr bwMode="auto">
            <a:xfrm>
              <a:off x="2720911" y="1249805"/>
              <a:ext cx="648678" cy="570106"/>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rgbClr val="E5007E">
                <a:lumMod val="60000"/>
                <a:lumOff val="4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5" name="Rectangle 44"/>
            <p:cNvSpPr/>
            <p:nvPr/>
          </p:nvSpPr>
          <p:spPr>
            <a:xfrm>
              <a:off x="3437829" y="1293347"/>
              <a:ext cx="1414405" cy="499772"/>
            </a:xfrm>
            <a:prstGeom prst="rect">
              <a:avLst/>
            </a:prstGeom>
            <a:solidFill>
              <a:srgbClr val="E5007E">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The Good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Girl</a:t>
              </a:r>
            </a:p>
          </p:txBody>
        </p:sp>
      </p:grpSp>
      <p:grpSp>
        <p:nvGrpSpPr>
          <p:cNvPr id="46" name="Group 45"/>
          <p:cNvGrpSpPr/>
          <p:nvPr/>
        </p:nvGrpSpPr>
        <p:grpSpPr>
          <a:xfrm>
            <a:off x="4683833" y="3300260"/>
            <a:ext cx="2036701" cy="618504"/>
            <a:chOff x="4630803" y="2987547"/>
            <a:chExt cx="2036701" cy="618504"/>
          </a:xfrm>
        </p:grpSpPr>
        <p:sp>
          <p:nvSpPr>
            <p:cNvPr id="47" name="noun_project_1381.eps"/>
            <p:cNvSpPr>
              <a:spLocks noEditPoints="1"/>
            </p:cNvSpPr>
            <p:nvPr/>
          </p:nvSpPr>
          <p:spPr bwMode="auto">
            <a:xfrm>
              <a:off x="4630803" y="2987547"/>
              <a:ext cx="541337" cy="603250"/>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rgbClr val="C50017">
                <a:lumMod val="60000"/>
                <a:lumOff val="4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8" name="Rectangle 47"/>
            <p:cNvSpPr/>
            <p:nvPr/>
          </p:nvSpPr>
          <p:spPr>
            <a:xfrm>
              <a:off x="5253099" y="3106279"/>
              <a:ext cx="1414405" cy="499772"/>
            </a:xfrm>
            <a:prstGeom prst="rect">
              <a:avLst/>
            </a:prstGeom>
            <a:solidFill>
              <a:srgbClr val="C50017">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Protection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Savvy</a:t>
              </a:r>
            </a:p>
          </p:txBody>
        </p:sp>
      </p:grpSp>
      <p:grpSp>
        <p:nvGrpSpPr>
          <p:cNvPr id="49" name="Group 48"/>
          <p:cNvGrpSpPr/>
          <p:nvPr/>
        </p:nvGrpSpPr>
        <p:grpSpPr>
          <a:xfrm>
            <a:off x="6808479" y="1633733"/>
            <a:ext cx="2045073" cy="609600"/>
            <a:chOff x="8600611" y="1383755"/>
            <a:chExt cx="2045073" cy="609600"/>
          </a:xfrm>
        </p:grpSpPr>
        <p:sp>
          <p:nvSpPr>
            <p:cNvPr id="50" name="noun_project_1061.eps"/>
            <p:cNvSpPr>
              <a:spLocks/>
            </p:cNvSpPr>
            <p:nvPr/>
          </p:nvSpPr>
          <p:spPr bwMode="auto">
            <a:xfrm>
              <a:off x="8600611" y="1383755"/>
              <a:ext cx="557211" cy="609600"/>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rgbClr val="E5007E">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1" name="Rectangle 50"/>
            <p:cNvSpPr/>
            <p:nvPr/>
          </p:nvSpPr>
          <p:spPr>
            <a:xfrm>
              <a:off x="9231279" y="1449910"/>
              <a:ext cx="1414405" cy="499772"/>
            </a:xfrm>
            <a:prstGeom prst="rect">
              <a:avLst/>
            </a:prstGeom>
            <a:solidFill>
              <a:srgbClr val="E5007E">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Material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Girl</a:t>
              </a:r>
            </a:p>
          </p:txBody>
        </p:sp>
      </p:grpSp>
      <p:grpSp>
        <p:nvGrpSpPr>
          <p:cNvPr id="52" name="Group 51"/>
          <p:cNvGrpSpPr/>
          <p:nvPr/>
        </p:nvGrpSpPr>
        <p:grpSpPr>
          <a:xfrm>
            <a:off x="6970106" y="4923189"/>
            <a:ext cx="2161514" cy="585676"/>
            <a:chOff x="6720534" y="4334293"/>
            <a:chExt cx="2161514" cy="585676"/>
          </a:xfrm>
        </p:grpSpPr>
        <p:sp>
          <p:nvSpPr>
            <p:cNvPr id="53" name="noun_project_0905.eps"/>
            <p:cNvSpPr>
              <a:spLocks noEditPoints="1"/>
            </p:cNvSpPr>
            <p:nvPr/>
          </p:nvSpPr>
          <p:spPr bwMode="auto">
            <a:xfrm>
              <a:off x="6720534" y="4334293"/>
              <a:ext cx="674648" cy="585676"/>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C00069"/>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4" name="Rectangle 53"/>
            <p:cNvSpPr/>
            <p:nvPr/>
          </p:nvSpPr>
          <p:spPr>
            <a:xfrm>
              <a:off x="7467643" y="4349942"/>
              <a:ext cx="1414405" cy="499772"/>
            </a:xfrm>
            <a:prstGeom prst="rect">
              <a:avLst/>
            </a:prstGeom>
            <a:solidFill>
              <a:srgbClr val="C00069"/>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Gender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Prisoner</a:t>
              </a:r>
            </a:p>
          </p:txBody>
        </p:sp>
      </p:grpSp>
      <p:sp>
        <p:nvSpPr>
          <p:cNvPr id="55" name="TextBox 54"/>
          <p:cNvSpPr txBox="1"/>
          <p:nvPr/>
        </p:nvSpPr>
        <p:spPr>
          <a:xfrm>
            <a:off x="1242975" y="3311578"/>
            <a:ext cx="965598" cy="215444"/>
          </a:xfrm>
          <a:prstGeom prst="rect">
            <a:avLst/>
          </a:prstGeom>
          <a:noFill/>
        </p:spPr>
        <p:txBody>
          <a:bodyPr wrap="square" lIns="0" tIns="0" rIns="0" bIns="0" rtlCol="0">
            <a:spAutoFit/>
          </a:bodyPr>
          <a:lstStyle/>
          <a:p>
            <a:r>
              <a:rPr lang="en-ZA" sz="1400" dirty="0" smtClean="0">
                <a:solidFill>
                  <a:srgbClr val="717171">
                    <a:lumMod val="75000"/>
                  </a:srgbClr>
                </a:solidFill>
                <a:latin typeface="Cooper Black" panose="0208090404030B020404" pitchFamily="18" charset="0"/>
              </a:rPr>
              <a:t>Thriving</a:t>
            </a:r>
          </a:p>
        </p:txBody>
      </p:sp>
      <p:sp>
        <p:nvSpPr>
          <p:cNvPr id="56" name="TextBox 55"/>
          <p:cNvSpPr txBox="1"/>
          <p:nvPr/>
        </p:nvSpPr>
        <p:spPr>
          <a:xfrm>
            <a:off x="10113894" y="3313747"/>
            <a:ext cx="965598" cy="215444"/>
          </a:xfrm>
          <a:prstGeom prst="rect">
            <a:avLst/>
          </a:prstGeom>
          <a:noFill/>
        </p:spPr>
        <p:txBody>
          <a:bodyPr wrap="square" lIns="0" tIns="0" rIns="0" bIns="0" rtlCol="0">
            <a:spAutoFit/>
          </a:bodyPr>
          <a:lstStyle/>
          <a:p>
            <a:pPr algn="r"/>
            <a:r>
              <a:rPr lang="en-ZA" sz="1400" dirty="0" smtClean="0">
                <a:solidFill>
                  <a:srgbClr val="717171">
                    <a:lumMod val="75000"/>
                  </a:srgbClr>
                </a:solidFill>
                <a:latin typeface="Cooper Black" panose="0208090404030B020404" pitchFamily="18" charset="0"/>
              </a:rPr>
              <a:t>Exploring</a:t>
            </a:r>
          </a:p>
        </p:txBody>
      </p:sp>
      <p:sp>
        <p:nvSpPr>
          <p:cNvPr id="57" name="TextBox 56"/>
          <p:cNvSpPr txBox="1"/>
          <p:nvPr/>
        </p:nvSpPr>
        <p:spPr>
          <a:xfrm>
            <a:off x="1251111" y="3840139"/>
            <a:ext cx="965598" cy="215444"/>
          </a:xfrm>
          <a:prstGeom prst="rect">
            <a:avLst/>
          </a:prstGeom>
          <a:noFill/>
        </p:spPr>
        <p:txBody>
          <a:bodyPr wrap="square" lIns="0" tIns="0" rIns="0" bIns="0" rtlCol="0">
            <a:spAutoFit/>
          </a:bodyPr>
          <a:lstStyle/>
          <a:p>
            <a:r>
              <a:rPr lang="en-ZA" sz="1400" dirty="0" smtClean="0">
                <a:solidFill>
                  <a:srgbClr val="717171">
                    <a:lumMod val="75000"/>
                  </a:srgbClr>
                </a:solidFill>
                <a:latin typeface="Cooper Black" panose="0208090404030B020404" pitchFamily="18" charset="0"/>
              </a:rPr>
              <a:t>Striving</a:t>
            </a:r>
          </a:p>
        </p:txBody>
      </p:sp>
      <p:sp>
        <p:nvSpPr>
          <p:cNvPr id="58" name="TextBox 57"/>
          <p:cNvSpPr txBox="1"/>
          <p:nvPr/>
        </p:nvSpPr>
        <p:spPr>
          <a:xfrm>
            <a:off x="10122030" y="3829608"/>
            <a:ext cx="965598" cy="215444"/>
          </a:xfrm>
          <a:prstGeom prst="rect">
            <a:avLst/>
          </a:prstGeom>
          <a:noFill/>
        </p:spPr>
        <p:txBody>
          <a:bodyPr wrap="square" lIns="0" tIns="0" rIns="0" bIns="0" rtlCol="0">
            <a:spAutoFit/>
          </a:bodyPr>
          <a:lstStyle/>
          <a:p>
            <a:pPr algn="r"/>
            <a:r>
              <a:rPr lang="en-ZA" sz="1400" dirty="0" smtClean="0">
                <a:solidFill>
                  <a:srgbClr val="717171">
                    <a:lumMod val="75000"/>
                  </a:srgbClr>
                </a:solidFill>
                <a:latin typeface="Cooper Black" panose="0208090404030B020404" pitchFamily="18" charset="0"/>
              </a:rPr>
              <a:t>Surviving</a:t>
            </a:r>
          </a:p>
        </p:txBody>
      </p:sp>
    </p:spTree>
    <p:extLst>
      <p:ext uri="{BB962C8B-B14F-4D97-AF65-F5344CB8AC3E}">
        <p14:creationId xmlns:p14="http://schemas.microsoft.com/office/powerpoint/2010/main" val="28985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ZA" dirty="0" smtClean="0"/>
              <a:t>Typology dynamics </a:t>
            </a:r>
            <a:endParaRPr lang="en-ZA" dirty="0"/>
          </a:p>
        </p:txBody>
      </p:sp>
      <p:sp>
        <p:nvSpPr>
          <p:cNvPr id="5" name="Text Placeholder 4"/>
          <p:cNvSpPr>
            <a:spLocks noGrp="1"/>
          </p:cNvSpPr>
          <p:nvPr>
            <p:ph type="body" sz="quarter" idx="16"/>
          </p:nvPr>
        </p:nvSpPr>
        <p:spPr/>
        <p:txBody>
          <a:bodyPr/>
          <a:lstStyle/>
          <a:p>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58</a:t>
            </a:fld>
            <a:endParaRPr lang="en-GB" dirty="0"/>
          </a:p>
        </p:txBody>
      </p:sp>
      <p:grpSp>
        <p:nvGrpSpPr>
          <p:cNvPr id="35" name="Group 34"/>
          <p:cNvGrpSpPr/>
          <p:nvPr/>
        </p:nvGrpSpPr>
        <p:grpSpPr>
          <a:xfrm>
            <a:off x="565970" y="1250420"/>
            <a:ext cx="7969314" cy="3363421"/>
            <a:chOff x="1799660" y="1976120"/>
            <a:chExt cx="7969314" cy="3363421"/>
          </a:xfrm>
        </p:grpSpPr>
        <p:cxnSp>
          <p:nvCxnSpPr>
            <p:cNvPr id="36" name="Straight Connector 35"/>
            <p:cNvCxnSpPr>
              <a:stCxn id="38" idx="2"/>
              <a:endCxn id="39" idx="0"/>
            </p:cNvCxnSpPr>
            <p:nvPr/>
          </p:nvCxnSpPr>
          <p:spPr>
            <a:xfrm>
              <a:off x="5807902" y="2228021"/>
              <a:ext cx="15875" cy="2859619"/>
            </a:xfrm>
            <a:prstGeom prst="line">
              <a:avLst/>
            </a:prstGeom>
            <a:noFill/>
            <a:ln w="19050" cap="flat" cmpd="sng" algn="ctr">
              <a:solidFill>
                <a:srgbClr val="717171">
                  <a:lumMod val="50000"/>
                  <a:lumOff val="50000"/>
                </a:srgbClr>
              </a:solidFill>
              <a:prstDash val="solid"/>
              <a:miter lim="800000"/>
            </a:ln>
            <a:effectLst/>
          </p:spPr>
        </p:cxnSp>
        <p:cxnSp>
          <p:nvCxnSpPr>
            <p:cNvPr id="37" name="Straight Connector 36"/>
            <p:cNvCxnSpPr>
              <a:stCxn id="40" idx="3"/>
              <a:endCxn id="41" idx="1"/>
            </p:cNvCxnSpPr>
            <p:nvPr/>
          </p:nvCxnSpPr>
          <p:spPr>
            <a:xfrm>
              <a:off x="2842594" y="3627893"/>
              <a:ext cx="5883446" cy="0"/>
            </a:xfrm>
            <a:prstGeom prst="line">
              <a:avLst/>
            </a:prstGeom>
            <a:noFill/>
            <a:ln w="19050" cap="flat" cmpd="sng" algn="ctr">
              <a:solidFill>
                <a:srgbClr val="717171">
                  <a:lumMod val="50000"/>
                  <a:lumOff val="50000"/>
                </a:srgbClr>
              </a:solidFill>
              <a:prstDash val="solid"/>
              <a:miter lim="800000"/>
            </a:ln>
            <a:effectLst/>
          </p:spPr>
        </p:cxnSp>
        <p:sp>
          <p:nvSpPr>
            <p:cNvPr id="38" name="Rectangle 37"/>
            <p:cNvSpPr/>
            <p:nvPr/>
          </p:nvSpPr>
          <p:spPr bwMode="ltGray">
            <a:xfrm>
              <a:off x="5286435" y="1976120"/>
              <a:ext cx="1042934" cy="251901"/>
            </a:xfrm>
            <a:prstGeom prst="rect">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PRIVILEGED</a:t>
              </a:r>
            </a:p>
          </p:txBody>
        </p:sp>
        <p:sp>
          <p:nvSpPr>
            <p:cNvPr id="39" name="Rectangle 38"/>
            <p:cNvSpPr/>
            <p:nvPr/>
          </p:nvSpPr>
          <p:spPr bwMode="ltGray">
            <a:xfrm>
              <a:off x="5302310" y="5087640"/>
              <a:ext cx="1042934" cy="251901"/>
            </a:xfrm>
            <a:prstGeom prst="rect">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SURVIVAL</a:t>
              </a:r>
            </a:p>
          </p:txBody>
        </p:sp>
        <p:sp>
          <p:nvSpPr>
            <p:cNvPr id="40" name="Rectangle 39"/>
            <p:cNvSpPr/>
            <p:nvPr/>
          </p:nvSpPr>
          <p:spPr bwMode="ltGray">
            <a:xfrm>
              <a:off x="1799660" y="3501942"/>
              <a:ext cx="1042934" cy="251901"/>
            </a:xfrm>
            <a:prstGeom prst="rect">
              <a:avLst/>
            </a:prstGeom>
            <a:solidFill>
              <a:srgbClr val="E5007E">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LOW RISK</a:t>
              </a:r>
            </a:p>
          </p:txBody>
        </p:sp>
        <p:sp>
          <p:nvSpPr>
            <p:cNvPr id="41" name="Rectangle 40"/>
            <p:cNvSpPr/>
            <p:nvPr/>
          </p:nvSpPr>
          <p:spPr bwMode="ltGray">
            <a:xfrm>
              <a:off x="8726040" y="3501942"/>
              <a:ext cx="1042934" cy="251901"/>
            </a:xfrm>
            <a:prstGeom prst="rect">
              <a:avLst/>
            </a:prstGeom>
            <a:solidFill>
              <a:srgbClr val="E5007E">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100" b="1" i="0" u="none" strike="noStrike" kern="0" cap="none" spc="0" normalizeH="0" baseline="0" noProof="0" dirty="0" smtClean="0">
                  <a:ln>
                    <a:noFill/>
                  </a:ln>
                  <a:solidFill>
                    <a:srgbClr val="FFFFFF"/>
                  </a:solidFill>
                  <a:effectLst/>
                  <a:uLnTx/>
                  <a:uFillTx/>
                  <a:latin typeface="Arial"/>
                  <a:ea typeface="+mn-ea"/>
                  <a:cs typeface="+mn-cs"/>
                </a:rPr>
                <a:t>HIGH RISK</a:t>
              </a:r>
            </a:p>
          </p:txBody>
        </p:sp>
        <p:grpSp>
          <p:nvGrpSpPr>
            <p:cNvPr id="42" name="Group 41"/>
            <p:cNvGrpSpPr/>
            <p:nvPr/>
          </p:nvGrpSpPr>
          <p:grpSpPr>
            <a:xfrm>
              <a:off x="2407102" y="4209338"/>
              <a:ext cx="2087129" cy="608012"/>
              <a:chOff x="271451" y="2278418"/>
              <a:chExt cx="2087129" cy="608012"/>
            </a:xfrm>
          </p:grpSpPr>
          <p:grpSp>
            <p:nvGrpSpPr>
              <p:cNvPr id="52" name="noun_project_1570.eps"/>
              <p:cNvGrpSpPr>
                <a:grpSpLocks/>
              </p:cNvGrpSpPr>
              <p:nvPr/>
            </p:nvGrpSpPr>
            <p:grpSpPr bwMode="auto">
              <a:xfrm>
                <a:off x="271451" y="2278418"/>
                <a:ext cx="579437" cy="608012"/>
                <a:chOff x="2826" y="1937"/>
                <a:chExt cx="366" cy="383"/>
              </a:xfrm>
              <a:solidFill>
                <a:srgbClr val="E5007E"/>
              </a:solidFill>
            </p:grpSpPr>
            <p:sp>
              <p:nvSpPr>
                <p:cNvPr id="54"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solidFill>
                  <a:srgbClr val="FFFFFF">
                    <a:lumMod val="6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5"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solidFill>
                  <a:srgbClr val="FFFFFF">
                    <a:lumMod val="6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grpSp>
          <p:sp>
            <p:nvSpPr>
              <p:cNvPr id="53" name="Rectangle 52"/>
              <p:cNvSpPr/>
              <p:nvPr/>
            </p:nvSpPr>
            <p:spPr>
              <a:xfrm>
                <a:off x="944175" y="2351295"/>
                <a:ext cx="1414405" cy="499772"/>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Responsible Mother</a:t>
                </a:r>
              </a:p>
            </p:txBody>
          </p:sp>
        </p:grpSp>
        <p:grpSp>
          <p:nvGrpSpPr>
            <p:cNvPr id="43" name="Group 42"/>
            <p:cNvGrpSpPr/>
            <p:nvPr/>
          </p:nvGrpSpPr>
          <p:grpSpPr>
            <a:xfrm>
              <a:off x="2407102" y="2212589"/>
              <a:ext cx="2131323" cy="570106"/>
              <a:chOff x="2720911" y="1249805"/>
              <a:chExt cx="2131323" cy="570106"/>
            </a:xfrm>
          </p:grpSpPr>
          <p:sp>
            <p:nvSpPr>
              <p:cNvPr id="50" name="noun_project_1085.eps"/>
              <p:cNvSpPr>
                <a:spLocks noEditPoints="1"/>
              </p:cNvSpPr>
              <p:nvPr/>
            </p:nvSpPr>
            <p:spPr bwMode="auto">
              <a:xfrm>
                <a:off x="2720911" y="1249805"/>
                <a:ext cx="648678" cy="570106"/>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rgbClr val="FFFFFF">
                  <a:lumMod val="6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1" name="Rectangle 50"/>
              <p:cNvSpPr/>
              <p:nvPr/>
            </p:nvSpPr>
            <p:spPr>
              <a:xfrm>
                <a:off x="3437829" y="1293347"/>
                <a:ext cx="1414405" cy="499772"/>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The Good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Girl</a:t>
                </a:r>
              </a:p>
            </p:txBody>
          </p:sp>
        </p:grpSp>
        <p:grpSp>
          <p:nvGrpSpPr>
            <p:cNvPr id="44" name="Group 43"/>
            <p:cNvGrpSpPr/>
            <p:nvPr/>
          </p:nvGrpSpPr>
          <p:grpSpPr>
            <a:xfrm>
              <a:off x="4494231" y="3248707"/>
              <a:ext cx="2036701" cy="618504"/>
              <a:chOff x="4630803" y="2987547"/>
              <a:chExt cx="2036701" cy="618504"/>
            </a:xfrm>
          </p:grpSpPr>
          <p:sp>
            <p:nvSpPr>
              <p:cNvPr id="48" name="noun_project_1381.eps"/>
              <p:cNvSpPr>
                <a:spLocks noEditPoints="1"/>
              </p:cNvSpPr>
              <p:nvPr/>
            </p:nvSpPr>
            <p:spPr bwMode="auto">
              <a:xfrm>
                <a:off x="4630803" y="2987547"/>
                <a:ext cx="541337" cy="603250"/>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rgbClr val="FFFFFF">
                  <a:lumMod val="6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9" name="Rectangle 48"/>
              <p:cNvSpPr/>
              <p:nvPr/>
            </p:nvSpPr>
            <p:spPr>
              <a:xfrm>
                <a:off x="5253099" y="3106279"/>
                <a:ext cx="1414405" cy="499772"/>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Protection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Savvy</a:t>
                </a:r>
              </a:p>
            </p:txBody>
          </p:sp>
        </p:grpSp>
        <p:grpSp>
          <p:nvGrpSpPr>
            <p:cNvPr id="45" name="Group 44"/>
            <p:cNvGrpSpPr/>
            <p:nvPr/>
          </p:nvGrpSpPr>
          <p:grpSpPr>
            <a:xfrm>
              <a:off x="6618877" y="2216637"/>
              <a:ext cx="2045073" cy="609600"/>
              <a:chOff x="8600611" y="1383755"/>
              <a:chExt cx="2045073" cy="609600"/>
            </a:xfrm>
          </p:grpSpPr>
          <p:sp>
            <p:nvSpPr>
              <p:cNvPr id="46" name="noun_project_1061.eps"/>
              <p:cNvSpPr>
                <a:spLocks/>
              </p:cNvSpPr>
              <p:nvPr/>
            </p:nvSpPr>
            <p:spPr bwMode="auto">
              <a:xfrm>
                <a:off x="8600611" y="1383755"/>
                <a:ext cx="557211" cy="609600"/>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rgbClr val="FFFFFF">
                  <a:lumMod val="6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47" name="Rectangle 46"/>
              <p:cNvSpPr/>
              <p:nvPr/>
            </p:nvSpPr>
            <p:spPr>
              <a:xfrm>
                <a:off x="9231279" y="1449910"/>
                <a:ext cx="1414405" cy="499772"/>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Material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Girl</a:t>
                </a:r>
              </a:p>
            </p:txBody>
          </p:sp>
        </p:grpSp>
      </p:grpSp>
      <p:grpSp>
        <p:nvGrpSpPr>
          <p:cNvPr id="56" name="Group 55"/>
          <p:cNvGrpSpPr/>
          <p:nvPr/>
        </p:nvGrpSpPr>
        <p:grpSpPr>
          <a:xfrm>
            <a:off x="5268746" y="3487746"/>
            <a:ext cx="2161514" cy="585676"/>
            <a:chOff x="6720534" y="4334293"/>
            <a:chExt cx="2161514" cy="585676"/>
          </a:xfrm>
        </p:grpSpPr>
        <p:sp>
          <p:nvSpPr>
            <p:cNvPr id="57" name="noun_project_0905.eps"/>
            <p:cNvSpPr>
              <a:spLocks noEditPoints="1"/>
            </p:cNvSpPr>
            <p:nvPr/>
          </p:nvSpPr>
          <p:spPr bwMode="auto">
            <a:xfrm>
              <a:off x="6720534" y="4334293"/>
              <a:ext cx="674648" cy="585676"/>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FFFFFF">
                <a:lumMod val="6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smtClean="0">
                <a:ln>
                  <a:noFill/>
                </a:ln>
                <a:solidFill>
                  <a:srgbClr val="717171"/>
                </a:solidFill>
                <a:effectLst/>
                <a:uLnTx/>
                <a:uFillTx/>
              </a:endParaRPr>
            </a:p>
          </p:txBody>
        </p:sp>
        <p:sp>
          <p:nvSpPr>
            <p:cNvPr id="58" name="Rectangle 57"/>
            <p:cNvSpPr/>
            <p:nvPr/>
          </p:nvSpPr>
          <p:spPr>
            <a:xfrm>
              <a:off x="7467643" y="4349942"/>
              <a:ext cx="1414405" cy="499772"/>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Gender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smtClean="0">
                  <a:ln>
                    <a:noFill/>
                  </a:ln>
                  <a:solidFill>
                    <a:srgbClr val="FFFFFF"/>
                  </a:solidFill>
                  <a:effectLst/>
                  <a:uLnTx/>
                  <a:uFillTx/>
                  <a:latin typeface="Arial"/>
                  <a:ea typeface="+mn-ea"/>
                  <a:cs typeface="+mn-cs"/>
                </a:rPr>
                <a:t>Prisoner</a:t>
              </a:r>
            </a:p>
          </p:txBody>
        </p:sp>
      </p:grpSp>
      <p:sp>
        <p:nvSpPr>
          <p:cNvPr id="59" name="TextBox 58"/>
          <p:cNvSpPr txBox="1"/>
          <p:nvPr/>
        </p:nvSpPr>
        <p:spPr>
          <a:xfrm>
            <a:off x="566538" y="2529473"/>
            <a:ext cx="965598" cy="215444"/>
          </a:xfrm>
          <a:prstGeom prst="rect">
            <a:avLst/>
          </a:prstGeom>
          <a:noFill/>
        </p:spPr>
        <p:txBody>
          <a:bodyPr wrap="square" lIns="0" tIns="0" rIns="0" bIns="0" rtlCol="0">
            <a:spAutoFit/>
          </a:bodyPr>
          <a:lstStyle/>
          <a:p>
            <a:r>
              <a:rPr lang="en-ZA" sz="1400" dirty="0" smtClean="0">
                <a:solidFill>
                  <a:srgbClr val="717171">
                    <a:lumMod val="75000"/>
                  </a:srgbClr>
                </a:solidFill>
                <a:latin typeface="Cooper Black" panose="0208090404030B020404" pitchFamily="18" charset="0"/>
              </a:rPr>
              <a:t>Thriving</a:t>
            </a:r>
          </a:p>
        </p:txBody>
      </p:sp>
      <p:sp>
        <p:nvSpPr>
          <p:cNvPr id="60" name="TextBox 59"/>
          <p:cNvSpPr txBox="1"/>
          <p:nvPr/>
        </p:nvSpPr>
        <p:spPr>
          <a:xfrm>
            <a:off x="7137400" y="2531642"/>
            <a:ext cx="1358765" cy="215444"/>
          </a:xfrm>
          <a:prstGeom prst="rect">
            <a:avLst/>
          </a:prstGeom>
          <a:noFill/>
        </p:spPr>
        <p:txBody>
          <a:bodyPr wrap="square" lIns="0" tIns="0" rIns="0" bIns="0" rtlCol="0">
            <a:spAutoFit/>
          </a:bodyPr>
          <a:lstStyle/>
          <a:p>
            <a:pPr algn="r"/>
            <a:r>
              <a:rPr lang="en-ZA" sz="1400" dirty="0" smtClean="0">
                <a:solidFill>
                  <a:srgbClr val="717171">
                    <a:lumMod val="75000"/>
                  </a:srgbClr>
                </a:solidFill>
                <a:latin typeface="Cooper Black" panose="0208090404030B020404" pitchFamily="18" charset="0"/>
              </a:rPr>
              <a:t>Finding</a:t>
            </a:r>
          </a:p>
        </p:txBody>
      </p:sp>
      <p:sp>
        <p:nvSpPr>
          <p:cNvPr id="61" name="TextBox 60"/>
          <p:cNvSpPr txBox="1"/>
          <p:nvPr/>
        </p:nvSpPr>
        <p:spPr>
          <a:xfrm>
            <a:off x="574674" y="3058034"/>
            <a:ext cx="965598" cy="215444"/>
          </a:xfrm>
          <a:prstGeom prst="rect">
            <a:avLst/>
          </a:prstGeom>
          <a:noFill/>
        </p:spPr>
        <p:txBody>
          <a:bodyPr wrap="square" lIns="0" tIns="0" rIns="0" bIns="0" rtlCol="0">
            <a:spAutoFit/>
          </a:bodyPr>
          <a:lstStyle/>
          <a:p>
            <a:r>
              <a:rPr lang="en-ZA" sz="1400" dirty="0" smtClean="0">
                <a:solidFill>
                  <a:srgbClr val="717171">
                    <a:lumMod val="75000"/>
                  </a:srgbClr>
                </a:solidFill>
                <a:latin typeface="Cooper Black" panose="0208090404030B020404" pitchFamily="18" charset="0"/>
              </a:rPr>
              <a:t>Striving</a:t>
            </a:r>
          </a:p>
        </p:txBody>
      </p:sp>
      <p:sp>
        <p:nvSpPr>
          <p:cNvPr id="62" name="TextBox 61"/>
          <p:cNvSpPr txBox="1"/>
          <p:nvPr/>
        </p:nvSpPr>
        <p:spPr>
          <a:xfrm>
            <a:off x="7538703" y="3060203"/>
            <a:ext cx="965598" cy="215444"/>
          </a:xfrm>
          <a:prstGeom prst="rect">
            <a:avLst/>
          </a:prstGeom>
          <a:noFill/>
        </p:spPr>
        <p:txBody>
          <a:bodyPr wrap="square" lIns="0" tIns="0" rIns="0" bIns="0" rtlCol="0">
            <a:spAutoFit/>
          </a:bodyPr>
          <a:lstStyle/>
          <a:p>
            <a:pPr algn="r"/>
            <a:r>
              <a:rPr lang="en-ZA" sz="1400" dirty="0" smtClean="0">
                <a:solidFill>
                  <a:srgbClr val="717171">
                    <a:lumMod val="75000"/>
                  </a:srgbClr>
                </a:solidFill>
                <a:latin typeface="Cooper Black" panose="0208090404030B020404" pitchFamily="18" charset="0"/>
              </a:rPr>
              <a:t>Surviving</a:t>
            </a:r>
          </a:p>
        </p:txBody>
      </p:sp>
      <p:sp>
        <p:nvSpPr>
          <p:cNvPr id="67" name="Right Arrow 66"/>
          <p:cNvSpPr/>
          <p:nvPr/>
        </p:nvSpPr>
        <p:spPr>
          <a:xfrm>
            <a:off x="247610" y="4670976"/>
            <a:ext cx="8606035" cy="382650"/>
          </a:xfrm>
          <a:prstGeom prst="rightArrow">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6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68" name="Rectangle 67"/>
          <p:cNvSpPr/>
          <p:nvPr/>
        </p:nvSpPr>
        <p:spPr>
          <a:xfrm>
            <a:off x="4213339" y="4921562"/>
            <a:ext cx="2063188" cy="992314"/>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400" b="0" i="0" u="none" strike="noStrike" kern="0" cap="none" spc="0" normalizeH="0" baseline="0" noProof="0" dirty="0" smtClean="0">
              <a:ln>
                <a:noFill/>
              </a:ln>
              <a:solidFill>
                <a:srgbClr val="FFFFFF"/>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FFFFFF"/>
                </a:solidFill>
                <a:effectLst/>
                <a:uLnTx/>
                <a:uFillTx/>
                <a:latin typeface="Arial"/>
                <a:ea typeface="+mn-ea"/>
                <a:cs typeface="+mn-cs"/>
              </a:rPr>
              <a:t>Use and need a wider range of fem care and sexual health products</a:t>
            </a:r>
          </a:p>
        </p:txBody>
      </p:sp>
      <p:sp>
        <p:nvSpPr>
          <p:cNvPr id="69" name="Rectangle 68"/>
          <p:cNvSpPr/>
          <p:nvPr/>
        </p:nvSpPr>
        <p:spPr>
          <a:xfrm>
            <a:off x="2004518" y="4921562"/>
            <a:ext cx="2063188" cy="992314"/>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400" b="0" i="0" u="none" strike="noStrike" kern="0" cap="none" spc="0" normalizeH="0" baseline="0" noProof="0" dirty="0" smtClean="0">
              <a:ln>
                <a:noFill/>
              </a:ln>
              <a:solidFill>
                <a:srgbClr val="FFFFFF"/>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FFFFFF"/>
                </a:solidFill>
                <a:effectLst/>
                <a:uLnTx/>
                <a:uFillTx/>
                <a:latin typeface="Arial"/>
                <a:ea typeface="+mn-ea"/>
                <a:cs typeface="+mn-cs"/>
              </a:rPr>
              <a:t>Sexually active and has multiple partners</a:t>
            </a:r>
          </a:p>
        </p:txBody>
      </p:sp>
      <p:sp>
        <p:nvSpPr>
          <p:cNvPr id="70" name="Rectangle 69"/>
          <p:cNvSpPr/>
          <p:nvPr/>
        </p:nvSpPr>
        <p:spPr bwMode="ltGray">
          <a:xfrm>
            <a:off x="247611" y="5078017"/>
            <a:ext cx="1642720" cy="461055"/>
          </a:xfrm>
          <a:prstGeom prst="rect">
            <a:avLst/>
          </a:prstGeom>
          <a:solidFill>
            <a:srgbClr val="E5007E">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latin typeface="Arial"/>
                <a:ea typeface="+mn-ea"/>
                <a:cs typeface="+mn-cs"/>
              </a:rPr>
              <a:t>LOW VS HIGH RISK</a:t>
            </a:r>
          </a:p>
        </p:txBody>
      </p:sp>
      <p:sp>
        <p:nvSpPr>
          <p:cNvPr id="76" name="Up Arrow 75"/>
          <p:cNvSpPr/>
          <p:nvPr/>
        </p:nvSpPr>
        <p:spPr>
          <a:xfrm>
            <a:off x="8853645" y="813564"/>
            <a:ext cx="421759" cy="4296434"/>
          </a:xfrm>
          <a:prstGeom prst="upArrow">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6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77" name="Rectangle 76"/>
          <p:cNvSpPr/>
          <p:nvPr/>
        </p:nvSpPr>
        <p:spPr bwMode="ltGray">
          <a:xfrm>
            <a:off x="9426105" y="792827"/>
            <a:ext cx="2219495" cy="304800"/>
          </a:xfrm>
          <a:prstGeom prst="rect">
            <a:avLst/>
          </a:prstGeom>
          <a:solidFill>
            <a:srgbClr val="E5007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300" b="1" i="0" u="none" strike="noStrike" kern="0" cap="none" spc="0" normalizeH="0" baseline="0" noProof="0" dirty="0" smtClean="0">
                <a:ln>
                  <a:noFill/>
                </a:ln>
                <a:solidFill>
                  <a:srgbClr val="FFFFFF"/>
                </a:solidFill>
                <a:effectLst/>
                <a:uLnTx/>
                <a:uFillTx/>
                <a:latin typeface="Arial"/>
                <a:ea typeface="+mn-ea"/>
                <a:cs typeface="+mn-cs"/>
              </a:rPr>
              <a:t>PRIVILEGE VS SURVIVAL</a:t>
            </a:r>
          </a:p>
        </p:txBody>
      </p:sp>
      <p:sp>
        <p:nvSpPr>
          <p:cNvPr id="78" name="Rectangle 77"/>
          <p:cNvSpPr/>
          <p:nvPr/>
        </p:nvSpPr>
        <p:spPr>
          <a:xfrm>
            <a:off x="9158521" y="2999314"/>
            <a:ext cx="2496458" cy="818423"/>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FFFFFF"/>
                </a:solidFill>
                <a:effectLst/>
                <a:uLnTx/>
                <a:uFillTx/>
                <a:latin typeface="Arial"/>
                <a:ea typeface="+mn-ea"/>
                <a:cs typeface="+mn-cs"/>
              </a:rPr>
              <a:t>Sexualised through media and celebrity body culture leading to sexual confidence</a:t>
            </a:r>
          </a:p>
        </p:txBody>
      </p:sp>
      <p:sp>
        <p:nvSpPr>
          <p:cNvPr id="79" name="Rectangle 78"/>
          <p:cNvSpPr/>
          <p:nvPr/>
        </p:nvSpPr>
        <p:spPr>
          <a:xfrm>
            <a:off x="9158521" y="4117684"/>
            <a:ext cx="2496458" cy="803878"/>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FFFFFF"/>
                </a:solidFill>
                <a:effectLst/>
                <a:uLnTx/>
                <a:uFillTx/>
                <a:latin typeface="Arial"/>
                <a:ea typeface="+mn-ea"/>
                <a:cs typeface="+mn-cs"/>
              </a:rPr>
              <a:t>Feminist orientated, breaking free from cultural and social patriarchy</a:t>
            </a:r>
          </a:p>
        </p:txBody>
      </p:sp>
      <p:sp>
        <p:nvSpPr>
          <p:cNvPr id="80" name="Rectangle 79"/>
          <p:cNvSpPr/>
          <p:nvPr/>
        </p:nvSpPr>
        <p:spPr>
          <a:xfrm>
            <a:off x="9158521" y="1178218"/>
            <a:ext cx="2496458" cy="1726826"/>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0" i="0" u="none" strike="noStrike" kern="0" cap="none" spc="0" normalizeH="0" baseline="0" noProof="0" dirty="0" smtClean="0">
                <a:ln>
                  <a:noFill/>
                </a:ln>
                <a:solidFill>
                  <a:srgbClr val="FFFFFF"/>
                </a:solidFill>
                <a:effectLst/>
                <a:uLnTx/>
                <a:uFillTx/>
                <a:latin typeface="Arial"/>
                <a:ea typeface="+mn-ea"/>
                <a:cs typeface="+mn-cs"/>
              </a:rPr>
              <a:t>Generation reaping the success of parent’s upward mobility.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FFFFFF"/>
                </a:solidFill>
                <a:effectLst/>
                <a:uLnTx/>
                <a:uFillTx/>
                <a:latin typeface="Arial"/>
                <a:ea typeface="+mn-ea"/>
                <a:cs typeface="+mn-cs"/>
              </a:rPr>
              <a:t>Second generation completing High School/ Tertiary education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FFFFFF"/>
                </a:solidFill>
                <a:effectLst/>
                <a:uLnTx/>
                <a:uFillTx/>
                <a:latin typeface="Arial"/>
                <a:ea typeface="+mn-ea"/>
                <a:cs typeface="+mn-cs"/>
              </a:rPr>
              <a:t>Nearing economic freedom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0" cap="none" spc="0" normalizeH="0" baseline="0" noProof="0" dirty="0" smtClean="0">
                <a:ln>
                  <a:noFill/>
                </a:ln>
                <a:solidFill>
                  <a:srgbClr val="FFFFFF"/>
                </a:solidFill>
                <a:effectLst/>
                <a:uLnTx/>
                <a:uFillTx/>
                <a:latin typeface="Arial"/>
                <a:ea typeface="+mn-ea"/>
                <a:cs typeface="+mn-cs"/>
              </a:rPr>
              <a:t>Higher disposable income</a:t>
            </a:r>
          </a:p>
        </p:txBody>
      </p:sp>
    </p:spTree>
    <p:extLst>
      <p:ext uri="{BB962C8B-B14F-4D97-AF65-F5344CB8AC3E}">
        <p14:creationId xmlns:p14="http://schemas.microsoft.com/office/powerpoint/2010/main" val="364211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59</a:t>
            </a:fld>
            <a:endParaRPr lang="en-GB" dirty="0">
              <a:solidFill>
                <a:srgbClr val="717171"/>
              </a:solidFill>
            </a:endParaRPr>
          </a:p>
        </p:txBody>
      </p:sp>
      <p:sp>
        <p:nvSpPr>
          <p:cNvPr id="3" name="Text Placeholder 1"/>
          <p:cNvSpPr txBox="1">
            <a:spLocks/>
          </p:cNvSpPr>
          <p:nvPr/>
        </p:nvSpPr>
        <p:spPr>
          <a:xfrm>
            <a:off x="0" y="2984855"/>
            <a:ext cx="3952875" cy="158555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dirty="0" smtClean="0">
                <a:solidFill>
                  <a:srgbClr val="E5007E"/>
                </a:solidFill>
              </a:rPr>
              <a:t>Responsible</a:t>
            </a:r>
          </a:p>
          <a:p>
            <a:pPr algn="ctr"/>
            <a:r>
              <a:rPr lang="en-US" sz="3600" b="1" dirty="0" smtClean="0">
                <a:solidFill>
                  <a:srgbClr val="E5007E"/>
                </a:solidFill>
              </a:rPr>
              <a:t>Mother</a:t>
            </a:r>
            <a:endParaRPr lang="en-US" sz="3600" b="1" dirty="0">
              <a:solidFill>
                <a:srgbClr val="E5007E"/>
              </a:solidFill>
            </a:endParaRPr>
          </a:p>
        </p:txBody>
      </p:sp>
      <p:grpSp>
        <p:nvGrpSpPr>
          <p:cNvPr id="7" name="noun_project_1570.eps"/>
          <p:cNvGrpSpPr>
            <a:grpSpLocks/>
          </p:cNvGrpSpPr>
          <p:nvPr/>
        </p:nvGrpSpPr>
        <p:grpSpPr bwMode="auto">
          <a:xfrm>
            <a:off x="911215" y="754145"/>
            <a:ext cx="2130444" cy="2230710"/>
            <a:chOff x="2826" y="1937"/>
            <a:chExt cx="366" cy="383"/>
          </a:xfrm>
          <a:solidFill>
            <a:schemeClr val="bg2"/>
          </a:solidFill>
        </p:grpSpPr>
        <p:sp>
          <p:nvSpPr>
            <p:cNvPr id="8"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9"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25602" name="Picture 2" descr="Related image"/>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2808" y="299285"/>
            <a:ext cx="6368996" cy="5558346"/>
          </a:xfrm>
          <a:prstGeom prst="rect">
            <a:avLst/>
          </a:prstGeom>
          <a:noFill/>
          <a:ln w="762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73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US" dirty="0"/>
              <a:t>The society, however is patriarchal, which is seen across the “African” ethnic groups</a:t>
            </a:r>
            <a:endParaRPr lang="en-ZA" dirty="0"/>
          </a:p>
        </p:txBody>
      </p:sp>
      <p:sp>
        <p:nvSpPr>
          <p:cNvPr id="5" name="Text Placeholder 4"/>
          <p:cNvSpPr>
            <a:spLocks noGrp="1"/>
          </p:cNvSpPr>
          <p:nvPr>
            <p:ph type="body" sz="quarter" idx="16"/>
          </p:nvPr>
        </p:nvSpPr>
        <p:spPr/>
        <p:txBody>
          <a:bodyPr/>
          <a:lstStyle/>
          <a:p>
            <a:endParaRPr lang="en-ZA" dirty="0">
              <a:latin typeface="+mj-lt"/>
            </a:endParaRPr>
          </a:p>
        </p:txBody>
      </p:sp>
      <p:sp>
        <p:nvSpPr>
          <p:cNvPr id="6" name="Slide Number Placeholder 5"/>
          <p:cNvSpPr>
            <a:spLocks noGrp="1"/>
          </p:cNvSpPr>
          <p:nvPr>
            <p:ph type="sldNum" sz="quarter" idx="4"/>
          </p:nvPr>
        </p:nvSpPr>
        <p:spPr/>
        <p:txBody>
          <a:bodyPr/>
          <a:lstStyle/>
          <a:p>
            <a:fld id="{4034BEE3-566C-4068-A777-C3A4762E861B}" type="slidenum">
              <a:rPr lang="en-GB" smtClean="0"/>
              <a:pPr/>
              <a:t>6</a:t>
            </a:fld>
            <a:endParaRPr lang="en-GB" dirty="0"/>
          </a:p>
        </p:txBody>
      </p:sp>
      <p:grpSp>
        <p:nvGrpSpPr>
          <p:cNvPr id="25" name="Group 24"/>
          <p:cNvGrpSpPr/>
          <p:nvPr/>
        </p:nvGrpSpPr>
        <p:grpSpPr>
          <a:xfrm>
            <a:off x="1771934" y="1319532"/>
            <a:ext cx="1537648" cy="1493909"/>
            <a:chOff x="10370094" y="1263551"/>
            <a:chExt cx="1537648" cy="1493909"/>
          </a:xfrm>
        </p:grpSpPr>
        <p:pic>
          <p:nvPicPr>
            <p:cNvPr id="26" name="Picture 4" descr="The Zulus Traditional Cultur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83742" y="1657064"/>
              <a:ext cx="1524000" cy="11003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7" name="Rectangle 26"/>
            <p:cNvSpPr/>
            <p:nvPr/>
          </p:nvSpPr>
          <p:spPr>
            <a:xfrm>
              <a:off x="10370094" y="1263551"/>
              <a:ext cx="1524000" cy="400861"/>
            </a:xfrm>
            <a:prstGeom prst="rect">
              <a:avLst/>
            </a:prstGeom>
            <a:no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3676B"/>
                  </a:solidFill>
                  <a:effectLst/>
                  <a:uLnTx/>
                  <a:uFillTx/>
                  <a:latin typeface="+mj-lt"/>
                  <a:ea typeface="+mn-ea"/>
                  <a:cs typeface="+mn-cs"/>
                </a:rPr>
                <a:t>Zulu culture</a:t>
              </a:r>
              <a:endParaRPr kumimoji="0" lang="en-US" sz="1000" b="1" i="0" u="none" strike="noStrike" kern="0" cap="none" spc="0" normalizeH="0" baseline="0" noProof="0" dirty="0" smtClean="0">
                <a:ln>
                  <a:noFill/>
                </a:ln>
                <a:solidFill>
                  <a:srgbClr val="13676B"/>
                </a:solidFill>
                <a:effectLst/>
                <a:uLnTx/>
                <a:uFillTx/>
                <a:latin typeface="+mj-lt"/>
                <a:ea typeface="+mn-ea"/>
                <a:cs typeface="+mn-cs"/>
              </a:endParaRPr>
            </a:p>
          </p:txBody>
        </p:sp>
      </p:grpSp>
      <p:grpSp>
        <p:nvGrpSpPr>
          <p:cNvPr id="28" name="Group 27"/>
          <p:cNvGrpSpPr/>
          <p:nvPr/>
        </p:nvGrpSpPr>
        <p:grpSpPr>
          <a:xfrm>
            <a:off x="5410200" y="3986532"/>
            <a:ext cx="1524000" cy="1499868"/>
            <a:chOff x="10383742" y="2781989"/>
            <a:chExt cx="1524000" cy="1499868"/>
          </a:xfrm>
        </p:grpSpPr>
        <p:pic>
          <p:nvPicPr>
            <p:cNvPr id="29" name="Picture 6" descr="Xhosa culture in South Africa"/>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98456" y="3189674"/>
              <a:ext cx="1509286" cy="10921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0" name="Rectangle 29"/>
            <p:cNvSpPr/>
            <p:nvPr/>
          </p:nvSpPr>
          <p:spPr>
            <a:xfrm>
              <a:off x="10383742" y="2781989"/>
              <a:ext cx="1524000" cy="400861"/>
            </a:xfrm>
            <a:prstGeom prst="rect">
              <a:avLst/>
            </a:prstGeom>
            <a:no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3676B"/>
                  </a:solidFill>
                  <a:effectLst/>
                  <a:uLnTx/>
                  <a:uFillTx/>
                  <a:latin typeface="+mj-lt"/>
                  <a:ea typeface="+mn-ea"/>
                  <a:cs typeface="+mn-cs"/>
                </a:rPr>
                <a:t>Xhosa culture</a:t>
              </a:r>
              <a:endParaRPr kumimoji="0" lang="en-US" sz="1000" b="1" i="0" u="none" strike="noStrike" kern="0" cap="none" spc="0" normalizeH="0" baseline="0" noProof="0" dirty="0" smtClean="0">
                <a:ln>
                  <a:noFill/>
                </a:ln>
                <a:solidFill>
                  <a:srgbClr val="13676B"/>
                </a:solidFill>
                <a:effectLst/>
                <a:uLnTx/>
                <a:uFillTx/>
                <a:latin typeface="+mj-lt"/>
                <a:ea typeface="+mn-ea"/>
                <a:cs typeface="+mn-cs"/>
              </a:endParaRPr>
            </a:p>
          </p:txBody>
        </p:sp>
      </p:grpSp>
      <p:grpSp>
        <p:nvGrpSpPr>
          <p:cNvPr id="31" name="Group 30"/>
          <p:cNvGrpSpPr/>
          <p:nvPr/>
        </p:nvGrpSpPr>
        <p:grpSpPr>
          <a:xfrm>
            <a:off x="9010934" y="1267541"/>
            <a:ext cx="1524000" cy="1545900"/>
            <a:chOff x="10412104" y="4291424"/>
            <a:chExt cx="1524000" cy="1545900"/>
          </a:xfrm>
        </p:grpSpPr>
        <p:pic>
          <p:nvPicPr>
            <p:cNvPr id="32" name="Picture 4" descr="Sotho culture in South Africa and Lesoth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48498" y="4648200"/>
              <a:ext cx="1481990" cy="1189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3" name="Rectangle 32"/>
            <p:cNvSpPr/>
            <p:nvPr/>
          </p:nvSpPr>
          <p:spPr>
            <a:xfrm>
              <a:off x="10412104" y="4291424"/>
              <a:ext cx="1524000" cy="400861"/>
            </a:xfrm>
            <a:prstGeom prst="rect">
              <a:avLst/>
            </a:prstGeom>
            <a:no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3676B"/>
                  </a:solidFill>
                  <a:effectLst/>
                  <a:uLnTx/>
                  <a:uFillTx/>
                  <a:latin typeface="+mj-lt"/>
                  <a:ea typeface="+mn-ea"/>
                  <a:cs typeface="+mn-cs"/>
                </a:rPr>
                <a:t>Sotho culture</a:t>
              </a:r>
              <a:endParaRPr kumimoji="0" lang="en-US" sz="1000" b="1" i="0" u="none" strike="noStrike" kern="0" cap="none" spc="0" normalizeH="0" baseline="0" noProof="0" dirty="0" smtClean="0">
                <a:ln>
                  <a:noFill/>
                </a:ln>
                <a:solidFill>
                  <a:srgbClr val="13676B"/>
                </a:solidFill>
                <a:effectLst/>
                <a:uLnTx/>
                <a:uFillTx/>
                <a:latin typeface="+mj-lt"/>
                <a:ea typeface="+mn-ea"/>
                <a:cs typeface="+mn-cs"/>
              </a:endParaRPr>
            </a:p>
          </p:txBody>
        </p:sp>
      </p:grpSp>
      <p:sp>
        <p:nvSpPr>
          <p:cNvPr id="37" name="TextBox 57"/>
          <p:cNvSpPr txBox="1">
            <a:spLocks noChangeArrowheads="1"/>
          </p:cNvSpPr>
          <p:nvPr/>
        </p:nvSpPr>
        <p:spPr bwMode="auto">
          <a:xfrm>
            <a:off x="609601" y="3465394"/>
            <a:ext cx="3676934" cy="1754326"/>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
            </a:pPr>
            <a:r>
              <a:rPr lang="en-IN" sz="1200" dirty="0" smtClean="0">
                <a:latin typeface="+mj-lt"/>
              </a:rPr>
              <a:t>A culture, where </a:t>
            </a:r>
            <a:r>
              <a:rPr lang="en-IN" sz="1200" b="1" dirty="0" smtClean="0">
                <a:latin typeface="+mj-lt"/>
              </a:rPr>
              <a:t>men is considered head of the family</a:t>
            </a:r>
          </a:p>
          <a:p>
            <a:pPr marL="285750" indent="-285750">
              <a:buFont typeface="Wingdings" panose="05000000000000000000" pitchFamily="2" charset="2"/>
              <a:buChar char="§"/>
            </a:pPr>
            <a:r>
              <a:rPr lang="en-IN" sz="1200" dirty="0" smtClean="0">
                <a:latin typeface="+mj-lt"/>
              </a:rPr>
              <a:t>In </a:t>
            </a:r>
            <a:r>
              <a:rPr lang="en-IN" sz="1200" dirty="0">
                <a:latin typeface="+mj-lt"/>
              </a:rPr>
              <a:t>modern society wives do have jobs outside the house. However, </a:t>
            </a:r>
            <a:r>
              <a:rPr lang="en-IN" sz="1200" b="1" dirty="0">
                <a:latin typeface="+mj-lt"/>
              </a:rPr>
              <a:t>men still are expected to be the bread winners </a:t>
            </a:r>
            <a:r>
              <a:rPr lang="en-IN" sz="1200" b="1" dirty="0" smtClean="0">
                <a:latin typeface="+mj-lt"/>
              </a:rPr>
              <a:t>in the family. </a:t>
            </a:r>
          </a:p>
          <a:p>
            <a:pPr marL="285750" indent="-285750">
              <a:buFont typeface="Wingdings" panose="05000000000000000000" pitchFamily="2" charset="2"/>
              <a:buChar char="§"/>
            </a:pPr>
            <a:r>
              <a:rPr lang="en-IN" sz="1200" dirty="0" smtClean="0">
                <a:latin typeface="+mj-lt"/>
              </a:rPr>
              <a:t>The fact that women are coming out of their homes/ household work and work outside, shows that Zulu </a:t>
            </a:r>
            <a:r>
              <a:rPr lang="en-IN" sz="1200" b="1" dirty="0" smtClean="0">
                <a:latin typeface="+mj-lt"/>
              </a:rPr>
              <a:t>women</a:t>
            </a:r>
            <a:r>
              <a:rPr lang="en-IN" sz="1200" dirty="0" smtClean="0">
                <a:latin typeface="+mj-lt"/>
              </a:rPr>
              <a:t> are making a </a:t>
            </a:r>
            <a:r>
              <a:rPr lang="en-IN" sz="1200" b="1" dirty="0" smtClean="0">
                <a:latin typeface="+mj-lt"/>
              </a:rPr>
              <a:t>conscious effort </a:t>
            </a:r>
            <a:r>
              <a:rPr lang="en-IN" sz="1200" dirty="0" smtClean="0">
                <a:latin typeface="+mj-lt"/>
              </a:rPr>
              <a:t>in this direction</a:t>
            </a:r>
          </a:p>
        </p:txBody>
      </p:sp>
      <p:sp>
        <p:nvSpPr>
          <p:cNvPr id="38" name="TextBox 57"/>
          <p:cNvSpPr txBox="1">
            <a:spLocks noChangeArrowheads="1"/>
          </p:cNvSpPr>
          <p:nvPr/>
        </p:nvSpPr>
        <p:spPr bwMode="auto">
          <a:xfrm>
            <a:off x="4280918" y="1472565"/>
            <a:ext cx="3676934" cy="1938992"/>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q"/>
            </a:pPr>
            <a:r>
              <a:rPr lang="en-IN" sz="1200" dirty="0">
                <a:latin typeface="+mj-lt"/>
              </a:rPr>
              <a:t>Xhosa are the </a:t>
            </a:r>
            <a:r>
              <a:rPr lang="en-IN" sz="1200" b="1" dirty="0">
                <a:latin typeface="+mj-lt"/>
              </a:rPr>
              <a:t>second largest cultural group in </a:t>
            </a:r>
            <a:r>
              <a:rPr lang="en-IN" sz="1200" b="1" dirty="0" smtClean="0">
                <a:latin typeface="+mj-lt"/>
              </a:rPr>
              <a:t>RSA</a:t>
            </a:r>
            <a:r>
              <a:rPr lang="en-IN" sz="1200" dirty="0" smtClean="0">
                <a:latin typeface="+mj-lt"/>
              </a:rPr>
              <a:t>, </a:t>
            </a:r>
            <a:r>
              <a:rPr lang="en-IN" sz="1200" dirty="0">
                <a:latin typeface="+mj-lt"/>
              </a:rPr>
              <a:t>after the Zulus with wide variation in standards of living – </a:t>
            </a:r>
            <a:endParaRPr lang="en-IN" sz="1200" dirty="0" smtClean="0">
              <a:latin typeface="+mj-lt"/>
            </a:endParaRPr>
          </a:p>
          <a:p>
            <a:pPr marL="742950" lvl="1" indent="-285750">
              <a:buFont typeface="Wingdings" panose="05000000000000000000" pitchFamily="2" charset="2"/>
              <a:buChar char="q"/>
            </a:pPr>
            <a:r>
              <a:rPr lang="en-IN" sz="1200" dirty="0" smtClean="0">
                <a:latin typeface="+mj-lt"/>
              </a:rPr>
              <a:t>Xhosas </a:t>
            </a:r>
            <a:r>
              <a:rPr lang="en-IN" sz="1200" dirty="0">
                <a:latin typeface="+mj-lt"/>
              </a:rPr>
              <a:t>make up some of the poorest and some of the wealthiest black </a:t>
            </a:r>
            <a:r>
              <a:rPr lang="en-IN" sz="1200" dirty="0" smtClean="0">
                <a:latin typeface="+mj-lt"/>
              </a:rPr>
              <a:t>Africans</a:t>
            </a:r>
          </a:p>
          <a:p>
            <a:pPr marL="285750" indent="-285750">
              <a:buFont typeface="Wingdings" panose="05000000000000000000" pitchFamily="2" charset="2"/>
              <a:buChar char="q"/>
            </a:pPr>
            <a:r>
              <a:rPr lang="en-IN" sz="1200" dirty="0" smtClean="0">
                <a:latin typeface="+mj-lt"/>
              </a:rPr>
              <a:t>While Xhosa culture remains patriarchal, there has been </a:t>
            </a:r>
            <a:r>
              <a:rPr lang="en-IN" sz="1200" b="1" dirty="0" smtClean="0">
                <a:latin typeface="+mj-lt"/>
              </a:rPr>
              <a:t>improved literacy rates amongst women, who now work in sectors like health care, education etc.</a:t>
            </a:r>
          </a:p>
        </p:txBody>
      </p:sp>
      <p:sp>
        <p:nvSpPr>
          <p:cNvPr id="39" name="TextBox 57"/>
          <p:cNvSpPr txBox="1">
            <a:spLocks noChangeArrowheads="1"/>
          </p:cNvSpPr>
          <p:nvPr/>
        </p:nvSpPr>
        <p:spPr bwMode="auto">
          <a:xfrm>
            <a:off x="8000998" y="3411316"/>
            <a:ext cx="3962402" cy="2462213"/>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
            </a:pPr>
            <a:r>
              <a:rPr lang="en-IN" sz="1400" dirty="0" smtClean="0">
                <a:latin typeface="+mj-lt"/>
              </a:rPr>
              <a:t>Sotho culture, another major African culture,  is patriarchal at large</a:t>
            </a:r>
          </a:p>
          <a:p>
            <a:pPr marL="285750" indent="-285750">
              <a:buFont typeface="Wingdings" panose="05000000000000000000" pitchFamily="2" charset="2"/>
              <a:buChar char="§"/>
            </a:pPr>
            <a:r>
              <a:rPr lang="en-IN" sz="1400" dirty="0" smtClean="0">
                <a:latin typeface="+mj-lt"/>
              </a:rPr>
              <a:t>Traditionally, </a:t>
            </a:r>
            <a:r>
              <a:rPr lang="en-IN" sz="1400" b="1" dirty="0" smtClean="0">
                <a:latin typeface="+mj-lt"/>
              </a:rPr>
              <a:t>the man </a:t>
            </a:r>
            <a:r>
              <a:rPr lang="en-IN" sz="1400" b="1" dirty="0">
                <a:latin typeface="+mj-lt"/>
              </a:rPr>
              <a:t>is considered the head of the </a:t>
            </a:r>
            <a:r>
              <a:rPr lang="en-IN" sz="1400" b="1" dirty="0" smtClean="0">
                <a:latin typeface="+mj-lt"/>
              </a:rPr>
              <a:t>household</a:t>
            </a:r>
            <a:r>
              <a:rPr lang="en-IN" sz="1400" dirty="0" smtClean="0">
                <a:latin typeface="+mj-lt"/>
              </a:rPr>
              <a:t>, </a:t>
            </a:r>
            <a:r>
              <a:rPr lang="en-IN" sz="1400" dirty="0">
                <a:latin typeface="+mj-lt"/>
              </a:rPr>
              <a:t>while women are defined as bearers of children and work as farmers</a:t>
            </a:r>
          </a:p>
          <a:p>
            <a:pPr marL="285750" indent="-285750">
              <a:buFont typeface="Wingdings" panose="05000000000000000000" pitchFamily="2" charset="2"/>
              <a:buChar char="§"/>
            </a:pPr>
            <a:r>
              <a:rPr lang="en-IN" sz="1400" b="1" dirty="0" smtClean="0">
                <a:latin typeface="+mj-lt"/>
              </a:rPr>
              <a:t>Post apartheid era</a:t>
            </a:r>
            <a:r>
              <a:rPr lang="en-IN" sz="1400" dirty="0" smtClean="0">
                <a:latin typeface="+mj-lt"/>
              </a:rPr>
              <a:t>, health </a:t>
            </a:r>
            <a:r>
              <a:rPr lang="en-IN" sz="1400" dirty="0">
                <a:latin typeface="+mj-lt"/>
              </a:rPr>
              <a:t>care, education, and government administration are popular careers for </a:t>
            </a:r>
            <a:r>
              <a:rPr lang="en-IN" sz="1400" dirty="0" smtClean="0">
                <a:latin typeface="+mj-lt"/>
              </a:rPr>
              <a:t>women, </a:t>
            </a:r>
            <a:r>
              <a:rPr lang="en-IN" sz="1400" dirty="0">
                <a:latin typeface="+mj-lt"/>
              </a:rPr>
              <a:t>especially those with high school and college </a:t>
            </a:r>
            <a:r>
              <a:rPr lang="en-IN" sz="1400" dirty="0" smtClean="0">
                <a:latin typeface="+mj-lt"/>
              </a:rPr>
              <a:t>educations, in urban areas</a:t>
            </a:r>
            <a:endParaRPr lang="en-IN" sz="1400" dirty="0">
              <a:latin typeface="+mj-lt"/>
            </a:endParaRPr>
          </a:p>
        </p:txBody>
      </p:sp>
      <p:sp>
        <p:nvSpPr>
          <p:cNvPr id="40" name="Down Arrow 39"/>
          <p:cNvSpPr/>
          <p:nvPr/>
        </p:nvSpPr>
        <p:spPr>
          <a:xfrm>
            <a:off x="2295667" y="2969210"/>
            <a:ext cx="304800" cy="384412"/>
          </a:xfrm>
          <a:prstGeom prst="downArrow">
            <a:avLst/>
          </a:prstGeom>
          <a:solidFill>
            <a:srgbClr val="13676B"/>
          </a:solidFill>
          <a:ln w="25400" cap="flat" cmpd="sng" algn="ctr">
            <a:solidFill>
              <a:srgbClr val="1367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smtClean="0">
              <a:ln>
                <a:noFill/>
              </a:ln>
              <a:solidFill>
                <a:prstClr val="white"/>
              </a:solidFill>
              <a:effectLst/>
              <a:uLnTx/>
              <a:uFillTx/>
              <a:latin typeface="+mj-lt"/>
              <a:ea typeface="+mn-ea"/>
              <a:cs typeface="+mn-cs"/>
            </a:endParaRPr>
          </a:p>
        </p:txBody>
      </p:sp>
      <p:sp>
        <p:nvSpPr>
          <p:cNvPr id="41" name="Down Arrow 40"/>
          <p:cNvSpPr/>
          <p:nvPr/>
        </p:nvSpPr>
        <p:spPr>
          <a:xfrm>
            <a:off x="9687066" y="2935154"/>
            <a:ext cx="304800" cy="384412"/>
          </a:xfrm>
          <a:prstGeom prst="downArrow">
            <a:avLst/>
          </a:prstGeom>
          <a:solidFill>
            <a:srgbClr val="13676B"/>
          </a:solidFill>
          <a:ln w="25400" cap="flat" cmpd="sng" algn="ctr">
            <a:solidFill>
              <a:srgbClr val="1367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smtClean="0">
              <a:ln>
                <a:noFill/>
              </a:ln>
              <a:solidFill>
                <a:prstClr val="white"/>
              </a:solidFill>
              <a:effectLst/>
              <a:uLnTx/>
              <a:uFillTx/>
              <a:latin typeface="+mj-lt"/>
              <a:ea typeface="+mn-ea"/>
              <a:cs typeface="+mn-cs"/>
            </a:endParaRPr>
          </a:p>
        </p:txBody>
      </p:sp>
      <p:sp>
        <p:nvSpPr>
          <p:cNvPr id="42" name="Down Arrow 41"/>
          <p:cNvSpPr/>
          <p:nvPr/>
        </p:nvSpPr>
        <p:spPr>
          <a:xfrm rot="10800000">
            <a:off x="5966737" y="3647364"/>
            <a:ext cx="305296" cy="384412"/>
          </a:xfrm>
          <a:prstGeom prst="downArrow">
            <a:avLst/>
          </a:prstGeom>
          <a:solidFill>
            <a:srgbClr val="13676B"/>
          </a:solidFill>
          <a:ln w="25400" cap="flat" cmpd="sng" algn="ctr">
            <a:solidFill>
              <a:srgbClr val="1367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smtClean="0">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284010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283684"/>
            <a:ext cx="5012921" cy="4346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90672" y="4508573"/>
            <a:ext cx="4027990" cy="151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noun_project_1570.eps"/>
          <p:cNvGrpSpPr>
            <a:grpSpLocks/>
          </p:cNvGrpSpPr>
          <p:nvPr/>
        </p:nvGrpSpPr>
        <p:grpSpPr bwMode="auto">
          <a:xfrm>
            <a:off x="410205" y="283657"/>
            <a:ext cx="453403" cy="488082"/>
            <a:chOff x="2826" y="1937"/>
            <a:chExt cx="366" cy="383"/>
          </a:xfrm>
          <a:solidFill>
            <a:schemeClr val="bg2"/>
          </a:solidFill>
        </p:grpSpPr>
        <p:sp>
          <p:nvSpPr>
            <p:cNvPr id="32"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3"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60</a:t>
            </a:fld>
            <a:endParaRPr lang="en-GB" dirty="0">
              <a:solidFill>
                <a:srgbClr val="717171"/>
              </a:solidFill>
            </a:endParaRPr>
          </a:p>
        </p:txBody>
      </p:sp>
      <p:sp>
        <p:nvSpPr>
          <p:cNvPr id="5" name="Rectangle 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Psychographic Profile</a:t>
            </a:r>
            <a:endParaRPr lang="en-ZA" sz="1400" dirty="0">
              <a:solidFill>
                <a:srgbClr val="FFFFFF"/>
              </a:solidFill>
            </a:endParaRPr>
          </a:p>
        </p:txBody>
      </p:sp>
      <p:sp>
        <p:nvSpPr>
          <p:cNvPr id="6" name="Rectangle 5"/>
          <p:cNvSpPr/>
          <p:nvPr/>
        </p:nvSpPr>
        <p:spPr>
          <a:xfrm>
            <a:off x="5590672" y="2634364"/>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Critical Life Events</a:t>
            </a:r>
            <a:endParaRPr lang="en-ZA" sz="1400" dirty="0">
              <a:solidFill>
                <a:srgbClr val="FFFFFF"/>
              </a:solidFill>
            </a:endParaRPr>
          </a:p>
        </p:txBody>
      </p:sp>
      <p:sp>
        <p:nvSpPr>
          <p:cNvPr id="21" name="TextBox 20"/>
          <p:cNvSpPr txBox="1"/>
          <p:nvPr/>
        </p:nvSpPr>
        <p:spPr>
          <a:xfrm>
            <a:off x="4930271" y="1086258"/>
            <a:ext cx="3437254" cy="1403362"/>
          </a:xfrm>
          <a:prstGeom prst="rect">
            <a:avLst/>
          </a:prstGeom>
          <a:noFill/>
        </p:spPr>
        <p:txBody>
          <a:bodyPr wrap="square" lIns="0" tIns="0" rIns="0" bIns="0" rtlCol="0">
            <a:noAutofit/>
          </a:bodyPr>
          <a:lstStyle/>
          <a:p>
            <a:r>
              <a:rPr lang="en-ZA" sz="1100" dirty="0" smtClean="0">
                <a:solidFill>
                  <a:srgbClr val="333333"/>
                </a:solidFill>
              </a:rPr>
              <a:t>She has a strong need to be a responsible mother to her child., and so she is focused on completing her education and finding a stable job. </a:t>
            </a:r>
          </a:p>
          <a:p>
            <a:r>
              <a:rPr lang="en-ZA" sz="1100" dirty="0" smtClean="0">
                <a:solidFill>
                  <a:srgbClr val="333333"/>
                </a:solidFill>
              </a:rPr>
              <a:t>She is a home body, preferring to spend time at home with her family or quality time with close friends. Being trendy or fashionable is not important to her, so she doesn’t party or have multiple sexual partners- that’s too risky for her. </a:t>
            </a:r>
            <a:endParaRPr lang="en-ZA" sz="1100" dirty="0">
              <a:solidFill>
                <a:srgbClr val="333333"/>
              </a:solidFill>
            </a:endParaRPr>
          </a:p>
        </p:txBody>
      </p:sp>
      <p:sp>
        <p:nvSpPr>
          <p:cNvPr id="22" name="TextBox 21"/>
          <p:cNvSpPr txBox="1"/>
          <p:nvPr/>
        </p:nvSpPr>
        <p:spPr>
          <a:xfrm>
            <a:off x="4930271" y="3040764"/>
            <a:ext cx="3437254" cy="1472478"/>
          </a:xfrm>
          <a:prstGeom prst="rect">
            <a:avLst/>
          </a:prstGeom>
          <a:noFill/>
        </p:spPr>
        <p:txBody>
          <a:bodyPr wrap="square" lIns="0" tIns="0" rIns="0" bIns="0" rtlCol="0">
            <a:noAutofit/>
          </a:bodyPr>
          <a:lstStyle/>
          <a:p>
            <a:r>
              <a:rPr lang="en-ZA" sz="1100" dirty="0" smtClean="0">
                <a:solidFill>
                  <a:srgbClr val="333333"/>
                </a:solidFill>
              </a:rPr>
              <a:t>Fell pregnant after her first sexual encounter, which has drastically changed her life and view about sex. </a:t>
            </a:r>
          </a:p>
          <a:p>
            <a:r>
              <a:rPr lang="en-ZA" sz="1100" dirty="0" smtClean="0">
                <a:solidFill>
                  <a:srgbClr val="333333"/>
                </a:solidFill>
              </a:rPr>
              <a:t>She has since isolated herself from the ‘bad girl’ peer groups, prefers to stay home and focus on her studies and providing for her family and child. </a:t>
            </a:r>
          </a:p>
          <a:p>
            <a:endParaRPr lang="en-ZA" sz="1100" dirty="0" smtClean="0">
              <a:solidFill>
                <a:srgbClr val="333333"/>
              </a:solidFill>
            </a:endParaRPr>
          </a:p>
        </p:txBody>
      </p:sp>
      <p:sp>
        <p:nvSpPr>
          <p:cNvPr id="23" name="Rectangle 22"/>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Home Life</a:t>
            </a:r>
            <a:endParaRPr lang="en-ZA" sz="1400" dirty="0">
              <a:solidFill>
                <a:srgbClr val="FFFFFF"/>
              </a:solidFill>
            </a:endParaRPr>
          </a:p>
        </p:txBody>
      </p:sp>
      <p:sp>
        <p:nvSpPr>
          <p:cNvPr id="24" name="TextBox 23"/>
          <p:cNvSpPr txBox="1"/>
          <p:nvPr/>
        </p:nvSpPr>
        <p:spPr>
          <a:xfrm>
            <a:off x="8602660" y="1081957"/>
            <a:ext cx="3437254" cy="1253261"/>
          </a:xfrm>
          <a:prstGeom prst="rect">
            <a:avLst/>
          </a:prstGeom>
          <a:noFill/>
        </p:spPr>
        <p:txBody>
          <a:bodyPr wrap="square" lIns="0" tIns="0" rIns="0" bIns="0" rtlCol="0">
            <a:noAutofit/>
          </a:bodyPr>
          <a:lstStyle/>
          <a:p>
            <a:r>
              <a:rPr lang="en-ZA" sz="1100" dirty="0" smtClean="0">
                <a:solidFill>
                  <a:srgbClr val="333333"/>
                </a:solidFill>
              </a:rPr>
              <a:t>Her family have kept her sheltered by being very strict when she was younger, and enjoys the comfort of a structured lifestyle and avoids any risky or vulnerable situations. </a:t>
            </a:r>
          </a:p>
          <a:p>
            <a:r>
              <a:rPr lang="en-ZA" sz="1100" dirty="0" smtClean="0">
                <a:solidFill>
                  <a:srgbClr val="333333"/>
                </a:solidFill>
              </a:rPr>
              <a:t>She contributes to household financially and has many responsibilities, which keeps her focused on establishing a better life for herself and her child. </a:t>
            </a:r>
            <a:endParaRPr lang="en-ZA" sz="1100" dirty="0">
              <a:solidFill>
                <a:srgbClr val="333333"/>
              </a:solidFill>
            </a:endParaRPr>
          </a:p>
        </p:txBody>
      </p:sp>
      <p:sp>
        <p:nvSpPr>
          <p:cNvPr id="25" name="Rectangle 24"/>
          <p:cNvSpPr/>
          <p:nvPr/>
        </p:nvSpPr>
        <p:spPr>
          <a:xfrm>
            <a:off x="9263060" y="2629695"/>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Relationship Status</a:t>
            </a:r>
            <a:endParaRPr lang="en-ZA" sz="1400" dirty="0">
              <a:solidFill>
                <a:srgbClr val="FFFFFF"/>
              </a:solidFill>
            </a:endParaRPr>
          </a:p>
        </p:txBody>
      </p:sp>
      <p:sp>
        <p:nvSpPr>
          <p:cNvPr id="26" name="TextBox 25"/>
          <p:cNvSpPr txBox="1"/>
          <p:nvPr/>
        </p:nvSpPr>
        <p:spPr>
          <a:xfrm>
            <a:off x="8602659" y="3036095"/>
            <a:ext cx="3437254" cy="1472478"/>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100" dirty="0" smtClean="0">
                <a:solidFill>
                  <a:srgbClr val="333333"/>
                </a:solidFill>
              </a:rPr>
              <a:t>Either single/ not dating or in a stable committed relationship</a:t>
            </a:r>
          </a:p>
          <a:p>
            <a:pPr marL="171450" indent="-171450">
              <a:buFont typeface="Wingdings" panose="05000000000000000000" pitchFamily="2" charset="2"/>
              <a:buChar char="§"/>
            </a:pPr>
            <a:r>
              <a:rPr lang="en-ZA" sz="1100" dirty="0" smtClean="0">
                <a:solidFill>
                  <a:srgbClr val="333333"/>
                </a:solidFill>
              </a:rPr>
              <a:t>Cautious in relationships, needs to trust her partner and have an equal say in using protection</a:t>
            </a:r>
          </a:p>
          <a:p>
            <a:pPr marL="171450" indent="-171450">
              <a:buFont typeface="Wingdings" panose="05000000000000000000" pitchFamily="2" charset="2"/>
              <a:buChar char="§"/>
            </a:pPr>
            <a:r>
              <a:rPr lang="en-ZA" sz="1100" dirty="0" smtClean="0">
                <a:solidFill>
                  <a:srgbClr val="333333"/>
                </a:solidFill>
              </a:rPr>
              <a:t>Her focus on improving her life outweighs her need to fit into ‘trendy’ sexual peer pressure. </a:t>
            </a:r>
          </a:p>
          <a:p>
            <a:pPr marL="171450" indent="-171450">
              <a:buFont typeface="Wingdings" panose="05000000000000000000" pitchFamily="2" charset="2"/>
              <a:buChar char="§"/>
            </a:pPr>
            <a:endParaRPr lang="en-ZA" sz="1100" dirty="0" smtClean="0">
              <a:solidFill>
                <a:srgbClr val="333333"/>
              </a:solidFill>
            </a:endParaRPr>
          </a:p>
          <a:p>
            <a:pPr marL="171450" indent="-171450">
              <a:buFont typeface="Wingdings" panose="05000000000000000000" pitchFamily="2" charset="2"/>
              <a:buChar char="§"/>
            </a:pPr>
            <a:endParaRPr lang="en-ZA" sz="1100" dirty="0" smtClean="0">
              <a:solidFill>
                <a:srgbClr val="333333"/>
              </a:solidFill>
            </a:endParaRPr>
          </a:p>
        </p:txBody>
      </p:sp>
      <p:grpSp>
        <p:nvGrpSpPr>
          <p:cNvPr id="27" name="noun_project_1662.svg.eps"/>
          <p:cNvGrpSpPr>
            <a:grpSpLocks/>
          </p:cNvGrpSpPr>
          <p:nvPr/>
        </p:nvGrpSpPr>
        <p:grpSpPr bwMode="auto">
          <a:xfrm>
            <a:off x="8630441" y="539762"/>
            <a:ext cx="555625" cy="464705"/>
            <a:chOff x="506" y="820"/>
            <a:chExt cx="385" cy="322"/>
          </a:xfrm>
          <a:solidFill>
            <a:schemeClr val="bg2"/>
          </a:solidFill>
        </p:grpSpPr>
        <p:sp>
          <p:nvSpPr>
            <p:cNvPr id="28" name="Freeform 3909"/>
            <p:cNvSpPr>
              <a:spLocks/>
            </p:cNvSpPr>
            <p:nvPr/>
          </p:nvSpPr>
          <p:spPr bwMode="auto">
            <a:xfrm>
              <a:off x="506" y="820"/>
              <a:ext cx="385" cy="194"/>
            </a:xfrm>
            <a:custGeom>
              <a:avLst/>
              <a:gdLst>
                <a:gd name="T0" fmla="*/ 2 w 3462"/>
                <a:gd name="T1" fmla="*/ 0 h 1745"/>
                <a:gd name="T2" fmla="*/ 3 w 3462"/>
                <a:gd name="T3" fmla="*/ 1 h 1745"/>
                <a:gd name="T4" fmla="*/ 3 w 3462"/>
                <a:gd name="T5" fmla="*/ 1 h 1745"/>
                <a:gd name="T6" fmla="*/ 4 w 3462"/>
                <a:gd name="T7" fmla="*/ 1 h 1745"/>
                <a:gd name="T8" fmla="*/ 4 w 3462"/>
                <a:gd name="T9" fmla="*/ 2 h 1745"/>
                <a:gd name="T10" fmla="*/ 5 w 3462"/>
                <a:gd name="T11" fmla="*/ 2 h 1745"/>
                <a:gd name="T12" fmla="*/ 4 w 3462"/>
                <a:gd name="T13" fmla="*/ 2 h 1745"/>
                <a:gd name="T14" fmla="*/ 4 w 3462"/>
                <a:gd name="T15" fmla="*/ 2 h 1745"/>
                <a:gd name="T16" fmla="*/ 2 w 3462"/>
                <a:gd name="T17" fmla="*/ 1 h 1745"/>
                <a:gd name="T18" fmla="*/ 1 w 3462"/>
                <a:gd name="T19" fmla="*/ 2 h 1745"/>
                <a:gd name="T20" fmla="*/ 1 w 3462"/>
                <a:gd name="T21" fmla="*/ 2 h 1745"/>
                <a:gd name="T22" fmla="*/ 0 w 3462"/>
                <a:gd name="T23" fmla="*/ 2 h 1745"/>
                <a:gd name="T24" fmla="*/ 1 w 3462"/>
                <a:gd name="T25" fmla="*/ 1 h 1745"/>
                <a:gd name="T26" fmla="*/ 2 w 3462"/>
                <a:gd name="T27" fmla="*/ 0 h 17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62"/>
                <a:gd name="T43" fmla="*/ 0 h 1745"/>
                <a:gd name="T44" fmla="*/ 3462 w 3462"/>
                <a:gd name="T45" fmla="*/ 1745 h 17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62" h="1745">
                  <a:moveTo>
                    <a:pt x="1731" y="0"/>
                  </a:moveTo>
                  <a:lnTo>
                    <a:pt x="2530" y="805"/>
                  </a:lnTo>
                  <a:lnTo>
                    <a:pt x="2530" y="677"/>
                  </a:lnTo>
                  <a:lnTo>
                    <a:pt x="2889" y="677"/>
                  </a:lnTo>
                  <a:lnTo>
                    <a:pt x="2889" y="1168"/>
                  </a:lnTo>
                  <a:lnTo>
                    <a:pt x="3462" y="1745"/>
                  </a:lnTo>
                  <a:lnTo>
                    <a:pt x="2947" y="1745"/>
                  </a:lnTo>
                  <a:lnTo>
                    <a:pt x="2597" y="1391"/>
                  </a:lnTo>
                  <a:lnTo>
                    <a:pt x="1731" y="519"/>
                  </a:lnTo>
                  <a:lnTo>
                    <a:pt x="866" y="1391"/>
                  </a:lnTo>
                  <a:lnTo>
                    <a:pt x="515" y="1745"/>
                  </a:lnTo>
                  <a:lnTo>
                    <a:pt x="0" y="1745"/>
                  </a:lnTo>
                  <a:lnTo>
                    <a:pt x="866" y="873"/>
                  </a:lnTo>
                  <a:lnTo>
                    <a:pt x="17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9" name="Freeform 3910"/>
            <p:cNvSpPr>
              <a:spLocks noEditPoints="1"/>
            </p:cNvSpPr>
            <p:nvPr/>
          </p:nvSpPr>
          <p:spPr bwMode="auto">
            <a:xfrm>
              <a:off x="570" y="884"/>
              <a:ext cx="257" cy="258"/>
            </a:xfrm>
            <a:custGeom>
              <a:avLst/>
              <a:gdLst>
                <a:gd name="T0" fmla="*/ 1 w 2316"/>
                <a:gd name="T1" fmla="*/ 2 h 2325"/>
                <a:gd name="T2" fmla="*/ 1 w 2316"/>
                <a:gd name="T3" fmla="*/ 2 h 2325"/>
                <a:gd name="T4" fmla="*/ 1 w 2316"/>
                <a:gd name="T5" fmla="*/ 2 h 2325"/>
                <a:gd name="T6" fmla="*/ 1 w 2316"/>
                <a:gd name="T7" fmla="*/ 2 h 2325"/>
                <a:gd name="T8" fmla="*/ 1 w 2316"/>
                <a:gd name="T9" fmla="*/ 2 h 2325"/>
                <a:gd name="T10" fmla="*/ 1 w 2316"/>
                <a:gd name="T11" fmla="*/ 2 h 2325"/>
                <a:gd name="T12" fmla="*/ 1 w 2316"/>
                <a:gd name="T13" fmla="*/ 2 h 2325"/>
                <a:gd name="T14" fmla="*/ 1 w 2316"/>
                <a:gd name="T15" fmla="*/ 2 h 2325"/>
                <a:gd name="T16" fmla="*/ 1 w 2316"/>
                <a:gd name="T17" fmla="*/ 2 h 2325"/>
                <a:gd name="T18" fmla="*/ 1 w 2316"/>
                <a:gd name="T19" fmla="*/ 2 h 2325"/>
                <a:gd name="T20" fmla="*/ 2 w 2316"/>
                <a:gd name="T21" fmla="*/ 2 h 2325"/>
                <a:gd name="T22" fmla="*/ 2 w 2316"/>
                <a:gd name="T23" fmla="*/ 3 h 2325"/>
                <a:gd name="T24" fmla="*/ 3 w 2316"/>
                <a:gd name="T25" fmla="*/ 3 h 2325"/>
                <a:gd name="T26" fmla="*/ 3 w 2316"/>
                <a:gd name="T27" fmla="*/ 2 h 2325"/>
                <a:gd name="T28" fmla="*/ 2 w 2316"/>
                <a:gd name="T29" fmla="*/ 2 h 2325"/>
                <a:gd name="T30" fmla="*/ 1 w 2316"/>
                <a:gd name="T31" fmla="*/ 2 h 2325"/>
                <a:gd name="T32" fmla="*/ 1 w 2316"/>
                <a:gd name="T33" fmla="*/ 2 h 2325"/>
                <a:gd name="T34" fmla="*/ 1 w 2316"/>
                <a:gd name="T35" fmla="*/ 2 h 2325"/>
                <a:gd name="T36" fmla="*/ 1 w 2316"/>
                <a:gd name="T37" fmla="*/ 2 h 2325"/>
                <a:gd name="T38" fmla="*/ 1 w 2316"/>
                <a:gd name="T39" fmla="*/ 2 h 2325"/>
                <a:gd name="T40" fmla="*/ 1 w 2316"/>
                <a:gd name="T41" fmla="*/ 2 h 2325"/>
                <a:gd name="T42" fmla="*/ 1 w 2316"/>
                <a:gd name="T43" fmla="*/ 2 h 2325"/>
                <a:gd name="T44" fmla="*/ 1 w 2316"/>
                <a:gd name="T45" fmla="*/ 2 h 2325"/>
                <a:gd name="T46" fmla="*/ 1 w 2316"/>
                <a:gd name="T47" fmla="*/ 2 h 2325"/>
                <a:gd name="T48" fmla="*/ 1 w 2316"/>
                <a:gd name="T49" fmla="*/ 2 h 2325"/>
                <a:gd name="T50" fmla="*/ 2 w 2316"/>
                <a:gd name="T51" fmla="*/ 0 h 2325"/>
                <a:gd name="T52" fmla="*/ 3 w 2316"/>
                <a:gd name="T53" fmla="*/ 1 h 2325"/>
                <a:gd name="T54" fmla="*/ 3 w 2316"/>
                <a:gd name="T55" fmla="*/ 2 h 2325"/>
                <a:gd name="T56" fmla="*/ 3 w 2316"/>
                <a:gd name="T57" fmla="*/ 2 h 2325"/>
                <a:gd name="T58" fmla="*/ 3 w 2316"/>
                <a:gd name="T59" fmla="*/ 3 h 2325"/>
                <a:gd name="T60" fmla="*/ 0 w 2316"/>
                <a:gd name="T61" fmla="*/ 3 h 2325"/>
                <a:gd name="T62" fmla="*/ 0 w 2316"/>
                <a:gd name="T63" fmla="*/ 2 h 2325"/>
                <a:gd name="T64" fmla="*/ 0 w 2316"/>
                <a:gd name="T65" fmla="*/ 2 h 2325"/>
                <a:gd name="T66" fmla="*/ 0 w 2316"/>
                <a:gd name="T67" fmla="*/ 1 h 2325"/>
                <a:gd name="T68" fmla="*/ 2 w 2316"/>
                <a:gd name="T69" fmla="*/ 0 h 23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16"/>
                <a:gd name="T106" fmla="*/ 0 h 2325"/>
                <a:gd name="T107" fmla="*/ 2316 w 2316"/>
                <a:gd name="T108" fmla="*/ 2325 h 23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16" h="2325">
                  <a:moveTo>
                    <a:pt x="636" y="1677"/>
                  </a:moveTo>
                  <a:lnTo>
                    <a:pt x="636" y="1824"/>
                  </a:lnTo>
                  <a:lnTo>
                    <a:pt x="800" y="1824"/>
                  </a:lnTo>
                  <a:lnTo>
                    <a:pt x="800" y="1677"/>
                  </a:lnTo>
                  <a:lnTo>
                    <a:pt x="636" y="1677"/>
                  </a:lnTo>
                  <a:close/>
                  <a:moveTo>
                    <a:pt x="442" y="1677"/>
                  </a:moveTo>
                  <a:lnTo>
                    <a:pt x="442" y="1824"/>
                  </a:lnTo>
                  <a:lnTo>
                    <a:pt x="606" y="1824"/>
                  </a:lnTo>
                  <a:lnTo>
                    <a:pt x="606" y="1677"/>
                  </a:lnTo>
                  <a:lnTo>
                    <a:pt x="442" y="1677"/>
                  </a:lnTo>
                  <a:close/>
                  <a:moveTo>
                    <a:pt x="1499" y="1467"/>
                  </a:moveTo>
                  <a:lnTo>
                    <a:pt x="1499" y="2232"/>
                  </a:lnTo>
                  <a:lnTo>
                    <a:pt x="1905" y="2232"/>
                  </a:lnTo>
                  <a:lnTo>
                    <a:pt x="1905" y="1467"/>
                  </a:lnTo>
                  <a:lnTo>
                    <a:pt x="1499" y="1467"/>
                  </a:lnTo>
                  <a:close/>
                  <a:moveTo>
                    <a:pt x="636" y="1467"/>
                  </a:moveTo>
                  <a:lnTo>
                    <a:pt x="636" y="1646"/>
                  </a:lnTo>
                  <a:lnTo>
                    <a:pt x="800" y="1646"/>
                  </a:lnTo>
                  <a:lnTo>
                    <a:pt x="800" y="1467"/>
                  </a:lnTo>
                  <a:lnTo>
                    <a:pt x="636" y="1467"/>
                  </a:lnTo>
                  <a:close/>
                  <a:moveTo>
                    <a:pt x="442" y="1467"/>
                  </a:moveTo>
                  <a:lnTo>
                    <a:pt x="442" y="1646"/>
                  </a:lnTo>
                  <a:lnTo>
                    <a:pt x="606" y="1646"/>
                  </a:lnTo>
                  <a:lnTo>
                    <a:pt x="606" y="1467"/>
                  </a:lnTo>
                  <a:lnTo>
                    <a:pt x="442" y="1467"/>
                  </a:lnTo>
                  <a:close/>
                  <a:moveTo>
                    <a:pt x="1158" y="0"/>
                  </a:moveTo>
                  <a:lnTo>
                    <a:pt x="2024" y="874"/>
                  </a:lnTo>
                  <a:lnTo>
                    <a:pt x="2316" y="1168"/>
                  </a:lnTo>
                  <a:lnTo>
                    <a:pt x="2315" y="1168"/>
                  </a:lnTo>
                  <a:lnTo>
                    <a:pt x="2315" y="2325"/>
                  </a:lnTo>
                  <a:lnTo>
                    <a:pt x="1" y="2325"/>
                  </a:lnTo>
                  <a:lnTo>
                    <a:pt x="1" y="1168"/>
                  </a:lnTo>
                  <a:lnTo>
                    <a:pt x="0" y="1168"/>
                  </a:lnTo>
                  <a:lnTo>
                    <a:pt x="293" y="874"/>
                  </a:lnTo>
                  <a:lnTo>
                    <a:pt x="115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0" name="noun_project_2343.svg.eps"/>
          <p:cNvSpPr>
            <a:spLocks noEditPoints="1"/>
          </p:cNvSpPr>
          <p:nvPr/>
        </p:nvSpPr>
        <p:spPr bwMode="auto">
          <a:xfrm>
            <a:off x="4894552" y="472357"/>
            <a:ext cx="585788" cy="609600"/>
          </a:xfrm>
          <a:custGeom>
            <a:avLst/>
            <a:gdLst>
              <a:gd name="T0" fmla="*/ 2147483647 w 3318"/>
              <a:gd name="T1" fmla="*/ 2147483647 h 3461"/>
              <a:gd name="T2" fmla="*/ 2147483647 w 3318"/>
              <a:gd name="T3" fmla="*/ 2147483647 h 3461"/>
              <a:gd name="T4" fmla="*/ 2147483647 w 3318"/>
              <a:gd name="T5" fmla="*/ 2147483647 h 3461"/>
              <a:gd name="T6" fmla="*/ 2147483647 w 3318"/>
              <a:gd name="T7" fmla="*/ 2147483647 h 3461"/>
              <a:gd name="T8" fmla="*/ 2147483647 w 3318"/>
              <a:gd name="T9" fmla="*/ 2147483647 h 3461"/>
              <a:gd name="T10" fmla="*/ 2147483647 w 3318"/>
              <a:gd name="T11" fmla="*/ 2147483647 h 3461"/>
              <a:gd name="T12" fmla="*/ 2147483647 w 3318"/>
              <a:gd name="T13" fmla="*/ 2147483647 h 3461"/>
              <a:gd name="T14" fmla="*/ 2147483647 w 3318"/>
              <a:gd name="T15" fmla="*/ 2147483647 h 3461"/>
              <a:gd name="T16" fmla="*/ 2147483647 w 3318"/>
              <a:gd name="T17" fmla="*/ 2147483647 h 3461"/>
              <a:gd name="T18" fmla="*/ 2147483647 w 3318"/>
              <a:gd name="T19" fmla="*/ 2147483647 h 3461"/>
              <a:gd name="T20" fmla="*/ 2147483647 w 3318"/>
              <a:gd name="T21" fmla="*/ 2147483647 h 3461"/>
              <a:gd name="T22" fmla="*/ 2147483647 w 3318"/>
              <a:gd name="T23" fmla="*/ 2147483647 h 3461"/>
              <a:gd name="T24" fmla="*/ 2147483647 w 3318"/>
              <a:gd name="T25" fmla="*/ 2147483647 h 3461"/>
              <a:gd name="T26" fmla="*/ 2147483647 w 3318"/>
              <a:gd name="T27" fmla="*/ 2147483647 h 3461"/>
              <a:gd name="T28" fmla="*/ 2147483647 w 3318"/>
              <a:gd name="T29" fmla="*/ 2147483647 h 3461"/>
              <a:gd name="T30" fmla="*/ 2147483647 w 3318"/>
              <a:gd name="T31" fmla="*/ 2147483647 h 3461"/>
              <a:gd name="T32" fmla="*/ 2147483647 w 3318"/>
              <a:gd name="T33" fmla="*/ 2147483647 h 3461"/>
              <a:gd name="T34" fmla="*/ 2147483647 w 3318"/>
              <a:gd name="T35" fmla="*/ 2147483647 h 3461"/>
              <a:gd name="T36" fmla="*/ 2147483647 w 3318"/>
              <a:gd name="T37" fmla="*/ 2147483647 h 3461"/>
              <a:gd name="T38" fmla="*/ 2147483647 w 3318"/>
              <a:gd name="T39" fmla="*/ 2147483647 h 3461"/>
              <a:gd name="T40" fmla="*/ 2147483647 w 3318"/>
              <a:gd name="T41" fmla="*/ 2147483647 h 3461"/>
              <a:gd name="T42" fmla="*/ 2147483647 w 3318"/>
              <a:gd name="T43" fmla="*/ 2147483647 h 3461"/>
              <a:gd name="T44" fmla="*/ 2147483647 w 3318"/>
              <a:gd name="T45" fmla="*/ 2147483647 h 3461"/>
              <a:gd name="T46" fmla="*/ 2147483647 w 3318"/>
              <a:gd name="T47" fmla="*/ 2147483647 h 3461"/>
              <a:gd name="T48" fmla="*/ 2147483647 w 3318"/>
              <a:gd name="T49" fmla="*/ 2147483647 h 3461"/>
              <a:gd name="T50" fmla="*/ 2147483647 w 3318"/>
              <a:gd name="T51" fmla="*/ 2147483647 h 3461"/>
              <a:gd name="T52" fmla="*/ 2147483647 w 3318"/>
              <a:gd name="T53" fmla="*/ 2147483647 h 3461"/>
              <a:gd name="T54" fmla="*/ 2147483647 w 3318"/>
              <a:gd name="T55" fmla="*/ 2147483647 h 3461"/>
              <a:gd name="T56" fmla="*/ 2147483647 w 3318"/>
              <a:gd name="T57" fmla="*/ 2147483647 h 3461"/>
              <a:gd name="T58" fmla="*/ 2147483647 w 3318"/>
              <a:gd name="T59" fmla="*/ 2147483647 h 3461"/>
              <a:gd name="T60" fmla="*/ 2147483647 w 3318"/>
              <a:gd name="T61" fmla="*/ 2147483647 h 3461"/>
              <a:gd name="T62" fmla="*/ 2147483647 w 3318"/>
              <a:gd name="T63" fmla="*/ 2147483647 h 3461"/>
              <a:gd name="T64" fmla="*/ 2147483647 w 3318"/>
              <a:gd name="T65" fmla="*/ 2147483647 h 3461"/>
              <a:gd name="T66" fmla="*/ 2147483647 w 3318"/>
              <a:gd name="T67" fmla="*/ 2147483647 h 3461"/>
              <a:gd name="T68" fmla="*/ 2147483647 w 3318"/>
              <a:gd name="T69" fmla="*/ 2147483647 h 3461"/>
              <a:gd name="T70" fmla="*/ 2147483647 w 3318"/>
              <a:gd name="T71" fmla="*/ 2147483647 h 3461"/>
              <a:gd name="T72" fmla="*/ 2147483647 w 3318"/>
              <a:gd name="T73" fmla="*/ 2147483647 h 3461"/>
              <a:gd name="T74" fmla="*/ 2147483647 w 3318"/>
              <a:gd name="T75" fmla="*/ 2147483647 h 3461"/>
              <a:gd name="T76" fmla="*/ 2147483647 w 3318"/>
              <a:gd name="T77" fmla="*/ 2147483647 h 3461"/>
              <a:gd name="T78" fmla="*/ 2147483647 w 3318"/>
              <a:gd name="T79" fmla="*/ 2147483647 h 3461"/>
              <a:gd name="T80" fmla="*/ 2147483647 w 3318"/>
              <a:gd name="T81" fmla="*/ 2147483647 h 3461"/>
              <a:gd name="T82" fmla="*/ 2147483647 w 3318"/>
              <a:gd name="T83" fmla="*/ 2147483647 h 3461"/>
              <a:gd name="T84" fmla="*/ 2147483647 w 3318"/>
              <a:gd name="T85" fmla="*/ 2147483647 h 3461"/>
              <a:gd name="T86" fmla="*/ 2147483647 w 3318"/>
              <a:gd name="T87" fmla="*/ 2147483647 h 3461"/>
              <a:gd name="T88" fmla="*/ 2147483647 w 3318"/>
              <a:gd name="T89" fmla="*/ 2147483647 h 3461"/>
              <a:gd name="T90" fmla="*/ 2147483647 w 3318"/>
              <a:gd name="T91" fmla="*/ 2147483647 h 3461"/>
              <a:gd name="T92" fmla="*/ 2147483647 w 3318"/>
              <a:gd name="T93" fmla="*/ 2147483647 h 3461"/>
              <a:gd name="T94" fmla="*/ 2147483647 w 3318"/>
              <a:gd name="T95" fmla="*/ 251350004 h 3461"/>
              <a:gd name="T96" fmla="*/ 2147483647 w 3318"/>
              <a:gd name="T97" fmla="*/ 2147483647 h 3461"/>
              <a:gd name="T98" fmla="*/ 2147483647 w 3318"/>
              <a:gd name="T99" fmla="*/ 2147483647 h 3461"/>
              <a:gd name="T100" fmla="*/ 2147483647 w 3318"/>
              <a:gd name="T101" fmla="*/ 2147483647 h 3461"/>
              <a:gd name="T102" fmla="*/ 2147483647 w 3318"/>
              <a:gd name="T103" fmla="*/ 2147483647 h 3461"/>
              <a:gd name="T104" fmla="*/ 2147483647 w 3318"/>
              <a:gd name="T105" fmla="*/ 2147483647 h 3461"/>
              <a:gd name="T106" fmla="*/ 2147483647 w 3318"/>
              <a:gd name="T107" fmla="*/ 2147483647 h 3461"/>
              <a:gd name="T108" fmla="*/ 2147483647 w 3318"/>
              <a:gd name="T109" fmla="*/ 2147483647 h 3461"/>
              <a:gd name="T110" fmla="*/ 621829145 w 3318"/>
              <a:gd name="T111" fmla="*/ 2147483647 h 3461"/>
              <a:gd name="T112" fmla="*/ 616312180 w 3318"/>
              <a:gd name="T113" fmla="*/ 2147483647 h 3461"/>
              <a:gd name="T114" fmla="*/ 2147483647 w 3318"/>
              <a:gd name="T115" fmla="*/ 950768338 h 346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8"/>
              <a:gd name="T175" fmla="*/ 0 h 3461"/>
              <a:gd name="T176" fmla="*/ 3318 w 3318"/>
              <a:gd name="T177" fmla="*/ 3461 h 346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8" h="3461">
                <a:moveTo>
                  <a:pt x="1764" y="3103"/>
                </a:moveTo>
                <a:lnTo>
                  <a:pt x="1760" y="3103"/>
                </a:lnTo>
                <a:lnTo>
                  <a:pt x="1751" y="3106"/>
                </a:lnTo>
                <a:lnTo>
                  <a:pt x="1748" y="3109"/>
                </a:lnTo>
                <a:lnTo>
                  <a:pt x="1746" y="3112"/>
                </a:lnTo>
                <a:lnTo>
                  <a:pt x="1745" y="3115"/>
                </a:lnTo>
                <a:lnTo>
                  <a:pt x="1743" y="3118"/>
                </a:lnTo>
                <a:lnTo>
                  <a:pt x="1745" y="3123"/>
                </a:lnTo>
                <a:lnTo>
                  <a:pt x="1747" y="3126"/>
                </a:lnTo>
                <a:lnTo>
                  <a:pt x="1749" y="3128"/>
                </a:lnTo>
                <a:lnTo>
                  <a:pt x="1752" y="3129"/>
                </a:lnTo>
                <a:lnTo>
                  <a:pt x="1756" y="3129"/>
                </a:lnTo>
                <a:lnTo>
                  <a:pt x="1760" y="3129"/>
                </a:lnTo>
                <a:lnTo>
                  <a:pt x="1768" y="3126"/>
                </a:lnTo>
                <a:lnTo>
                  <a:pt x="1771" y="3124"/>
                </a:lnTo>
                <a:lnTo>
                  <a:pt x="1774" y="3120"/>
                </a:lnTo>
                <a:lnTo>
                  <a:pt x="1776" y="3117"/>
                </a:lnTo>
                <a:lnTo>
                  <a:pt x="1776" y="3114"/>
                </a:lnTo>
                <a:lnTo>
                  <a:pt x="1776" y="3111"/>
                </a:lnTo>
                <a:lnTo>
                  <a:pt x="1774" y="3107"/>
                </a:lnTo>
                <a:lnTo>
                  <a:pt x="1770" y="3104"/>
                </a:lnTo>
                <a:lnTo>
                  <a:pt x="1767" y="3103"/>
                </a:lnTo>
                <a:lnTo>
                  <a:pt x="1764" y="3103"/>
                </a:lnTo>
                <a:close/>
                <a:moveTo>
                  <a:pt x="1790" y="3094"/>
                </a:moveTo>
                <a:lnTo>
                  <a:pt x="1786" y="3095"/>
                </a:lnTo>
                <a:lnTo>
                  <a:pt x="1783" y="3096"/>
                </a:lnTo>
                <a:lnTo>
                  <a:pt x="1781" y="3098"/>
                </a:lnTo>
                <a:lnTo>
                  <a:pt x="1780" y="3101"/>
                </a:lnTo>
                <a:lnTo>
                  <a:pt x="1779" y="3104"/>
                </a:lnTo>
                <a:lnTo>
                  <a:pt x="1780" y="3107"/>
                </a:lnTo>
                <a:lnTo>
                  <a:pt x="1781" y="3111"/>
                </a:lnTo>
                <a:lnTo>
                  <a:pt x="1783" y="3113"/>
                </a:lnTo>
                <a:lnTo>
                  <a:pt x="1786" y="3114"/>
                </a:lnTo>
                <a:lnTo>
                  <a:pt x="1790" y="3115"/>
                </a:lnTo>
                <a:lnTo>
                  <a:pt x="1793" y="3114"/>
                </a:lnTo>
                <a:lnTo>
                  <a:pt x="1796" y="3113"/>
                </a:lnTo>
                <a:lnTo>
                  <a:pt x="1798" y="3111"/>
                </a:lnTo>
                <a:lnTo>
                  <a:pt x="1799" y="3107"/>
                </a:lnTo>
                <a:lnTo>
                  <a:pt x="1800" y="3104"/>
                </a:lnTo>
                <a:lnTo>
                  <a:pt x="1799" y="3101"/>
                </a:lnTo>
                <a:lnTo>
                  <a:pt x="1798" y="3098"/>
                </a:lnTo>
                <a:lnTo>
                  <a:pt x="1796" y="3096"/>
                </a:lnTo>
                <a:lnTo>
                  <a:pt x="1793" y="3095"/>
                </a:lnTo>
                <a:lnTo>
                  <a:pt x="1790" y="3094"/>
                </a:lnTo>
                <a:close/>
                <a:moveTo>
                  <a:pt x="1581" y="3008"/>
                </a:moveTo>
                <a:lnTo>
                  <a:pt x="1570" y="3009"/>
                </a:lnTo>
                <a:lnTo>
                  <a:pt x="1564" y="3011"/>
                </a:lnTo>
                <a:lnTo>
                  <a:pt x="1564" y="3015"/>
                </a:lnTo>
                <a:lnTo>
                  <a:pt x="1568" y="3020"/>
                </a:lnTo>
                <a:lnTo>
                  <a:pt x="1576" y="3026"/>
                </a:lnTo>
                <a:lnTo>
                  <a:pt x="1588" y="3031"/>
                </a:lnTo>
                <a:lnTo>
                  <a:pt x="1602" y="3035"/>
                </a:lnTo>
                <a:lnTo>
                  <a:pt x="1618" y="3040"/>
                </a:lnTo>
                <a:lnTo>
                  <a:pt x="1635" y="3043"/>
                </a:lnTo>
                <a:lnTo>
                  <a:pt x="1653" y="3043"/>
                </a:lnTo>
                <a:lnTo>
                  <a:pt x="1662" y="3043"/>
                </a:lnTo>
                <a:lnTo>
                  <a:pt x="1680" y="3043"/>
                </a:lnTo>
                <a:lnTo>
                  <a:pt x="1697" y="3040"/>
                </a:lnTo>
                <a:lnTo>
                  <a:pt x="1713" y="3035"/>
                </a:lnTo>
                <a:lnTo>
                  <a:pt x="1727" y="3031"/>
                </a:lnTo>
                <a:lnTo>
                  <a:pt x="1739" y="3026"/>
                </a:lnTo>
                <a:lnTo>
                  <a:pt x="1748" y="3020"/>
                </a:lnTo>
                <a:lnTo>
                  <a:pt x="1751" y="3015"/>
                </a:lnTo>
                <a:lnTo>
                  <a:pt x="1751" y="3011"/>
                </a:lnTo>
                <a:lnTo>
                  <a:pt x="1746" y="3009"/>
                </a:lnTo>
                <a:lnTo>
                  <a:pt x="1734" y="3008"/>
                </a:lnTo>
                <a:lnTo>
                  <a:pt x="1581" y="3008"/>
                </a:lnTo>
                <a:close/>
                <a:moveTo>
                  <a:pt x="1576" y="2910"/>
                </a:moveTo>
                <a:lnTo>
                  <a:pt x="1598" y="2912"/>
                </a:lnTo>
                <a:lnTo>
                  <a:pt x="1617" y="2916"/>
                </a:lnTo>
                <a:lnTo>
                  <a:pt x="1632" y="2923"/>
                </a:lnTo>
                <a:lnTo>
                  <a:pt x="1645" y="2930"/>
                </a:lnTo>
                <a:lnTo>
                  <a:pt x="1653" y="2939"/>
                </a:lnTo>
                <a:lnTo>
                  <a:pt x="1661" y="2947"/>
                </a:lnTo>
                <a:lnTo>
                  <a:pt x="1667" y="2939"/>
                </a:lnTo>
                <a:lnTo>
                  <a:pt x="1677" y="2930"/>
                </a:lnTo>
                <a:lnTo>
                  <a:pt x="1690" y="2923"/>
                </a:lnTo>
                <a:lnTo>
                  <a:pt x="1705" y="2916"/>
                </a:lnTo>
                <a:lnTo>
                  <a:pt x="1723" y="2912"/>
                </a:lnTo>
                <a:lnTo>
                  <a:pt x="1745" y="2910"/>
                </a:lnTo>
                <a:lnTo>
                  <a:pt x="1769" y="2911"/>
                </a:lnTo>
                <a:lnTo>
                  <a:pt x="1797" y="2913"/>
                </a:lnTo>
                <a:lnTo>
                  <a:pt x="1831" y="2919"/>
                </a:lnTo>
                <a:lnTo>
                  <a:pt x="1867" y="2930"/>
                </a:lnTo>
                <a:lnTo>
                  <a:pt x="1891" y="2936"/>
                </a:lnTo>
                <a:lnTo>
                  <a:pt x="1911" y="2937"/>
                </a:lnTo>
                <a:lnTo>
                  <a:pt x="1929" y="2936"/>
                </a:lnTo>
                <a:lnTo>
                  <a:pt x="1944" y="2933"/>
                </a:lnTo>
                <a:lnTo>
                  <a:pt x="1955" y="2930"/>
                </a:lnTo>
                <a:lnTo>
                  <a:pt x="1963" y="2927"/>
                </a:lnTo>
                <a:lnTo>
                  <a:pt x="1964" y="2927"/>
                </a:lnTo>
                <a:lnTo>
                  <a:pt x="1958" y="2931"/>
                </a:lnTo>
                <a:lnTo>
                  <a:pt x="1950" y="2939"/>
                </a:lnTo>
                <a:lnTo>
                  <a:pt x="1940" y="2946"/>
                </a:lnTo>
                <a:lnTo>
                  <a:pt x="1928" y="2955"/>
                </a:lnTo>
                <a:lnTo>
                  <a:pt x="1918" y="2964"/>
                </a:lnTo>
                <a:lnTo>
                  <a:pt x="1907" y="2972"/>
                </a:lnTo>
                <a:lnTo>
                  <a:pt x="1896" y="2980"/>
                </a:lnTo>
                <a:lnTo>
                  <a:pt x="1889" y="2985"/>
                </a:lnTo>
                <a:lnTo>
                  <a:pt x="1883" y="2989"/>
                </a:lnTo>
                <a:lnTo>
                  <a:pt x="1881" y="2990"/>
                </a:lnTo>
                <a:lnTo>
                  <a:pt x="1881" y="3008"/>
                </a:lnTo>
                <a:lnTo>
                  <a:pt x="1878" y="3034"/>
                </a:lnTo>
                <a:lnTo>
                  <a:pt x="1867" y="3060"/>
                </a:lnTo>
                <a:lnTo>
                  <a:pt x="1851" y="3084"/>
                </a:lnTo>
                <a:lnTo>
                  <a:pt x="1829" y="3105"/>
                </a:lnTo>
                <a:lnTo>
                  <a:pt x="1803" y="3124"/>
                </a:lnTo>
                <a:lnTo>
                  <a:pt x="1772" y="3139"/>
                </a:lnTo>
                <a:lnTo>
                  <a:pt x="1738" y="3150"/>
                </a:lnTo>
                <a:lnTo>
                  <a:pt x="1700" y="3157"/>
                </a:lnTo>
                <a:lnTo>
                  <a:pt x="1661" y="3160"/>
                </a:lnTo>
                <a:lnTo>
                  <a:pt x="1621" y="3157"/>
                </a:lnTo>
                <a:lnTo>
                  <a:pt x="1583" y="3150"/>
                </a:lnTo>
                <a:lnTo>
                  <a:pt x="1549" y="3139"/>
                </a:lnTo>
                <a:lnTo>
                  <a:pt x="1518" y="3124"/>
                </a:lnTo>
                <a:lnTo>
                  <a:pt x="1491" y="3105"/>
                </a:lnTo>
                <a:lnTo>
                  <a:pt x="1469" y="3084"/>
                </a:lnTo>
                <a:lnTo>
                  <a:pt x="1453" y="3060"/>
                </a:lnTo>
                <a:lnTo>
                  <a:pt x="1442" y="3034"/>
                </a:lnTo>
                <a:lnTo>
                  <a:pt x="1439" y="3008"/>
                </a:lnTo>
                <a:lnTo>
                  <a:pt x="1438" y="2990"/>
                </a:lnTo>
                <a:lnTo>
                  <a:pt x="1436" y="2989"/>
                </a:lnTo>
                <a:lnTo>
                  <a:pt x="1432" y="2985"/>
                </a:lnTo>
                <a:lnTo>
                  <a:pt x="1423" y="2980"/>
                </a:lnTo>
                <a:lnTo>
                  <a:pt x="1413" y="2972"/>
                </a:lnTo>
                <a:lnTo>
                  <a:pt x="1403" y="2964"/>
                </a:lnTo>
                <a:lnTo>
                  <a:pt x="1391" y="2955"/>
                </a:lnTo>
                <a:lnTo>
                  <a:pt x="1380" y="2946"/>
                </a:lnTo>
                <a:lnTo>
                  <a:pt x="1369" y="2939"/>
                </a:lnTo>
                <a:lnTo>
                  <a:pt x="1362" y="2931"/>
                </a:lnTo>
                <a:lnTo>
                  <a:pt x="1355" y="2927"/>
                </a:lnTo>
                <a:lnTo>
                  <a:pt x="1358" y="2927"/>
                </a:lnTo>
                <a:lnTo>
                  <a:pt x="1364" y="2930"/>
                </a:lnTo>
                <a:lnTo>
                  <a:pt x="1376" y="2933"/>
                </a:lnTo>
                <a:lnTo>
                  <a:pt x="1390" y="2936"/>
                </a:lnTo>
                <a:lnTo>
                  <a:pt x="1408" y="2937"/>
                </a:lnTo>
                <a:lnTo>
                  <a:pt x="1430" y="2936"/>
                </a:lnTo>
                <a:lnTo>
                  <a:pt x="1453" y="2930"/>
                </a:lnTo>
                <a:lnTo>
                  <a:pt x="1490" y="2919"/>
                </a:lnTo>
                <a:lnTo>
                  <a:pt x="1522" y="2913"/>
                </a:lnTo>
                <a:lnTo>
                  <a:pt x="1551" y="2911"/>
                </a:lnTo>
                <a:lnTo>
                  <a:pt x="1576" y="2910"/>
                </a:lnTo>
                <a:close/>
                <a:moveTo>
                  <a:pt x="2039" y="2253"/>
                </a:moveTo>
                <a:lnTo>
                  <a:pt x="2029" y="2255"/>
                </a:lnTo>
                <a:lnTo>
                  <a:pt x="2022" y="2261"/>
                </a:lnTo>
                <a:lnTo>
                  <a:pt x="2016" y="2268"/>
                </a:lnTo>
                <a:lnTo>
                  <a:pt x="2014" y="2278"/>
                </a:lnTo>
                <a:lnTo>
                  <a:pt x="2016" y="2288"/>
                </a:lnTo>
                <a:lnTo>
                  <a:pt x="2022" y="2296"/>
                </a:lnTo>
                <a:lnTo>
                  <a:pt x="2029" y="2302"/>
                </a:lnTo>
                <a:lnTo>
                  <a:pt x="2039" y="2303"/>
                </a:lnTo>
                <a:lnTo>
                  <a:pt x="2049" y="2302"/>
                </a:lnTo>
                <a:lnTo>
                  <a:pt x="2057" y="2296"/>
                </a:lnTo>
                <a:lnTo>
                  <a:pt x="2063" y="2288"/>
                </a:lnTo>
                <a:lnTo>
                  <a:pt x="2065" y="2278"/>
                </a:lnTo>
                <a:lnTo>
                  <a:pt x="2063" y="2268"/>
                </a:lnTo>
                <a:lnTo>
                  <a:pt x="2057" y="2261"/>
                </a:lnTo>
                <a:lnTo>
                  <a:pt x="2049" y="2255"/>
                </a:lnTo>
                <a:lnTo>
                  <a:pt x="2039" y="2253"/>
                </a:lnTo>
                <a:close/>
                <a:moveTo>
                  <a:pt x="1345" y="2253"/>
                </a:moveTo>
                <a:lnTo>
                  <a:pt x="1335" y="2255"/>
                </a:lnTo>
                <a:lnTo>
                  <a:pt x="1327" y="2261"/>
                </a:lnTo>
                <a:lnTo>
                  <a:pt x="1322" y="2268"/>
                </a:lnTo>
                <a:lnTo>
                  <a:pt x="1320" y="2278"/>
                </a:lnTo>
                <a:lnTo>
                  <a:pt x="1322" y="2288"/>
                </a:lnTo>
                <a:lnTo>
                  <a:pt x="1327" y="2296"/>
                </a:lnTo>
                <a:lnTo>
                  <a:pt x="1335" y="2302"/>
                </a:lnTo>
                <a:lnTo>
                  <a:pt x="1345" y="2303"/>
                </a:lnTo>
                <a:lnTo>
                  <a:pt x="1354" y="2302"/>
                </a:lnTo>
                <a:lnTo>
                  <a:pt x="1363" y="2296"/>
                </a:lnTo>
                <a:lnTo>
                  <a:pt x="1368" y="2288"/>
                </a:lnTo>
                <a:lnTo>
                  <a:pt x="1369" y="2278"/>
                </a:lnTo>
                <a:lnTo>
                  <a:pt x="1368" y="2268"/>
                </a:lnTo>
                <a:lnTo>
                  <a:pt x="1363" y="2261"/>
                </a:lnTo>
                <a:lnTo>
                  <a:pt x="1354" y="2255"/>
                </a:lnTo>
                <a:lnTo>
                  <a:pt x="1345" y="2253"/>
                </a:lnTo>
                <a:close/>
                <a:moveTo>
                  <a:pt x="2290" y="2130"/>
                </a:moveTo>
                <a:lnTo>
                  <a:pt x="2288" y="2133"/>
                </a:lnTo>
                <a:lnTo>
                  <a:pt x="2285" y="2141"/>
                </a:lnTo>
                <a:lnTo>
                  <a:pt x="2281" y="2154"/>
                </a:lnTo>
                <a:lnTo>
                  <a:pt x="2273" y="2172"/>
                </a:lnTo>
                <a:lnTo>
                  <a:pt x="2265" y="2192"/>
                </a:lnTo>
                <a:lnTo>
                  <a:pt x="2254" y="2215"/>
                </a:lnTo>
                <a:lnTo>
                  <a:pt x="2241" y="2238"/>
                </a:lnTo>
                <a:lnTo>
                  <a:pt x="2227" y="2263"/>
                </a:lnTo>
                <a:lnTo>
                  <a:pt x="2210" y="2288"/>
                </a:lnTo>
                <a:lnTo>
                  <a:pt x="2192" y="2311"/>
                </a:lnTo>
                <a:lnTo>
                  <a:pt x="2171" y="2334"/>
                </a:lnTo>
                <a:lnTo>
                  <a:pt x="2149" y="2353"/>
                </a:lnTo>
                <a:lnTo>
                  <a:pt x="2124" y="2369"/>
                </a:lnTo>
                <a:lnTo>
                  <a:pt x="2098" y="2382"/>
                </a:lnTo>
                <a:lnTo>
                  <a:pt x="2120" y="2365"/>
                </a:lnTo>
                <a:lnTo>
                  <a:pt x="2137" y="2345"/>
                </a:lnTo>
                <a:lnTo>
                  <a:pt x="2153" y="2323"/>
                </a:lnTo>
                <a:lnTo>
                  <a:pt x="2166" y="2301"/>
                </a:lnTo>
                <a:lnTo>
                  <a:pt x="2177" y="2278"/>
                </a:lnTo>
                <a:lnTo>
                  <a:pt x="2186" y="2255"/>
                </a:lnTo>
                <a:lnTo>
                  <a:pt x="2196" y="2236"/>
                </a:lnTo>
                <a:lnTo>
                  <a:pt x="2156" y="2232"/>
                </a:lnTo>
                <a:lnTo>
                  <a:pt x="2122" y="2230"/>
                </a:lnTo>
                <a:lnTo>
                  <a:pt x="2090" y="2229"/>
                </a:lnTo>
                <a:lnTo>
                  <a:pt x="2056" y="2231"/>
                </a:lnTo>
                <a:lnTo>
                  <a:pt x="2070" y="2244"/>
                </a:lnTo>
                <a:lnTo>
                  <a:pt x="2081" y="2260"/>
                </a:lnTo>
                <a:lnTo>
                  <a:pt x="2089" y="2277"/>
                </a:lnTo>
                <a:lnTo>
                  <a:pt x="2091" y="2297"/>
                </a:lnTo>
                <a:lnTo>
                  <a:pt x="2087" y="2319"/>
                </a:lnTo>
                <a:lnTo>
                  <a:pt x="2080" y="2338"/>
                </a:lnTo>
                <a:lnTo>
                  <a:pt x="2067" y="2354"/>
                </a:lnTo>
                <a:lnTo>
                  <a:pt x="2051" y="2367"/>
                </a:lnTo>
                <a:lnTo>
                  <a:pt x="2032" y="2376"/>
                </a:lnTo>
                <a:lnTo>
                  <a:pt x="2010" y="2379"/>
                </a:lnTo>
                <a:lnTo>
                  <a:pt x="1989" y="2376"/>
                </a:lnTo>
                <a:lnTo>
                  <a:pt x="1969" y="2367"/>
                </a:lnTo>
                <a:lnTo>
                  <a:pt x="1952" y="2354"/>
                </a:lnTo>
                <a:lnTo>
                  <a:pt x="1940" y="2338"/>
                </a:lnTo>
                <a:lnTo>
                  <a:pt x="1932" y="2319"/>
                </a:lnTo>
                <a:lnTo>
                  <a:pt x="1928" y="2297"/>
                </a:lnTo>
                <a:lnTo>
                  <a:pt x="1930" y="2279"/>
                </a:lnTo>
                <a:lnTo>
                  <a:pt x="1936" y="2263"/>
                </a:lnTo>
                <a:lnTo>
                  <a:pt x="1908" y="2279"/>
                </a:lnTo>
                <a:lnTo>
                  <a:pt x="1880" y="2298"/>
                </a:lnTo>
                <a:lnTo>
                  <a:pt x="1855" y="2320"/>
                </a:lnTo>
                <a:lnTo>
                  <a:pt x="1835" y="2341"/>
                </a:lnTo>
                <a:lnTo>
                  <a:pt x="1820" y="2364"/>
                </a:lnTo>
                <a:lnTo>
                  <a:pt x="1831" y="2335"/>
                </a:lnTo>
                <a:lnTo>
                  <a:pt x="1841" y="2309"/>
                </a:lnTo>
                <a:lnTo>
                  <a:pt x="1854" y="2285"/>
                </a:lnTo>
                <a:lnTo>
                  <a:pt x="1868" y="2264"/>
                </a:lnTo>
                <a:lnTo>
                  <a:pt x="1884" y="2244"/>
                </a:lnTo>
                <a:lnTo>
                  <a:pt x="1905" y="2225"/>
                </a:lnTo>
                <a:lnTo>
                  <a:pt x="1928" y="2209"/>
                </a:lnTo>
                <a:lnTo>
                  <a:pt x="1957" y="2194"/>
                </a:lnTo>
                <a:lnTo>
                  <a:pt x="1992" y="2180"/>
                </a:lnTo>
                <a:lnTo>
                  <a:pt x="2023" y="2172"/>
                </a:lnTo>
                <a:lnTo>
                  <a:pt x="2051" y="2165"/>
                </a:lnTo>
                <a:lnTo>
                  <a:pt x="2077" y="2162"/>
                </a:lnTo>
                <a:lnTo>
                  <a:pt x="2100" y="2160"/>
                </a:lnTo>
                <a:lnTo>
                  <a:pt x="2123" y="2160"/>
                </a:lnTo>
                <a:lnTo>
                  <a:pt x="2145" y="2160"/>
                </a:lnTo>
                <a:lnTo>
                  <a:pt x="2167" y="2160"/>
                </a:lnTo>
                <a:lnTo>
                  <a:pt x="2188" y="2159"/>
                </a:lnTo>
                <a:lnTo>
                  <a:pt x="2212" y="2155"/>
                </a:lnTo>
                <a:lnTo>
                  <a:pt x="2236" y="2150"/>
                </a:lnTo>
                <a:lnTo>
                  <a:pt x="2262" y="2141"/>
                </a:lnTo>
                <a:lnTo>
                  <a:pt x="2290" y="2130"/>
                </a:lnTo>
                <a:close/>
                <a:moveTo>
                  <a:pt x="1030" y="2130"/>
                </a:moveTo>
                <a:lnTo>
                  <a:pt x="1058" y="2141"/>
                </a:lnTo>
                <a:lnTo>
                  <a:pt x="1083" y="2150"/>
                </a:lnTo>
                <a:lnTo>
                  <a:pt x="1107" y="2155"/>
                </a:lnTo>
                <a:lnTo>
                  <a:pt x="1130" y="2159"/>
                </a:lnTo>
                <a:lnTo>
                  <a:pt x="1151" y="2160"/>
                </a:lnTo>
                <a:lnTo>
                  <a:pt x="1174" y="2160"/>
                </a:lnTo>
                <a:lnTo>
                  <a:pt x="1195" y="2160"/>
                </a:lnTo>
                <a:lnTo>
                  <a:pt x="1218" y="2160"/>
                </a:lnTo>
                <a:lnTo>
                  <a:pt x="1243" y="2162"/>
                </a:lnTo>
                <a:lnTo>
                  <a:pt x="1268" y="2165"/>
                </a:lnTo>
                <a:lnTo>
                  <a:pt x="1296" y="2172"/>
                </a:lnTo>
                <a:lnTo>
                  <a:pt x="1326" y="2180"/>
                </a:lnTo>
                <a:lnTo>
                  <a:pt x="1361" y="2194"/>
                </a:lnTo>
                <a:lnTo>
                  <a:pt x="1390" y="2209"/>
                </a:lnTo>
                <a:lnTo>
                  <a:pt x="1415" y="2225"/>
                </a:lnTo>
                <a:lnTo>
                  <a:pt x="1434" y="2244"/>
                </a:lnTo>
                <a:lnTo>
                  <a:pt x="1451" y="2264"/>
                </a:lnTo>
                <a:lnTo>
                  <a:pt x="1465" y="2285"/>
                </a:lnTo>
                <a:lnTo>
                  <a:pt x="1477" y="2309"/>
                </a:lnTo>
                <a:lnTo>
                  <a:pt x="1489" y="2335"/>
                </a:lnTo>
                <a:lnTo>
                  <a:pt x="1499" y="2364"/>
                </a:lnTo>
                <a:lnTo>
                  <a:pt x="1483" y="2341"/>
                </a:lnTo>
                <a:lnTo>
                  <a:pt x="1463" y="2320"/>
                </a:lnTo>
                <a:lnTo>
                  <a:pt x="1438" y="2298"/>
                </a:lnTo>
                <a:lnTo>
                  <a:pt x="1411" y="2279"/>
                </a:lnTo>
                <a:lnTo>
                  <a:pt x="1382" y="2263"/>
                </a:lnTo>
                <a:lnTo>
                  <a:pt x="1388" y="2279"/>
                </a:lnTo>
                <a:lnTo>
                  <a:pt x="1390" y="2297"/>
                </a:lnTo>
                <a:lnTo>
                  <a:pt x="1387" y="2319"/>
                </a:lnTo>
                <a:lnTo>
                  <a:pt x="1379" y="2338"/>
                </a:lnTo>
                <a:lnTo>
                  <a:pt x="1366" y="2354"/>
                </a:lnTo>
                <a:lnTo>
                  <a:pt x="1350" y="2367"/>
                </a:lnTo>
                <a:lnTo>
                  <a:pt x="1331" y="2376"/>
                </a:lnTo>
                <a:lnTo>
                  <a:pt x="1309" y="2379"/>
                </a:lnTo>
                <a:lnTo>
                  <a:pt x="1288" y="2376"/>
                </a:lnTo>
                <a:lnTo>
                  <a:pt x="1268" y="2367"/>
                </a:lnTo>
                <a:lnTo>
                  <a:pt x="1251" y="2354"/>
                </a:lnTo>
                <a:lnTo>
                  <a:pt x="1238" y="2338"/>
                </a:lnTo>
                <a:lnTo>
                  <a:pt x="1231" y="2319"/>
                </a:lnTo>
                <a:lnTo>
                  <a:pt x="1228" y="2297"/>
                </a:lnTo>
                <a:lnTo>
                  <a:pt x="1230" y="2278"/>
                </a:lnTo>
                <a:lnTo>
                  <a:pt x="1237" y="2260"/>
                </a:lnTo>
                <a:lnTo>
                  <a:pt x="1248" y="2244"/>
                </a:lnTo>
                <a:lnTo>
                  <a:pt x="1262" y="2231"/>
                </a:lnTo>
                <a:lnTo>
                  <a:pt x="1230" y="2229"/>
                </a:lnTo>
                <a:lnTo>
                  <a:pt x="1197" y="2230"/>
                </a:lnTo>
                <a:lnTo>
                  <a:pt x="1162" y="2232"/>
                </a:lnTo>
                <a:lnTo>
                  <a:pt x="1123" y="2236"/>
                </a:lnTo>
                <a:lnTo>
                  <a:pt x="1132" y="2255"/>
                </a:lnTo>
                <a:lnTo>
                  <a:pt x="1142" y="2278"/>
                </a:lnTo>
                <a:lnTo>
                  <a:pt x="1153" y="2301"/>
                </a:lnTo>
                <a:lnTo>
                  <a:pt x="1166" y="2323"/>
                </a:lnTo>
                <a:lnTo>
                  <a:pt x="1181" y="2345"/>
                </a:lnTo>
                <a:lnTo>
                  <a:pt x="1200" y="2365"/>
                </a:lnTo>
                <a:lnTo>
                  <a:pt x="1221" y="2382"/>
                </a:lnTo>
                <a:lnTo>
                  <a:pt x="1194" y="2369"/>
                </a:lnTo>
                <a:lnTo>
                  <a:pt x="1169" y="2353"/>
                </a:lnTo>
                <a:lnTo>
                  <a:pt x="1147" y="2334"/>
                </a:lnTo>
                <a:lnTo>
                  <a:pt x="1126" y="2311"/>
                </a:lnTo>
                <a:lnTo>
                  <a:pt x="1108" y="2288"/>
                </a:lnTo>
                <a:lnTo>
                  <a:pt x="1092" y="2263"/>
                </a:lnTo>
                <a:lnTo>
                  <a:pt x="1077" y="2238"/>
                </a:lnTo>
                <a:lnTo>
                  <a:pt x="1064" y="2215"/>
                </a:lnTo>
                <a:lnTo>
                  <a:pt x="1053" y="2192"/>
                </a:lnTo>
                <a:lnTo>
                  <a:pt x="1045" y="2172"/>
                </a:lnTo>
                <a:lnTo>
                  <a:pt x="1038" y="2154"/>
                </a:lnTo>
                <a:lnTo>
                  <a:pt x="1033" y="2141"/>
                </a:lnTo>
                <a:lnTo>
                  <a:pt x="1031" y="2133"/>
                </a:lnTo>
                <a:lnTo>
                  <a:pt x="1030" y="2130"/>
                </a:lnTo>
                <a:close/>
                <a:moveTo>
                  <a:pt x="2143" y="1913"/>
                </a:moveTo>
                <a:lnTo>
                  <a:pt x="2169" y="1914"/>
                </a:lnTo>
                <a:lnTo>
                  <a:pt x="2192" y="1918"/>
                </a:lnTo>
                <a:lnTo>
                  <a:pt x="2213" y="1925"/>
                </a:lnTo>
                <a:lnTo>
                  <a:pt x="2233" y="1934"/>
                </a:lnTo>
                <a:lnTo>
                  <a:pt x="2249" y="1945"/>
                </a:lnTo>
                <a:lnTo>
                  <a:pt x="2263" y="1956"/>
                </a:lnTo>
                <a:lnTo>
                  <a:pt x="2274" y="1965"/>
                </a:lnTo>
                <a:lnTo>
                  <a:pt x="2283" y="1975"/>
                </a:lnTo>
                <a:lnTo>
                  <a:pt x="2291" y="1982"/>
                </a:lnTo>
                <a:lnTo>
                  <a:pt x="2294" y="1988"/>
                </a:lnTo>
                <a:lnTo>
                  <a:pt x="2296" y="1990"/>
                </a:lnTo>
                <a:lnTo>
                  <a:pt x="2294" y="1989"/>
                </a:lnTo>
                <a:lnTo>
                  <a:pt x="2287" y="1985"/>
                </a:lnTo>
                <a:lnTo>
                  <a:pt x="2279" y="1980"/>
                </a:lnTo>
                <a:lnTo>
                  <a:pt x="2266" y="1974"/>
                </a:lnTo>
                <a:lnTo>
                  <a:pt x="2251" y="1967"/>
                </a:lnTo>
                <a:lnTo>
                  <a:pt x="2234" y="1962"/>
                </a:lnTo>
                <a:lnTo>
                  <a:pt x="2214" y="1957"/>
                </a:lnTo>
                <a:lnTo>
                  <a:pt x="2193" y="1953"/>
                </a:lnTo>
                <a:lnTo>
                  <a:pt x="2170" y="1952"/>
                </a:lnTo>
                <a:lnTo>
                  <a:pt x="2147" y="1953"/>
                </a:lnTo>
                <a:lnTo>
                  <a:pt x="2122" y="1959"/>
                </a:lnTo>
                <a:lnTo>
                  <a:pt x="2097" y="1968"/>
                </a:lnTo>
                <a:lnTo>
                  <a:pt x="2072" y="1982"/>
                </a:lnTo>
                <a:lnTo>
                  <a:pt x="2048" y="2002"/>
                </a:lnTo>
                <a:lnTo>
                  <a:pt x="2024" y="2028"/>
                </a:lnTo>
                <a:lnTo>
                  <a:pt x="1991" y="2067"/>
                </a:lnTo>
                <a:lnTo>
                  <a:pt x="1960" y="2101"/>
                </a:lnTo>
                <a:lnTo>
                  <a:pt x="1932" y="2130"/>
                </a:lnTo>
                <a:lnTo>
                  <a:pt x="1905" y="2152"/>
                </a:lnTo>
                <a:lnTo>
                  <a:pt x="1882" y="2169"/>
                </a:lnTo>
                <a:lnTo>
                  <a:pt x="1862" y="2182"/>
                </a:lnTo>
                <a:lnTo>
                  <a:pt x="1845" y="2190"/>
                </a:lnTo>
                <a:lnTo>
                  <a:pt x="1829" y="2194"/>
                </a:lnTo>
                <a:lnTo>
                  <a:pt x="1819" y="2194"/>
                </a:lnTo>
                <a:lnTo>
                  <a:pt x="1810" y="2191"/>
                </a:lnTo>
                <a:lnTo>
                  <a:pt x="1806" y="2183"/>
                </a:lnTo>
                <a:lnTo>
                  <a:pt x="1805" y="2174"/>
                </a:lnTo>
                <a:lnTo>
                  <a:pt x="1807" y="2160"/>
                </a:lnTo>
                <a:lnTo>
                  <a:pt x="1813" y="2145"/>
                </a:lnTo>
                <a:lnTo>
                  <a:pt x="1823" y="2128"/>
                </a:lnTo>
                <a:lnTo>
                  <a:pt x="1837" y="2107"/>
                </a:lnTo>
                <a:lnTo>
                  <a:pt x="1855" y="2086"/>
                </a:lnTo>
                <a:lnTo>
                  <a:pt x="1877" y="2063"/>
                </a:lnTo>
                <a:lnTo>
                  <a:pt x="1904" y="2039"/>
                </a:lnTo>
                <a:lnTo>
                  <a:pt x="1934" y="2015"/>
                </a:lnTo>
                <a:lnTo>
                  <a:pt x="1969" y="1990"/>
                </a:lnTo>
                <a:lnTo>
                  <a:pt x="2009" y="1965"/>
                </a:lnTo>
                <a:lnTo>
                  <a:pt x="2054" y="1939"/>
                </a:lnTo>
                <a:lnTo>
                  <a:pt x="2085" y="1925"/>
                </a:lnTo>
                <a:lnTo>
                  <a:pt x="2115" y="1917"/>
                </a:lnTo>
                <a:lnTo>
                  <a:pt x="2143" y="1913"/>
                </a:lnTo>
                <a:close/>
                <a:moveTo>
                  <a:pt x="1961" y="1547"/>
                </a:moveTo>
                <a:lnTo>
                  <a:pt x="1903" y="1603"/>
                </a:lnTo>
                <a:lnTo>
                  <a:pt x="1839" y="1657"/>
                </a:lnTo>
                <a:lnTo>
                  <a:pt x="1770" y="1710"/>
                </a:lnTo>
                <a:lnTo>
                  <a:pt x="1696" y="1758"/>
                </a:lnTo>
                <a:lnTo>
                  <a:pt x="1618" y="1804"/>
                </a:lnTo>
                <a:lnTo>
                  <a:pt x="1535" y="1847"/>
                </a:lnTo>
                <a:lnTo>
                  <a:pt x="1450" y="1885"/>
                </a:lnTo>
                <a:lnTo>
                  <a:pt x="1361" y="1918"/>
                </a:lnTo>
                <a:lnTo>
                  <a:pt x="1318" y="1932"/>
                </a:lnTo>
                <a:lnTo>
                  <a:pt x="1275" y="1945"/>
                </a:lnTo>
                <a:lnTo>
                  <a:pt x="1318" y="1970"/>
                </a:lnTo>
                <a:lnTo>
                  <a:pt x="1357" y="1995"/>
                </a:lnTo>
                <a:lnTo>
                  <a:pt x="1391" y="2020"/>
                </a:lnTo>
                <a:lnTo>
                  <a:pt x="1420" y="2044"/>
                </a:lnTo>
                <a:lnTo>
                  <a:pt x="1446" y="2067"/>
                </a:lnTo>
                <a:lnTo>
                  <a:pt x="1467" y="2090"/>
                </a:lnTo>
                <a:lnTo>
                  <a:pt x="1484" y="2110"/>
                </a:lnTo>
                <a:lnTo>
                  <a:pt x="1497" y="2130"/>
                </a:lnTo>
                <a:lnTo>
                  <a:pt x="1506" y="2147"/>
                </a:lnTo>
                <a:lnTo>
                  <a:pt x="1512" y="2162"/>
                </a:lnTo>
                <a:lnTo>
                  <a:pt x="1515" y="2175"/>
                </a:lnTo>
                <a:lnTo>
                  <a:pt x="1512" y="2184"/>
                </a:lnTo>
                <a:lnTo>
                  <a:pt x="1508" y="2191"/>
                </a:lnTo>
                <a:lnTo>
                  <a:pt x="1499" y="2194"/>
                </a:lnTo>
                <a:lnTo>
                  <a:pt x="1488" y="2194"/>
                </a:lnTo>
                <a:lnTo>
                  <a:pt x="1474" y="2190"/>
                </a:lnTo>
                <a:lnTo>
                  <a:pt x="1455" y="2181"/>
                </a:lnTo>
                <a:lnTo>
                  <a:pt x="1436" y="2168"/>
                </a:lnTo>
                <a:lnTo>
                  <a:pt x="1412" y="2151"/>
                </a:lnTo>
                <a:lnTo>
                  <a:pt x="1387" y="2129"/>
                </a:lnTo>
                <a:lnTo>
                  <a:pt x="1359" y="2101"/>
                </a:lnTo>
                <a:lnTo>
                  <a:pt x="1327" y="2067"/>
                </a:lnTo>
                <a:lnTo>
                  <a:pt x="1294" y="2028"/>
                </a:lnTo>
                <a:lnTo>
                  <a:pt x="1274" y="2004"/>
                </a:lnTo>
                <a:lnTo>
                  <a:pt x="1251" y="1986"/>
                </a:lnTo>
                <a:lnTo>
                  <a:pt x="1230" y="1972"/>
                </a:lnTo>
                <a:lnTo>
                  <a:pt x="1207" y="1962"/>
                </a:lnTo>
                <a:lnTo>
                  <a:pt x="1144" y="1975"/>
                </a:lnTo>
                <a:lnTo>
                  <a:pt x="1083" y="1984"/>
                </a:lnTo>
                <a:lnTo>
                  <a:pt x="1024" y="1989"/>
                </a:lnTo>
                <a:lnTo>
                  <a:pt x="979" y="1991"/>
                </a:lnTo>
                <a:lnTo>
                  <a:pt x="937" y="1990"/>
                </a:lnTo>
                <a:lnTo>
                  <a:pt x="939" y="2047"/>
                </a:lnTo>
                <a:lnTo>
                  <a:pt x="942" y="2104"/>
                </a:lnTo>
                <a:lnTo>
                  <a:pt x="945" y="2160"/>
                </a:lnTo>
                <a:lnTo>
                  <a:pt x="947" y="2213"/>
                </a:lnTo>
                <a:lnTo>
                  <a:pt x="949" y="2263"/>
                </a:lnTo>
                <a:lnTo>
                  <a:pt x="938" y="2220"/>
                </a:lnTo>
                <a:lnTo>
                  <a:pt x="925" y="2180"/>
                </a:lnTo>
                <a:lnTo>
                  <a:pt x="910" y="2144"/>
                </a:lnTo>
                <a:lnTo>
                  <a:pt x="895" y="2110"/>
                </a:lnTo>
                <a:lnTo>
                  <a:pt x="879" y="2081"/>
                </a:lnTo>
                <a:lnTo>
                  <a:pt x="862" y="2058"/>
                </a:lnTo>
                <a:lnTo>
                  <a:pt x="845" y="2038"/>
                </a:lnTo>
                <a:lnTo>
                  <a:pt x="828" y="2024"/>
                </a:lnTo>
                <a:lnTo>
                  <a:pt x="810" y="2018"/>
                </a:lnTo>
                <a:lnTo>
                  <a:pt x="795" y="2017"/>
                </a:lnTo>
                <a:lnTo>
                  <a:pt x="781" y="2022"/>
                </a:lnTo>
                <a:lnTo>
                  <a:pt x="770" y="2033"/>
                </a:lnTo>
                <a:lnTo>
                  <a:pt x="760" y="2049"/>
                </a:lnTo>
                <a:lnTo>
                  <a:pt x="752" y="2069"/>
                </a:lnTo>
                <a:lnTo>
                  <a:pt x="747" y="2094"/>
                </a:lnTo>
                <a:lnTo>
                  <a:pt x="744" y="2123"/>
                </a:lnTo>
                <a:lnTo>
                  <a:pt x="742" y="2155"/>
                </a:lnTo>
                <a:lnTo>
                  <a:pt x="743" y="2190"/>
                </a:lnTo>
                <a:lnTo>
                  <a:pt x="746" y="2226"/>
                </a:lnTo>
                <a:lnTo>
                  <a:pt x="751" y="2265"/>
                </a:lnTo>
                <a:lnTo>
                  <a:pt x="760" y="2306"/>
                </a:lnTo>
                <a:lnTo>
                  <a:pt x="771" y="2349"/>
                </a:lnTo>
                <a:lnTo>
                  <a:pt x="784" y="2391"/>
                </a:lnTo>
                <a:lnTo>
                  <a:pt x="799" y="2428"/>
                </a:lnTo>
                <a:lnTo>
                  <a:pt x="814" y="2463"/>
                </a:lnTo>
                <a:lnTo>
                  <a:pt x="831" y="2492"/>
                </a:lnTo>
                <a:lnTo>
                  <a:pt x="848" y="2518"/>
                </a:lnTo>
                <a:lnTo>
                  <a:pt x="865" y="2537"/>
                </a:lnTo>
                <a:lnTo>
                  <a:pt x="882" y="2551"/>
                </a:lnTo>
                <a:lnTo>
                  <a:pt x="900" y="2558"/>
                </a:lnTo>
                <a:lnTo>
                  <a:pt x="916" y="2559"/>
                </a:lnTo>
                <a:lnTo>
                  <a:pt x="928" y="2555"/>
                </a:lnTo>
                <a:lnTo>
                  <a:pt x="938" y="2546"/>
                </a:lnTo>
                <a:lnTo>
                  <a:pt x="948" y="2533"/>
                </a:lnTo>
                <a:lnTo>
                  <a:pt x="956" y="2515"/>
                </a:lnTo>
                <a:lnTo>
                  <a:pt x="961" y="2495"/>
                </a:lnTo>
                <a:lnTo>
                  <a:pt x="965" y="2470"/>
                </a:lnTo>
                <a:lnTo>
                  <a:pt x="973" y="2525"/>
                </a:lnTo>
                <a:lnTo>
                  <a:pt x="980" y="2584"/>
                </a:lnTo>
                <a:lnTo>
                  <a:pt x="989" y="2649"/>
                </a:lnTo>
                <a:lnTo>
                  <a:pt x="999" y="2716"/>
                </a:lnTo>
                <a:lnTo>
                  <a:pt x="1007" y="2788"/>
                </a:lnTo>
                <a:lnTo>
                  <a:pt x="1013" y="2816"/>
                </a:lnTo>
                <a:lnTo>
                  <a:pt x="1021" y="2844"/>
                </a:lnTo>
                <a:lnTo>
                  <a:pt x="1034" y="2874"/>
                </a:lnTo>
                <a:lnTo>
                  <a:pt x="1051" y="2905"/>
                </a:lnTo>
                <a:lnTo>
                  <a:pt x="1071" y="2937"/>
                </a:lnTo>
                <a:lnTo>
                  <a:pt x="1093" y="2969"/>
                </a:lnTo>
                <a:lnTo>
                  <a:pt x="1118" y="3001"/>
                </a:lnTo>
                <a:lnTo>
                  <a:pt x="1145" y="3034"/>
                </a:lnTo>
                <a:lnTo>
                  <a:pt x="1173" y="3067"/>
                </a:lnTo>
                <a:lnTo>
                  <a:pt x="1203" y="3099"/>
                </a:lnTo>
                <a:lnTo>
                  <a:pt x="1233" y="3131"/>
                </a:lnTo>
                <a:lnTo>
                  <a:pt x="1264" y="3162"/>
                </a:lnTo>
                <a:lnTo>
                  <a:pt x="1295" y="3192"/>
                </a:lnTo>
                <a:lnTo>
                  <a:pt x="1326" y="3222"/>
                </a:lnTo>
                <a:lnTo>
                  <a:pt x="1358" y="3250"/>
                </a:lnTo>
                <a:lnTo>
                  <a:pt x="1388" y="3277"/>
                </a:lnTo>
                <a:lnTo>
                  <a:pt x="1417" y="3302"/>
                </a:lnTo>
                <a:lnTo>
                  <a:pt x="1444" y="3326"/>
                </a:lnTo>
                <a:lnTo>
                  <a:pt x="1469" y="3347"/>
                </a:lnTo>
                <a:lnTo>
                  <a:pt x="1492" y="3366"/>
                </a:lnTo>
                <a:lnTo>
                  <a:pt x="1512" y="3383"/>
                </a:lnTo>
                <a:lnTo>
                  <a:pt x="1531" y="3397"/>
                </a:lnTo>
                <a:lnTo>
                  <a:pt x="1545" y="3408"/>
                </a:lnTo>
                <a:lnTo>
                  <a:pt x="1555" y="3417"/>
                </a:lnTo>
                <a:lnTo>
                  <a:pt x="1562" y="3422"/>
                </a:lnTo>
                <a:lnTo>
                  <a:pt x="1564" y="3423"/>
                </a:lnTo>
                <a:lnTo>
                  <a:pt x="1768" y="3423"/>
                </a:lnTo>
                <a:lnTo>
                  <a:pt x="1770" y="3422"/>
                </a:lnTo>
                <a:lnTo>
                  <a:pt x="1777" y="3417"/>
                </a:lnTo>
                <a:lnTo>
                  <a:pt x="1788" y="3408"/>
                </a:lnTo>
                <a:lnTo>
                  <a:pt x="1802" y="3397"/>
                </a:lnTo>
                <a:lnTo>
                  <a:pt x="1820" y="3383"/>
                </a:lnTo>
                <a:lnTo>
                  <a:pt x="1840" y="3366"/>
                </a:lnTo>
                <a:lnTo>
                  <a:pt x="1864" y="3347"/>
                </a:lnTo>
                <a:lnTo>
                  <a:pt x="1889" y="3326"/>
                </a:lnTo>
                <a:lnTo>
                  <a:pt x="1917" y="3302"/>
                </a:lnTo>
                <a:lnTo>
                  <a:pt x="1944" y="3277"/>
                </a:lnTo>
                <a:lnTo>
                  <a:pt x="1975" y="3250"/>
                </a:lnTo>
                <a:lnTo>
                  <a:pt x="2006" y="3222"/>
                </a:lnTo>
                <a:lnTo>
                  <a:pt x="2037" y="3192"/>
                </a:lnTo>
                <a:lnTo>
                  <a:pt x="2068" y="3162"/>
                </a:lnTo>
                <a:lnTo>
                  <a:pt x="2099" y="3131"/>
                </a:lnTo>
                <a:lnTo>
                  <a:pt x="2130" y="3099"/>
                </a:lnTo>
                <a:lnTo>
                  <a:pt x="2159" y="3067"/>
                </a:lnTo>
                <a:lnTo>
                  <a:pt x="2188" y="3034"/>
                </a:lnTo>
                <a:lnTo>
                  <a:pt x="2214" y="3001"/>
                </a:lnTo>
                <a:lnTo>
                  <a:pt x="2239" y="2969"/>
                </a:lnTo>
                <a:lnTo>
                  <a:pt x="2262" y="2937"/>
                </a:lnTo>
                <a:lnTo>
                  <a:pt x="2281" y="2905"/>
                </a:lnTo>
                <a:lnTo>
                  <a:pt x="2298" y="2874"/>
                </a:lnTo>
                <a:lnTo>
                  <a:pt x="2311" y="2844"/>
                </a:lnTo>
                <a:lnTo>
                  <a:pt x="2321" y="2816"/>
                </a:lnTo>
                <a:lnTo>
                  <a:pt x="2326" y="2788"/>
                </a:lnTo>
                <a:lnTo>
                  <a:pt x="2335" y="2716"/>
                </a:lnTo>
                <a:lnTo>
                  <a:pt x="2343" y="2649"/>
                </a:lnTo>
                <a:lnTo>
                  <a:pt x="2352" y="2584"/>
                </a:lnTo>
                <a:lnTo>
                  <a:pt x="2359" y="2525"/>
                </a:lnTo>
                <a:lnTo>
                  <a:pt x="2367" y="2470"/>
                </a:lnTo>
                <a:lnTo>
                  <a:pt x="2371" y="2495"/>
                </a:lnTo>
                <a:lnTo>
                  <a:pt x="2377" y="2515"/>
                </a:lnTo>
                <a:lnTo>
                  <a:pt x="2384" y="2533"/>
                </a:lnTo>
                <a:lnTo>
                  <a:pt x="2394" y="2546"/>
                </a:lnTo>
                <a:lnTo>
                  <a:pt x="2405" y="2555"/>
                </a:lnTo>
                <a:lnTo>
                  <a:pt x="2416" y="2559"/>
                </a:lnTo>
                <a:lnTo>
                  <a:pt x="2432" y="2558"/>
                </a:lnTo>
                <a:lnTo>
                  <a:pt x="2450" y="2551"/>
                </a:lnTo>
                <a:lnTo>
                  <a:pt x="2467" y="2537"/>
                </a:lnTo>
                <a:lnTo>
                  <a:pt x="2485" y="2518"/>
                </a:lnTo>
                <a:lnTo>
                  <a:pt x="2502" y="2492"/>
                </a:lnTo>
                <a:lnTo>
                  <a:pt x="2518" y="2463"/>
                </a:lnTo>
                <a:lnTo>
                  <a:pt x="2535" y="2428"/>
                </a:lnTo>
                <a:lnTo>
                  <a:pt x="2549" y="2391"/>
                </a:lnTo>
                <a:lnTo>
                  <a:pt x="2561" y="2349"/>
                </a:lnTo>
                <a:lnTo>
                  <a:pt x="2572" y="2306"/>
                </a:lnTo>
                <a:lnTo>
                  <a:pt x="2581" y="2265"/>
                </a:lnTo>
                <a:lnTo>
                  <a:pt x="2586" y="2226"/>
                </a:lnTo>
                <a:lnTo>
                  <a:pt x="2589" y="2190"/>
                </a:lnTo>
                <a:lnTo>
                  <a:pt x="2590" y="2155"/>
                </a:lnTo>
                <a:lnTo>
                  <a:pt x="2589" y="2123"/>
                </a:lnTo>
                <a:lnTo>
                  <a:pt x="2585" y="2094"/>
                </a:lnTo>
                <a:lnTo>
                  <a:pt x="2580" y="2069"/>
                </a:lnTo>
                <a:lnTo>
                  <a:pt x="2572" y="2049"/>
                </a:lnTo>
                <a:lnTo>
                  <a:pt x="2563" y="2033"/>
                </a:lnTo>
                <a:lnTo>
                  <a:pt x="2551" y="2022"/>
                </a:lnTo>
                <a:lnTo>
                  <a:pt x="2538" y="2017"/>
                </a:lnTo>
                <a:lnTo>
                  <a:pt x="2522" y="2018"/>
                </a:lnTo>
                <a:lnTo>
                  <a:pt x="2504" y="2024"/>
                </a:lnTo>
                <a:lnTo>
                  <a:pt x="2487" y="2038"/>
                </a:lnTo>
                <a:lnTo>
                  <a:pt x="2470" y="2058"/>
                </a:lnTo>
                <a:lnTo>
                  <a:pt x="2454" y="2081"/>
                </a:lnTo>
                <a:lnTo>
                  <a:pt x="2437" y="2110"/>
                </a:lnTo>
                <a:lnTo>
                  <a:pt x="2422" y="2144"/>
                </a:lnTo>
                <a:lnTo>
                  <a:pt x="2408" y="2180"/>
                </a:lnTo>
                <a:lnTo>
                  <a:pt x="2395" y="2220"/>
                </a:lnTo>
                <a:lnTo>
                  <a:pt x="2383" y="2263"/>
                </a:lnTo>
                <a:lnTo>
                  <a:pt x="2379" y="2198"/>
                </a:lnTo>
                <a:lnTo>
                  <a:pt x="2377" y="2140"/>
                </a:lnTo>
                <a:lnTo>
                  <a:pt x="2377" y="2087"/>
                </a:lnTo>
                <a:lnTo>
                  <a:pt x="2377" y="2037"/>
                </a:lnTo>
                <a:lnTo>
                  <a:pt x="2379" y="1993"/>
                </a:lnTo>
                <a:lnTo>
                  <a:pt x="2382" y="1952"/>
                </a:lnTo>
                <a:lnTo>
                  <a:pt x="2385" y="1917"/>
                </a:lnTo>
                <a:lnTo>
                  <a:pt x="2378" y="1915"/>
                </a:lnTo>
                <a:lnTo>
                  <a:pt x="2322" y="1892"/>
                </a:lnTo>
                <a:lnTo>
                  <a:pt x="2267" y="1863"/>
                </a:lnTo>
                <a:lnTo>
                  <a:pt x="2215" y="1830"/>
                </a:lnTo>
                <a:lnTo>
                  <a:pt x="2165" y="1792"/>
                </a:lnTo>
                <a:lnTo>
                  <a:pt x="2118" y="1750"/>
                </a:lnTo>
                <a:lnTo>
                  <a:pt x="2072" y="1704"/>
                </a:lnTo>
                <a:lnTo>
                  <a:pt x="2032" y="1655"/>
                </a:lnTo>
                <a:lnTo>
                  <a:pt x="1994" y="1602"/>
                </a:lnTo>
                <a:lnTo>
                  <a:pt x="1961" y="1547"/>
                </a:lnTo>
                <a:close/>
                <a:moveTo>
                  <a:pt x="1659" y="0"/>
                </a:moveTo>
                <a:lnTo>
                  <a:pt x="1764" y="3"/>
                </a:lnTo>
                <a:lnTo>
                  <a:pt x="1867" y="12"/>
                </a:lnTo>
                <a:lnTo>
                  <a:pt x="1968" y="26"/>
                </a:lnTo>
                <a:lnTo>
                  <a:pt x="2067" y="46"/>
                </a:lnTo>
                <a:lnTo>
                  <a:pt x="2165" y="71"/>
                </a:lnTo>
                <a:lnTo>
                  <a:pt x="2258" y="100"/>
                </a:lnTo>
                <a:lnTo>
                  <a:pt x="2350" y="135"/>
                </a:lnTo>
                <a:lnTo>
                  <a:pt x="2439" y="174"/>
                </a:lnTo>
                <a:lnTo>
                  <a:pt x="2525" y="218"/>
                </a:lnTo>
                <a:lnTo>
                  <a:pt x="2607" y="266"/>
                </a:lnTo>
                <a:lnTo>
                  <a:pt x="2686" y="319"/>
                </a:lnTo>
                <a:lnTo>
                  <a:pt x="2761" y="375"/>
                </a:lnTo>
                <a:lnTo>
                  <a:pt x="2832" y="435"/>
                </a:lnTo>
                <a:lnTo>
                  <a:pt x="2899" y="500"/>
                </a:lnTo>
                <a:lnTo>
                  <a:pt x="2962" y="566"/>
                </a:lnTo>
                <a:lnTo>
                  <a:pt x="3020" y="637"/>
                </a:lnTo>
                <a:lnTo>
                  <a:pt x="3075" y="711"/>
                </a:lnTo>
                <a:lnTo>
                  <a:pt x="3124" y="788"/>
                </a:lnTo>
                <a:lnTo>
                  <a:pt x="3168" y="867"/>
                </a:lnTo>
                <a:lnTo>
                  <a:pt x="3206" y="949"/>
                </a:lnTo>
                <a:lnTo>
                  <a:pt x="3240" y="1034"/>
                </a:lnTo>
                <a:lnTo>
                  <a:pt x="3268" y="1120"/>
                </a:lnTo>
                <a:lnTo>
                  <a:pt x="3289" y="1209"/>
                </a:lnTo>
                <a:lnTo>
                  <a:pt x="3305" y="1299"/>
                </a:lnTo>
                <a:lnTo>
                  <a:pt x="3315" y="1391"/>
                </a:lnTo>
                <a:lnTo>
                  <a:pt x="3318" y="1486"/>
                </a:lnTo>
                <a:lnTo>
                  <a:pt x="3315" y="1579"/>
                </a:lnTo>
                <a:lnTo>
                  <a:pt x="3305" y="1672"/>
                </a:lnTo>
                <a:lnTo>
                  <a:pt x="3289" y="1762"/>
                </a:lnTo>
                <a:lnTo>
                  <a:pt x="3268" y="1851"/>
                </a:lnTo>
                <a:lnTo>
                  <a:pt x="3240" y="1937"/>
                </a:lnTo>
                <a:lnTo>
                  <a:pt x="3207" y="2022"/>
                </a:lnTo>
                <a:lnTo>
                  <a:pt x="3169" y="2104"/>
                </a:lnTo>
                <a:lnTo>
                  <a:pt x="3125" y="2183"/>
                </a:lnTo>
                <a:lnTo>
                  <a:pt x="3075" y="2260"/>
                </a:lnTo>
                <a:lnTo>
                  <a:pt x="3022" y="2333"/>
                </a:lnTo>
                <a:lnTo>
                  <a:pt x="2963" y="2404"/>
                </a:lnTo>
                <a:lnTo>
                  <a:pt x="2901" y="2471"/>
                </a:lnTo>
                <a:lnTo>
                  <a:pt x="2833" y="2535"/>
                </a:lnTo>
                <a:lnTo>
                  <a:pt x="2762" y="2595"/>
                </a:lnTo>
                <a:lnTo>
                  <a:pt x="2688" y="2651"/>
                </a:lnTo>
                <a:lnTo>
                  <a:pt x="2609" y="2703"/>
                </a:lnTo>
                <a:lnTo>
                  <a:pt x="2527" y="2752"/>
                </a:lnTo>
                <a:lnTo>
                  <a:pt x="2442" y="2796"/>
                </a:lnTo>
                <a:lnTo>
                  <a:pt x="2353" y="2836"/>
                </a:lnTo>
                <a:lnTo>
                  <a:pt x="2339" y="2872"/>
                </a:lnTo>
                <a:lnTo>
                  <a:pt x="2321" y="2911"/>
                </a:lnTo>
                <a:lnTo>
                  <a:pt x="2297" y="2950"/>
                </a:lnTo>
                <a:lnTo>
                  <a:pt x="2269" y="2990"/>
                </a:lnTo>
                <a:lnTo>
                  <a:pt x="2239" y="3031"/>
                </a:lnTo>
                <a:lnTo>
                  <a:pt x="2205" y="3071"/>
                </a:lnTo>
                <a:lnTo>
                  <a:pt x="2169" y="3112"/>
                </a:lnTo>
                <a:lnTo>
                  <a:pt x="2132" y="3152"/>
                </a:lnTo>
                <a:lnTo>
                  <a:pt x="2092" y="3191"/>
                </a:lnTo>
                <a:lnTo>
                  <a:pt x="2053" y="3230"/>
                </a:lnTo>
                <a:lnTo>
                  <a:pt x="2013" y="3267"/>
                </a:lnTo>
                <a:lnTo>
                  <a:pt x="1973" y="3302"/>
                </a:lnTo>
                <a:lnTo>
                  <a:pt x="1936" y="3335"/>
                </a:lnTo>
                <a:lnTo>
                  <a:pt x="1899" y="3365"/>
                </a:lnTo>
                <a:lnTo>
                  <a:pt x="1865" y="3394"/>
                </a:lnTo>
                <a:lnTo>
                  <a:pt x="1834" y="3419"/>
                </a:lnTo>
                <a:lnTo>
                  <a:pt x="1805" y="3442"/>
                </a:lnTo>
                <a:lnTo>
                  <a:pt x="1781" y="3461"/>
                </a:lnTo>
                <a:lnTo>
                  <a:pt x="1552" y="3461"/>
                </a:lnTo>
                <a:lnTo>
                  <a:pt x="1550" y="3459"/>
                </a:lnTo>
                <a:lnTo>
                  <a:pt x="1544" y="3455"/>
                </a:lnTo>
                <a:lnTo>
                  <a:pt x="1534" y="3446"/>
                </a:lnTo>
                <a:lnTo>
                  <a:pt x="1520" y="3436"/>
                </a:lnTo>
                <a:lnTo>
                  <a:pt x="1504" y="3422"/>
                </a:lnTo>
                <a:lnTo>
                  <a:pt x="1484" y="3407"/>
                </a:lnTo>
                <a:lnTo>
                  <a:pt x="1463" y="3389"/>
                </a:lnTo>
                <a:lnTo>
                  <a:pt x="1438" y="3370"/>
                </a:lnTo>
                <a:lnTo>
                  <a:pt x="1413" y="3348"/>
                </a:lnTo>
                <a:lnTo>
                  <a:pt x="1386" y="3325"/>
                </a:lnTo>
                <a:lnTo>
                  <a:pt x="1358" y="3300"/>
                </a:lnTo>
                <a:lnTo>
                  <a:pt x="1329" y="3274"/>
                </a:lnTo>
                <a:lnTo>
                  <a:pt x="1300" y="3247"/>
                </a:lnTo>
                <a:lnTo>
                  <a:pt x="1269" y="3219"/>
                </a:lnTo>
                <a:lnTo>
                  <a:pt x="1231" y="3182"/>
                </a:lnTo>
                <a:lnTo>
                  <a:pt x="1191" y="3141"/>
                </a:lnTo>
                <a:lnTo>
                  <a:pt x="1152" y="3099"/>
                </a:lnTo>
                <a:lnTo>
                  <a:pt x="1115" y="3056"/>
                </a:lnTo>
                <a:lnTo>
                  <a:pt x="1080" y="3013"/>
                </a:lnTo>
                <a:lnTo>
                  <a:pt x="1048" y="2969"/>
                </a:lnTo>
                <a:lnTo>
                  <a:pt x="1020" y="2926"/>
                </a:lnTo>
                <a:lnTo>
                  <a:pt x="997" y="2884"/>
                </a:lnTo>
                <a:lnTo>
                  <a:pt x="981" y="2842"/>
                </a:lnTo>
                <a:lnTo>
                  <a:pt x="891" y="2803"/>
                </a:lnTo>
                <a:lnTo>
                  <a:pt x="805" y="2759"/>
                </a:lnTo>
                <a:lnTo>
                  <a:pt x="721" y="2712"/>
                </a:lnTo>
                <a:lnTo>
                  <a:pt x="642" y="2659"/>
                </a:lnTo>
                <a:lnTo>
                  <a:pt x="565" y="2602"/>
                </a:lnTo>
                <a:lnTo>
                  <a:pt x="493" y="2542"/>
                </a:lnTo>
                <a:lnTo>
                  <a:pt x="425" y="2479"/>
                </a:lnTo>
                <a:lnTo>
                  <a:pt x="361" y="2411"/>
                </a:lnTo>
                <a:lnTo>
                  <a:pt x="301" y="2340"/>
                </a:lnTo>
                <a:lnTo>
                  <a:pt x="247" y="2266"/>
                </a:lnTo>
                <a:lnTo>
                  <a:pt x="197" y="2189"/>
                </a:lnTo>
                <a:lnTo>
                  <a:pt x="153" y="2109"/>
                </a:lnTo>
                <a:lnTo>
                  <a:pt x="113" y="2027"/>
                </a:lnTo>
                <a:lnTo>
                  <a:pt x="80" y="1942"/>
                </a:lnTo>
                <a:lnTo>
                  <a:pt x="52" y="1855"/>
                </a:lnTo>
                <a:lnTo>
                  <a:pt x="29" y="1765"/>
                </a:lnTo>
                <a:lnTo>
                  <a:pt x="13" y="1674"/>
                </a:lnTo>
                <a:lnTo>
                  <a:pt x="3" y="1581"/>
                </a:lnTo>
                <a:lnTo>
                  <a:pt x="0" y="1486"/>
                </a:lnTo>
                <a:lnTo>
                  <a:pt x="3" y="1391"/>
                </a:lnTo>
                <a:lnTo>
                  <a:pt x="13" y="1299"/>
                </a:lnTo>
                <a:lnTo>
                  <a:pt x="28" y="1209"/>
                </a:lnTo>
                <a:lnTo>
                  <a:pt x="51" y="1120"/>
                </a:lnTo>
                <a:lnTo>
                  <a:pt x="78" y="1034"/>
                </a:lnTo>
                <a:lnTo>
                  <a:pt x="112" y="949"/>
                </a:lnTo>
                <a:lnTo>
                  <a:pt x="150" y="867"/>
                </a:lnTo>
                <a:lnTo>
                  <a:pt x="193" y="788"/>
                </a:lnTo>
                <a:lnTo>
                  <a:pt x="243" y="711"/>
                </a:lnTo>
                <a:lnTo>
                  <a:pt x="297" y="637"/>
                </a:lnTo>
                <a:lnTo>
                  <a:pt x="356" y="566"/>
                </a:lnTo>
                <a:lnTo>
                  <a:pt x="418" y="500"/>
                </a:lnTo>
                <a:lnTo>
                  <a:pt x="486" y="435"/>
                </a:lnTo>
                <a:lnTo>
                  <a:pt x="557" y="375"/>
                </a:lnTo>
                <a:lnTo>
                  <a:pt x="632" y="319"/>
                </a:lnTo>
                <a:lnTo>
                  <a:pt x="711" y="266"/>
                </a:lnTo>
                <a:lnTo>
                  <a:pt x="793" y="218"/>
                </a:lnTo>
                <a:lnTo>
                  <a:pt x="879" y="174"/>
                </a:lnTo>
                <a:lnTo>
                  <a:pt x="967" y="135"/>
                </a:lnTo>
                <a:lnTo>
                  <a:pt x="1059" y="100"/>
                </a:lnTo>
                <a:lnTo>
                  <a:pt x="1153" y="71"/>
                </a:lnTo>
                <a:lnTo>
                  <a:pt x="1250" y="46"/>
                </a:lnTo>
                <a:lnTo>
                  <a:pt x="1349" y="26"/>
                </a:lnTo>
                <a:lnTo>
                  <a:pt x="1451" y="12"/>
                </a:lnTo>
                <a:lnTo>
                  <a:pt x="1554" y="3"/>
                </a:lnTo>
                <a:lnTo>
                  <a:pt x="1659" y="0"/>
                </a:lnTo>
                <a:close/>
              </a:path>
            </a:pathLst>
          </a:custGeom>
          <a:solidFill>
            <a:schemeClr val="bg2"/>
          </a:solidFill>
          <a:ln>
            <a:noFill/>
          </a:ln>
        </p:spPr>
        <p:txBody>
          <a:bodyPr/>
          <a:lstStyle/>
          <a:p>
            <a:endParaRPr lang="en-ZA" dirty="0">
              <a:solidFill>
                <a:srgbClr val="717171"/>
              </a:solidFill>
            </a:endParaRPr>
          </a:p>
        </p:txBody>
      </p:sp>
      <p:grpSp>
        <p:nvGrpSpPr>
          <p:cNvPr id="41" name="noun_project_0568.eps"/>
          <p:cNvGrpSpPr>
            <a:grpSpLocks/>
          </p:cNvGrpSpPr>
          <p:nvPr/>
        </p:nvGrpSpPr>
        <p:grpSpPr bwMode="auto">
          <a:xfrm>
            <a:off x="8658150" y="2489620"/>
            <a:ext cx="554182" cy="503802"/>
            <a:chOff x="3789" y="3056"/>
            <a:chExt cx="384" cy="384"/>
          </a:xfrm>
          <a:solidFill>
            <a:schemeClr val="bg2"/>
          </a:solidFill>
        </p:grpSpPr>
        <p:sp>
          <p:nvSpPr>
            <p:cNvPr id="42" name="Freeform 411"/>
            <p:cNvSpPr>
              <a:spLocks/>
            </p:cNvSpPr>
            <p:nvPr/>
          </p:nvSpPr>
          <p:spPr bwMode="auto">
            <a:xfrm>
              <a:off x="3789" y="3056"/>
              <a:ext cx="384" cy="229"/>
            </a:xfrm>
            <a:custGeom>
              <a:avLst/>
              <a:gdLst>
                <a:gd name="T0" fmla="*/ 36 w 3457"/>
                <a:gd name="T1" fmla="*/ 1 h 2059"/>
                <a:gd name="T2" fmla="*/ 40 w 3457"/>
                <a:gd name="T3" fmla="*/ 3 h 2059"/>
                <a:gd name="T4" fmla="*/ 42 w 3457"/>
                <a:gd name="T5" fmla="*/ 7 h 2059"/>
                <a:gd name="T6" fmla="*/ 43 w 3457"/>
                <a:gd name="T7" fmla="*/ 11 h 2059"/>
                <a:gd name="T8" fmla="*/ 42 w 3457"/>
                <a:gd name="T9" fmla="*/ 16 h 2059"/>
                <a:gd name="T10" fmla="*/ 40 w 3457"/>
                <a:gd name="T11" fmla="*/ 22 h 2059"/>
                <a:gd name="T12" fmla="*/ 36 w 3457"/>
                <a:gd name="T13" fmla="*/ 22 h 2059"/>
                <a:gd name="T14" fmla="*/ 35 w 3457"/>
                <a:gd name="T15" fmla="*/ 20 h 2059"/>
                <a:gd name="T16" fmla="*/ 34 w 3457"/>
                <a:gd name="T17" fmla="*/ 18 h 2059"/>
                <a:gd name="T18" fmla="*/ 34 w 3457"/>
                <a:gd name="T19" fmla="*/ 17 h 2059"/>
                <a:gd name="T20" fmla="*/ 33 w 3457"/>
                <a:gd name="T21" fmla="*/ 17 h 2059"/>
                <a:gd name="T22" fmla="*/ 32 w 3457"/>
                <a:gd name="T23" fmla="*/ 18 h 2059"/>
                <a:gd name="T24" fmla="*/ 32 w 3457"/>
                <a:gd name="T25" fmla="*/ 20 h 2059"/>
                <a:gd name="T26" fmla="*/ 31 w 3457"/>
                <a:gd name="T27" fmla="*/ 19 h 2059"/>
                <a:gd name="T28" fmla="*/ 30 w 3457"/>
                <a:gd name="T29" fmla="*/ 15 h 2059"/>
                <a:gd name="T30" fmla="*/ 29 w 3457"/>
                <a:gd name="T31" fmla="*/ 11 h 2059"/>
                <a:gd name="T32" fmla="*/ 29 w 3457"/>
                <a:gd name="T33" fmla="*/ 10 h 2059"/>
                <a:gd name="T34" fmla="*/ 28 w 3457"/>
                <a:gd name="T35" fmla="*/ 9 h 2059"/>
                <a:gd name="T36" fmla="*/ 27 w 3457"/>
                <a:gd name="T37" fmla="*/ 9 h 2059"/>
                <a:gd name="T38" fmla="*/ 27 w 3457"/>
                <a:gd name="T39" fmla="*/ 11 h 2059"/>
                <a:gd name="T40" fmla="*/ 27 w 3457"/>
                <a:gd name="T41" fmla="*/ 14 h 2059"/>
                <a:gd name="T42" fmla="*/ 26 w 3457"/>
                <a:gd name="T43" fmla="*/ 19 h 2059"/>
                <a:gd name="T44" fmla="*/ 26 w 3457"/>
                <a:gd name="T45" fmla="*/ 23 h 2059"/>
                <a:gd name="T46" fmla="*/ 25 w 3457"/>
                <a:gd name="T47" fmla="*/ 25 h 2059"/>
                <a:gd name="T48" fmla="*/ 24 w 3457"/>
                <a:gd name="T49" fmla="*/ 24 h 2059"/>
                <a:gd name="T50" fmla="*/ 24 w 3457"/>
                <a:gd name="T51" fmla="*/ 23 h 2059"/>
                <a:gd name="T52" fmla="*/ 20 w 3457"/>
                <a:gd name="T53" fmla="*/ 22 h 2059"/>
                <a:gd name="T54" fmla="*/ 19 w 3457"/>
                <a:gd name="T55" fmla="*/ 20 h 2059"/>
                <a:gd name="T56" fmla="*/ 18 w 3457"/>
                <a:gd name="T57" fmla="*/ 18 h 2059"/>
                <a:gd name="T58" fmla="*/ 18 w 3457"/>
                <a:gd name="T59" fmla="*/ 17 h 2059"/>
                <a:gd name="T60" fmla="*/ 17 w 3457"/>
                <a:gd name="T61" fmla="*/ 17 h 2059"/>
                <a:gd name="T62" fmla="*/ 16 w 3457"/>
                <a:gd name="T63" fmla="*/ 18 h 2059"/>
                <a:gd name="T64" fmla="*/ 15 w 3457"/>
                <a:gd name="T65" fmla="*/ 20 h 2059"/>
                <a:gd name="T66" fmla="*/ 15 w 3457"/>
                <a:gd name="T67" fmla="*/ 19 h 2059"/>
                <a:gd name="T68" fmla="*/ 14 w 3457"/>
                <a:gd name="T69" fmla="*/ 15 h 2059"/>
                <a:gd name="T70" fmla="*/ 13 w 3457"/>
                <a:gd name="T71" fmla="*/ 11 h 2059"/>
                <a:gd name="T72" fmla="*/ 13 w 3457"/>
                <a:gd name="T73" fmla="*/ 10 h 2059"/>
                <a:gd name="T74" fmla="*/ 12 w 3457"/>
                <a:gd name="T75" fmla="*/ 9 h 2059"/>
                <a:gd name="T76" fmla="*/ 11 w 3457"/>
                <a:gd name="T77" fmla="*/ 9 h 2059"/>
                <a:gd name="T78" fmla="*/ 11 w 3457"/>
                <a:gd name="T79" fmla="*/ 11 h 2059"/>
                <a:gd name="T80" fmla="*/ 10 w 3457"/>
                <a:gd name="T81" fmla="*/ 14 h 2059"/>
                <a:gd name="T82" fmla="*/ 10 w 3457"/>
                <a:gd name="T83" fmla="*/ 19 h 2059"/>
                <a:gd name="T84" fmla="*/ 9 w 3457"/>
                <a:gd name="T85" fmla="*/ 23 h 2059"/>
                <a:gd name="T86" fmla="*/ 9 w 3457"/>
                <a:gd name="T87" fmla="*/ 25 h 2059"/>
                <a:gd name="T88" fmla="*/ 8 w 3457"/>
                <a:gd name="T89" fmla="*/ 24 h 2059"/>
                <a:gd name="T90" fmla="*/ 7 w 3457"/>
                <a:gd name="T91" fmla="*/ 23 h 2059"/>
                <a:gd name="T92" fmla="*/ 2 w 3457"/>
                <a:gd name="T93" fmla="*/ 22 h 2059"/>
                <a:gd name="T94" fmla="*/ 1 w 3457"/>
                <a:gd name="T95" fmla="*/ 17 h 2059"/>
                <a:gd name="T96" fmla="*/ 0 w 3457"/>
                <a:gd name="T97" fmla="*/ 12 h 2059"/>
                <a:gd name="T98" fmla="*/ 0 w 3457"/>
                <a:gd name="T99" fmla="*/ 8 h 2059"/>
                <a:gd name="T100" fmla="*/ 2 w 3457"/>
                <a:gd name="T101" fmla="*/ 4 h 2059"/>
                <a:gd name="T102" fmla="*/ 5 w 3457"/>
                <a:gd name="T103" fmla="*/ 1 h 2059"/>
                <a:gd name="T104" fmla="*/ 9 w 3457"/>
                <a:gd name="T105" fmla="*/ 0 h 2059"/>
                <a:gd name="T106" fmla="*/ 14 w 3457"/>
                <a:gd name="T107" fmla="*/ 1 h 2059"/>
                <a:gd name="T108" fmla="*/ 18 w 3457"/>
                <a:gd name="T109" fmla="*/ 3 h 2059"/>
                <a:gd name="T110" fmla="*/ 20 w 3457"/>
                <a:gd name="T111" fmla="*/ 5 h 2059"/>
                <a:gd name="T112" fmla="*/ 21 w 3457"/>
                <a:gd name="T113" fmla="*/ 7 h 2059"/>
                <a:gd name="T114" fmla="*/ 21 w 3457"/>
                <a:gd name="T115" fmla="*/ 9 h 2059"/>
                <a:gd name="T116" fmla="*/ 21 w 3457"/>
                <a:gd name="T117" fmla="*/ 9 h 2059"/>
                <a:gd name="T118" fmla="*/ 22 w 3457"/>
                <a:gd name="T119" fmla="*/ 7 h 2059"/>
                <a:gd name="T120" fmla="*/ 23 w 3457"/>
                <a:gd name="T121" fmla="*/ 5 h 2059"/>
                <a:gd name="T122" fmla="*/ 25 w 3457"/>
                <a:gd name="T123" fmla="*/ 3 h 2059"/>
                <a:gd name="T124" fmla="*/ 28 w 3457"/>
                <a:gd name="T125" fmla="*/ 1 h 20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7"/>
                <a:gd name="T190" fmla="*/ 0 h 2059"/>
                <a:gd name="T191" fmla="*/ 3457 w 3457"/>
                <a:gd name="T192" fmla="*/ 2059 h 20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7" h="2059">
                  <a:moveTo>
                    <a:pt x="2615" y="0"/>
                  </a:moveTo>
                  <a:lnTo>
                    <a:pt x="2686" y="2"/>
                  </a:lnTo>
                  <a:lnTo>
                    <a:pt x="2754" y="11"/>
                  </a:lnTo>
                  <a:lnTo>
                    <a:pt x="2819" y="23"/>
                  </a:lnTo>
                  <a:lnTo>
                    <a:pt x="2880" y="40"/>
                  </a:lnTo>
                  <a:lnTo>
                    <a:pt x="2940" y="62"/>
                  </a:lnTo>
                  <a:lnTo>
                    <a:pt x="2995" y="87"/>
                  </a:lnTo>
                  <a:lnTo>
                    <a:pt x="3048" y="116"/>
                  </a:lnTo>
                  <a:lnTo>
                    <a:pt x="3096" y="149"/>
                  </a:lnTo>
                  <a:lnTo>
                    <a:pt x="3143" y="185"/>
                  </a:lnTo>
                  <a:lnTo>
                    <a:pt x="3186" y="223"/>
                  </a:lnTo>
                  <a:lnTo>
                    <a:pt x="3226" y="264"/>
                  </a:lnTo>
                  <a:lnTo>
                    <a:pt x="3262" y="308"/>
                  </a:lnTo>
                  <a:lnTo>
                    <a:pt x="3296" y="353"/>
                  </a:lnTo>
                  <a:lnTo>
                    <a:pt x="3327" y="401"/>
                  </a:lnTo>
                  <a:lnTo>
                    <a:pt x="3354" y="451"/>
                  </a:lnTo>
                  <a:lnTo>
                    <a:pt x="3377" y="501"/>
                  </a:lnTo>
                  <a:lnTo>
                    <a:pt x="3399" y="553"/>
                  </a:lnTo>
                  <a:lnTo>
                    <a:pt x="3417" y="605"/>
                  </a:lnTo>
                  <a:lnTo>
                    <a:pt x="3430" y="657"/>
                  </a:lnTo>
                  <a:lnTo>
                    <a:pt x="3442" y="710"/>
                  </a:lnTo>
                  <a:lnTo>
                    <a:pt x="3451" y="763"/>
                  </a:lnTo>
                  <a:lnTo>
                    <a:pt x="3455" y="815"/>
                  </a:lnTo>
                  <a:lnTo>
                    <a:pt x="3457" y="866"/>
                  </a:lnTo>
                  <a:lnTo>
                    <a:pt x="3455" y="939"/>
                  </a:lnTo>
                  <a:lnTo>
                    <a:pt x="3450" y="1015"/>
                  </a:lnTo>
                  <a:lnTo>
                    <a:pt x="3442" y="1094"/>
                  </a:lnTo>
                  <a:lnTo>
                    <a:pt x="3430" y="1173"/>
                  </a:lnTo>
                  <a:lnTo>
                    <a:pt x="3417" y="1254"/>
                  </a:lnTo>
                  <a:lnTo>
                    <a:pt x="3401" y="1335"/>
                  </a:lnTo>
                  <a:lnTo>
                    <a:pt x="3382" y="1414"/>
                  </a:lnTo>
                  <a:lnTo>
                    <a:pt x="3360" y="1493"/>
                  </a:lnTo>
                  <a:lnTo>
                    <a:pt x="3338" y="1567"/>
                  </a:lnTo>
                  <a:lnTo>
                    <a:pt x="3313" y="1639"/>
                  </a:lnTo>
                  <a:lnTo>
                    <a:pt x="3286" y="1706"/>
                  </a:lnTo>
                  <a:lnTo>
                    <a:pt x="3258" y="1769"/>
                  </a:lnTo>
                  <a:lnTo>
                    <a:pt x="3228" y="1824"/>
                  </a:lnTo>
                  <a:lnTo>
                    <a:pt x="3213" y="1852"/>
                  </a:lnTo>
                  <a:lnTo>
                    <a:pt x="2941" y="1852"/>
                  </a:lnTo>
                  <a:lnTo>
                    <a:pt x="2935" y="1838"/>
                  </a:lnTo>
                  <a:lnTo>
                    <a:pt x="2928" y="1820"/>
                  </a:lnTo>
                  <a:lnTo>
                    <a:pt x="2920" y="1797"/>
                  </a:lnTo>
                  <a:lnTo>
                    <a:pt x="2911" y="1772"/>
                  </a:lnTo>
                  <a:lnTo>
                    <a:pt x="2900" y="1743"/>
                  </a:lnTo>
                  <a:lnTo>
                    <a:pt x="2890" y="1713"/>
                  </a:lnTo>
                  <a:lnTo>
                    <a:pt x="2878" y="1682"/>
                  </a:lnTo>
                  <a:lnTo>
                    <a:pt x="2865" y="1650"/>
                  </a:lnTo>
                  <a:lnTo>
                    <a:pt x="2854" y="1617"/>
                  </a:lnTo>
                  <a:lnTo>
                    <a:pt x="2842" y="1584"/>
                  </a:lnTo>
                  <a:lnTo>
                    <a:pt x="2830" y="1553"/>
                  </a:lnTo>
                  <a:lnTo>
                    <a:pt x="2820" y="1524"/>
                  </a:lnTo>
                  <a:lnTo>
                    <a:pt x="2809" y="1496"/>
                  </a:lnTo>
                  <a:lnTo>
                    <a:pt x="2800" y="1471"/>
                  </a:lnTo>
                  <a:lnTo>
                    <a:pt x="2792" y="1448"/>
                  </a:lnTo>
                  <a:lnTo>
                    <a:pt x="2785" y="1430"/>
                  </a:lnTo>
                  <a:lnTo>
                    <a:pt x="2780" y="1417"/>
                  </a:lnTo>
                  <a:lnTo>
                    <a:pt x="2777" y="1408"/>
                  </a:lnTo>
                  <a:lnTo>
                    <a:pt x="2776" y="1406"/>
                  </a:lnTo>
                  <a:lnTo>
                    <a:pt x="2768" y="1390"/>
                  </a:lnTo>
                  <a:lnTo>
                    <a:pt x="2757" y="1377"/>
                  </a:lnTo>
                  <a:lnTo>
                    <a:pt x="2743" y="1368"/>
                  </a:lnTo>
                  <a:lnTo>
                    <a:pt x="2727" y="1362"/>
                  </a:lnTo>
                  <a:lnTo>
                    <a:pt x="2710" y="1360"/>
                  </a:lnTo>
                  <a:lnTo>
                    <a:pt x="2693" y="1362"/>
                  </a:lnTo>
                  <a:lnTo>
                    <a:pt x="2678" y="1369"/>
                  </a:lnTo>
                  <a:lnTo>
                    <a:pt x="2665" y="1378"/>
                  </a:lnTo>
                  <a:lnTo>
                    <a:pt x="2653" y="1391"/>
                  </a:lnTo>
                  <a:lnTo>
                    <a:pt x="2646" y="1406"/>
                  </a:lnTo>
                  <a:lnTo>
                    <a:pt x="2645" y="1409"/>
                  </a:lnTo>
                  <a:lnTo>
                    <a:pt x="2642" y="1416"/>
                  </a:lnTo>
                  <a:lnTo>
                    <a:pt x="2637" y="1429"/>
                  </a:lnTo>
                  <a:lnTo>
                    <a:pt x="2632" y="1445"/>
                  </a:lnTo>
                  <a:lnTo>
                    <a:pt x="2625" y="1465"/>
                  </a:lnTo>
                  <a:lnTo>
                    <a:pt x="2617" y="1489"/>
                  </a:lnTo>
                  <a:lnTo>
                    <a:pt x="2608" y="1514"/>
                  </a:lnTo>
                  <a:lnTo>
                    <a:pt x="2598" y="1542"/>
                  </a:lnTo>
                  <a:lnTo>
                    <a:pt x="2587" y="1571"/>
                  </a:lnTo>
                  <a:lnTo>
                    <a:pt x="2576" y="1603"/>
                  </a:lnTo>
                  <a:lnTo>
                    <a:pt x="2565" y="1635"/>
                  </a:lnTo>
                  <a:lnTo>
                    <a:pt x="2553" y="1667"/>
                  </a:lnTo>
                  <a:lnTo>
                    <a:pt x="2544" y="1629"/>
                  </a:lnTo>
                  <a:lnTo>
                    <a:pt x="2534" y="1588"/>
                  </a:lnTo>
                  <a:lnTo>
                    <a:pt x="2524" y="1545"/>
                  </a:lnTo>
                  <a:lnTo>
                    <a:pt x="2513" y="1498"/>
                  </a:lnTo>
                  <a:lnTo>
                    <a:pt x="2502" y="1450"/>
                  </a:lnTo>
                  <a:lnTo>
                    <a:pt x="2490" y="1402"/>
                  </a:lnTo>
                  <a:lnTo>
                    <a:pt x="2478" y="1352"/>
                  </a:lnTo>
                  <a:lnTo>
                    <a:pt x="2467" y="1302"/>
                  </a:lnTo>
                  <a:lnTo>
                    <a:pt x="2454" y="1251"/>
                  </a:lnTo>
                  <a:lnTo>
                    <a:pt x="2442" y="1201"/>
                  </a:lnTo>
                  <a:lnTo>
                    <a:pt x="2430" y="1151"/>
                  </a:lnTo>
                  <a:lnTo>
                    <a:pt x="2419" y="1103"/>
                  </a:lnTo>
                  <a:lnTo>
                    <a:pt x="2407" y="1056"/>
                  </a:lnTo>
                  <a:lnTo>
                    <a:pt x="2397" y="1011"/>
                  </a:lnTo>
                  <a:lnTo>
                    <a:pt x="2387" y="969"/>
                  </a:lnTo>
                  <a:lnTo>
                    <a:pt x="2377" y="928"/>
                  </a:lnTo>
                  <a:lnTo>
                    <a:pt x="2369" y="892"/>
                  </a:lnTo>
                  <a:lnTo>
                    <a:pt x="2360" y="858"/>
                  </a:lnTo>
                  <a:lnTo>
                    <a:pt x="2354" y="830"/>
                  </a:lnTo>
                  <a:lnTo>
                    <a:pt x="2348" y="805"/>
                  </a:lnTo>
                  <a:lnTo>
                    <a:pt x="2342" y="785"/>
                  </a:lnTo>
                  <a:lnTo>
                    <a:pt x="2339" y="770"/>
                  </a:lnTo>
                  <a:lnTo>
                    <a:pt x="2337" y="761"/>
                  </a:lnTo>
                  <a:lnTo>
                    <a:pt x="2336" y="758"/>
                  </a:lnTo>
                  <a:lnTo>
                    <a:pt x="2330" y="740"/>
                  </a:lnTo>
                  <a:lnTo>
                    <a:pt x="2318" y="725"/>
                  </a:lnTo>
                  <a:lnTo>
                    <a:pt x="2302" y="713"/>
                  </a:lnTo>
                  <a:lnTo>
                    <a:pt x="2285" y="707"/>
                  </a:lnTo>
                  <a:lnTo>
                    <a:pt x="2265" y="705"/>
                  </a:lnTo>
                  <a:lnTo>
                    <a:pt x="2246" y="709"/>
                  </a:lnTo>
                  <a:lnTo>
                    <a:pt x="2229" y="717"/>
                  </a:lnTo>
                  <a:lnTo>
                    <a:pt x="2215" y="731"/>
                  </a:lnTo>
                  <a:lnTo>
                    <a:pt x="2206" y="747"/>
                  </a:lnTo>
                  <a:lnTo>
                    <a:pt x="2200" y="766"/>
                  </a:lnTo>
                  <a:lnTo>
                    <a:pt x="2200" y="769"/>
                  </a:lnTo>
                  <a:lnTo>
                    <a:pt x="2199" y="780"/>
                  </a:lnTo>
                  <a:lnTo>
                    <a:pt x="2197" y="797"/>
                  </a:lnTo>
                  <a:lnTo>
                    <a:pt x="2194" y="819"/>
                  </a:lnTo>
                  <a:lnTo>
                    <a:pt x="2191" y="847"/>
                  </a:lnTo>
                  <a:lnTo>
                    <a:pt x="2188" y="880"/>
                  </a:lnTo>
                  <a:lnTo>
                    <a:pt x="2183" y="918"/>
                  </a:lnTo>
                  <a:lnTo>
                    <a:pt x="2178" y="959"/>
                  </a:lnTo>
                  <a:lnTo>
                    <a:pt x="2174" y="1005"/>
                  </a:lnTo>
                  <a:lnTo>
                    <a:pt x="2167" y="1055"/>
                  </a:lnTo>
                  <a:lnTo>
                    <a:pt x="2162" y="1106"/>
                  </a:lnTo>
                  <a:lnTo>
                    <a:pt x="2156" y="1161"/>
                  </a:lnTo>
                  <a:lnTo>
                    <a:pt x="2149" y="1217"/>
                  </a:lnTo>
                  <a:lnTo>
                    <a:pt x="2143" y="1275"/>
                  </a:lnTo>
                  <a:lnTo>
                    <a:pt x="2137" y="1335"/>
                  </a:lnTo>
                  <a:lnTo>
                    <a:pt x="2129" y="1395"/>
                  </a:lnTo>
                  <a:lnTo>
                    <a:pt x="2123" y="1456"/>
                  </a:lnTo>
                  <a:lnTo>
                    <a:pt x="2116" y="1516"/>
                  </a:lnTo>
                  <a:lnTo>
                    <a:pt x="2109" y="1577"/>
                  </a:lnTo>
                  <a:lnTo>
                    <a:pt x="2103" y="1636"/>
                  </a:lnTo>
                  <a:lnTo>
                    <a:pt x="2096" y="1693"/>
                  </a:lnTo>
                  <a:lnTo>
                    <a:pt x="2090" y="1750"/>
                  </a:lnTo>
                  <a:lnTo>
                    <a:pt x="2084" y="1804"/>
                  </a:lnTo>
                  <a:lnTo>
                    <a:pt x="2078" y="1856"/>
                  </a:lnTo>
                  <a:lnTo>
                    <a:pt x="2072" y="1903"/>
                  </a:lnTo>
                  <a:lnTo>
                    <a:pt x="2068" y="1949"/>
                  </a:lnTo>
                  <a:lnTo>
                    <a:pt x="2063" y="1990"/>
                  </a:lnTo>
                  <a:lnTo>
                    <a:pt x="2058" y="2026"/>
                  </a:lnTo>
                  <a:lnTo>
                    <a:pt x="2055" y="2059"/>
                  </a:lnTo>
                  <a:lnTo>
                    <a:pt x="2039" y="2035"/>
                  </a:lnTo>
                  <a:lnTo>
                    <a:pt x="2023" y="2012"/>
                  </a:lnTo>
                  <a:lnTo>
                    <a:pt x="2008" y="1989"/>
                  </a:lnTo>
                  <a:lnTo>
                    <a:pt x="1994" y="1967"/>
                  </a:lnTo>
                  <a:lnTo>
                    <a:pt x="1981" y="1947"/>
                  </a:lnTo>
                  <a:lnTo>
                    <a:pt x="1968" y="1929"/>
                  </a:lnTo>
                  <a:lnTo>
                    <a:pt x="1959" y="1914"/>
                  </a:lnTo>
                  <a:lnTo>
                    <a:pt x="1950" y="1901"/>
                  </a:lnTo>
                  <a:lnTo>
                    <a:pt x="1944" y="1891"/>
                  </a:lnTo>
                  <a:lnTo>
                    <a:pt x="1939" y="1885"/>
                  </a:lnTo>
                  <a:lnTo>
                    <a:pt x="1937" y="1883"/>
                  </a:lnTo>
                  <a:lnTo>
                    <a:pt x="1927" y="1869"/>
                  </a:lnTo>
                  <a:lnTo>
                    <a:pt x="1913" y="1860"/>
                  </a:lnTo>
                  <a:lnTo>
                    <a:pt x="1897" y="1855"/>
                  </a:lnTo>
                  <a:lnTo>
                    <a:pt x="1880" y="1852"/>
                  </a:lnTo>
                  <a:lnTo>
                    <a:pt x="1613" y="1852"/>
                  </a:lnTo>
                  <a:lnTo>
                    <a:pt x="1608" y="1838"/>
                  </a:lnTo>
                  <a:lnTo>
                    <a:pt x="1601" y="1820"/>
                  </a:lnTo>
                  <a:lnTo>
                    <a:pt x="1593" y="1797"/>
                  </a:lnTo>
                  <a:lnTo>
                    <a:pt x="1583" y="1772"/>
                  </a:lnTo>
                  <a:lnTo>
                    <a:pt x="1574" y="1743"/>
                  </a:lnTo>
                  <a:lnTo>
                    <a:pt x="1562" y="1713"/>
                  </a:lnTo>
                  <a:lnTo>
                    <a:pt x="1550" y="1682"/>
                  </a:lnTo>
                  <a:lnTo>
                    <a:pt x="1539" y="1650"/>
                  </a:lnTo>
                  <a:lnTo>
                    <a:pt x="1527" y="1617"/>
                  </a:lnTo>
                  <a:lnTo>
                    <a:pt x="1515" y="1584"/>
                  </a:lnTo>
                  <a:lnTo>
                    <a:pt x="1504" y="1553"/>
                  </a:lnTo>
                  <a:lnTo>
                    <a:pt x="1492" y="1524"/>
                  </a:lnTo>
                  <a:lnTo>
                    <a:pt x="1482" y="1496"/>
                  </a:lnTo>
                  <a:lnTo>
                    <a:pt x="1473" y="1471"/>
                  </a:lnTo>
                  <a:lnTo>
                    <a:pt x="1464" y="1448"/>
                  </a:lnTo>
                  <a:lnTo>
                    <a:pt x="1458" y="1430"/>
                  </a:lnTo>
                  <a:lnTo>
                    <a:pt x="1453" y="1417"/>
                  </a:lnTo>
                  <a:lnTo>
                    <a:pt x="1450" y="1408"/>
                  </a:lnTo>
                  <a:lnTo>
                    <a:pt x="1449" y="1406"/>
                  </a:lnTo>
                  <a:lnTo>
                    <a:pt x="1441" y="1390"/>
                  </a:lnTo>
                  <a:lnTo>
                    <a:pt x="1430" y="1377"/>
                  </a:lnTo>
                  <a:lnTo>
                    <a:pt x="1417" y="1368"/>
                  </a:lnTo>
                  <a:lnTo>
                    <a:pt x="1401" y="1362"/>
                  </a:lnTo>
                  <a:lnTo>
                    <a:pt x="1384" y="1360"/>
                  </a:lnTo>
                  <a:lnTo>
                    <a:pt x="1367" y="1362"/>
                  </a:lnTo>
                  <a:lnTo>
                    <a:pt x="1351" y="1369"/>
                  </a:lnTo>
                  <a:lnTo>
                    <a:pt x="1337" y="1378"/>
                  </a:lnTo>
                  <a:lnTo>
                    <a:pt x="1327" y="1391"/>
                  </a:lnTo>
                  <a:lnTo>
                    <a:pt x="1319" y="1406"/>
                  </a:lnTo>
                  <a:lnTo>
                    <a:pt x="1318" y="1409"/>
                  </a:lnTo>
                  <a:lnTo>
                    <a:pt x="1315" y="1416"/>
                  </a:lnTo>
                  <a:lnTo>
                    <a:pt x="1311" y="1429"/>
                  </a:lnTo>
                  <a:lnTo>
                    <a:pt x="1305" y="1445"/>
                  </a:lnTo>
                  <a:lnTo>
                    <a:pt x="1298" y="1465"/>
                  </a:lnTo>
                  <a:lnTo>
                    <a:pt x="1289" y="1489"/>
                  </a:lnTo>
                  <a:lnTo>
                    <a:pt x="1281" y="1514"/>
                  </a:lnTo>
                  <a:lnTo>
                    <a:pt x="1270" y="1542"/>
                  </a:lnTo>
                  <a:lnTo>
                    <a:pt x="1260" y="1571"/>
                  </a:lnTo>
                  <a:lnTo>
                    <a:pt x="1249" y="1603"/>
                  </a:lnTo>
                  <a:lnTo>
                    <a:pt x="1237" y="1635"/>
                  </a:lnTo>
                  <a:lnTo>
                    <a:pt x="1227" y="1667"/>
                  </a:lnTo>
                  <a:lnTo>
                    <a:pt x="1217" y="1630"/>
                  </a:lnTo>
                  <a:lnTo>
                    <a:pt x="1208" y="1588"/>
                  </a:lnTo>
                  <a:lnTo>
                    <a:pt x="1197" y="1545"/>
                  </a:lnTo>
                  <a:lnTo>
                    <a:pt x="1187" y="1498"/>
                  </a:lnTo>
                  <a:lnTo>
                    <a:pt x="1175" y="1451"/>
                  </a:lnTo>
                  <a:lnTo>
                    <a:pt x="1163" y="1402"/>
                  </a:lnTo>
                  <a:lnTo>
                    <a:pt x="1152" y="1352"/>
                  </a:lnTo>
                  <a:lnTo>
                    <a:pt x="1139" y="1302"/>
                  </a:lnTo>
                  <a:lnTo>
                    <a:pt x="1127" y="1251"/>
                  </a:lnTo>
                  <a:lnTo>
                    <a:pt x="1116" y="1201"/>
                  </a:lnTo>
                  <a:lnTo>
                    <a:pt x="1104" y="1151"/>
                  </a:lnTo>
                  <a:lnTo>
                    <a:pt x="1092" y="1103"/>
                  </a:lnTo>
                  <a:lnTo>
                    <a:pt x="1081" y="1056"/>
                  </a:lnTo>
                  <a:lnTo>
                    <a:pt x="1070" y="1011"/>
                  </a:lnTo>
                  <a:lnTo>
                    <a:pt x="1059" y="969"/>
                  </a:lnTo>
                  <a:lnTo>
                    <a:pt x="1050" y="928"/>
                  </a:lnTo>
                  <a:lnTo>
                    <a:pt x="1041" y="892"/>
                  </a:lnTo>
                  <a:lnTo>
                    <a:pt x="1034" y="858"/>
                  </a:lnTo>
                  <a:lnTo>
                    <a:pt x="1026" y="830"/>
                  </a:lnTo>
                  <a:lnTo>
                    <a:pt x="1021" y="805"/>
                  </a:lnTo>
                  <a:lnTo>
                    <a:pt x="1016" y="785"/>
                  </a:lnTo>
                  <a:lnTo>
                    <a:pt x="1013" y="770"/>
                  </a:lnTo>
                  <a:lnTo>
                    <a:pt x="1011" y="761"/>
                  </a:lnTo>
                  <a:lnTo>
                    <a:pt x="1009" y="758"/>
                  </a:lnTo>
                  <a:lnTo>
                    <a:pt x="1002" y="740"/>
                  </a:lnTo>
                  <a:lnTo>
                    <a:pt x="990" y="725"/>
                  </a:lnTo>
                  <a:lnTo>
                    <a:pt x="976" y="713"/>
                  </a:lnTo>
                  <a:lnTo>
                    <a:pt x="958" y="707"/>
                  </a:lnTo>
                  <a:lnTo>
                    <a:pt x="938" y="705"/>
                  </a:lnTo>
                  <a:lnTo>
                    <a:pt x="919" y="709"/>
                  </a:lnTo>
                  <a:lnTo>
                    <a:pt x="902" y="717"/>
                  </a:lnTo>
                  <a:lnTo>
                    <a:pt x="889" y="731"/>
                  </a:lnTo>
                  <a:lnTo>
                    <a:pt x="878" y="747"/>
                  </a:lnTo>
                  <a:lnTo>
                    <a:pt x="874" y="766"/>
                  </a:lnTo>
                  <a:lnTo>
                    <a:pt x="873" y="769"/>
                  </a:lnTo>
                  <a:lnTo>
                    <a:pt x="872" y="780"/>
                  </a:lnTo>
                  <a:lnTo>
                    <a:pt x="870" y="797"/>
                  </a:lnTo>
                  <a:lnTo>
                    <a:pt x="867" y="819"/>
                  </a:lnTo>
                  <a:lnTo>
                    <a:pt x="864" y="847"/>
                  </a:lnTo>
                  <a:lnTo>
                    <a:pt x="861" y="880"/>
                  </a:lnTo>
                  <a:lnTo>
                    <a:pt x="857" y="918"/>
                  </a:lnTo>
                  <a:lnTo>
                    <a:pt x="851" y="959"/>
                  </a:lnTo>
                  <a:lnTo>
                    <a:pt x="846" y="1005"/>
                  </a:lnTo>
                  <a:lnTo>
                    <a:pt x="841" y="1055"/>
                  </a:lnTo>
                  <a:lnTo>
                    <a:pt x="836" y="1106"/>
                  </a:lnTo>
                  <a:lnTo>
                    <a:pt x="829" y="1161"/>
                  </a:lnTo>
                  <a:lnTo>
                    <a:pt x="823" y="1217"/>
                  </a:lnTo>
                  <a:lnTo>
                    <a:pt x="816" y="1275"/>
                  </a:lnTo>
                  <a:lnTo>
                    <a:pt x="809" y="1335"/>
                  </a:lnTo>
                  <a:lnTo>
                    <a:pt x="803" y="1395"/>
                  </a:lnTo>
                  <a:lnTo>
                    <a:pt x="796" y="1456"/>
                  </a:lnTo>
                  <a:lnTo>
                    <a:pt x="789" y="1516"/>
                  </a:lnTo>
                  <a:lnTo>
                    <a:pt x="783" y="1577"/>
                  </a:lnTo>
                  <a:lnTo>
                    <a:pt x="775" y="1636"/>
                  </a:lnTo>
                  <a:lnTo>
                    <a:pt x="769" y="1693"/>
                  </a:lnTo>
                  <a:lnTo>
                    <a:pt x="762" y="1750"/>
                  </a:lnTo>
                  <a:lnTo>
                    <a:pt x="757" y="1804"/>
                  </a:lnTo>
                  <a:lnTo>
                    <a:pt x="751" y="1856"/>
                  </a:lnTo>
                  <a:lnTo>
                    <a:pt x="745" y="1903"/>
                  </a:lnTo>
                  <a:lnTo>
                    <a:pt x="740" y="1949"/>
                  </a:lnTo>
                  <a:lnTo>
                    <a:pt x="736" y="1990"/>
                  </a:lnTo>
                  <a:lnTo>
                    <a:pt x="732" y="2026"/>
                  </a:lnTo>
                  <a:lnTo>
                    <a:pt x="727" y="2059"/>
                  </a:lnTo>
                  <a:lnTo>
                    <a:pt x="712" y="2035"/>
                  </a:lnTo>
                  <a:lnTo>
                    <a:pt x="697" y="2012"/>
                  </a:lnTo>
                  <a:lnTo>
                    <a:pt x="681" y="1989"/>
                  </a:lnTo>
                  <a:lnTo>
                    <a:pt x="667" y="1967"/>
                  </a:lnTo>
                  <a:lnTo>
                    <a:pt x="653" y="1947"/>
                  </a:lnTo>
                  <a:lnTo>
                    <a:pt x="642" y="1929"/>
                  </a:lnTo>
                  <a:lnTo>
                    <a:pt x="631" y="1914"/>
                  </a:lnTo>
                  <a:lnTo>
                    <a:pt x="622" y="1901"/>
                  </a:lnTo>
                  <a:lnTo>
                    <a:pt x="616" y="1891"/>
                  </a:lnTo>
                  <a:lnTo>
                    <a:pt x="612" y="1885"/>
                  </a:lnTo>
                  <a:lnTo>
                    <a:pt x="611" y="1883"/>
                  </a:lnTo>
                  <a:lnTo>
                    <a:pt x="599" y="1869"/>
                  </a:lnTo>
                  <a:lnTo>
                    <a:pt x="585" y="1860"/>
                  </a:lnTo>
                  <a:lnTo>
                    <a:pt x="570" y="1855"/>
                  </a:lnTo>
                  <a:lnTo>
                    <a:pt x="553" y="1852"/>
                  </a:lnTo>
                  <a:lnTo>
                    <a:pt x="246" y="1852"/>
                  </a:lnTo>
                  <a:lnTo>
                    <a:pt x="232" y="1828"/>
                  </a:lnTo>
                  <a:lnTo>
                    <a:pt x="217" y="1791"/>
                  </a:lnTo>
                  <a:lnTo>
                    <a:pt x="199" y="1750"/>
                  </a:lnTo>
                  <a:lnTo>
                    <a:pt x="181" y="1703"/>
                  </a:lnTo>
                  <a:lnTo>
                    <a:pt x="163" y="1652"/>
                  </a:lnTo>
                  <a:lnTo>
                    <a:pt x="144" y="1597"/>
                  </a:lnTo>
                  <a:lnTo>
                    <a:pt x="124" y="1537"/>
                  </a:lnTo>
                  <a:lnTo>
                    <a:pt x="105" y="1476"/>
                  </a:lnTo>
                  <a:lnTo>
                    <a:pt x="87" y="1412"/>
                  </a:lnTo>
                  <a:lnTo>
                    <a:pt x="69" y="1345"/>
                  </a:lnTo>
                  <a:lnTo>
                    <a:pt x="53" y="1277"/>
                  </a:lnTo>
                  <a:lnTo>
                    <a:pt x="38" y="1208"/>
                  </a:lnTo>
                  <a:lnTo>
                    <a:pt x="25" y="1140"/>
                  </a:lnTo>
                  <a:lnTo>
                    <a:pt x="15" y="1070"/>
                  </a:lnTo>
                  <a:lnTo>
                    <a:pt x="7" y="1001"/>
                  </a:lnTo>
                  <a:lnTo>
                    <a:pt x="2" y="933"/>
                  </a:lnTo>
                  <a:lnTo>
                    <a:pt x="0" y="866"/>
                  </a:lnTo>
                  <a:lnTo>
                    <a:pt x="2" y="813"/>
                  </a:lnTo>
                  <a:lnTo>
                    <a:pt x="7" y="760"/>
                  </a:lnTo>
                  <a:lnTo>
                    <a:pt x="15" y="706"/>
                  </a:lnTo>
                  <a:lnTo>
                    <a:pt x="26" y="653"/>
                  </a:lnTo>
                  <a:lnTo>
                    <a:pt x="40" y="600"/>
                  </a:lnTo>
                  <a:lnTo>
                    <a:pt x="58" y="548"/>
                  </a:lnTo>
                  <a:lnTo>
                    <a:pt x="79" y="496"/>
                  </a:lnTo>
                  <a:lnTo>
                    <a:pt x="103" y="446"/>
                  </a:lnTo>
                  <a:lnTo>
                    <a:pt x="130" y="397"/>
                  </a:lnTo>
                  <a:lnTo>
                    <a:pt x="160" y="350"/>
                  </a:lnTo>
                  <a:lnTo>
                    <a:pt x="194" y="305"/>
                  </a:lnTo>
                  <a:lnTo>
                    <a:pt x="230" y="261"/>
                  </a:lnTo>
                  <a:lnTo>
                    <a:pt x="269" y="221"/>
                  </a:lnTo>
                  <a:lnTo>
                    <a:pt x="312" y="183"/>
                  </a:lnTo>
                  <a:lnTo>
                    <a:pt x="357" y="148"/>
                  </a:lnTo>
                  <a:lnTo>
                    <a:pt x="405" y="117"/>
                  </a:lnTo>
                  <a:lnTo>
                    <a:pt x="456" y="88"/>
                  </a:lnTo>
                  <a:lnTo>
                    <a:pt x="511" y="63"/>
                  </a:lnTo>
                  <a:lnTo>
                    <a:pt x="567" y="43"/>
                  </a:lnTo>
                  <a:lnTo>
                    <a:pt x="628" y="26"/>
                  </a:lnTo>
                  <a:lnTo>
                    <a:pt x="690" y="14"/>
                  </a:lnTo>
                  <a:lnTo>
                    <a:pt x="756" y="6"/>
                  </a:lnTo>
                  <a:lnTo>
                    <a:pt x="825" y="3"/>
                  </a:lnTo>
                  <a:lnTo>
                    <a:pt x="897" y="5"/>
                  </a:lnTo>
                  <a:lnTo>
                    <a:pt x="966" y="12"/>
                  </a:lnTo>
                  <a:lnTo>
                    <a:pt x="1031" y="22"/>
                  </a:lnTo>
                  <a:lnTo>
                    <a:pt x="1091" y="35"/>
                  </a:lnTo>
                  <a:lnTo>
                    <a:pt x="1148" y="52"/>
                  </a:lnTo>
                  <a:lnTo>
                    <a:pt x="1202" y="72"/>
                  </a:lnTo>
                  <a:lnTo>
                    <a:pt x="1252" y="95"/>
                  </a:lnTo>
                  <a:lnTo>
                    <a:pt x="1300" y="120"/>
                  </a:lnTo>
                  <a:lnTo>
                    <a:pt x="1344" y="147"/>
                  </a:lnTo>
                  <a:lnTo>
                    <a:pt x="1384" y="175"/>
                  </a:lnTo>
                  <a:lnTo>
                    <a:pt x="1422" y="206"/>
                  </a:lnTo>
                  <a:lnTo>
                    <a:pt x="1457" y="238"/>
                  </a:lnTo>
                  <a:lnTo>
                    <a:pt x="1489" y="272"/>
                  </a:lnTo>
                  <a:lnTo>
                    <a:pt x="1519" y="306"/>
                  </a:lnTo>
                  <a:lnTo>
                    <a:pt x="1545" y="340"/>
                  </a:lnTo>
                  <a:lnTo>
                    <a:pt x="1569" y="375"/>
                  </a:lnTo>
                  <a:lnTo>
                    <a:pt x="1592" y="409"/>
                  </a:lnTo>
                  <a:lnTo>
                    <a:pt x="1611" y="444"/>
                  </a:lnTo>
                  <a:lnTo>
                    <a:pt x="1629" y="478"/>
                  </a:lnTo>
                  <a:lnTo>
                    <a:pt x="1645" y="510"/>
                  </a:lnTo>
                  <a:lnTo>
                    <a:pt x="1658" y="542"/>
                  </a:lnTo>
                  <a:lnTo>
                    <a:pt x="1671" y="573"/>
                  </a:lnTo>
                  <a:lnTo>
                    <a:pt x="1681" y="602"/>
                  </a:lnTo>
                  <a:lnTo>
                    <a:pt x="1690" y="629"/>
                  </a:lnTo>
                  <a:lnTo>
                    <a:pt x="1698" y="654"/>
                  </a:lnTo>
                  <a:lnTo>
                    <a:pt x="1703" y="677"/>
                  </a:lnTo>
                  <a:lnTo>
                    <a:pt x="1708" y="696"/>
                  </a:lnTo>
                  <a:lnTo>
                    <a:pt x="1713" y="713"/>
                  </a:lnTo>
                  <a:lnTo>
                    <a:pt x="1715" y="727"/>
                  </a:lnTo>
                  <a:lnTo>
                    <a:pt x="1717" y="736"/>
                  </a:lnTo>
                  <a:lnTo>
                    <a:pt x="1718" y="743"/>
                  </a:lnTo>
                  <a:lnTo>
                    <a:pt x="1718" y="745"/>
                  </a:lnTo>
                  <a:lnTo>
                    <a:pt x="1718" y="743"/>
                  </a:lnTo>
                  <a:lnTo>
                    <a:pt x="1719" y="736"/>
                  </a:lnTo>
                  <a:lnTo>
                    <a:pt x="1721" y="727"/>
                  </a:lnTo>
                  <a:lnTo>
                    <a:pt x="1724" y="713"/>
                  </a:lnTo>
                  <a:lnTo>
                    <a:pt x="1727" y="696"/>
                  </a:lnTo>
                  <a:lnTo>
                    <a:pt x="1733" y="676"/>
                  </a:lnTo>
                  <a:lnTo>
                    <a:pt x="1739" y="654"/>
                  </a:lnTo>
                  <a:lnTo>
                    <a:pt x="1746" y="628"/>
                  </a:lnTo>
                  <a:lnTo>
                    <a:pt x="1755" y="602"/>
                  </a:lnTo>
                  <a:lnTo>
                    <a:pt x="1766" y="572"/>
                  </a:lnTo>
                  <a:lnTo>
                    <a:pt x="1778" y="541"/>
                  </a:lnTo>
                  <a:lnTo>
                    <a:pt x="1792" y="509"/>
                  </a:lnTo>
                  <a:lnTo>
                    <a:pt x="1808" y="476"/>
                  </a:lnTo>
                  <a:lnTo>
                    <a:pt x="1826" y="441"/>
                  </a:lnTo>
                  <a:lnTo>
                    <a:pt x="1846" y="408"/>
                  </a:lnTo>
                  <a:lnTo>
                    <a:pt x="1868" y="373"/>
                  </a:lnTo>
                  <a:lnTo>
                    <a:pt x="1893" y="337"/>
                  </a:lnTo>
                  <a:lnTo>
                    <a:pt x="1920" y="302"/>
                  </a:lnTo>
                  <a:lnTo>
                    <a:pt x="1950" y="269"/>
                  </a:lnTo>
                  <a:lnTo>
                    <a:pt x="1982" y="236"/>
                  </a:lnTo>
                  <a:lnTo>
                    <a:pt x="2017" y="204"/>
                  </a:lnTo>
                  <a:lnTo>
                    <a:pt x="2055" y="173"/>
                  </a:lnTo>
                  <a:lnTo>
                    <a:pt x="2095" y="143"/>
                  </a:lnTo>
                  <a:lnTo>
                    <a:pt x="2140" y="117"/>
                  </a:lnTo>
                  <a:lnTo>
                    <a:pt x="2187" y="91"/>
                  </a:lnTo>
                  <a:lnTo>
                    <a:pt x="2237" y="69"/>
                  </a:lnTo>
                  <a:lnTo>
                    <a:pt x="2291" y="49"/>
                  </a:lnTo>
                  <a:lnTo>
                    <a:pt x="2348" y="32"/>
                  </a:lnTo>
                  <a:lnTo>
                    <a:pt x="2409" y="18"/>
                  </a:lnTo>
                  <a:lnTo>
                    <a:pt x="2474" y="9"/>
                  </a:lnTo>
                  <a:lnTo>
                    <a:pt x="2543" y="2"/>
                  </a:lnTo>
                  <a:lnTo>
                    <a:pt x="261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3" name="Freeform 412"/>
            <p:cNvSpPr>
              <a:spLocks/>
            </p:cNvSpPr>
            <p:nvPr/>
          </p:nvSpPr>
          <p:spPr bwMode="auto">
            <a:xfrm>
              <a:off x="3825" y="3187"/>
              <a:ext cx="313" cy="253"/>
            </a:xfrm>
            <a:custGeom>
              <a:avLst/>
              <a:gdLst>
                <a:gd name="T0" fmla="*/ 25 w 2818"/>
                <a:gd name="T1" fmla="*/ 3 h 2280"/>
                <a:gd name="T2" fmla="*/ 26 w 2818"/>
                <a:gd name="T3" fmla="*/ 6 h 2280"/>
                <a:gd name="T4" fmla="*/ 26 w 2818"/>
                <a:gd name="T5" fmla="*/ 8 h 2280"/>
                <a:gd name="T6" fmla="*/ 27 w 2818"/>
                <a:gd name="T7" fmla="*/ 9 h 2280"/>
                <a:gd name="T8" fmla="*/ 27 w 2818"/>
                <a:gd name="T9" fmla="*/ 10 h 2280"/>
                <a:gd name="T10" fmla="*/ 28 w 2818"/>
                <a:gd name="T11" fmla="*/ 10 h 2280"/>
                <a:gd name="T12" fmla="*/ 28 w 2818"/>
                <a:gd name="T13" fmla="*/ 9 h 2280"/>
                <a:gd name="T14" fmla="*/ 29 w 2818"/>
                <a:gd name="T15" fmla="*/ 7 h 2280"/>
                <a:gd name="T16" fmla="*/ 30 w 2818"/>
                <a:gd name="T17" fmla="*/ 6 h 2280"/>
                <a:gd name="T18" fmla="*/ 30 w 2818"/>
                <a:gd name="T19" fmla="*/ 8 h 2280"/>
                <a:gd name="T20" fmla="*/ 31 w 2818"/>
                <a:gd name="T21" fmla="*/ 9 h 2280"/>
                <a:gd name="T22" fmla="*/ 31 w 2818"/>
                <a:gd name="T23" fmla="*/ 10 h 2280"/>
                <a:gd name="T24" fmla="*/ 34 w 2818"/>
                <a:gd name="T25" fmla="*/ 12 h 2280"/>
                <a:gd name="T26" fmla="*/ 30 w 2818"/>
                <a:gd name="T27" fmla="*/ 16 h 2280"/>
                <a:gd name="T28" fmla="*/ 27 w 2818"/>
                <a:gd name="T29" fmla="*/ 20 h 2280"/>
                <a:gd name="T30" fmla="*/ 23 w 2818"/>
                <a:gd name="T31" fmla="*/ 23 h 2280"/>
                <a:gd name="T32" fmla="*/ 20 w 2818"/>
                <a:gd name="T33" fmla="*/ 26 h 2280"/>
                <a:gd name="T34" fmla="*/ 18 w 2818"/>
                <a:gd name="T35" fmla="*/ 27 h 2280"/>
                <a:gd name="T36" fmla="*/ 17 w 2818"/>
                <a:gd name="T37" fmla="*/ 28 h 2280"/>
                <a:gd name="T38" fmla="*/ 17 w 2818"/>
                <a:gd name="T39" fmla="*/ 28 h 2280"/>
                <a:gd name="T40" fmla="*/ 15 w 2818"/>
                <a:gd name="T41" fmla="*/ 27 h 2280"/>
                <a:gd name="T42" fmla="*/ 12 w 2818"/>
                <a:gd name="T43" fmla="*/ 24 h 2280"/>
                <a:gd name="T44" fmla="*/ 9 w 2818"/>
                <a:gd name="T45" fmla="*/ 22 h 2280"/>
                <a:gd name="T46" fmla="*/ 6 w 2818"/>
                <a:gd name="T47" fmla="*/ 18 h 2280"/>
                <a:gd name="T48" fmla="*/ 2 w 2818"/>
                <a:gd name="T49" fmla="*/ 14 h 2280"/>
                <a:gd name="T50" fmla="*/ 2 w 2818"/>
                <a:gd name="T51" fmla="*/ 10 h 2280"/>
                <a:gd name="T52" fmla="*/ 3 w 2818"/>
                <a:gd name="T53" fmla="*/ 11 h 2280"/>
                <a:gd name="T54" fmla="*/ 4 w 2818"/>
                <a:gd name="T55" fmla="*/ 12 h 2280"/>
                <a:gd name="T56" fmla="*/ 5 w 2818"/>
                <a:gd name="T57" fmla="*/ 14 h 2280"/>
                <a:gd name="T58" fmla="*/ 5 w 2818"/>
                <a:gd name="T59" fmla="*/ 14 h 2280"/>
                <a:gd name="T60" fmla="*/ 6 w 2818"/>
                <a:gd name="T61" fmla="*/ 14 h 2280"/>
                <a:gd name="T62" fmla="*/ 6 w 2818"/>
                <a:gd name="T63" fmla="*/ 13 h 2280"/>
                <a:gd name="T64" fmla="*/ 7 w 2818"/>
                <a:gd name="T65" fmla="*/ 11 h 2280"/>
                <a:gd name="T66" fmla="*/ 7 w 2818"/>
                <a:gd name="T67" fmla="*/ 8 h 2280"/>
                <a:gd name="T68" fmla="*/ 7 w 2818"/>
                <a:gd name="T69" fmla="*/ 5 h 2280"/>
                <a:gd name="T70" fmla="*/ 8 w 2818"/>
                <a:gd name="T71" fmla="*/ 1 h 2280"/>
                <a:gd name="T72" fmla="*/ 9 w 2818"/>
                <a:gd name="T73" fmla="*/ 3 h 2280"/>
                <a:gd name="T74" fmla="*/ 9 w 2818"/>
                <a:gd name="T75" fmla="*/ 6 h 2280"/>
                <a:gd name="T76" fmla="*/ 10 w 2818"/>
                <a:gd name="T77" fmla="*/ 8 h 2280"/>
                <a:gd name="T78" fmla="*/ 10 w 2818"/>
                <a:gd name="T79" fmla="*/ 9 h 2280"/>
                <a:gd name="T80" fmla="*/ 11 w 2818"/>
                <a:gd name="T81" fmla="*/ 10 h 2280"/>
                <a:gd name="T82" fmla="*/ 12 w 2818"/>
                <a:gd name="T83" fmla="*/ 10 h 2280"/>
                <a:gd name="T84" fmla="*/ 12 w 2818"/>
                <a:gd name="T85" fmla="*/ 9 h 2280"/>
                <a:gd name="T86" fmla="*/ 13 w 2818"/>
                <a:gd name="T87" fmla="*/ 7 h 2280"/>
                <a:gd name="T88" fmla="*/ 13 w 2818"/>
                <a:gd name="T89" fmla="*/ 6 h 2280"/>
                <a:gd name="T90" fmla="*/ 14 w 2818"/>
                <a:gd name="T91" fmla="*/ 8 h 2280"/>
                <a:gd name="T92" fmla="*/ 15 w 2818"/>
                <a:gd name="T93" fmla="*/ 9 h 2280"/>
                <a:gd name="T94" fmla="*/ 15 w 2818"/>
                <a:gd name="T95" fmla="*/ 10 h 2280"/>
                <a:gd name="T96" fmla="*/ 19 w 2818"/>
                <a:gd name="T97" fmla="*/ 10 h 2280"/>
                <a:gd name="T98" fmla="*/ 20 w 2818"/>
                <a:gd name="T99" fmla="*/ 12 h 2280"/>
                <a:gd name="T100" fmla="*/ 21 w 2818"/>
                <a:gd name="T101" fmla="*/ 13 h 2280"/>
                <a:gd name="T102" fmla="*/ 21 w 2818"/>
                <a:gd name="T103" fmla="*/ 14 h 2280"/>
                <a:gd name="T104" fmla="*/ 22 w 2818"/>
                <a:gd name="T105" fmla="*/ 14 h 2280"/>
                <a:gd name="T106" fmla="*/ 23 w 2818"/>
                <a:gd name="T107" fmla="*/ 14 h 2280"/>
                <a:gd name="T108" fmla="*/ 23 w 2818"/>
                <a:gd name="T109" fmla="*/ 13 h 2280"/>
                <a:gd name="T110" fmla="*/ 23 w 2818"/>
                <a:gd name="T111" fmla="*/ 10 h 2280"/>
                <a:gd name="T112" fmla="*/ 24 w 2818"/>
                <a:gd name="T113" fmla="*/ 7 h 2280"/>
                <a:gd name="T114" fmla="*/ 24 w 2818"/>
                <a:gd name="T115" fmla="*/ 3 h 22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18"/>
                <a:gd name="T175" fmla="*/ 0 h 2280"/>
                <a:gd name="T176" fmla="*/ 2818 w 2818"/>
                <a:gd name="T177" fmla="*/ 2280 h 22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18" h="2280">
                  <a:moveTo>
                    <a:pt x="1973" y="0"/>
                  </a:moveTo>
                  <a:lnTo>
                    <a:pt x="1985" y="51"/>
                  </a:lnTo>
                  <a:lnTo>
                    <a:pt x="1997" y="103"/>
                  </a:lnTo>
                  <a:lnTo>
                    <a:pt x="2010" y="155"/>
                  </a:lnTo>
                  <a:lnTo>
                    <a:pt x="2023" y="208"/>
                  </a:lnTo>
                  <a:lnTo>
                    <a:pt x="2035" y="260"/>
                  </a:lnTo>
                  <a:lnTo>
                    <a:pt x="2047" y="310"/>
                  </a:lnTo>
                  <a:lnTo>
                    <a:pt x="2060" y="361"/>
                  </a:lnTo>
                  <a:lnTo>
                    <a:pt x="2071" y="410"/>
                  </a:lnTo>
                  <a:lnTo>
                    <a:pt x="2082" y="457"/>
                  </a:lnTo>
                  <a:lnTo>
                    <a:pt x="2093" y="502"/>
                  </a:lnTo>
                  <a:lnTo>
                    <a:pt x="2103" y="545"/>
                  </a:lnTo>
                  <a:lnTo>
                    <a:pt x="2113" y="584"/>
                  </a:lnTo>
                  <a:lnTo>
                    <a:pt x="2121" y="620"/>
                  </a:lnTo>
                  <a:lnTo>
                    <a:pt x="2129" y="653"/>
                  </a:lnTo>
                  <a:lnTo>
                    <a:pt x="2136" y="682"/>
                  </a:lnTo>
                  <a:lnTo>
                    <a:pt x="2141" y="706"/>
                  </a:lnTo>
                  <a:lnTo>
                    <a:pt x="2147" y="725"/>
                  </a:lnTo>
                  <a:lnTo>
                    <a:pt x="2150" y="740"/>
                  </a:lnTo>
                  <a:lnTo>
                    <a:pt x="2152" y="749"/>
                  </a:lnTo>
                  <a:lnTo>
                    <a:pt x="2152" y="752"/>
                  </a:lnTo>
                  <a:lnTo>
                    <a:pt x="2158" y="769"/>
                  </a:lnTo>
                  <a:lnTo>
                    <a:pt x="2169" y="784"/>
                  </a:lnTo>
                  <a:lnTo>
                    <a:pt x="2183" y="794"/>
                  </a:lnTo>
                  <a:lnTo>
                    <a:pt x="2199" y="802"/>
                  </a:lnTo>
                  <a:lnTo>
                    <a:pt x="2216" y="805"/>
                  </a:lnTo>
                  <a:lnTo>
                    <a:pt x="2234" y="804"/>
                  </a:lnTo>
                  <a:lnTo>
                    <a:pt x="2251" y="798"/>
                  </a:lnTo>
                  <a:lnTo>
                    <a:pt x="2265" y="788"/>
                  </a:lnTo>
                  <a:lnTo>
                    <a:pt x="2277" y="775"/>
                  </a:lnTo>
                  <a:lnTo>
                    <a:pt x="2286" y="759"/>
                  </a:lnTo>
                  <a:lnTo>
                    <a:pt x="2286" y="756"/>
                  </a:lnTo>
                  <a:lnTo>
                    <a:pt x="2289" y="749"/>
                  </a:lnTo>
                  <a:lnTo>
                    <a:pt x="2293" y="736"/>
                  </a:lnTo>
                  <a:lnTo>
                    <a:pt x="2299" y="719"/>
                  </a:lnTo>
                  <a:lnTo>
                    <a:pt x="2307" y="698"/>
                  </a:lnTo>
                  <a:lnTo>
                    <a:pt x="2315" y="674"/>
                  </a:lnTo>
                  <a:lnTo>
                    <a:pt x="2325" y="648"/>
                  </a:lnTo>
                  <a:lnTo>
                    <a:pt x="2334" y="619"/>
                  </a:lnTo>
                  <a:lnTo>
                    <a:pt x="2345" y="588"/>
                  </a:lnTo>
                  <a:lnTo>
                    <a:pt x="2357" y="557"/>
                  </a:lnTo>
                  <a:lnTo>
                    <a:pt x="2368" y="524"/>
                  </a:lnTo>
                  <a:lnTo>
                    <a:pt x="2380" y="491"/>
                  </a:lnTo>
                  <a:lnTo>
                    <a:pt x="2392" y="458"/>
                  </a:lnTo>
                  <a:lnTo>
                    <a:pt x="2403" y="492"/>
                  </a:lnTo>
                  <a:lnTo>
                    <a:pt x="2416" y="526"/>
                  </a:lnTo>
                  <a:lnTo>
                    <a:pt x="2429" y="559"/>
                  </a:lnTo>
                  <a:lnTo>
                    <a:pt x="2440" y="592"/>
                  </a:lnTo>
                  <a:lnTo>
                    <a:pt x="2452" y="623"/>
                  </a:lnTo>
                  <a:lnTo>
                    <a:pt x="2464" y="653"/>
                  </a:lnTo>
                  <a:lnTo>
                    <a:pt x="2473" y="681"/>
                  </a:lnTo>
                  <a:lnTo>
                    <a:pt x="2483" y="706"/>
                  </a:lnTo>
                  <a:lnTo>
                    <a:pt x="2490" y="727"/>
                  </a:lnTo>
                  <a:lnTo>
                    <a:pt x="2497" y="744"/>
                  </a:lnTo>
                  <a:lnTo>
                    <a:pt x="2502" y="758"/>
                  </a:lnTo>
                  <a:lnTo>
                    <a:pt x="2505" y="767"/>
                  </a:lnTo>
                  <a:lnTo>
                    <a:pt x="2506" y="769"/>
                  </a:lnTo>
                  <a:lnTo>
                    <a:pt x="2514" y="785"/>
                  </a:lnTo>
                  <a:lnTo>
                    <a:pt x="2524" y="797"/>
                  </a:lnTo>
                  <a:lnTo>
                    <a:pt x="2538" y="806"/>
                  </a:lnTo>
                  <a:lnTo>
                    <a:pt x="2554" y="812"/>
                  </a:lnTo>
                  <a:lnTo>
                    <a:pt x="2571" y="814"/>
                  </a:lnTo>
                  <a:lnTo>
                    <a:pt x="2818" y="814"/>
                  </a:lnTo>
                  <a:lnTo>
                    <a:pt x="2771" y="894"/>
                  </a:lnTo>
                  <a:lnTo>
                    <a:pt x="2722" y="971"/>
                  </a:lnTo>
                  <a:lnTo>
                    <a:pt x="2672" y="1048"/>
                  </a:lnTo>
                  <a:lnTo>
                    <a:pt x="2619" y="1122"/>
                  </a:lnTo>
                  <a:lnTo>
                    <a:pt x="2565" y="1194"/>
                  </a:lnTo>
                  <a:lnTo>
                    <a:pt x="2510" y="1265"/>
                  </a:lnTo>
                  <a:lnTo>
                    <a:pt x="2454" y="1333"/>
                  </a:lnTo>
                  <a:lnTo>
                    <a:pt x="2397" y="1400"/>
                  </a:lnTo>
                  <a:lnTo>
                    <a:pt x="2341" y="1465"/>
                  </a:lnTo>
                  <a:lnTo>
                    <a:pt x="2282" y="1526"/>
                  </a:lnTo>
                  <a:lnTo>
                    <a:pt x="2225" y="1587"/>
                  </a:lnTo>
                  <a:lnTo>
                    <a:pt x="2168" y="1645"/>
                  </a:lnTo>
                  <a:lnTo>
                    <a:pt x="2112" y="1701"/>
                  </a:lnTo>
                  <a:lnTo>
                    <a:pt x="2054" y="1754"/>
                  </a:lnTo>
                  <a:lnTo>
                    <a:pt x="1999" y="1806"/>
                  </a:lnTo>
                  <a:lnTo>
                    <a:pt x="1945" y="1855"/>
                  </a:lnTo>
                  <a:lnTo>
                    <a:pt x="1892" y="1902"/>
                  </a:lnTo>
                  <a:lnTo>
                    <a:pt x="1840" y="1945"/>
                  </a:lnTo>
                  <a:lnTo>
                    <a:pt x="1790" y="1987"/>
                  </a:lnTo>
                  <a:lnTo>
                    <a:pt x="1743" y="2026"/>
                  </a:lnTo>
                  <a:lnTo>
                    <a:pt x="1697" y="2062"/>
                  </a:lnTo>
                  <a:lnTo>
                    <a:pt x="1653" y="2096"/>
                  </a:lnTo>
                  <a:lnTo>
                    <a:pt x="1612" y="2128"/>
                  </a:lnTo>
                  <a:lnTo>
                    <a:pt x="1574" y="2155"/>
                  </a:lnTo>
                  <a:lnTo>
                    <a:pt x="1540" y="2181"/>
                  </a:lnTo>
                  <a:lnTo>
                    <a:pt x="1508" y="2204"/>
                  </a:lnTo>
                  <a:lnTo>
                    <a:pt x="1480" y="2223"/>
                  </a:lnTo>
                  <a:lnTo>
                    <a:pt x="1455" y="2240"/>
                  </a:lnTo>
                  <a:lnTo>
                    <a:pt x="1435" y="2255"/>
                  </a:lnTo>
                  <a:lnTo>
                    <a:pt x="1418" y="2266"/>
                  </a:lnTo>
                  <a:lnTo>
                    <a:pt x="1406" y="2273"/>
                  </a:lnTo>
                  <a:lnTo>
                    <a:pt x="1399" y="2278"/>
                  </a:lnTo>
                  <a:lnTo>
                    <a:pt x="1397" y="2280"/>
                  </a:lnTo>
                  <a:lnTo>
                    <a:pt x="1395" y="2278"/>
                  </a:lnTo>
                  <a:lnTo>
                    <a:pt x="1387" y="2273"/>
                  </a:lnTo>
                  <a:lnTo>
                    <a:pt x="1376" y="2266"/>
                  </a:lnTo>
                  <a:lnTo>
                    <a:pt x="1360" y="2255"/>
                  </a:lnTo>
                  <a:lnTo>
                    <a:pt x="1340" y="2240"/>
                  </a:lnTo>
                  <a:lnTo>
                    <a:pt x="1315" y="2223"/>
                  </a:lnTo>
                  <a:lnTo>
                    <a:pt x="1288" y="2204"/>
                  </a:lnTo>
                  <a:lnTo>
                    <a:pt x="1257" y="2181"/>
                  </a:lnTo>
                  <a:lnTo>
                    <a:pt x="1223" y="2155"/>
                  </a:lnTo>
                  <a:lnTo>
                    <a:pt x="1185" y="2128"/>
                  </a:lnTo>
                  <a:lnTo>
                    <a:pt x="1146" y="2096"/>
                  </a:lnTo>
                  <a:lnTo>
                    <a:pt x="1102" y="2062"/>
                  </a:lnTo>
                  <a:lnTo>
                    <a:pt x="1058" y="2026"/>
                  </a:lnTo>
                  <a:lnTo>
                    <a:pt x="1011" y="1987"/>
                  </a:lnTo>
                  <a:lnTo>
                    <a:pt x="961" y="1945"/>
                  </a:lnTo>
                  <a:lnTo>
                    <a:pt x="910" y="1902"/>
                  </a:lnTo>
                  <a:lnTo>
                    <a:pt x="858" y="1855"/>
                  </a:lnTo>
                  <a:lnTo>
                    <a:pt x="805" y="1806"/>
                  </a:lnTo>
                  <a:lnTo>
                    <a:pt x="750" y="1754"/>
                  </a:lnTo>
                  <a:lnTo>
                    <a:pt x="695" y="1701"/>
                  </a:lnTo>
                  <a:lnTo>
                    <a:pt x="640" y="1645"/>
                  </a:lnTo>
                  <a:lnTo>
                    <a:pt x="582" y="1587"/>
                  </a:lnTo>
                  <a:lnTo>
                    <a:pt x="526" y="1526"/>
                  </a:lnTo>
                  <a:lnTo>
                    <a:pt x="470" y="1465"/>
                  </a:lnTo>
                  <a:lnTo>
                    <a:pt x="414" y="1400"/>
                  </a:lnTo>
                  <a:lnTo>
                    <a:pt x="358" y="1333"/>
                  </a:lnTo>
                  <a:lnTo>
                    <a:pt x="304" y="1265"/>
                  </a:lnTo>
                  <a:lnTo>
                    <a:pt x="249" y="1194"/>
                  </a:lnTo>
                  <a:lnTo>
                    <a:pt x="196" y="1122"/>
                  </a:lnTo>
                  <a:lnTo>
                    <a:pt x="144" y="1048"/>
                  </a:lnTo>
                  <a:lnTo>
                    <a:pt x="95" y="971"/>
                  </a:lnTo>
                  <a:lnTo>
                    <a:pt x="46" y="894"/>
                  </a:lnTo>
                  <a:lnTo>
                    <a:pt x="0" y="814"/>
                  </a:lnTo>
                  <a:lnTo>
                    <a:pt x="195" y="814"/>
                  </a:lnTo>
                  <a:lnTo>
                    <a:pt x="202" y="825"/>
                  </a:lnTo>
                  <a:lnTo>
                    <a:pt x="211" y="839"/>
                  </a:lnTo>
                  <a:lnTo>
                    <a:pt x="222" y="855"/>
                  </a:lnTo>
                  <a:lnTo>
                    <a:pt x="234" y="874"/>
                  </a:lnTo>
                  <a:lnTo>
                    <a:pt x="247" y="894"/>
                  </a:lnTo>
                  <a:lnTo>
                    <a:pt x="262" y="916"/>
                  </a:lnTo>
                  <a:lnTo>
                    <a:pt x="277" y="939"/>
                  </a:lnTo>
                  <a:lnTo>
                    <a:pt x="293" y="962"/>
                  </a:lnTo>
                  <a:lnTo>
                    <a:pt x="309" y="985"/>
                  </a:lnTo>
                  <a:lnTo>
                    <a:pt x="324" y="1009"/>
                  </a:lnTo>
                  <a:lnTo>
                    <a:pt x="339" y="1031"/>
                  </a:lnTo>
                  <a:lnTo>
                    <a:pt x="352" y="1051"/>
                  </a:lnTo>
                  <a:lnTo>
                    <a:pt x="364" y="1069"/>
                  </a:lnTo>
                  <a:lnTo>
                    <a:pt x="376" y="1086"/>
                  </a:lnTo>
                  <a:lnTo>
                    <a:pt x="384" y="1100"/>
                  </a:lnTo>
                  <a:lnTo>
                    <a:pt x="391" y="1109"/>
                  </a:lnTo>
                  <a:lnTo>
                    <a:pt x="395" y="1116"/>
                  </a:lnTo>
                  <a:lnTo>
                    <a:pt x="397" y="1118"/>
                  </a:lnTo>
                  <a:lnTo>
                    <a:pt x="409" y="1132"/>
                  </a:lnTo>
                  <a:lnTo>
                    <a:pt x="421" y="1141"/>
                  </a:lnTo>
                  <a:lnTo>
                    <a:pt x="437" y="1148"/>
                  </a:lnTo>
                  <a:lnTo>
                    <a:pt x="454" y="1150"/>
                  </a:lnTo>
                  <a:lnTo>
                    <a:pt x="471" y="1148"/>
                  </a:lnTo>
                  <a:lnTo>
                    <a:pt x="487" y="1141"/>
                  </a:lnTo>
                  <a:lnTo>
                    <a:pt x="501" y="1132"/>
                  </a:lnTo>
                  <a:lnTo>
                    <a:pt x="511" y="1119"/>
                  </a:lnTo>
                  <a:lnTo>
                    <a:pt x="520" y="1104"/>
                  </a:lnTo>
                  <a:lnTo>
                    <a:pt x="523" y="1088"/>
                  </a:lnTo>
                  <a:lnTo>
                    <a:pt x="524" y="1084"/>
                  </a:lnTo>
                  <a:lnTo>
                    <a:pt x="525" y="1073"/>
                  </a:lnTo>
                  <a:lnTo>
                    <a:pt x="527" y="1056"/>
                  </a:lnTo>
                  <a:lnTo>
                    <a:pt x="529" y="1032"/>
                  </a:lnTo>
                  <a:lnTo>
                    <a:pt x="533" y="1003"/>
                  </a:lnTo>
                  <a:lnTo>
                    <a:pt x="537" y="968"/>
                  </a:lnTo>
                  <a:lnTo>
                    <a:pt x="541" y="929"/>
                  </a:lnTo>
                  <a:lnTo>
                    <a:pt x="546" y="885"/>
                  </a:lnTo>
                  <a:lnTo>
                    <a:pt x="552" y="837"/>
                  </a:lnTo>
                  <a:lnTo>
                    <a:pt x="557" y="786"/>
                  </a:lnTo>
                  <a:lnTo>
                    <a:pt x="563" y="732"/>
                  </a:lnTo>
                  <a:lnTo>
                    <a:pt x="570" y="674"/>
                  </a:lnTo>
                  <a:lnTo>
                    <a:pt x="577" y="615"/>
                  </a:lnTo>
                  <a:lnTo>
                    <a:pt x="584" y="553"/>
                  </a:lnTo>
                  <a:lnTo>
                    <a:pt x="591" y="492"/>
                  </a:lnTo>
                  <a:lnTo>
                    <a:pt x="597" y="428"/>
                  </a:lnTo>
                  <a:lnTo>
                    <a:pt x="605" y="365"/>
                  </a:lnTo>
                  <a:lnTo>
                    <a:pt x="612" y="301"/>
                  </a:lnTo>
                  <a:lnTo>
                    <a:pt x="618" y="238"/>
                  </a:lnTo>
                  <a:lnTo>
                    <a:pt x="626" y="176"/>
                  </a:lnTo>
                  <a:lnTo>
                    <a:pt x="633" y="115"/>
                  </a:lnTo>
                  <a:lnTo>
                    <a:pt x="640" y="57"/>
                  </a:lnTo>
                  <a:lnTo>
                    <a:pt x="646" y="0"/>
                  </a:lnTo>
                  <a:lnTo>
                    <a:pt x="658" y="51"/>
                  </a:lnTo>
                  <a:lnTo>
                    <a:pt x="670" y="103"/>
                  </a:lnTo>
                  <a:lnTo>
                    <a:pt x="683" y="156"/>
                  </a:lnTo>
                  <a:lnTo>
                    <a:pt x="695" y="208"/>
                  </a:lnTo>
                  <a:lnTo>
                    <a:pt x="708" y="260"/>
                  </a:lnTo>
                  <a:lnTo>
                    <a:pt x="720" y="310"/>
                  </a:lnTo>
                  <a:lnTo>
                    <a:pt x="732" y="361"/>
                  </a:lnTo>
                  <a:lnTo>
                    <a:pt x="744" y="410"/>
                  </a:lnTo>
                  <a:lnTo>
                    <a:pt x="755" y="457"/>
                  </a:lnTo>
                  <a:lnTo>
                    <a:pt x="766" y="502"/>
                  </a:lnTo>
                  <a:lnTo>
                    <a:pt x="775" y="545"/>
                  </a:lnTo>
                  <a:lnTo>
                    <a:pt x="785" y="584"/>
                  </a:lnTo>
                  <a:lnTo>
                    <a:pt x="793" y="620"/>
                  </a:lnTo>
                  <a:lnTo>
                    <a:pt x="802" y="653"/>
                  </a:lnTo>
                  <a:lnTo>
                    <a:pt x="808" y="682"/>
                  </a:lnTo>
                  <a:lnTo>
                    <a:pt x="815" y="706"/>
                  </a:lnTo>
                  <a:lnTo>
                    <a:pt x="819" y="725"/>
                  </a:lnTo>
                  <a:lnTo>
                    <a:pt x="822" y="740"/>
                  </a:lnTo>
                  <a:lnTo>
                    <a:pt x="824" y="749"/>
                  </a:lnTo>
                  <a:lnTo>
                    <a:pt x="825" y="752"/>
                  </a:lnTo>
                  <a:lnTo>
                    <a:pt x="832" y="769"/>
                  </a:lnTo>
                  <a:lnTo>
                    <a:pt x="842" y="784"/>
                  </a:lnTo>
                  <a:lnTo>
                    <a:pt x="855" y="794"/>
                  </a:lnTo>
                  <a:lnTo>
                    <a:pt x="871" y="802"/>
                  </a:lnTo>
                  <a:lnTo>
                    <a:pt x="889" y="805"/>
                  </a:lnTo>
                  <a:lnTo>
                    <a:pt x="907" y="804"/>
                  </a:lnTo>
                  <a:lnTo>
                    <a:pt x="924" y="798"/>
                  </a:lnTo>
                  <a:lnTo>
                    <a:pt x="938" y="788"/>
                  </a:lnTo>
                  <a:lnTo>
                    <a:pt x="949" y="775"/>
                  </a:lnTo>
                  <a:lnTo>
                    <a:pt x="958" y="759"/>
                  </a:lnTo>
                  <a:lnTo>
                    <a:pt x="959" y="756"/>
                  </a:lnTo>
                  <a:lnTo>
                    <a:pt x="962" y="749"/>
                  </a:lnTo>
                  <a:lnTo>
                    <a:pt x="966" y="736"/>
                  </a:lnTo>
                  <a:lnTo>
                    <a:pt x="972" y="719"/>
                  </a:lnTo>
                  <a:lnTo>
                    <a:pt x="979" y="698"/>
                  </a:lnTo>
                  <a:lnTo>
                    <a:pt x="988" y="674"/>
                  </a:lnTo>
                  <a:lnTo>
                    <a:pt x="997" y="648"/>
                  </a:lnTo>
                  <a:lnTo>
                    <a:pt x="1008" y="619"/>
                  </a:lnTo>
                  <a:lnTo>
                    <a:pt x="1018" y="588"/>
                  </a:lnTo>
                  <a:lnTo>
                    <a:pt x="1030" y="557"/>
                  </a:lnTo>
                  <a:lnTo>
                    <a:pt x="1041" y="524"/>
                  </a:lnTo>
                  <a:lnTo>
                    <a:pt x="1052" y="491"/>
                  </a:lnTo>
                  <a:lnTo>
                    <a:pt x="1064" y="458"/>
                  </a:lnTo>
                  <a:lnTo>
                    <a:pt x="1077" y="492"/>
                  </a:lnTo>
                  <a:lnTo>
                    <a:pt x="1089" y="526"/>
                  </a:lnTo>
                  <a:lnTo>
                    <a:pt x="1102" y="559"/>
                  </a:lnTo>
                  <a:lnTo>
                    <a:pt x="1114" y="592"/>
                  </a:lnTo>
                  <a:lnTo>
                    <a:pt x="1125" y="623"/>
                  </a:lnTo>
                  <a:lnTo>
                    <a:pt x="1136" y="653"/>
                  </a:lnTo>
                  <a:lnTo>
                    <a:pt x="1147" y="681"/>
                  </a:lnTo>
                  <a:lnTo>
                    <a:pt x="1156" y="706"/>
                  </a:lnTo>
                  <a:lnTo>
                    <a:pt x="1164" y="727"/>
                  </a:lnTo>
                  <a:lnTo>
                    <a:pt x="1170" y="744"/>
                  </a:lnTo>
                  <a:lnTo>
                    <a:pt x="1175" y="758"/>
                  </a:lnTo>
                  <a:lnTo>
                    <a:pt x="1178" y="767"/>
                  </a:lnTo>
                  <a:lnTo>
                    <a:pt x="1179" y="769"/>
                  </a:lnTo>
                  <a:lnTo>
                    <a:pt x="1187" y="785"/>
                  </a:lnTo>
                  <a:lnTo>
                    <a:pt x="1198" y="797"/>
                  </a:lnTo>
                  <a:lnTo>
                    <a:pt x="1211" y="806"/>
                  </a:lnTo>
                  <a:lnTo>
                    <a:pt x="1227" y="812"/>
                  </a:lnTo>
                  <a:lnTo>
                    <a:pt x="1244" y="814"/>
                  </a:lnTo>
                  <a:lnTo>
                    <a:pt x="1522" y="814"/>
                  </a:lnTo>
                  <a:lnTo>
                    <a:pt x="1528" y="825"/>
                  </a:lnTo>
                  <a:lnTo>
                    <a:pt x="1538" y="839"/>
                  </a:lnTo>
                  <a:lnTo>
                    <a:pt x="1549" y="855"/>
                  </a:lnTo>
                  <a:lnTo>
                    <a:pt x="1561" y="874"/>
                  </a:lnTo>
                  <a:lnTo>
                    <a:pt x="1575" y="894"/>
                  </a:lnTo>
                  <a:lnTo>
                    <a:pt x="1589" y="916"/>
                  </a:lnTo>
                  <a:lnTo>
                    <a:pt x="1605" y="939"/>
                  </a:lnTo>
                  <a:lnTo>
                    <a:pt x="1620" y="962"/>
                  </a:lnTo>
                  <a:lnTo>
                    <a:pt x="1635" y="985"/>
                  </a:lnTo>
                  <a:lnTo>
                    <a:pt x="1650" y="1009"/>
                  </a:lnTo>
                  <a:lnTo>
                    <a:pt x="1665" y="1031"/>
                  </a:lnTo>
                  <a:lnTo>
                    <a:pt x="1679" y="1051"/>
                  </a:lnTo>
                  <a:lnTo>
                    <a:pt x="1692" y="1069"/>
                  </a:lnTo>
                  <a:lnTo>
                    <a:pt x="1702" y="1086"/>
                  </a:lnTo>
                  <a:lnTo>
                    <a:pt x="1711" y="1100"/>
                  </a:lnTo>
                  <a:lnTo>
                    <a:pt x="1718" y="1109"/>
                  </a:lnTo>
                  <a:lnTo>
                    <a:pt x="1722" y="1116"/>
                  </a:lnTo>
                  <a:lnTo>
                    <a:pt x="1723" y="1118"/>
                  </a:lnTo>
                  <a:lnTo>
                    <a:pt x="1735" y="1132"/>
                  </a:lnTo>
                  <a:lnTo>
                    <a:pt x="1749" y="1141"/>
                  </a:lnTo>
                  <a:lnTo>
                    <a:pt x="1764" y="1148"/>
                  </a:lnTo>
                  <a:lnTo>
                    <a:pt x="1781" y="1150"/>
                  </a:lnTo>
                  <a:lnTo>
                    <a:pt x="1798" y="1148"/>
                  </a:lnTo>
                  <a:lnTo>
                    <a:pt x="1814" y="1141"/>
                  </a:lnTo>
                  <a:lnTo>
                    <a:pt x="1827" y="1132"/>
                  </a:lnTo>
                  <a:lnTo>
                    <a:pt x="1839" y="1119"/>
                  </a:lnTo>
                  <a:lnTo>
                    <a:pt x="1846" y="1104"/>
                  </a:lnTo>
                  <a:lnTo>
                    <a:pt x="1851" y="1088"/>
                  </a:lnTo>
                  <a:lnTo>
                    <a:pt x="1851" y="1084"/>
                  </a:lnTo>
                  <a:lnTo>
                    <a:pt x="1852" y="1073"/>
                  </a:lnTo>
                  <a:lnTo>
                    <a:pt x="1854" y="1056"/>
                  </a:lnTo>
                  <a:lnTo>
                    <a:pt x="1857" y="1032"/>
                  </a:lnTo>
                  <a:lnTo>
                    <a:pt x="1860" y="1003"/>
                  </a:lnTo>
                  <a:lnTo>
                    <a:pt x="1863" y="968"/>
                  </a:lnTo>
                  <a:lnTo>
                    <a:pt x="1869" y="929"/>
                  </a:lnTo>
                  <a:lnTo>
                    <a:pt x="1873" y="884"/>
                  </a:lnTo>
                  <a:lnTo>
                    <a:pt x="1878" y="837"/>
                  </a:lnTo>
                  <a:lnTo>
                    <a:pt x="1885" y="786"/>
                  </a:lnTo>
                  <a:lnTo>
                    <a:pt x="1891" y="732"/>
                  </a:lnTo>
                  <a:lnTo>
                    <a:pt x="1897" y="674"/>
                  </a:lnTo>
                  <a:lnTo>
                    <a:pt x="1904" y="615"/>
                  </a:lnTo>
                  <a:lnTo>
                    <a:pt x="1910" y="553"/>
                  </a:lnTo>
                  <a:lnTo>
                    <a:pt x="1918" y="492"/>
                  </a:lnTo>
                  <a:lnTo>
                    <a:pt x="1925" y="428"/>
                  </a:lnTo>
                  <a:lnTo>
                    <a:pt x="1931" y="365"/>
                  </a:lnTo>
                  <a:lnTo>
                    <a:pt x="1939" y="301"/>
                  </a:lnTo>
                  <a:lnTo>
                    <a:pt x="1946" y="238"/>
                  </a:lnTo>
                  <a:lnTo>
                    <a:pt x="1953" y="176"/>
                  </a:lnTo>
                  <a:lnTo>
                    <a:pt x="1960" y="115"/>
                  </a:lnTo>
                  <a:lnTo>
                    <a:pt x="1966" y="56"/>
                  </a:lnTo>
                  <a:lnTo>
                    <a:pt x="19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44" name="noun_project_1675.svg.eps"/>
          <p:cNvGrpSpPr>
            <a:grpSpLocks/>
          </p:cNvGrpSpPr>
          <p:nvPr/>
        </p:nvGrpSpPr>
        <p:grpSpPr bwMode="auto">
          <a:xfrm>
            <a:off x="4930271" y="4818608"/>
            <a:ext cx="563562" cy="812029"/>
            <a:chOff x="1045" y="1378"/>
            <a:chExt cx="194" cy="286"/>
          </a:xfrm>
          <a:solidFill>
            <a:schemeClr val="bg2"/>
          </a:solidFill>
        </p:grpSpPr>
        <p:sp>
          <p:nvSpPr>
            <p:cNvPr id="45" name="Freeform 4012"/>
            <p:cNvSpPr>
              <a:spLocks noEditPoints="1"/>
            </p:cNvSpPr>
            <p:nvPr/>
          </p:nvSpPr>
          <p:spPr bwMode="auto">
            <a:xfrm>
              <a:off x="1084" y="1378"/>
              <a:ext cx="115" cy="43"/>
            </a:xfrm>
            <a:custGeom>
              <a:avLst/>
              <a:gdLst>
                <a:gd name="T0" fmla="*/ 0 w 1382"/>
                <a:gd name="T1" fmla="*/ 0 h 517"/>
                <a:gd name="T2" fmla="*/ 0 w 1382"/>
                <a:gd name="T3" fmla="*/ 0 h 517"/>
                <a:gd name="T4" fmla="*/ 0 w 1382"/>
                <a:gd name="T5" fmla="*/ 0 h 517"/>
                <a:gd name="T6" fmla="*/ 0 w 1382"/>
                <a:gd name="T7" fmla="*/ 0 h 517"/>
                <a:gd name="T8" fmla="*/ 0 w 1382"/>
                <a:gd name="T9" fmla="*/ 0 h 517"/>
                <a:gd name="T10" fmla="*/ 0 w 1382"/>
                <a:gd name="T11" fmla="*/ 0 h 517"/>
                <a:gd name="T12" fmla="*/ 0 w 1382"/>
                <a:gd name="T13" fmla="*/ 0 h 517"/>
                <a:gd name="T14" fmla="*/ 0 w 1382"/>
                <a:gd name="T15" fmla="*/ 0 h 517"/>
                <a:gd name="T16" fmla="*/ 0 w 1382"/>
                <a:gd name="T17" fmla="*/ 0 h 517"/>
                <a:gd name="T18" fmla="*/ 0 w 1382"/>
                <a:gd name="T19" fmla="*/ 0 h 517"/>
                <a:gd name="T20" fmla="*/ 0 w 1382"/>
                <a:gd name="T21" fmla="*/ 0 h 517"/>
                <a:gd name="T22" fmla="*/ 0 w 1382"/>
                <a:gd name="T23" fmla="*/ 0 h 517"/>
                <a:gd name="T24" fmla="*/ 0 w 1382"/>
                <a:gd name="T25" fmla="*/ 0 h 517"/>
                <a:gd name="T26" fmla="*/ 0 w 1382"/>
                <a:gd name="T27" fmla="*/ 0 h 517"/>
                <a:gd name="T28" fmla="*/ 0 w 1382"/>
                <a:gd name="T29" fmla="*/ 0 h 517"/>
                <a:gd name="T30" fmla="*/ 0 w 1382"/>
                <a:gd name="T31" fmla="*/ 0 h 517"/>
                <a:gd name="T32" fmla="*/ 0 w 1382"/>
                <a:gd name="T33" fmla="*/ 0 h 517"/>
                <a:gd name="T34" fmla="*/ 0 w 1382"/>
                <a:gd name="T35" fmla="*/ 0 h 517"/>
                <a:gd name="T36" fmla="*/ 0 w 1382"/>
                <a:gd name="T37" fmla="*/ 0 h 517"/>
                <a:gd name="T38" fmla="*/ 0 w 1382"/>
                <a:gd name="T39" fmla="*/ 0 h 517"/>
                <a:gd name="T40" fmla="*/ 1 w 1382"/>
                <a:gd name="T41" fmla="*/ 0 h 517"/>
                <a:gd name="T42" fmla="*/ 1 w 1382"/>
                <a:gd name="T43" fmla="*/ 0 h 517"/>
                <a:gd name="T44" fmla="*/ 1 w 1382"/>
                <a:gd name="T45" fmla="*/ 0 h 517"/>
                <a:gd name="T46" fmla="*/ 1 w 1382"/>
                <a:gd name="T47" fmla="*/ 0 h 517"/>
                <a:gd name="T48" fmla="*/ 1 w 1382"/>
                <a:gd name="T49" fmla="*/ 0 h 517"/>
                <a:gd name="T50" fmla="*/ 1 w 1382"/>
                <a:gd name="T51" fmla="*/ 0 h 517"/>
                <a:gd name="T52" fmla="*/ 1 w 1382"/>
                <a:gd name="T53" fmla="*/ 0 h 517"/>
                <a:gd name="T54" fmla="*/ 1 w 1382"/>
                <a:gd name="T55" fmla="*/ 0 h 517"/>
                <a:gd name="T56" fmla="*/ 1 w 1382"/>
                <a:gd name="T57" fmla="*/ 0 h 517"/>
                <a:gd name="T58" fmla="*/ 1 w 1382"/>
                <a:gd name="T59" fmla="*/ 0 h 517"/>
                <a:gd name="T60" fmla="*/ 1 w 1382"/>
                <a:gd name="T61" fmla="*/ 0 h 517"/>
                <a:gd name="T62" fmla="*/ 1 w 1382"/>
                <a:gd name="T63" fmla="*/ 0 h 517"/>
                <a:gd name="T64" fmla="*/ 1 w 1382"/>
                <a:gd name="T65" fmla="*/ 0 h 517"/>
                <a:gd name="T66" fmla="*/ 1 w 1382"/>
                <a:gd name="T67" fmla="*/ 0 h 517"/>
                <a:gd name="T68" fmla="*/ 1 w 1382"/>
                <a:gd name="T69" fmla="*/ 0 h 517"/>
                <a:gd name="T70" fmla="*/ 0 w 1382"/>
                <a:gd name="T71" fmla="*/ 0 h 517"/>
                <a:gd name="T72" fmla="*/ 0 w 1382"/>
                <a:gd name="T73" fmla="*/ 0 h 517"/>
                <a:gd name="T74" fmla="*/ 0 w 1382"/>
                <a:gd name="T75" fmla="*/ 0 h 517"/>
                <a:gd name="T76" fmla="*/ 0 w 1382"/>
                <a:gd name="T77" fmla="*/ 0 h 517"/>
                <a:gd name="T78" fmla="*/ 0 w 1382"/>
                <a:gd name="T79" fmla="*/ 0 h 517"/>
                <a:gd name="T80" fmla="*/ 0 w 1382"/>
                <a:gd name="T81" fmla="*/ 0 h 517"/>
                <a:gd name="T82" fmla="*/ 0 w 1382"/>
                <a:gd name="T83" fmla="*/ 0 h 517"/>
                <a:gd name="T84" fmla="*/ 0 w 1382"/>
                <a:gd name="T85" fmla="*/ 0 h 517"/>
                <a:gd name="T86" fmla="*/ 0 w 1382"/>
                <a:gd name="T87" fmla="*/ 0 h 517"/>
                <a:gd name="T88" fmla="*/ 0 w 1382"/>
                <a:gd name="T89" fmla="*/ 0 h 517"/>
                <a:gd name="T90" fmla="*/ 0 w 1382"/>
                <a:gd name="T91" fmla="*/ 0 h 517"/>
                <a:gd name="T92" fmla="*/ 0 w 1382"/>
                <a:gd name="T93" fmla="*/ 0 h 517"/>
                <a:gd name="T94" fmla="*/ 0 w 1382"/>
                <a:gd name="T95" fmla="*/ 0 h 517"/>
                <a:gd name="T96" fmla="*/ 0 w 1382"/>
                <a:gd name="T97" fmla="*/ 0 h 517"/>
                <a:gd name="T98" fmla="*/ 0 w 1382"/>
                <a:gd name="T99" fmla="*/ 0 h 517"/>
                <a:gd name="T100" fmla="*/ 0 w 1382"/>
                <a:gd name="T101" fmla="*/ 0 h 517"/>
                <a:gd name="T102" fmla="*/ 0 w 1382"/>
                <a:gd name="T103" fmla="*/ 0 h 517"/>
                <a:gd name="T104" fmla="*/ 0 w 1382"/>
                <a:gd name="T105" fmla="*/ 0 h 517"/>
                <a:gd name="T106" fmla="*/ 0 w 1382"/>
                <a:gd name="T107" fmla="*/ 0 h 517"/>
                <a:gd name="T108" fmla="*/ 0 w 1382"/>
                <a:gd name="T109" fmla="*/ 0 h 517"/>
                <a:gd name="T110" fmla="*/ 0 w 1382"/>
                <a:gd name="T111" fmla="*/ 0 h 517"/>
                <a:gd name="T112" fmla="*/ 0 w 1382"/>
                <a:gd name="T113" fmla="*/ 0 h 5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82"/>
                <a:gd name="T172" fmla="*/ 0 h 517"/>
                <a:gd name="T173" fmla="*/ 1382 w 1382"/>
                <a:gd name="T174" fmla="*/ 517 h 5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82" h="517">
                  <a:moveTo>
                    <a:pt x="694" y="81"/>
                  </a:moveTo>
                  <a:lnTo>
                    <a:pt x="674" y="84"/>
                  </a:lnTo>
                  <a:lnTo>
                    <a:pt x="656" y="92"/>
                  </a:lnTo>
                  <a:lnTo>
                    <a:pt x="640" y="104"/>
                  </a:lnTo>
                  <a:lnTo>
                    <a:pt x="628" y="120"/>
                  </a:lnTo>
                  <a:lnTo>
                    <a:pt x="620" y="138"/>
                  </a:lnTo>
                  <a:lnTo>
                    <a:pt x="617" y="158"/>
                  </a:lnTo>
                  <a:lnTo>
                    <a:pt x="620" y="178"/>
                  </a:lnTo>
                  <a:lnTo>
                    <a:pt x="628" y="196"/>
                  </a:lnTo>
                  <a:lnTo>
                    <a:pt x="640" y="212"/>
                  </a:lnTo>
                  <a:lnTo>
                    <a:pt x="656" y="224"/>
                  </a:lnTo>
                  <a:lnTo>
                    <a:pt x="674" y="232"/>
                  </a:lnTo>
                  <a:lnTo>
                    <a:pt x="694" y="235"/>
                  </a:lnTo>
                  <a:lnTo>
                    <a:pt x="714" y="232"/>
                  </a:lnTo>
                  <a:lnTo>
                    <a:pt x="732" y="224"/>
                  </a:lnTo>
                  <a:lnTo>
                    <a:pt x="748" y="211"/>
                  </a:lnTo>
                  <a:lnTo>
                    <a:pt x="760" y="196"/>
                  </a:lnTo>
                  <a:lnTo>
                    <a:pt x="769" y="178"/>
                  </a:lnTo>
                  <a:lnTo>
                    <a:pt x="771" y="158"/>
                  </a:lnTo>
                  <a:lnTo>
                    <a:pt x="767" y="138"/>
                  </a:lnTo>
                  <a:lnTo>
                    <a:pt x="760" y="120"/>
                  </a:lnTo>
                  <a:lnTo>
                    <a:pt x="748" y="104"/>
                  </a:lnTo>
                  <a:lnTo>
                    <a:pt x="732" y="92"/>
                  </a:lnTo>
                  <a:lnTo>
                    <a:pt x="714" y="84"/>
                  </a:lnTo>
                  <a:lnTo>
                    <a:pt x="694" y="81"/>
                  </a:lnTo>
                  <a:close/>
                  <a:moveTo>
                    <a:pt x="624" y="0"/>
                  </a:moveTo>
                  <a:lnTo>
                    <a:pt x="759" y="0"/>
                  </a:lnTo>
                  <a:lnTo>
                    <a:pt x="790" y="1"/>
                  </a:lnTo>
                  <a:lnTo>
                    <a:pt x="818" y="7"/>
                  </a:lnTo>
                  <a:lnTo>
                    <a:pt x="841" y="15"/>
                  </a:lnTo>
                  <a:lnTo>
                    <a:pt x="861" y="27"/>
                  </a:lnTo>
                  <a:lnTo>
                    <a:pt x="877" y="42"/>
                  </a:lnTo>
                  <a:lnTo>
                    <a:pt x="890" y="60"/>
                  </a:lnTo>
                  <a:lnTo>
                    <a:pt x="901" y="81"/>
                  </a:lnTo>
                  <a:lnTo>
                    <a:pt x="908" y="107"/>
                  </a:lnTo>
                  <a:lnTo>
                    <a:pt x="914" y="135"/>
                  </a:lnTo>
                  <a:lnTo>
                    <a:pt x="916" y="165"/>
                  </a:lnTo>
                  <a:lnTo>
                    <a:pt x="917" y="200"/>
                  </a:lnTo>
                  <a:lnTo>
                    <a:pt x="919" y="218"/>
                  </a:lnTo>
                  <a:lnTo>
                    <a:pt x="925" y="235"/>
                  </a:lnTo>
                  <a:lnTo>
                    <a:pt x="936" y="251"/>
                  </a:lnTo>
                  <a:lnTo>
                    <a:pt x="950" y="266"/>
                  </a:lnTo>
                  <a:lnTo>
                    <a:pt x="967" y="276"/>
                  </a:lnTo>
                  <a:lnTo>
                    <a:pt x="986" y="285"/>
                  </a:lnTo>
                  <a:lnTo>
                    <a:pt x="1006" y="289"/>
                  </a:lnTo>
                  <a:lnTo>
                    <a:pt x="1028" y="291"/>
                  </a:lnTo>
                  <a:lnTo>
                    <a:pt x="1054" y="293"/>
                  </a:lnTo>
                  <a:lnTo>
                    <a:pt x="1085" y="295"/>
                  </a:lnTo>
                  <a:lnTo>
                    <a:pt x="1118" y="299"/>
                  </a:lnTo>
                  <a:lnTo>
                    <a:pt x="1153" y="302"/>
                  </a:lnTo>
                  <a:lnTo>
                    <a:pt x="1187" y="305"/>
                  </a:lnTo>
                  <a:lnTo>
                    <a:pt x="1220" y="308"/>
                  </a:lnTo>
                  <a:lnTo>
                    <a:pt x="1250" y="310"/>
                  </a:lnTo>
                  <a:lnTo>
                    <a:pt x="1276" y="312"/>
                  </a:lnTo>
                  <a:lnTo>
                    <a:pt x="1299" y="317"/>
                  </a:lnTo>
                  <a:lnTo>
                    <a:pt x="1321" y="325"/>
                  </a:lnTo>
                  <a:lnTo>
                    <a:pt x="1339" y="336"/>
                  </a:lnTo>
                  <a:lnTo>
                    <a:pt x="1354" y="350"/>
                  </a:lnTo>
                  <a:lnTo>
                    <a:pt x="1366" y="365"/>
                  </a:lnTo>
                  <a:lnTo>
                    <a:pt x="1375" y="382"/>
                  </a:lnTo>
                  <a:lnTo>
                    <a:pt x="1380" y="400"/>
                  </a:lnTo>
                  <a:lnTo>
                    <a:pt x="1382" y="419"/>
                  </a:lnTo>
                  <a:lnTo>
                    <a:pt x="1381" y="437"/>
                  </a:lnTo>
                  <a:lnTo>
                    <a:pt x="1377" y="455"/>
                  </a:lnTo>
                  <a:lnTo>
                    <a:pt x="1369" y="471"/>
                  </a:lnTo>
                  <a:lnTo>
                    <a:pt x="1357" y="486"/>
                  </a:lnTo>
                  <a:lnTo>
                    <a:pt x="1342" y="498"/>
                  </a:lnTo>
                  <a:lnTo>
                    <a:pt x="1324" y="507"/>
                  </a:lnTo>
                  <a:lnTo>
                    <a:pt x="1301" y="514"/>
                  </a:lnTo>
                  <a:lnTo>
                    <a:pt x="1276" y="516"/>
                  </a:lnTo>
                  <a:lnTo>
                    <a:pt x="108" y="517"/>
                  </a:lnTo>
                  <a:lnTo>
                    <a:pt x="81" y="515"/>
                  </a:lnTo>
                  <a:lnTo>
                    <a:pt x="60" y="509"/>
                  </a:lnTo>
                  <a:lnTo>
                    <a:pt x="41" y="499"/>
                  </a:lnTo>
                  <a:lnTo>
                    <a:pt x="26" y="487"/>
                  </a:lnTo>
                  <a:lnTo>
                    <a:pt x="14" y="472"/>
                  </a:lnTo>
                  <a:lnTo>
                    <a:pt x="6" y="455"/>
                  </a:lnTo>
                  <a:lnTo>
                    <a:pt x="2" y="438"/>
                  </a:lnTo>
                  <a:lnTo>
                    <a:pt x="0" y="420"/>
                  </a:lnTo>
                  <a:lnTo>
                    <a:pt x="2" y="401"/>
                  </a:lnTo>
                  <a:lnTo>
                    <a:pt x="9" y="383"/>
                  </a:lnTo>
                  <a:lnTo>
                    <a:pt x="17" y="366"/>
                  </a:lnTo>
                  <a:lnTo>
                    <a:pt x="29" y="351"/>
                  </a:lnTo>
                  <a:lnTo>
                    <a:pt x="44" y="337"/>
                  </a:lnTo>
                  <a:lnTo>
                    <a:pt x="62" y="325"/>
                  </a:lnTo>
                  <a:lnTo>
                    <a:pt x="83" y="318"/>
                  </a:lnTo>
                  <a:lnTo>
                    <a:pt x="108" y="314"/>
                  </a:lnTo>
                  <a:lnTo>
                    <a:pt x="132" y="311"/>
                  </a:lnTo>
                  <a:lnTo>
                    <a:pt x="162" y="308"/>
                  </a:lnTo>
                  <a:lnTo>
                    <a:pt x="195" y="306"/>
                  </a:lnTo>
                  <a:lnTo>
                    <a:pt x="230" y="303"/>
                  </a:lnTo>
                  <a:lnTo>
                    <a:pt x="264" y="300"/>
                  </a:lnTo>
                  <a:lnTo>
                    <a:pt x="299" y="297"/>
                  </a:lnTo>
                  <a:lnTo>
                    <a:pt x="328" y="293"/>
                  </a:lnTo>
                  <a:lnTo>
                    <a:pt x="355" y="291"/>
                  </a:lnTo>
                  <a:lnTo>
                    <a:pt x="376" y="289"/>
                  </a:lnTo>
                  <a:lnTo>
                    <a:pt x="398" y="285"/>
                  </a:lnTo>
                  <a:lnTo>
                    <a:pt x="416" y="277"/>
                  </a:lnTo>
                  <a:lnTo>
                    <a:pt x="433" y="266"/>
                  </a:lnTo>
                  <a:lnTo>
                    <a:pt x="447" y="252"/>
                  </a:lnTo>
                  <a:lnTo>
                    <a:pt x="457" y="235"/>
                  </a:lnTo>
                  <a:lnTo>
                    <a:pt x="464" y="218"/>
                  </a:lnTo>
                  <a:lnTo>
                    <a:pt x="466" y="200"/>
                  </a:lnTo>
                  <a:lnTo>
                    <a:pt x="467" y="165"/>
                  </a:lnTo>
                  <a:lnTo>
                    <a:pt x="469" y="135"/>
                  </a:lnTo>
                  <a:lnTo>
                    <a:pt x="474" y="107"/>
                  </a:lnTo>
                  <a:lnTo>
                    <a:pt x="482" y="82"/>
                  </a:lnTo>
                  <a:lnTo>
                    <a:pt x="491" y="60"/>
                  </a:lnTo>
                  <a:lnTo>
                    <a:pt x="505" y="42"/>
                  </a:lnTo>
                  <a:lnTo>
                    <a:pt x="521" y="27"/>
                  </a:lnTo>
                  <a:lnTo>
                    <a:pt x="542" y="15"/>
                  </a:lnTo>
                  <a:lnTo>
                    <a:pt x="565" y="7"/>
                  </a:lnTo>
                  <a:lnTo>
                    <a:pt x="592" y="1"/>
                  </a:lnTo>
                  <a:lnTo>
                    <a:pt x="6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6" name="Freeform 4013"/>
            <p:cNvSpPr>
              <a:spLocks noEditPoints="1"/>
            </p:cNvSpPr>
            <p:nvPr/>
          </p:nvSpPr>
          <p:spPr bwMode="auto">
            <a:xfrm>
              <a:off x="1045" y="1414"/>
              <a:ext cx="194" cy="250"/>
            </a:xfrm>
            <a:custGeom>
              <a:avLst/>
              <a:gdLst>
                <a:gd name="T0" fmla="*/ 0 w 2332"/>
                <a:gd name="T1" fmla="*/ 2 h 3005"/>
                <a:gd name="T2" fmla="*/ 0 w 2332"/>
                <a:gd name="T3" fmla="*/ 1 h 3005"/>
                <a:gd name="T4" fmla="*/ 1 w 2332"/>
                <a:gd name="T5" fmla="*/ 1 h 3005"/>
                <a:gd name="T6" fmla="*/ 0 w 2332"/>
                <a:gd name="T7" fmla="*/ 2 h 3005"/>
                <a:gd name="T8" fmla="*/ 1 w 2332"/>
                <a:gd name="T9" fmla="*/ 1 h 3005"/>
                <a:gd name="T10" fmla="*/ 0 w 2332"/>
                <a:gd name="T11" fmla="*/ 1 h 3005"/>
                <a:gd name="T12" fmla="*/ 0 w 2332"/>
                <a:gd name="T13" fmla="*/ 1 h 3005"/>
                <a:gd name="T14" fmla="*/ 1 w 2332"/>
                <a:gd name="T15" fmla="*/ 1 h 3005"/>
                <a:gd name="T16" fmla="*/ 0 w 2332"/>
                <a:gd name="T17" fmla="*/ 1 h 3005"/>
                <a:gd name="T18" fmla="*/ 1 w 2332"/>
                <a:gd name="T19" fmla="*/ 1 h 3005"/>
                <a:gd name="T20" fmla="*/ 0 w 2332"/>
                <a:gd name="T21" fmla="*/ 1 h 3005"/>
                <a:gd name="T22" fmla="*/ 0 w 2332"/>
                <a:gd name="T23" fmla="*/ 1 h 3005"/>
                <a:gd name="T24" fmla="*/ 1 w 2332"/>
                <a:gd name="T25" fmla="*/ 1 h 3005"/>
                <a:gd name="T26" fmla="*/ 0 w 2332"/>
                <a:gd name="T27" fmla="*/ 1 h 3005"/>
                <a:gd name="T28" fmla="*/ 1 w 2332"/>
                <a:gd name="T29" fmla="*/ 1 h 3005"/>
                <a:gd name="T30" fmla="*/ 0 w 2332"/>
                <a:gd name="T31" fmla="*/ 1 h 3005"/>
                <a:gd name="T32" fmla="*/ 0 w 2332"/>
                <a:gd name="T33" fmla="*/ 1 h 3005"/>
                <a:gd name="T34" fmla="*/ 1 w 2332"/>
                <a:gd name="T35" fmla="*/ 1 h 3005"/>
                <a:gd name="T36" fmla="*/ 0 w 2332"/>
                <a:gd name="T37" fmla="*/ 1 h 3005"/>
                <a:gd name="T38" fmla="*/ 1 w 2332"/>
                <a:gd name="T39" fmla="*/ 1 h 3005"/>
                <a:gd name="T40" fmla="*/ 0 w 2332"/>
                <a:gd name="T41" fmla="*/ 1 h 3005"/>
                <a:gd name="T42" fmla="*/ 0 w 2332"/>
                <a:gd name="T43" fmla="*/ 1 h 3005"/>
                <a:gd name="T44" fmla="*/ 1 w 2332"/>
                <a:gd name="T45" fmla="*/ 1 h 3005"/>
                <a:gd name="T46" fmla="*/ 0 w 2332"/>
                <a:gd name="T47" fmla="*/ 1 h 3005"/>
                <a:gd name="T48" fmla="*/ 1 w 2332"/>
                <a:gd name="T49" fmla="*/ 1 h 3005"/>
                <a:gd name="T50" fmla="*/ 0 w 2332"/>
                <a:gd name="T51" fmla="*/ 1 h 3005"/>
                <a:gd name="T52" fmla="*/ 0 w 2332"/>
                <a:gd name="T53" fmla="*/ 1 h 3005"/>
                <a:gd name="T54" fmla="*/ 1 w 2332"/>
                <a:gd name="T55" fmla="*/ 1 h 3005"/>
                <a:gd name="T56" fmla="*/ 0 w 2332"/>
                <a:gd name="T57" fmla="*/ 1 h 3005"/>
                <a:gd name="T58" fmla="*/ 1 w 2332"/>
                <a:gd name="T59" fmla="*/ 1 h 3005"/>
                <a:gd name="T60" fmla="*/ 1 w 2332"/>
                <a:gd name="T61" fmla="*/ 0 h 3005"/>
                <a:gd name="T62" fmla="*/ 0 w 2332"/>
                <a:gd name="T63" fmla="*/ 0 h 3005"/>
                <a:gd name="T64" fmla="*/ 0 w 2332"/>
                <a:gd name="T65" fmla="*/ 0 h 3005"/>
                <a:gd name="T66" fmla="*/ 1 w 2332"/>
                <a:gd name="T67" fmla="*/ 0 h 3005"/>
                <a:gd name="T68" fmla="*/ 1 w 2332"/>
                <a:gd name="T69" fmla="*/ 0 h 3005"/>
                <a:gd name="T70" fmla="*/ 1 w 2332"/>
                <a:gd name="T71" fmla="*/ 0 h 3005"/>
                <a:gd name="T72" fmla="*/ 1 w 2332"/>
                <a:gd name="T73" fmla="*/ 0 h 3005"/>
                <a:gd name="T74" fmla="*/ 1 w 2332"/>
                <a:gd name="T75" fmla="*/ 2 h 3005"/>
                <a:gd name="T76" fmla="*/ 0 w 2332"/>
                <a:gd name="T77" fmla="*/ 0 h 3005"/>
                <a:gd name="T78" fmla="*/ 0 w 2332"/>
                <a:gd name="T79" fmla="*/ 0 h 3005"/>
                <a:gd name="T80" fmla="*/ 0 w 2332"/>
                <a:gd name="T81" fmla="*/ 0 h 3005"/>
                <a:gd name="T82" fmla="*/ 0 w 2332"/>
                <a:gd name="T83" fmla="*/ 0 h 3005"/>
                <a:gd name="T84" fmla="*/ 0 w 2332"/>
                <a:gd name="T85" fmla="*/ 0 h 3005"/>
                <a:gd name="T86" fmla="*/ 0 w 2332"/>
                <a:gd name="T87" fmla="*/ 0 h 3005"/>
                <a:gd name="T88" fmla="*/ 0 w 2332"/>
                <a:gd name="T89" fmla="*/ 0 h 3005"/>
                <a:gd name="T90" fmla="*/ 1 w 2332"/>
                <a:gd name="T91" fmla="*/ 0 h 3005"/>
                <a:gd name="T92" fmla="*/ 1 w 2332"/>
                <a:gd name="T93" fmla="*/ 0 h 3005"/>
                <a:gd name="T94" fmla="*/ 1 w 2332"/>
                <a:gd name="T95" fmla="*/ 0 h 3005"/>
                <a:gd name="T96" fmla="*/ 1 w 2332"/>
                <a:gd name="T97" fmla="*/ 0 h 3005"/>
                <a:gd name="T98" fmla="*/ 1 w 2332"/>
                <a:gd name="T99" fmla="*/ 0 h 3005"/>
                <a:gd name="T100" fmla="*/ 1 w 2332"/>
                <a:gd name="T101" fmla="*/ 0 h 30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32"/>
                <a:gd name="T154" fmla="*/ 0 h 3005"/>
                <a:gd name="T155" fmla="*/ 2332 w 2332"/>
                <a:gd name="T156" fmla="*/ 3005 h 30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32" h="3005">
                  <a:moveTo>
                    <a:pt x="174" y="2630"/>
                  </a:moveTo>
                  <a:lnTo>
                    <a:pt x="174" y="2771"/>
                  </a:lnTo>
                  <a:lnTo>
                    <a:pt x="313" y="2771"/>
                  </a:lnTo>
                  <a:lnTo>
                    <a:pt x="313" y="2630"/>
                  </a:lnTo>
                  <a:lnTo>
                    <a:pt x="174" y="2630"/>
                  </a:lnTo>
                  <a:close/>
                  <a:moveTo>
                    <a:pt x="2086" y="2629"/>
                  </a:moveTo>
                  <a:lnTo>
                    <a:pt x="436" y="2629"/>
                  </a:lnTo>
                  <a:lnTo>
                    <a:pt x="436" y="2771"/>
                  </a:lnTo>
                  <a:lnTo>
                    <a:pt x="2086" y="2770"/>
                  </a:lnTo>
                  <a:lnTo>
                    <a:pt x="2086" y="2629"/>
                  </a:lnTo>
                  <a:close/>
                  <a:moveTo>
                    <a:pt x="173" y="2318"/>
                  </a:moveTo>
                  <a:lnTo>
                    <a:pt x="174" y="2460"/>
                  </a:lnTo>
                  <a:lnTo>
                    <a:pt x="313" y="2460"/>
                  </a:lnTo>
                  <a:lnTo>
                    <a:pt x="313" y="2318"/>
                  </a:lnTo>
                  <a:lnTo>
                    <a:pt x="173" y="2318"/>
                  </a:lnTo>
                  <a:close/>
                  <a:moveTo>
                    <a:pt x="2086" y="2317"/>
                  </a:moveTo>
                  <a:lnTo>
                    <a:pt x="436" y="2318"/>
                  </a:lnTo>
                  <a:lnTo>
                    <a:pt x="436" y="2460"/>
                  </a:lnTo>
                  <a:lnTo>
                    <a:pt x="2086" y="2459"/>
                  </a:lnTo>
                  <a:lnTo>
                    <a:pt x="2086" y="2317"/>
                  </a:lnTo>
                  <a:close/>
                  <a:moveTo>
                    <a:pt x="173" y="2007"/>
                  </a:moveTo>
                  <a:lnTo>
                    <a:pt x="173" y="2149"/>
                  </a:lnTo>
                  <a:lnTo>
                    <a:pt x="313" y="2149"/>
                  </a:lnTo>
                  <a:lnTo>
                    <a:pt x="313" y="2007"/>
                  </a:lnTo>
                  <a:lnTo>
                    <a:pt x="173" y="2007"/>
                  </a:lnTo>
                  <a:close/>
                  <a:moveTo>
                    <a:pt x="2086" y="2006"/>
                  </a:moveTo>
                  <a:lnTo>
                    <a:pt x="435" y="2007"/>
                  </a:lnTo>
                  <a:lnTo>
                    <a:pt x="436" y="2149"/>
                  </a:lnTo>
                  <a:lnTo>
                    <a:pt x="2086" y="2148"/>
                  </a:lnTo>
                  <a:lnTo>
                    <a:pt x="2086" y="2006"/>
                  </a:lnTo>
                  <a:close/>
                  <a:moveTo>
                    <a:pt x="173" y="1696"/>
                  </a:moveTo>
                  <a:lnTo>
                    <a:pt x="173" y="1837"/>
                  </a:lnTo>
                  <a:lnTo>
                    <a:pt x="313" y="1837"/>
                  </a:lnTo>
                  <a:lnTo>
                    <a:pt x="313" y="1696"/>
                  </a:lnTo>
                  <a:lnTo>
                    <a:pt x="173" y="1696"/>
                  </a:lnTo>
                  <a:close/>
                  <a:moveTo>
                    <a:pt x="2086" y="1695"/>
                  </a:moveTo>
                  <a:lnTo>
                    <a:pt x="435" y="1696"/>
                  </a:lnTo>
                  <a:lnTo>
                    <a:pt x="435" y="1837"/>
                  </a:lnTo>
                  <a:lnTo>
                    <a:pt x="2086" y="1836"/>
                  </a:lnTo>
                  <a:lnTo>
                    <a:pt x="2086" y="1695"/>
                  </a:lnTo>
                  <a:close/>
                  <a:moveTo>
                    <a:pt x="313" y="1385"/>
                  </a:moveTo>
                  <a:lnTo>
                    <a:pt x="173" y="1385"/>
                  </a:lnTo>
                  <a:lnTo>
                    <a:pt x="173" y="1525"/>
                  </a:lnTo>
                  <a:lnTo>
                    <a:pt x="313" y="1525"/>
                  </a:lnTo>
                  <a:lnTo>
                    <a:pt x="313" y="1385"/>
                  </a:lnTo>
                  <a:close/>
                  <a:moveTo>
                    <a:pt x="2086" y="1384"/>
                  </a:moveTo>
                  <a:lnTo>
                    <a:pt x="435" y="1385"/>
                  </a:lnTo>
                  <a:lnTo>
                    <a:pt x="435" y="1525"/>
                  </a:lnTo>
                  <a:lnTo>
                    <a:pt x="2086" y="1524"/>
                  </a:lnTo>
                  <a:lnTo>
                    <a:pt x="2086" y="1384"/>
                  </a:lnTo>
                  <a:close/>
                  <a:moveTo>
                    <a:pt x="173" y="1073"/>
                  </a:moveTo>
                  <a:lnTo>
                    <a:pt x="173" y="1214"/>
                  </a:lnTo>
                  <a:lnTo>
                    <a:pt x="312" y="1214"/>
                  </a:lnTo>
                  <a:lnTo>
                    <a:pt x="312" y="1073"/>
                  </a:lnTo>
                  <a:lnTo>
                    <a:pt x="173" y="1073"/>
                  </a:lnTo>
                  <a:close/>
                  <a:moveTo>
                    <a:pt x="2085" y="1073"/>
                  </a:moveTo>
                  <a:lnTo>
                    <a:pt x="435" y="1073"/>
                  </a:lnTo>
                  <a:lnTo>
                    <a:pt x="435" y="1214"/>
                  </a:lnTo>
                  <a:lnTo>
                    <a:pt x="2085" y="1213"/>
                  </a:lnTo>
                  <a:lnTo>
                    <a:pt x="2085" y="1073"/>
                  </a:lnTo>
                  <a:close/>
                  <a:moveTo>
                    <a:pt x="1279" y="257"/>
                  </a:moveTo>
                  <a:lnTo>
                    <a:pt x="1052" y="257"/>
                  </a:lnTo>
                  <a:lnTo>
                    <a:pt x="1052" y="478"/>
                  </a:lnTo>
                  <a:lnTo>
                    <a:pt x="830" y="478"/>
                  </a:lnTo>
                  <a:lnTo>
                    <a:pt x="829" y="478"/>
                  </a:lnTo>
                  <a:lnTo>
                    <a:pt x="830" y="706"/>
                  </a:lnTo>
                  <a:lnTo>
                    <a:pt x="1052" y="706"/>
                  </a:lnTo>
                  <a:lnTo>
                    <a:pt x="1052" y="928"/>
                  </a:lnTo>
                  <a:lnTo>
                    <a:pt x="1279" y="928"/>
                  </a:lnTo>
                  <a:lnTo>
                    <a:pt x="1279" y="706"/>
                  </a:lnTo>
                  <a:lnTo>
                    <a:pt x="1502" y="705"/>
                  </a:lnTo>
                  <a:lnTo>
                    <a:pt x="1502" y="478"/>
                  </a:lnTo>
                  <a:lnTo>
                    <a:pt x="1279" y="478"/>
                  </a:lnTo>
                  <a:lnTo>
                    <a:pt x="1279" y="257"/>
                  </a:lnTo>
                  <a:close/>
                  <a:moveTo>
                    <a:pt x="2331" y="0"/>
                  </a:moveTo>
                  <a:lnTo>
                    <a:pt x="2332" y="3004"/>
                  </a:lnTo>
                  <a:lnTo>
                    <a:pt x="1" y="3005"/>
                  </a:lnTo>
                  <a:lnTo>
                    <a:pt x="0" y="1"/>
                  </a:lnTo>
                  <a:lnTo>
                    <a:pt x="407" y="1"/>
                  </a:lnTo>
                  <a:lnTo>
                    <a:pt x="410" y="21"/>
                  </a:lnTo>
                  <a:lnTo>
                    <a:pt x="416" y="42"/>
                  </a:lnTo>
                  <a:lnTo>
                    <a:pt x="423" y="63"/>
                  </a:lnTo>
                  <a:lnTo>
                    <a:pt x="433" y="82"/>
                  </a:lnTo>
                  <a:lnTo>
                    <a:pt x="444" y="98"/>
                  </a:lnTo>
                  <a:lnTo>
                    <a:pt x="456" y="108"/>
                  </a:lnTo>
                  <a:lnTo>
                    <a:pt x="470" y="119"/>
                  </a:lnTo>
                  <a:lnTo>
                    <a:pt x="488" y="130"/>
                  </a:lnTo>
                  <a:lnTo>
                    <a:pt x="508" y="137"/>
                  </a:lnTo>
                  <a:lnTo>
                    <a:pt x="533" y="143"/>
                  </a:lnTo>
                  <a:lnTo>
                    <a:pt x="561" y="145"/>
                  </a:lnTo>
                  <a:lnTo>
                    <a:pt x="1770" y="145"/>
                  </a:lnTo>
                  <a:lnTo>
                    <a:pt x="1798" y="143"/>
                  </a:lnTo>
                  <a:lnTo>
                    <a:pt x="1823" y="136"/>
                  </a:lnTo>
                  <a:lnTo>
                    <a:pt x="1843" y="129"/>
                  </a:lnTo>
                  <a:lnTo>
                    <a:pt x="1861" y="119"/>
                  </a:lnTo>
                  <a:lnTo>
                    <a:pt x="1875" y="107"/>
                  </a:lnTo>
                  <a:lnTo>
                    <a:pt x="1887" y="97"/>
                  </a:lnTo>
                  <a:lnTo>
                    <a:pt x="1898" y="81"/>
                  </a:lnTo>
                  <a:lnTo>
                    <a:pt x="1908" y="62"/>
                  </a:lnTo>
                  <a:lnTo>
                    <a:pt x="1915" y="41"/>
                  </a:lnTo>
                  <a:lnTo>
                    <a:pt x="1920" y="21"/>
                  </a:lnTo>
                  <a:lnTo>
                    <a:pt x="1923" y="0"/>
                  </a:lnTo>
                  <a:lnTo>
                    <a:pt x="23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7"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Responsible Mother</a:t>
            </a:r>
          </a:p>
        </p:txBody>
      </p:sp>
      <p:sp>
        <p:nvSpPr>
          <p:cNvPr id="49" name="TextBox 48"/>
          <p:cNvSpPr txBox="1"/>
          <p:nvPr/>
        </p:nvSpPr>
        <p:spPr>
          <a:xfrm>
            <a:off x="1045030" y="753064"/>
            <a:ext cx="3657599" cy="215444"/>
          </a:xfrm>
          <a:prstGeom prst="rect">
            <a:avLst/>
          </a:prstGeom>
          <a:noFill/>
        </p:spPr>
        <p:txBody>
          <a:bodyPr wrap="square" lIns="0" tIns="0" rIns="0" bIns="0" rtlCol="0">
            <a:spAutoFit/>
          </a:bodyPr>
          <a:lstStyle/>
          <a:p>
            <a:r>
              <a:rPr lang="en-ZA" sz="1400" b="1" i="1" dirty="0" smtClean="0">
                <a:solidFill>
                  <a:srgbClr val="E5007E"/>
                </a:solidFill>
              </a:rPr>
              <a:t>Sheltered upbringing has kept her focused</a:t>
            </a:r>
          </a:p>
        </p:txBody>
      </p:sp>
      <p:grpSp>
        <p:nvGrpSpPr>
          <p:cNvPr id="50" name="noun_project_0404.eps"/>
          <p:cNvGrpSpPr>
            <a:grpSpLocks/>
          </p:cNvGrpSpPr>
          <p:nvPr/>
        </p:nvGrpSpPr>
        <p:grpSpPr bwMode="auto">
          <a:xfrm>
            <a:off x="4976588" y="2521666"/>
            <a:ext cx="467323" cy="471756"/>
            <a:chOff x="4171" y="2496"/>
            <a:chExt cx="338" cy="384"/>
          </a:xfrm>
          <a:solidFill>
            <a:schemeClr val="bg2"/>
          </a:solidFill>
        </p:grpSpPr>
        <p:sp>
          <p:nvSpPr>
            <p:cNvPr id="51" name="Freeform 300"/>
            <p:cNvSpPr>
              <a:spLocks noEditPoints="1"/>
            </p:cNvSpPr>
            <p:nvPr/>
          </p:nvSpPr>
          <p:spPr bwMode="auto">
            <a:xfrm>
              <a:off x="4171" y="2619"/>
              <a:ext cx="338" cy="261"/>
            </a:xfrm>
            <a:custGeom>
              <a:avLst/>
              <a:gdLst>
                <a:gd name="T0" fmla="*/ 28 w 3044"/>
                <a:gd name="T1" fmla="*/ 26 h 2350"/>
                <a:gd name="T2" fmla="*/ 35 w 3044"/>
                <a:gd name="T3" fmla="*/ 20 h 2350"/>
                <a:gd name="T4" fmla="*/ 20 w 3044"/>
                <a:gd name="T5" fmla="*/ 20 h 2350"/>
                <a:gd name="T6" fmla="*/ 26 w 3044"/>
                <a:gd name="T7" fmla="*/ 26 h 2350"/>
                <a:gd name="T8" fmla="*/ 20 w 3044"/>
                <a:gd name="T9" fmla="*/ 20 h 2350"/>
                <a:gd name="T10" fmla="*/ 11 w 3044"/>
                <a:gd name="T11" fmla="*/ 26 h 2350"/>
                <a:gd name="T12" fmla="*/ 18 w 3044"/>
                <a:gd name="T13" fmla="*/ 20 h 2350"/>
                <a:gd name="T14" fmla="*/ 3 w 3044"/>
                <a:gd name="T15" fmla="*/ 20 h 2350"/>
                <a:gd name="T16" fmla="*/ 9 w 3044"/>
                <a:gd name="T17" fmla="*/ 26 h 2350"/>
                <a:gd name="T18" fmla="*/ 3 w 3044"/>
                <a:gd name="T19" fmla="*/ 20 h 2350"/>
                <a:gd name="T20" fmla="*/ 28 w 3044"/>
                <a:gd name="T21" fmla="*/ 18 h 2350"/>
                <a:gd name="T22" fmla="*/ 35 w 3044"/>
                <a:gd name="T23" fmla="*/ 11 h 2350"/>
                <a:gd name="T24" fmla="*/ 20 w 3044"/>
                <a:gd name="T25" fmla="*/ 11 h 2350"/>
                <a:gd name="T26" fmla="*/ 26 w 3044"/>
                <a:gd name="T27" fmla="*/ 18 h 2350"/>
                <a:gd name="T28" fmla="*/ 20 w 3044"/>
                <a:gd name="T29" fmla="*/ 11 h 2350"/>
                <a:gd name="T30" fmla="*/ 11 w 3044"/>
                <a:gd name="T31" fmla="*/ 18 h 2350"/>
                <a:gd name="T32" fmla="*/ 18 w 3044"/>
                <a:gd name="T33" fmla="*/ 11 h 2350"/>
                <a:gd name="T34" fmla="*/ 3 w 3044"/>
                <a:gd name="T35" fmla="*/ 11 h 2350"/>
                <a:gd name="T36" fmla="*/ 9 w 3044"/>
                <a:gd name="T37" fmla="*/ 18 h 2350"/>
                <a:gd name="T38" fmla="*/ 3 w 3044"/>
                <a:gd name="T39" fmla="*/ 11 h 2350"/>
                <a:gd name="T40" fmla="*/ 28 w 3044"/>
                <a:gd name="T41" fmla="*/ 9 h 2350"/>
                <a:gd name="T42" fmla="*/ 35 w 3044"/>
                <a:gd name="T43" fmla="*/ 3 h 2350"/>
                <a:gd name="T44" fmla="*/ 20 w 3044"/>
                <a:gd name="T45" fmla="*/ 3 h 2350"/>
                <a:gd name="T46" fmla="*/ 26 w 3044"/>
                <a:gd name="T47" fmla="*/ 9 h 2350"/>
                <a:gd name="T48" fmla="*/ 20 w 3044"/>
                <a:gd name="T49" fmla="*/ 3 h 2350"/>
                <a:gd name="T50" fmla="*/ 11 w 3044"/>
                <a:gd name="T51" fmla="*/ 9 h 2350"/>
                <a:gd name="T52" fmla="*/ 18 w 3044"/>
                <a:gd name="T53" fmla="*/ 3 h 2350"/>
                <a:gd name="T54" fmla="*/ 3 w 3044"/>
                <a:gd name="T55" fmla="*/ 3 h 2350"/>
                <a:gd name="T56" fmla="*/ 9 w 3044"/>
                <a:gd name="T57" fmla="*/ 9 h 2350"/>
                <a:gd name="T58" fmla="*/ 3 w 3044"/>
                <a:gd name="T59" fmla="*/ 3 h 2350"/>
                <a:gd name="T60" fmla="*/ 38 w 3044"/>
                <a:gd name="T61" fmla="*/ 0 h 2350"/>
                <a:gd name="T62" fmla="*/ 38 w 3044"/>
                <a:gd name="T63" fmla="*/ 26 h 2350"/>
                <a:gd name="T64" fmla="*/ 37 w 3044"/>
                <a:gd name="T65" fmla="*/ 27 h 2350"/>
                <a:gd name="T66" fmla="*/ 37 w 3044"/>
                <a:gd name="T67" fmla="*/ 28 h 2350"/>
                <a:gd name="T68" fmla="*/ 36 w 3044"/>
                <a:gd name="T69" fmla="*/ 28 h 2350"/>
                <a:gd name="T70" fmla="*/ 35 w 3044"/>
                <a:gd name="T71" fmla="*/ 29 h 2350"/>
                <a:gd name="T72" fmla="*/ 34 w 3044"/>
                <a:gd name="T73" fmla="*/ 29 h 2350"/>
                <a:gd name="T74" fmla="*/ 3 w 3044"/>
                <a:gd name="T75" fmla="*/ 29 h 2350"/>
                <a:gd name="T76" fmla="*/ 2 w 3044"/>
                <a:gd name="T77" fmla="*/ 29 h 2350"/>
                <a:gd name="T78" fmla="*/ 1 w 3044"/>
                <a:gd name="T79" fmla="*/ 28 h 2350"/>
                <a:gd name="T80" fmla="*/ 1 w 3044"/>
                <a:gd name="T81" fmla="*/ 27 h 2350"/>
                <a:gd name="T82" fmla="*/ 0 w 3044"/>
                <a:gd name="T83" fmla="*/ 27 h 2350"/>
                <a:gd name="T84" fmla="*/ 0 w 3044"/>
                <a:gd name="T85" fmla="*/ 26 h 23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44"/>
                <a:gd name="T130" fmla="*/ 0 h 2350"/>
                <a:gd name="T131" fmla="*/ 3044 w 3044"/>
                <a:gd name="T132" fmla="*/ 2350 h 23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44" h="2350">
                  <a:moveTo>
                    <a:pt x="2283" y="1590"/>
                  </a:moveTo>
                  <a:lnTo>
                    <a:pt x="2283" y="2143"/>
                  </a:lnTo>
                  <a:lnTo>
                    <a:pt x="2836" y="2143"/>
                  </a:lnTo>
                  <a:lnTo>
                    <a:pt x="2836" y="1590"/>
                  </a:lnTo>
                  <a:lnTo>
                    <a:pt x="2283" y="1590"/>
                  </a:lnTo>
                  <a:close/>
                  <a:moveTo>
                    <a:pt x="1591" y="1590"/>
                  </a:moveTo>
                  <a:lnTo>
                    <a:pt x="1591" y="2143"/>
                  </a:lnTo>
                  <a:lnTo>
                    <a:pt x="2145" y="2143"/>
                  </a:lnTo>
                  <a:lnTo>
                    <a:pt x="2145" y="1590"/>
                  </a:lnTo>
                  <a:lnTo>
                    <a:pt x="1591" y="1590"/>
                  </a:lnTo>
                  <a:close/>
                  <a:moveTo>
                    <a:pt x="899" y="1590"/>
                  </a:moveTo>
                  <a:lnTo>
                    <a:pt x="899" y="2143"/>
                  </a:lnTo>
                  <a:lnTo>
                    <a:pt x="1453" y="2143"/>
                  </a:lnTo>
                  <a:lnTo>
                    <a:pt x="1453" y="1590"/>
                  </a:lnTo>
                  <a:lnTo>
                    <a:pt x="899" y="1590"/>
                  </a:lnTo>
                  <a:close/>
                  <a:moveTo>
                    <a:pt x="208" y="1590"/>
                  </a:moveTo>
                  <a:lnTo>
                    <a:pt x="208" y="2143"/>
                  </a:lnTo>
                  <a:lnTo>
                    <a:pt x="761" y="2143"/>
                  </a:lnTo>
                  <a:lnTo>
                    <a:pt x="761" y="1590"/>
                  </a:lnTo>
                  <a:lnTo>
                    <a:pt x="208" y="1590"/>
                  </a:lnTo>
                  <a:close/>
                  <a:moveTo>
                    <a:pt x="2283" y="898"/>
                  </a:moveTo>
                  <a:lnTo>
                    <a:pt x="2283" y="1451"/>
                  </a:lnTo>
                  <a:lnTo>
                    <a:pt x="2836" y="1451"/>
                  </a:lnTo>
                  <a:lnTo>
                    <a:pt x="2836" y="898"/>
                  </a:lnTo>
                  <a:lnTo>
                    <a:pt x="2283" y="898"/>
                  </a:lnTo>
                  <a:close/>
                  <a:moveTo>
                    <a:pt x="1591" y="898"/>
                  </a:moveTo>
                  <a:lnTo>
                    <a:pt x="1591" y="1451"/>
                  </a:lnTo>
                  <a:lnTo>
                    <a:pt x="2145" y="1451"/>
                  </a:lnTo>
                  <a:lnTo>
                    <a:pt x="2145" y="898"/>
                  </a:lnTo>
                  <a:lnTo>
                    <a:pt x="1591" y="898"/>
                  </a:lnTo>
                  <a:close/>
                  <a:moveTo>
                    <a:pt x="899" y="898"/>
                  </a:moveTo>
                  <a:lnTo>
                    <a:pt x="899" y="1451"/>
                  </a:lnTo>
                  <a:lnTo>
                    <a:pt x="1453" y="1451"/>
                  </a:lnTo>
                  <a:lnTo>
                    <a:pt x="1453" y="898"/>
                  </a:lnTo>
                  <a:lnTo>
                    <a:pt x="899" y="898"/>
                  </a:lnTo>
                  <a:close/>
                  <a:moveTo>
                    <a:pt x="208" y="898"/>
                  </a:moveTo>
                  <a:lnTo>
                    <a:pt x="208" y="1451"/>
                  </a:lnTo>
                  <a:lnTo>
                    <a:pt x="761" y="1451"/>
                  </a:lnTo>
                  <a:lnTo>
                    <a:pt x="761" y="898"/>
                  </a:lnTo>
                  <a:lnTo>
                    <a:pt x="208" y="898"/>
                  </a:lnTo>
                  <a:close/>
                  <a:moveTo>
                    <a:pt x="2283" y="207"/>
                  </a:moveTo>
                  <a:lnTo>
                    <a:pt x="2283" y="760"/>
                  </a:lnTo>
                  <a:lnTo>
                    <a:pt x="2836" y="760"/>
                  </a:lnTo>
                  <a:lnTo>
                    <a:pt x="2836" y="207"/>
                  </a:lnTo>
                  <a:lnTo>
                    <a:pt x="2283" y="207"/>
                  </a:lnTo>
                  <a:close/>
                  <a:moveTo>
                    <a:pt x="1591" y="207"/>
                  </a:moveTo>
                  <a:lnTo>
                    <a:pt x="1591" y="760"/>
                  </a:lnTo>
                  <a:lnTo>
                    <a:pt x="2145" y="760"/>
                  </a:lnTo>
                  <a:lnTo>
                    <a:pt x="2145" y="207"/>
                  </a:lnTo>
                  <a:lnTo>
                    <a:pt x="1591" y="207"/>
                  </a:lnTo>
                  <a:close/>
                  <a:moveTo>
                    <a:pt x="899" y="207"/>
                  </a:moveTo>
                  <a:lnTo>
                    <a:pt x="899" y="760"/>
                  </a:lnTo>
                  <a:lnTo>
                    <a:pt x="1453" y="760"/>
                  </a:lnTo>
                  <a:lnTo>
                    <a:pt x="1453" y="207"/>
                  </a:lnTo>
                  <a:lnTo>
                    <a:pt x="899" y="207"/>
                  </a:lnTo>
                  <a:close/>
                  <a:moveTo>
                    <a:pt x="208" y="207"/>
                  </a:moveTo>
                  <a:lnTo>
                    <a:pt x="208" y="760"/>
                  </a:lnTo>
                  <a:lnTo>
                    <a:pt x="761" y="760"/>
                  </a:lnTo>
                  <a:lnTo>
                    <a:pt x="761" y="207"/>
                  </a:lnTo>
                  <a:lnTo>
                    <a:pt x="208" y="207"/>
                  </a:lnTo>
                  <a:close/>
                  <a:moveTo>
                    <a:pt x="0" y="0"/>
                  </a:moveTo>
                  <a:lnTo>
                    <a:pt x="3044" y="0"/>
                  </a:lnTo>
                  <a:lnTo>
                    <a:pt x="3044" y="2070"/>
                  </a:lnTo>
                  <a:lnTo>
                    <a:pt x="3041" y="2111"/>
                  </a:lnTo>
                  <a:lnTo>
                    <a:pt x="3031" y="2151"/>
                  </a:lnTo>
                  <a:lnTo>
                    <a:pt x="3018" y="2188"/>
                  </a:lnTo>
                  <a:lnTo>
                    <a:pt x="2999" y="2222"/>
                  </a:lnTo>
                  <a:lnTo>
                    <a:pt x="2976" y="2254"/>
                  </a:lnTo>
                  <a:lnTo>
                    <a:pt x="2948" y="2281"/>
                  </a:lnTo>
                  <a:lnTo>
                    <a:pt x="2917" y="2305"/>
                  </a:lnTo>
                  <a:lnTo>
                    <a:pt x="2883" y="2324"/>
                  </a:lnTo>
                  <a:lnTo>
                    <a:pt x="2847" y="2338"/>
                  </a:lnTo>
                  <a:lnTo>
                    <a:pt x="2808" y="2347"/>
                  </a:lnTo>
                  <a:lnTo>
                    <a:pt x="2767" y="2350"/>
                  </a:lnTo>
                  <a:lnTo>
                    <a:pt x="277" y="2350"/>
                  </a:lnTo>
                  <a:lnTo>
                    <a:pt x="236" y="2347"/>
                  </a:lnTo>
                  <a:lnTo>
                    <a:pt x="196" y="2338"/>
                  </a:lnTo>
                  <a:lnTo>
                    <a:pt x="159" y="2324"/>
                  </a:lnTo>
                  <a:lnTo>
                    <a:pt x="126" y="2305"/>
                  </a:lnTo>
                  <a:lnTo>
                    <a:pt x="94" y="2281"/>
                  </a:lnTo>
                  <a:lnTo>
                    <a:pt x="67" y="2254"/>
                  </a:lnTo>
                  <a:lnTo>
                    <a:pt x="44" y="2222"/>
                  </a:lnTo>
                  <a:lnTo>
                    <a:pt x="25" y="2188"/>
                  </a:lnTo>
                  <a:lnTo>
                    <a:pt x="12" y="2151"/>
                  </a:lnTo>
                  <a:lnTo>
                    <a:pt x="2" y="2111"/>
                  </a:lnTo>
                  <a:lnTo>
                    <a:pt x="0" y="2070"/>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2" name="Freeform 301"/>
            <p:cNvSpPr>
              <a:spLocks noEditPoints="1"/>
            </p:cNvSpPr>
            <p:nvPr/>
          </p:nvSpPr>
          <p:spPr bwMode="auto">
            <a:xfrm>
              <a:off x="4171" y="2496"/>
              <a:ext cx="338" cy="108"/>
            </a:xfrm>
            <a:custGeom>
              <a:avLst/>
              <a:gdLst>
                <a:gd name="T0" fmla="*/ 25 w 3044"/>
                <a:gd name="T1" fmla="*/ 7 h 968"/>
                <a:gd name="T2" fmla="*/ 25 w 3044"/>
                <a:gd name="T3" fmla="*/ 8 h 968"/>
                <a:gd name="T4" fmla="*/ 25 w 3044"/>
                <a:gd name="T5" fmla="*/ 9 h 968"/>
                <a:gd name="T6" fmla="*/ 25 w 3044"/>
                <a:gd name="T7" fmla="*/ 10 h 968"/>
                <a:gd name="T8" fmla="*/ 26 w 3044"/>
                <a:gd name="T9" fmla="*/ 11 h 968"/>
                <a:gd name="T10" fmla="*/ 27 w 3044"/>
                <a:gd name="T11" fmla="*/ 11 h 968"/>
                <a:gd name="T12" fmla="*/ 28 w 3044"/>
                <a:gd name="T13" fmla="*/ 11 h 968"/>
                <a:gd name="T14" fmla="*/ 29 w 3044"/>
                <a:gd name="T15" fmla="*/ 10 h 968"/>
                <a:gd name="T16" fmla="*/ 30 w 3044"/>
                <a:gd name="T17" fmla="*/ 9 h 968"/>
                <a:gd name="T18" fmla="*/ 30 w 3044"/>
                <a:gd name="T19" fmla="*/ 8 h 968"/>
                <a:gd name="T20" fmla="*/ 29 w 3044"/>
                <a:gd name="T21" fmla="*/ 7 h 968"/>
                <a:gd name="T22" fmla="*/ 29 w 3044"/>
                <a:gd name="T23" fmla="*/ 9 h 968"/>
                <a:gd name="T24" fmla="*/ 28 w 3044"/>
                <a:gd name="T25" fmla="*/ 9 h 968"/>
                <a:gd name="T26" fmla="*/ 28 w 3044"/>
                <a:gd name="T27" fmla="*/ 10 h 968"/>
                <a:gd name="T28" fmla="*/ 27 w 3044"/>
                <a:gd name="T29" fmla="*/ 10 h 968"/>
                <a:gd name="T30" fmla="*/ 26 w 3044"/>
                <a:gd name="T31" fmla="*/ 9 h 968"/>
                <a:gd name="T32" fmla="*/ 26 w 3044"/>
                <a:gd name="T33" fmla="*/ 6 h 968"/>
                <a:gd name="T34" fmla="*/ 8 w 3044"/>
                <a:gd name="T35" fmla="*/ 7 h 968"/>
                <a:gd name="T36" fmla="*/ 8 w 3044"/>
                <a:gd name="T37" fmla="*/ 8 h 968"/>
                <a:gd name="T38" fmla="*/ 8 w 3044"/>
                <a:gd name="T39" fmla="*/ 9 h 968"/>
                <a:gd name="T40" fmla="*/ 8 w 3044"/>
                <a:gd name="T41" fmla="*/ 10 h 968"/>
                <a:gd name="T42" fmla="*/ 9 w 3044"/>
                <a:gd name="T43" fmla="*/ 11 h 968"/>
                <a:gd name="T44" fmla="*/ 10 w 3044"/>
                <a:gd name="T45" fmla="*/ 11 h 968"/>
                <a:gd name="T46" fmla="*/ 11 w 3044"/>
                <a:gd name="T47" fmla="*/ 11 h 968"/>
                <a:gd name="T48" fmla="*/ 12 w 3044"/>
                <a:gd name="T49" fmla="*/ 10 h 968"/>
                <a:gd name="T50" fmla="*/ 13 w 3044"/>
                <a:gd name="T51" fmla="*/ 9 h 968"/>
                <a:gd name="T52" fmla="*/ 13 w 3044"/>
                <a:gd name="T53" fmla="*/ 8 h 968"/>
                <a:gd name="T54" fmla="*/ 12 w 3044"/>
                <a:gd name="T55" fmla="*/ 7 h 968"/>
                <a:gd name="T56" fmla="*/ 12 w 3044"/>
                <a:gd name="T57" fmla="*/ 9 h 968"/>
                <a:gd name="T58" fmla="*/ 11 w 3044"/>
                <a:gd name="T59" fmla="*/ 9 h 968"/>
                <a:gd name="T60" fmla="*/ 11 w 3044"/>
                <a:gd name="T61" fmla="*/ 10 h 968"/>
                <a:gd name="T62" fmla="*/ 10 w 3044"/>
                <a:gd name="T63" fmla="*/ 10 h 968"/>
                <a:gd name="T64" fmla="*/ 9 w 3044"/>
                <a:gd name="T65" fmla="*/ 9 h 968"/>
                <a:gd name="T66" fmla="*/ 9 w 3044"/>
                <a:gd name="T67" fmla="*/ 6 h 968"/>
                <a:gd name="T68" fmla="*/ 11 w 3044"/>
                <a:gd name="T69" fmla="*/ 0 h 968"/>
                <a:gd name="T70" fmla="*/ 11 w 3044"/>
                <a:gd name="T71" fmla="*/ 1 h 968"/>
                <a:gd name="T72" fmla="*/ 12 w 3044"/>
                <a:gd name="T73" fmla="*/ 5 h 968"/>
                <a:gd name="T74" fmla="*/ 26 w 3044"/>
                <a:gd name="T75" fmla="*/ 1 h 968"/>
                <a:gd name="T76" fmla="*/ 27 w 3044"/>
                <a:gd name="T77" fmla="*/ 0 h 968"/>
                <a:gd name="T78" fmla="*/ 27 w 3044"/>
                <a:gd name="T79" fmla="*/ 0 h 968"/>
                <a:gd name="T80" fmla="*/ 28 w 3044"/>
                <a:gd name="T81" fmla="*/ 0 h 968"/>
                <a:gd name="T82" fmla="*/ 29 w 3044"/>
                <a:gd name="T83" fmla="*/ 1 h 968"/>
                <a:gd name="T84" fmla="*/ 34 w 3044"/>
                <a:gd name="T85" fmla="*/ 5 h 968"/>
                <a:gd name="T86" fmla="*/ 36 w 3044"/>
                <a:gd name="T87" fmla="*/ 5 h 968"/>
                <a:gd name="T88" fmla="*/ 37 w 3044"/>
                <a:gd name="T89" fmla="*/ 6 h 968"/>
                <a:gd name="T90" fmla="*/ 37 w 3044"/>
                <a:gd name="T91" fmla="*/ 8 h 968"/>
                <a:gd name="T92" fmla="*/ 38 w 3044"/>
                <a:gd name="T93" fmla="*/ 12 h 968"/>
                <a:gd name="T94" fmla="*/ 0 w 3044"/>
                <a:gd name="T95" fmla="*/ 8 h 968"/>
                <a:gd name="T96" fmla="*/ 1 w 3044"/>
                <a:gd name="T97" fmla="*/ 7 h 968"/>
                <a:gd name="T98" fmla="*/ 2 w 3044"/>
                <a:gd name="T99" fmla="*/ 6 h 968"/>
                <a:gd name="T100" fmla="*/ 3 w 3044"/>
                <a:gd name="T101" fmla="*/ 5 h 968"/>
                <a:gd name="T102" fmla="*/ 9 w 3044"/>
                <a:gd name="T103" fmla="*/ 1 h 968"/>
                <a:gd name="T104" fmla="*/ 9 w 3044"/>
                <a:gd name="T105" fmla="*/ 0 h 968"/>
                <a:gd name="T106" fmla="*/ 10 w 3044"/>
                <a:gd name="T107" fmla="*/ 0 h 9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44"/>
                <a:gd name="T163" fmla="*/ 0 h 968"/>
                <a:gd name="T164" fmla="*/ 3044 w 3044"/>
                <a:gd name="T165" fmla="*/ 968 h 9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44" h="968">
                  <a:moveTo>
                    <a:pt x="2110" y="512"/>
                  </a:moveTo>
                  <a:lnTo>
                    <a:pt x="2085" y="529"/>
                  </a:lnTo>
                  <a:lnTo>
                    <a:pt x="2062" y="550"/>
                  </a:lnTo>
                  <a:lnTo>
                    <a:pt x="2043" y="574"/>
                  </a:lnTo>
                  <a:lnTo>
                    <a:pt x="2027" y="600"/>
                  </a:lnTo>
                  <a:lnTo>
                    <a:pt x="2016" y="628"/>
                  </a:lnTo>
                  <a:lnTo>
                    <a:pt x="2008" y="659"/>
                  </a:lnTo>
                  <a:lnTo>
                    <a:pt x="2006" y="691"/>
                  </a:lnTo>
                  <a:lnTo>
                    <a:pt x="2008" y="725"/>
                  </a:lnTo>
                  <a:lnTo>
                    <a:pt x="2017" y="757"/>
                  </a:lnTo>
                  <a:lnTo>
                    <a:pt x="2029" y="787"/>
                  </a:lnTo>
                  <a:lnTo>
                    <a:pt x="2046" y="814"/>
                  </a:lnTo>
                  <a:lnTo>
                    <a:pt x="2067" y="838"/>
                  </a:lnTo>
                  <a:lnTo>
                    <a:pt x="2091" y="859"/>
                  </a:lnTo>
                  <a:lnTo>
                    <a:pt x="2118" y="876"/>
                  </a:lnTo>
                  <a:lnTo>
                    <a:pt x="2148" y="888"/>
                  </a:lnTo>
                  <a:lnTo>
                    <a:pt x="2179" y="895"/>
                  </a:lnTo>
                  <a:lnTo>
                    <a:pt x="2214" y="899"/>
                  </a:lnTo>
                  <a:lnTo>
                    <a:pt x="2247" y="895"/>
                  </a:lnTo>
                  <a:lnTo>
                    <a:pt x="2279" y="888"/>
                  </a:lnTo>
                  <a:lnTo>
                    <a:pt x="2309" y="876"/>
                  </a:lnTo>
                  <a:lnTo>
                    <a:pt x="2336" y="859"/>
                  </a:lnTo>
                  <a:lnTo>
                    <a:pt x="2360" y="838"/>
                  </a:lnTo>
                  <a:lnTo>
                    <a:pt x="2380" y="814"/>
                  </a:lnTo>
                  <a:lnTo>
                    <a:pt x="2398" y="787"/>
                  </a:lnTo>
                  <a:lnTo>
                    <a:pt x="2411" y="757"/>
                  </a:lnTo>
                  <a:lnTo>
                    <a:pt x="2418" y="725"/>
                  </a:lnTo>
                  <a:lnTo>
                    <a:pt x="2421" y="691"/>
                  </a:lnTo>
                  <a:lnTo>
                    <a:pt x="2418" y="659"/>
                  </a:lnTo>
                  <a:lnTo>
                    <a:pt x="2411" y="628"/>
                  </a:lnTo>
                  <a:lnTo>
                    <a:pt x="2399" y="600"/>
                  </a:lnTo>
                  <a:lnTo>
                    <a:pt x="2384" y="573"/>
                  </a:lnTo>
                  <a:lnTo>
                    <a:pt x="2365" y="550"/>
                  </a:lnTo>
                  <a:lnTo>
                    <a:pt x="2343" y="529"/>
                  </a:lnTo>
                  <a:lnTo>
                    <a:pt x="2317" y="512"/>
                  </a:lnTo>
                  <a:lnTo>
                    <a:pt x="2317" y="691"/>
                  </a:lnTo>
                  <a:lnTo>
                    <a:pt x="2314" y="715"/>
                  </a:lnTo>
                  <a:lnTo>
                    <a:pt x="2307" y="736"/>
                  </a:lnTo>
                  <a:lnTo>
                    <a:pt x="2294" y="756"/>
                  </a:lnTo>
                  <a:lnTo>
                    <a:pt x="2279" y="772"/>
                  </a:lnTo>
                  <a:lnTo>
                    <a:pt x="2259" y="784"/>
                  </a:lnTo>
                  <a:lnTo>
                    <a:pt x="2237" y="792"/>
                  </a:lnTo>
                  <a:lnTo>
                    <a:pt x="2214" y="795"/>
                  </a:lnTo>
                  <a:lnTo>
                    <a:pt x="2190" y="792"/>
                  </a:lnTo>
                  <a:lnTo>
                    <a:pt x="2168" y="784"/>
                  </a:lnTo>
                  <a:lnTo>
                    <a:pt x="2149" y="772"/>
                  </a:lnTo>
                  <a:lnTo>
                    <a:pt x="2132" y="756"/>
                  </a:lnTo>
                  <a:lnTo>
                    <a:pt x="2120" y="736"/>
                  </a:lnTo>
                  <a:lnTo>
                    <a:pt x="2112" y="715"/>
                  </a:lnTo>
                  <a:lnTo>
                    <a:pt x="2110" y="691"/>
                  </a:lnTo>
                  <a:lnTo>
                    <a:pt x="2110" y="512"/>
                  </a:lnTo>
                  <a:close/>
                  <a:moveTo>
                    <a:pt x="726" y="512"/>
                  </a:moveTo>
                  <a:lnTo>
                    <a:pt x="701" y="529"/>
                  </a:lnTo>
                  <a:lnTo>
                    <a:pt x="678" y="550"/>
                  </a:lnTo>
                  <a:lnTo>
                    <a:pt x="659" y="574"/>
                  </a:lnTo>
                  <a:lnTo>
                    <a:pt x="644" y="600"/>
                  </a:lnTo>
                  <a:lnTo>
                    <a:pt x="632" y="628"/>
                  </a:lnTo>
                  <a:lnTo>
                    <a:pt x="625" y="659"/>
                  </a:lnTo>
                  <a:lnTo>
                    <a:pt x="623" y="691"/>
                  </a:lnTo>
                  <a:lnTo>
                    <a:pt x="625" y="725"/>
                  </a:lnTo>
                  <a:lnTo>
                    <a:pt x="633" y="757"/>
                  </a:lnTo>
                  <a:lnTo>
                    <a:pt x="646" y="787"/>
                  </a:lnTo>
                  <a:lnTo>
                    <a:pt x="662" y="814"/>
                  </a:lnTo>
                  <a:lnTo>
                    <a:pt x="683" y="838"/>
                  </a:lnTo>
                  <a:lnTo>
                    <a:pt x="708" y="859"/>
                  </a:lnTo>
                  <a:lnTo>
                    <a:pt x="735" y="876"/>
                  </a:lnTo>
                  <a:lnTo>
                    <a:pt x="764" y="888"/>
                  </a:lnTo>
                  <a:lnTo>
                    <a:pt x="796" y="895"/>
                  </a:lnTo>
                  <a:lnTo>
                    <a:pt x="830" y="899"/>
                  </a:lnTo>
                  <a:lnTo>
                    <a:pt x="864" y="895"/>
                  </a:lnTo>
                  <a:lnTo>
                    <a:pt x="895" y="888"/>
                  </a:lnTo>
                  <a:lnTo>
                    <a:pt x="926" y="876"/>
                  </a:lnTo>
                  <a:lnTo>
                    <a:pt x="953" y="859"/>
                  </a:lnTo>
                  <a:lnTo>
                    <a:pt x="977" y="838"/>
                  </a:lnTo>
                  <a:lnTo>
                    <a:pt x="997" y="814"/>
                  </a:lnTo>
                  <a:lnTo>
                    <a:pt x="1015" y="787"/>
                  </a:lnTo>
                  <a:lnTo>
                    <a:pt x="1027" y="757"/>
                  </a:lnTo>
                  <a:lnTo>
                    <a:pt x="1035" y="725"/>
                  </a:lnTo>
                  <a:lnTo>
                    <a:pt x="1038" y="691"/>
                  </a:lnTo>
                  <a:lnTo>
                    <a:pt x="1035" y="659"/>
                  </a:lnTo>
                  <a:lnTo>
                    <a:pt x="1027" y="628"/>
                  </a:lnTo>
                  <a:lnTo>
                    <a:pt x="1016" y="600"/>
                  </a:lnTo>
                  <a:lnTo>
                    <a:pt x="1000" y="573"/>
                  </a:lnTo>
                  <a:lnTo>
                    <a:pt x="981" y="550"/>
                  </a:lnTo>
                  <a:lnTo>
                    <a:pt x="959" y="529"/>
                  </a:lnTo>
                  <a:lnTo>
                    <a:pt x="934" y="512"/>
                  </a:lnTo>
                  <a:lnTo>
                    <a:pt x="934" y="691"/>
                  </a:lnTo>
                  <a:lnTo>
                    <a:pt x="931" y="715"/>
                  </a:lnTo>
                  <a:lnTo>
                    <a:pt x="923" y="736"/>
                  </a:lnTo>
                  <a:lnTo>
                    <a:pt x="911" y="756"/>
                  </a:lnTo>
                  <a:lnTo>
                    <a:pt x="895" y="772"/>
                  </a:lnTo>
                  <a:lnTo>
                    <a:pt x="875" y="784"/>
                  </a:lnTo>
                  <a:lnTo>
                    <a:pt x="853" y="792"/>
                  </a:lnTo>
                  <a:lnTo>
                    <a:pt x="830" y="795"/>
                  </a:lnTo>
                  <a:lnTo>
                    <a:pt x="806" y="792"/>
                  </a:lnTo>
                  <a:lnTo>
                    <a:pt x="784" y="784"/>
                  </a:lnTo>
                  <a:lnTo>
                    <a:pt x="765" y="772"/>
                  </a:lnTo>
                  <a:lnTo>
                    <a:pt x="748" y="756"/>
                  </a:lnTo>
                  <a:lnTo>
                    <a:pt x="737" y="736"/>
                  </a:lnTo>
                  <a:lnTo>
                    <a:pt x="728" y="715"/>
                  </a:lnTo>
                  <a:lnTo>
                    <a:pt x="726" y="691"/>
                  </a:lnTo>
                  <a:lnTo>
                    <a:pt x="726" y="512"/>
                  </a:lnTo>
                  <a:close/>
                  <a:moveTo>
                    <a:pt x="830" y="0"/>
                  </a:moveTo>
                  <a:lnTo>
                    <a:pt x="853" y="3"/>
                  </a:lnTo>
                  <a:lnTo>
                    <a:pt x="875" y="10"/>
                  </a:lnTo>
                  <a:lnTo>
                    <a:pt x="895" y="23"/>
                  </a:lnTo>
                  <a:lnTo>
                    <a:pt x="911" y="39"/>
                  </a:lnTo>
                  <a:lnTo>
                    <a:pt x="923" y="58"/>
                  </a:lnTo>
                  <a:lnTo>
                    <a:pt x="931" y="80"/>
                  </a:lnTo>
                  <a:lnTo>
                    <a:pt x="934" y="104"/>
                  </a:lnTo>
                  <a:lnTo>
                    <a:pt x="934" y="415"/>
                  </a:lnTo>
                  <a:lnTo>
                    <a:pt x="2110" y="415"/>
                  </a:lnTo>
                  <a:lnTo>
                    <a:pt x="2110" y="104"/>
                  </a:lnTo>
                  <a:lnTo>
                    <a:pt x="2112" y="80"/>
                  </a:lnTo>
                  <a:lnTo>
                    <a:pt x="2120" y="58"/>
                  </a:lnTo>
                  <a:lnTo>
                    <a:pt x="2132" y="39"/>
                  </a:lnTo>
                  <a:lnTo>
                    <a:pt x="2149" y="23"/>
                  </a:lnTo>
                  <a:lnTo>
                    <a:pt x="2168" y="10"/>
                  </a:lnTo>
                  <a:lnTo>
                    <a:pt x="2190" y="3"/>
                  </a:lnTo>
                  <a:lnTo>
                    <a:pt x="2214" y="0"/>
                  </a:lnTo>
                  <a:lnTo>
                    <a:pt x="2237" y="3"/>
                  </a:lnTo>
                  <a:lnTo>
                    <a:pt x="2259" y="10"/>
                  </a:lnTo>
                  <a:lnTo>
                    <a:pt x="2279" y="23"/>
                  </a:lnTo>
                  <a:lnTo>
                    <a:pt x="2294" y="39"/>
                  </a:lnTo>
                  <a:lnTo>
                    <a:pt x="2307" y="58"/>
                  </a:lnTo>
                  <a:lnTo>
                    <a:pt x="2314" y="80"/>
                  </a:lnTo>
                  <a:lnTo>
                    <a:pt x="2317" y="104"/>
                  </a:lnTo>
                  <a:lnTo>
                    <a:pt x="2317" y="415"/>
                  </a:lnTo>
                  <a:lnTo>
                    <a:pt x="2767" y="415"/>
                  </a:lnTo>
                  <a:lnTo>
                    <a:pt x="2808" y="418"/>
                  </a:lnTo>
                  <a:lnTo>
                    <a:pt x="2847" y="426"/>
                  </a:lnTo>
                  <a:lnTo>
                    <a:pt x="2883" y="441"/>
                  </a:lnTo>
                  <a:lnTo>
                    <a:pt x="2917" y="460"/>
                  </a:lnTo>
                  <a:lnTo>
                    <a:pt x="2948" y="484"/>
                  </a:lnTo>
                  <a:lnTo>
                    <a:pt x="2976" y="511"/>
                  </a:lnTo>
                  <a:lnTo>
                    <a:pt x="2999" y="542"/>
                  </a:lnTo>
                  <a:lnTo>
                    <a:pt x="3018" y="577"/>
                  </a:lnTo>
                  <a:lnTo>
                    <a:pt x="3031" y="614"/>
                  </a:lnTo>
                  <a:lnTo>
                    <a:pt x="3041" y="653"/>
                  </a:lnTo>
                  <a:lnTo>
                    <a:pt x="3044" y="694"/>
                  </a:lnTo>
                  <a:lnTo>
                    <a:pt x="3044" y="968"/>
                  </a:lnTo>
                  <a:lnTo>
                    <a:pt x="0" y="968"/>
                  </a:lnTo>
                  <a:lnTo>
                    <a:pt x="0" y="694"/>
                  </a:lnTo>
                  <a:lnTo>
                    <a:pt x="2" y="653"/>
                  </a:lnTo>
                  <a:lnTo>
                    <a:pt x="12" y="614"/>
                  </a:lnTo>
                  <a:lnTo>
                    <a:pt x="25" y="577"/>
                  </a:lnTo>
                  <a:lnTo>
                    <a:pt x="44" y="542"/>
                  </a:lnTo>
                  <a:lnTo>
                    <a:pt x="67" y="511"/>
                  </a:lnTo>
                  <a:lnTo>
                    <a:pt x="94" y="484"/>
                  </a:lnTo>
                  <a:lnTo>
                    <a:pt x="126" y="460"/>
                  </a:lnTo>
                  <a:lnTo>
                    <a:pt x="159" y="441"/>
                  </a:lnTo>
                  <a:lnTo>
                    <a:pt x="196" y="426"/>
                  </a:lnTo>
                  <a:lnTo>
                    <a:pt x="236" y="418"/>
                  </a:lnTo>
                  <a:lnTo>
                    <a:pt x="277" y="415"/>
                  </a:lnTo>
                  <a:lnTo>
                    <a:pt x="726" y="415"/>
                  </a:lnTo>
                  <a:lnTo>
                    <a:pt x="726" y="104"/>
                  </a:lnTo>
                  <a:lnTo>
                    <a:pt x="728" y="80"/>
                  </a:lnTo>
                  <a:lnTo>
                    <a:pt x="737" y="58"/>
                  </a:lnTo>
                  <a:lnTo>
                    <a:pt x="748" y="39"/>
                  </a:lnTo>
                  <a:lnTo>
                    <a:pt x="765" y="23"/>
                  </a:lnTo>
                  <a:lnTo>
                    <a:pt x="784" y="10"/>
                  </a:lnTo>
                  <a:lnTo>
                    <a:pt x="806" y="3"/>
                  </a:lnTo>
                  <a:lnTo>
                    <a:pt x="8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Tree>
    <p:extLst>
      <p:ext uri="{BB962C8B-B14F-4D97-AF65-F5344CB8AC3E}">
        <p14:creationId xmlns:p14="http://schemas.microsoft.com/office/powerpoint/2010/main" val="35458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61</a:t>
            </a:fld>
            <a:endParaRPr lang="en-GB" dirty="0">
              <a:solidFill>
                <a:srgbClr val="717171"/>
              </a:solidFill>
            </a:endParaRPr>
          </a:p>
        </p:txBody>
      </p:sp>
      <p:sp>
        <p:nvSpPr>
          <p:cNvPr id="5" name="TextBox 4"/>
          <p:cNvSpPr txBox="1"/>
          <p:nvPr/>
        </p:nvSpPr>
        <p:spPr>
          <a:xfrm>
            <a:off x="1045030" y="753064"/>
            <a:ext cx="8163044" cy="215444"/>
          </a:xfrm>
          <a:prstGeom prst="rect">
            <a:avLst/>
          </a:prstGeom>
          <a:noFill/>
        </p:spPr>
        <p:txBody>
          <a:bodyPr wrap="square" lIns="0" tIns="0" rIns="0" bIns="0" rtlCol="0">
            <a:spAutoFit/>
          </a:bodyPr>
          <a:lstStyle/>
          <a:p>
            <a:r>
              <a:rPr lang="en-ZA" sz="1400" b="1" i="1" dirty="0" smtClean="0">
                <a:solidFill>
                  <a:srgbClr val="E5007E"/>
                </a:solidFill>
              </a:rPr>
              <a:t>Her isolation and over-focus on pregnancy prevention makes her vulnerable to STIs</a:t>
            </a:r>
          </a:p>
        </p:txBody>
      </p:sp>
      <p:sp>
        <p:nvSpPr>
          <p:cNvPr id="6" name="Rectangle 5"/>
          <p:cNvSpPr/>
          <p:nvPr/>
        </p:nvSpPr>
        <p:spPr>
          <a:xfrm>
            <a:off x="3714950" y="1331354"/>
            <a:ext cx="1894382"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smtClean="0">
                <a:solidFill>
                  <a:srgbClr val="FFFFFF"/>
                </a:solidFill>
              </a:rPr>
              <a:t>Vulnerabilities</a:t>
            </a:r>
            <a:endParaRPr lang="en-ZA" sz="1400" b="1" dirty="0">
              <a:solidFill>
                <a:srgbClr val="FFFFFF"/>
              </a:solidFill>
            </a:endParaRPr>
          </a:p>
        </p:txBody>
      </p:sp>
      <p:sp>
        <p:nvSpPr>
          <p:cNvPr id="7" name="noun_project_0478.eps"/>
          <p:cNvSpPr>
            <a:spLocks/>
          </p:cNvSpPr>
          <p:nvPr/>
        </p:nvSpPr>
        <p:spPr bwMode="auto">
          <a:xfrm>
            <a:off x="3245780" y="1074060"/>
            <a:ext cx="404944" cy="614758"/>
          </a:xfrm>
          <a:custGeom>
            <a:avLst/>
            <a:gdLst>
              <a:gd name="T0" fmla="*/ 18195193 w 1964"/>
              <a:gd name="T1" fmla="*/ 0 h 3458"/>
              <a:gd name="T2" fmla="*/ 39184712 w 1964"/>
              <a:gd name="T3" fmla="*/ 0 h 3458"/>
              <a:gd name="T4" fmla="*/ 39526205 w 1964"/>
              <a:gd name="T5" fmla="*/ 93256 h 3458"/>
              <a:gd name="T6" fmla="*/ 39743648 w 1964"/>
              <a:gd name="T7" fmla="*/ 279767 h 3458"/>
              <a:gd name="T8" fmla="*/ 39898888 w 1964"/>
              <a:gd name="T9" fmla="*/ 528332 h 3458"/>
              <a:gd name="T10" fmla="*/ 60919596 w 1964"/>
              <a:gd name="T11" fmla="*/ 54819928 h 3458"/>
              <a:gd name="T12" fmla="*/ 60981622 w 1964"/>
              <a:gd name="T13" fmla="*/ 55161749 h 3458"/>
              <a:gd name="T14" fmla="*/ 60795369 w 1964"/>
              <a:gd name="T15" fmla="*/ 55472542 h 3458"/>
              <a:gd name="T16" fmla="*/ 60546914 w 1964"/>
              <a:gd name="T17" fmla="*/ 55659054 h 3458"/>
              <a:gd name="T18" fmla="*/ 60205420 w 1964"/>
              <a:gd name="T19" fmla="*/ 55752310 h 3458"/>
              <a:gd name="T20" fmla="*/ 30397684 w 1964"/>
              <a:gd name="T21" fmla="*/ 55752310 h 3458"/>
              <a:gd name="T22" fmla="*/ 37197600 w 1964"/>
              <a:gd name="T23" fmla="*/ 73341861 h 3458"/>
              <a:gd name="T24" fmla="*/ 39743648 w 1964"/>
              <a:gd name="T25" fmla="*/ 79868001 h 3458"/>
              <a:gd name="T26" fmla="*/ 39743648 w 1964"/>
              <a:gd name="T27" fmla="*/ 79868001 h 3458"/>
              <a:gd name="T28" fmla="*/ 42134455 w 1964"/>
              <a:gd name="T29" fmla="*/ 78904593 h 3458"/>
              <a:gd name="T30" fmla="*/ 45177237 w 1964"/>
              <a:gd name="T31" fmla="*/ 77754850 h 3458"/>
              <a:gd name="T32" fmla="*/ 45518906 w 1964"/>
              <a:gd name="T33" fmla="*/ 77723647 h 3458"/>
              <a:gd name="T34" fmla="*/ 45767185 w 1964"/>
              <a:gd name="T35" fmla="*/ 77816903 h 3458"/>
              <a:gd name="T36" fmla="*/ 46015640 w 1964"/>
              <a:gd name="T37" fmla="*/ 78065644 h 3458"/>
              <a:gd name="T38" fmla="*/ 46108855 w 1964"/>
              <a:gd name="T39" fmla="*/ 78345235 h 3458"/>
              <a:gd name="T40" fmla="*/ 46108855 w 1964"/>
              <a:gd name="T41" fmla="*/ 78687055 h 3458"/>
              <a:gd name="T42" fmla="*/ 39619420 w 1964"/>
              <a:gd name="T43" fmla="*/ 106905118 h 3458"/>
              <a:gd name="T44" fmla="*/ 39495193 w 1964"/>
              <a:gd name="T45" fmla="*/ 107153683 h 3458"/>
              <a:gd name="T46" fmla="*/ 39277927 w 1964"/>
              <a:gd name="T47" fmla="*/ 107340194 h 3458"/>
              <a:gd name="T48" fmla="*/ 39060484 w 1964"/>
              <a:gd name="T49" fmla="*/ 107433450 h 3458"/>
              <a:gd name="T50" fmla="*/ 38750004 w 1964"/>
              <a:gd name="T51" fmla="*/ 107464477 h 3458"/>
              <a:gd name="T52" fmla="*/ 38532738 w 1964"/>
              <a:gd name="T53" fmla="*/ 107371221 h 3458"/>
              <a:gd name="T54" fmla="*/ 14655501 w 1964"/>
              <a:gd name="T55" fmla="*/ 90869359 h 3458"/>
              <a:gd name="T56" fmla="*/ 14407046 w 1964"/>
              <a:gd name="T57" fmla="*/ 90620795 h 3458"/>
              <a:gd name="T58" fmla="*/ 14313831 w 1964"/>
              <a:gd name="T59" fmla="*/ 90310001 h 3458"/>
              <a:gd name="T60" fmla="*/ 14345020 w 1964"/>
              <a:gd name="T61" fmla="*/ 89999207 h 3458"/>
              <a:gd name="T62" fmla="*/ 14531273 w 1964"/>
              <a:gd name="T63" fmla="*/ 89719440 h 3458"/>
              <a:gd name="T64" fmla="*/ 14841754 w 1964"/>
              <a:gd name="T65" fmla="*/ 89532929 h 3458"/>
              <a:gd name="T66" fmla="*/ 18753952 w 1964"/>
              <a:gd name="T67" fmla="*/ 88010163 h 3458"/>
              <a:gd name="T68" fmla="*/ 20120279 w 1964"/>
              <a:gd name="T69" fmla="*/ 87450804 h 3458"/>
              <a:gd name="T70" fmla="*/ 18722939 w 1964"/>
              <a:gd name="T71" fmla="*/ 83814888 h 3458"/>
              <a:gd name="T72" fmla="*/ 11736771 w 1964"/>
              <a:gd name="T73" fmla="*/ 65790084 h 3458"/>
              <a:gd name="T74" fmla="*/ 31013 w 1964"/>
              <a:gd name="T75" fmla="*/ 35645382 h 3458"/>
              <a:gd name="T76" fmla="*/ 0 w 1964"/>
              <a:gd name="T77" fmla="*/ 35334588 h 3458"/>
              <a:gd name="T78" fmla="*/ 155240 w 1964"/>
              <a:gd name="T79" fmla="*/ 35023794 h 3458"/>
              <a:gd name="T80" fmla="*/ 434708 w 1964"/>
              <a:gd name="T81" fmla="*/ 34806256 h 3458"/>
              <a:gd name="T82" fmla="*/ 745189 w 1964"/>
              <a:gd name="T83" fmla="*/ 34744203 h 3458"/>
              <a:gd name="T84" fmla="*/ 30583938 w 1964"/>
              <a:gd name="T85" fmla="*/ 34744203 h 3458"/>
              <a:gd name="T86" fmla="*/ 17481017 w 1964"/>
              <a:gd name="T87" fmla="*/ 932381 h 3458"/>
              <a:gd name="T88" fmla="*/ 17418815 w 1964"/>
              <a:gd name="T89" fmla="*/ 621588 h 3458"/>
              <a:gd name="T90" fmla="*/ 17543042 w 1964"/>
              <a:gd name="T91" fmla="*/ 341820 h 3458"/>
              <a:gd name="T92" fmla="*/ 17760484 w 1964"/>
              <a:gd name="T93" fmla="*/ 186512 h 3458"/>
              <a:gd name="T94" fmla="*/ 17822510 w 1964"/>
              <a:gd name="T95" fmla="*/ 124282 h 3458"/>
              <a:gd name="T96" fmla="*/ 17915725 w 1964"/>
              <a:gd name="T97" fmla="*/ 62229 h 3458"/>
              <a:gd name="T98" fmla="*/ 18070965 w 1964"/>
              <a:gd name="T99" fmla="*/ 0 h 3458"/>
              <a:gd name="T100" fmla="*/ 18195193 w 1964"/>
              <a:gd name="T101" fmla="*/ 0 h 34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3458"/>
              <a:gd name="T155" fmla="*/ 1964 w 1964"/>
              <a:gd name="T156" fmla="*/ 3458 h 34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3458">
                <a:moveTo>
                  <a:pt x="586" y="0"/>
                </a:moveTo>
                <a:lnTo>
                  <a:pt x="1262" y="0"/>
                </a:lnTo>
                <a:lnTo>
                  <a:pt x="1273" y="3"/>
                </a:lnTo>
                <a:lnTo>
                  <a:pt x="1280" y="9"/>
                </a:lnTo>
                <a:lnTo>
                  <a:pt x="1285" y="17"/>
                </a:lnTo>
                <a:lnTo>
                  <a:pt x="1962" y="1764"/>
                </a:lnTo>
                <a:lnTo>
                  <a:pt x="1964" y="1775"/>
                </a:lnTo>
                <a:lnTo>
                  <a:pt x="1958" y="1785"/>
                </a:lnTo>
                <a:lnTo>
                  <a:pt x="1950" y="1791"/>
                </a:lnTo>
                <a:lnTo>
                  <a:pt x="1939" y="1794"/>
                </a:lnTo>
                <a:lnTo>
                  <a:pt x="979" y="1794"/>
                </a:lnTo>
                <a:lnTo>
                  <a:pt x="1198" y="2360"/>
                </a:lnTo>
                <a:lnTo>
                  <a:pt x="1280" y="2570"/>
                </a:lnTo>
                <a:lnTo>
                  <a:pt x="1357" y="2539"/>
                </a:lnTo>
                <a:lnTo>
                  <a:pt x="1455" y="2502"/>
                </a:lnTo>
                <a:lnTo>
                  <a:pt x="1466" y="2501"/>
                </a:lnTo>
                <a:lnTo>
                  <a:pt x="1474" y="2504"/>
                </a:lnTo>
                <a:lnTo>
                  <a:pt x="1482" y="2512"/>
                </a:lnTo>
                <a:lnTo>
                  <a:pt x="1485" y="2521"/>
                </a:lnTo>
                <a:lnTo>
                  <a:pt x="1485" y="2532"/>
                </a:lnTo>
                <a:lnTo>
                  <a:pt x="1276" y="3440"/>
                </a:lnTo>
                <a:lnTo>
                  <a:pt x="1272" y="3448"/>
                </a:lnTo>
                <a:lnTo>
                  <a:pt x="1265" y="3454"/>
                </a:lnTo>
                <a:lnTo>
                  <a:pt x="1258" y="3457"/>
                </a:lnTo>
                <a:lnTo>
                  <a:pt x="1248" y="3458"/>
                </a:lnTo>
                <a:lnTo>
                  <a:pt x="1241" y="3455"/>
                </a:lnTo>
                <a:lnTo>
                  <a:pt x="472" y="2924"/>
                </a:lnTo>
                <a:lnTo>
                  <a:pt x="464" y="2916"/>
                </a:lnTo>
                <a:lnTo>
                  <a:pt x="461" y="2906"/>
                </a:lnTo>
                <a:lnTo>
                  <a:pt x="462" y="2896"/>
                </a:lnTo>
                <a:lnTo>
                  <a:pt x="468" y="2887"/>
                </a:lnTo>
                <a:lnTo>
                  <a:pt x="478" y="2881"/>
                </a:lnTo>
                <a:lnTo>
                  <a:pt x="604" y="2832"/>
                </a:lnTo>
                <a:lnTo>
                  <a:pt x="648" y="2814"/>
                </a:lnTo>
                <a:lnTo>
                  <a:pt x="603" y="2697"/>
                </a:lnTo>
                <a:lnTo>
                  <a:pt x="378" y="2117"/>
                </a:lnTo>
                <a:lnTo>
                  <a:pt x="1" y="1147"/>
                </a:lnTo>
                <a:lnTo>
                  <a:pt x="0" y="1137"/>
                </a:lnTo>
                <a:lnTo>
                  <a:pt x="5" y="1127"/>
                </a:lnTo>
                <a:lnTo>
                  <a:pt x="14" y="1120"/>
                </a:lnTo>
                <a:lnTo>
                  <a:pt x="24" y="1118"/>
                </a:lnTo>
                <a:lnTo>
                  <a:pt x="985" y="1118"/>
                </a:lnTo>
                <a:lnTo>
                  <a:pt x="563" y="30"/>
                </a:lnTo>
                <a:lnTo>
                  <a:pt x="561" y="20"/>
                </a:lnTo>
                <a:lnTo>
                  <a:pt x="565" y="11"/>
                </a:lnTo>
                <a:lnTo>
                  <a:pt x="572" y="6"/>
                </a:lnTo>
                <a:lnTo>
                  <a:pt x="574" y="4"/>
                </a:lnTo>
                <a:lnTo>
                  <a:pt x="577" y="2"/>
                </a:lnTo>
                <a:lnTo>
                  <a:pt x="582" y="0"/>
                </a:lnTo>
                <a:lnTo>
                  <a:pt x="586" y="0"/>
                </a:lnTo>
                <a:close/>
              </a:path>
            </a:pathLst>
          </a:custGeom>
          <a:solidFill>
            <a:schemeClr val="bg2"/>
          </a:solidFill>
          <a:ln>
            <a:solidFill>
              <a:schemeClr val="bg1"/>
            </a:solidFill>
          </a:ln>
        </p:spPr>
        <p:txBody>
          <a:bodyPr/>
          <a:lstStyle/>
          <a:p>
            <a:endParaRPr lang="en-ZA" dirty="0">
              <a:solidFill>
                <a:srgbClr val="717171"/>
              </a:solidFill>
            </a:endParaRPr>
          </a:p>
        </p:txBody>
      </p:sp>
      <p:sp>
        <p:nvSpPr>
          <p:cNvPr id="8" name="Arc 7"/>
          <p:cNvSpPr/>
          <p:nvPr/>
        </p:nvSpPr>
        <p:spPr>
          <a:xfrm>
            <a:off x="-1345840" y="1496360"/>
            <a:ext cx="4885874" cy="2460600"/>
          </a:xfrm>
          <a:prstGeom prst="arc">
            <a:avLst>
              <a:gd name="adj1" fmla="val 13449730"/>
              <a:gd name="adj2" fmla="val 8126018"/>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solidFill>
                <a:srgbClr val="717171"/>
              </a:solidFill>
            </a:endParaRPr>
          </a:p>
        </p:txBody>
      </p:sp>
      <p:graphicFrame>
        <p:nvGraphicFramePr>
          <p:cNvPr id="9" name="Diagram 8"/>
          <p:cNvGraphicFramePr/>
          <p:nvPr>
            <p:extLst/>
          </p:nvPr>
        </p:nvGraphicFramePr>
        <p:xfrm>
          <a:off x="2802188" y="1513117"/>
          <a:ext cx="8862940" cy="260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1109974" y="4690336"/>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Relevant Initiatives</a:t>
            </a:r>
            <a:endParaRPr lang="en-ZA" sz="1400" dirty="0">
              <a:solidFill>
                <a:srgbClr val="FFFFFF"/>
              </a:solidFill>
            </a:endParaRPr>
          </a:p>
        </p:txBody>
      </p:sp>
      <p:sp>
        <p:nvSpPr>
          <p:cNvPr id="11" name="Rectangle 10"/>
          <p:cNvSpPr/>
          <p:nvPr/>
        </p:nvSpPr>
        <p:spPr>
          <a:xfrm>
            <a:off x="5688004" y="4703627"/>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Communication &amp; Messaging</a:t>
            </a:r>
            <a:endParaRPr lang="en-ZA" sz="1400" dirty="0">
              <a:solidFill>
                <a:srgbClr val="FFFFFF"/>
              </a:solidFill>
            </a:endParaRPr>
          </a:p>
        </p:txBody>
      </p:sp>
      <p:grpSp>
        <p:nvGrpSpPr>
          <p:cNvPr id="12" name="Group 11"/>
          <p:cNvGrpSpPr/>
          <p:nvPr/>
        </p:nvGrpSpPr>
        <p:grpSpPr>
          <a:xfrm>
            <a:off x="4659951" y="4495554"/>
            <a:ext cx="1054100" cy="592138"/>
            <a:chOff x="800100" y="1273175"/>
            <a:chExt cx="4868863" cy="3275013"/>
          </a:xfrm>
          <a:solidFill>
            <a:schemeClr val="bg2"/>
          </a:solidFill>
        </p:grpSpPr>
        <p:sp>
          <p:nvSpPr>
            <p:cNvPr id="13" name="Freeform 5"/>
            <p:cNvSpPr>
              <a:spLocks/>
            </p:cNvSpPr>
            <p:nvPr/>
          </p:nvSpPr>
          <p:spPr bwMode="auto">
            <a:xfrm>
              <a:off x="800100" y="1273175"/>
              <a:ext cx="2838450" cy="2665413"/>
            </a:xfrm>
            <a:custGeom>
              <a:avLst/>
              <a:gdLst/>
              <a:ahLst/>
              <a:cxnLst>
                <a:cxn ang="0">
                  <a:pos x="513" y="569"/>
                </a:cxn>
                <a:cxn ang="0">
                  <a:pos x="385" y="690"/>
                </a:cxn>
                <a:cxn ang="0">
                  <a:pos x="340" y="669"/>
                </a:cxn>
                <a:cxn ang="0">
                  <a:pos x="354" y="546"/>
                </a:cxn>
                <a:cxn ang="0">
                  <a:pos x="454" y="0"/>
                </a:cxn>
                <a:cxn ang="0">
                  <a:pos x="755" y="166"/>
                </a:cxn>
                <a:cxn ang="0">
                  <a:pos x="490" y="441"/>
                </a:cxn>
                <a:cxn ang="0">
                  <a:pos x="513" y="569"/>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6"/>
            <p:cNvSpPr>
              <a:spLocks noEditPoints="1"/>
            </p:cNvSpPr>
            <p:nvPr/>
          </p:nvSpPr>
          <p:spPr bwMode="auto">
            <a:xfrm>
              <a:off x="2547938" y="1978025"/>
              <a:ext cx="3121025" cy="2570163"/>
            </a:xfrm>
            <a:custGeom>
              <a:avLst/>
              <a:gdLst/>
              <a:ahLst/>
              <a:cxnLst>
                <a:cxn ang="0">
                  <a:pos x="257" y="254"/>
                </a:cxn>
                <a:cxn ang="0">
                  <a:pos x="257" y="322"/>
                </a:cxn>
                <a:cxn ang="0">
                  <a:pos x="257" y="254"/>
                </a:cxn>
                <a:cxn ang="0">
                  <a:pos x="380" y="254"/>
                </a:cxn>
                <a:cxn ang="0">
                  <a:pos x="380" y="322"/>
                </a:cxn>
                <a:cxn ang="0">
                  <a:pos x="380" y="254"/>
                </a:cxn>
                <a:cxn ang="0">
                  <a:pos x="504" y="254"/>
                </a:cxn>
                <a:cxn ang="0">
                  <a:pos x="504" y="322"/>
                </a:cxn>
                <a:cxn ang="0">
                  <a:pos x="504" y="254"/>
                </a:cxn>
                <a:cxn ang="0">
                  <a:pos x="480" y="520"/>
                </a:cxn>
                <a:cxn ang="0">
                  <a:pos x="494" y="643"/>
                </a:cxn>
                <a:cxn ang="0">
                  <a:pos x="449" y="664"/>
                </a:cxn>
                <a:cxn ang="0">
                  <a:pos x="303" y="526"/>
                </a:cxn>
                <a:cxn ang="0">
                  <a:pos x="74" y="369"/>
                </a:cxn>
                <a:cxn ang="0">
                  <a:pos x="380" y="0"/>
                </a:cxn>
                <a:cxn ang="0">
                  <a:pos x="480" y="520"/>
                </a:cxn>
                <a:cxn ang="0">
                  <a:pos x="434" y="578"/>
                </a:cxn>
                <a:cxn ang="0">
                  <a:pos x="425" y="503"/>
                </a:cxn>
                <a:cxn ang="0">
                  <a:pos x="425" y="503"/>
                </a:cxn>
                <a:cxn ang="0">
                  <a:pos x="446" y="475"/>
                </a:cxn>
                <a:cxn ang="0">
                  <a:pos x="380" y="52"/>
                </a:cxn>
                <a:cxn ang="0">
                  <a:pos x="315" y="475"/>
                </a:cxn>
                <a:cxn ang="0">
                  <a:pos x="332" y="483"/>
                </a:cxn>
                <a:cxn ang="0">
                  <a:pos x="434" y="578"/>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grpSp>
        <p:nvGrpSpPr>
          <p:cNvPr id="15" name="noun_project_0826.eps"/>
          <p:cNvGrpSpPr>
            <a:grpSpLocks/>
          </p:cNvGrpSpPr>
          <p:nvPr/>
        </p:nvGrpSpPr>
        <p:grpSpPr bwMode="auto">
          <a:xfrm>
            <a:off x="463582" y="4404592"/>
            <a:ext cx="671793" cy="694566"/>
            <a:chOff x="4044" y="2501"/>
            <a:chExt cx="290" cy="364"/>
          </a:xfrm>
          <a:solidFill>
            <a:schemeClr val="bg2"/>
          </a:solidFill>
        </p:grpSpPr>
        <p:sp>
          <p:nvSpPr>
            <p:cNvPr id="16" name="Freeform 280"/>
            <p:cNvSpPr>
              <a:spLocks/>
            </p:cNvSpPr>
            <p:nvPr/>
          </p:nvSpPr>
          <p:spPr bwMode="auto">
            <a:xfrm>
              <a:off x="4161" y="2605"/>
              <a:ext cx="54" cy="54"/>
            </a:xfrm>
            <a:custGeom>
              <a:avLst/>
              <a:gdLst>
                <a:gd name="T0" fmla="*/ 3 w 486"/>
                <a:gd name="T1" fmla="*/ 0 h 485"/>
                <a:gd name="T2" fmla="*/ 4 w 486"/>
                <a:gd name="T3" fmla="*/ 0 h 485"/>
                <a:gd name="T4" fmla="*/ 4 w 486"/>
                <a:gd name="T5" fmla="*/ 0 h 485"/>
                <a:gd name="T6" fmla="*/ 4 w 486"/>
                <a:gd name="T7" fmla="*/ 0 h 485"/>
                <a:gd name="T8" fmla="*/ 5 w 486"/>
                <a:gd name="T9" fmla="*/ 1 h 485"/>
                <a:gd name="T10" fmla="*/ 5 w 486"/>
                <a:gd name="T11" fmla="*/ 1 h 485"/>
                <a:gd name="T12" fmla="*/ 5 w 486"/>
                <a:gd name="T13" fmla="*/ 1 h 485"/>
                <a:gd name="T14" fmla="*/ 6 w 486"/>
                <a:gd name="T15" fmla="*/ 2 h 485"/>
                <a:gd name="T16" fmla="*/ 6 w 486"/>
                <a:gd name="T17" fmla="*/ 2 h 485"/>
                <a:gd name="T18" fmla="*/ 6 w 486"/>
                <a:gd name="T19" fmla="*/ 2 h 485"/>
                <a:gd name="T20" fmla="*/ 6 w 486"/>
                <a:gd name="T21" fmla="*/ 3 h 485"/>
                <a:gd name="T22" fmla="*/ 6 w 486"/>
                <a:gd name="T23" fmla="*/ 3 h 485"/>
                <a:gd name="T24" fmla="*/ 6 w 486"/>
                <a:gd name="T25" fmla="*/ 4 h 485"/>
                <a:gd name="T26" fmla="*/ 6 w 486"/>
                <a:gd name="T27" fmla="*/ 4 h 485"/>
                <a:gd name="T28" fmla="*/ 6 w 486"/>
                <a:gd name="T29" fmla="*/ 5 h 485"/>
                <a:gd name="T30" fmla="*/ 5 w 486"/>
                <a:gd name="T31" fmla="*/ 5 h 485"/>
                <a:gd name="T32" fmla="*/ 5 w 486"/>
                <a:gd name="T33" fmla="*/ 5 h 485"/>
                <a:gd name="T34" fmla="*/ 5 w 486"/>
                <a:gd name="T35" fmla="*/ 6 h 485"/>
                <a:gd name="T36" fmla="*/ 4 w 486"/>
                <a:gd name="T37" fmla="*/ 6 h 485"/>
                <a:gd name="T38" fmla="*/ 4 w 486"/>
                <a:gd name="T39" fmla="*/ 6 h 485"/>
                <a:gd name="T40" fmla="*/ 3 w 486"/>
                <a:gd name="T41" fmla="*/ 6 h 485"/>
                <a:gd name="T42" fmla="*/ 3 w 486"/>
                <a:gd name="T43" fmla="*/ 6 h 485"/>
                <a:gd name="T44" fmla="*/ 3 w 486"/>
                <a:gd name="T45" fmla="*/ 6 h 485"/>
                <a:gd name="T46" fmla="*/ 2 w 486"/>
                <a:gd name="T47" fmla="*/ 6 h 485"/>
                <a:gd name="T48" fmla="*/ 2 w 486"/>
                <a:gd name="T49" fmla="*/ 6 h 485"/>
                <a:gd name="T50" fmla="*/ 1 w 486"/>
                <a:gd name="T51" fmla="*/ 6 h 485"/>
                <a:gd name="T52" fmla="*/ 1 w 486"/>
                <a:gd name="T53" fmla="*/ 5 h 485"/>
                <a:gd name="T54" fmla="*/ 1 w 486"/>
                <a:gd name="T55" fmla="*/ 5 h 485"/>
                <a:gd name="T56" fmla="*/ 0 w 486"/>
                <a:gd name="T57" fmla="*/ 5 h 485"/>
                <a:gd name="T58" fmla="*/ 0 w 486"/>
                <a:gd name="T59" fmla="*/ 4 h 485"/>
                <a:gd name="T60" fmla="*/ 0 w 486"/>
                <a:gd name="T61" fmla="*/ 4 h 485"/>
                <a:gd name="T62" fmla="*/ 0 w 486"/>
                <a:gd name="T63" fmla="*/ 3 h 485"/>
                <a:gd name="T64" fmla="*/ 0 w 486"/>
                <a:gd name="T65" fmla="*/ 3 h 485"/>
                <a:gd name="T66" fmla="*/ 0 w 486"/>
                <a:gd name="T67" fmla="*/ 3 h 485"/>
                <a:gd name="T68" fmla="*/ 0 w 486"/>
                <a:gd name="T69" fmla="*/ 2 h 485"/>
                <a:gd name="T70" fmla="*/ 0 w 486"/>
                <a:gd name="T71" fmla="*/ 2 h 485"/>
                <a:gd name="T72" fmla="*/ 0 w 486"/>
                <a:gd name="T73" fmla="*/ 1 h 485"/>
                <a:gd name="T74" fmla="*/ 1 w 486"/>
                <a:gd name="T75" fmla="*/ 1 h 485"/>
                <a:gd name="T76" fmla="*/ 1 w 486"/>
                <a:gd name="T77" fmla="*/ 1 h 485"/>
                <a:gd name="T78" fmla="*/ 1 w 486"/>
                <a:gd name="T79" fmla="*/ 0 h 485"/>
                <a:gd name="T80" fmla="*/ 2 w 486"/>
                <a:gd name="T81" fmla="*/ 0 h 485"/>
                <a:gd name="T82" fmla="*/ 2 w 486"/>
                <a:gd name="T83" fmla="*/ 0 h 485"/>
                <a:gd name="T84" fmla="*/ 3 w 486"/>
                <a:gd name="T85" fmla="*/ 0 h 485"/>
                <a:gd name="T86" fmla="*/ 3 w 486"/>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6"/>
                <a:gd name="T133" fmla="*/ 0 h 485"/>
                <a:gd name="T134" fmla="*/ 486 w 486"/>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6" h="485">
                  <a:moveTo>
                    <a:pt x="247" y="0"/>
                  </a:moveTo>
                  <a:lnTo>
                    <a:pt x="285" y="3"/>
                  </a:lnTo>
                  <a:lnTo>
                    <a:pt x="322" y="12"/>
                  </a:lnTo>
                  <a:lnTo>
                    <a:pt x="356" y="27"/>
                  </a:lnTo>
                  <a:lnTo>
                    <a:pt x="387" y="46"/>
                  </a:lnTo>
                  <a:lnTo>
                    <a:pt x="416" y="70"/>
                  </a:lnTo>
                  <a:lnTo>
                    <a:pt x="439" y="98"/>
                  </a:lnTo>
                  <a:lnTo>
                    <a:pt x="459" y="129"/>
                  </a:lnTo>
                  <a:lnTo>
                    <a:pt x="474" y="163"/>
                  </a:lnTo>
                  <a:lnTo>
                    <a:pt x="483" y="200"/>
                  </a:lnTo>
                  <a:lnTo>
                    <a:pt x="486" y="238"/>
                  </a:lnTo>
                  <a:lnTo>
                    <a:pt x="483" y="276"/>
                  </a:lnTo>
                  <a:lnTo>
                    <a:pt x="476" y="310"/>
                  </a:lnTo>
                  <a:lnTo>
                    <a:pt x="464" y="343"/>
                  </a:lnTo>
                  <a:lnTo>
                    <a:pt x="447" y="374"/>
                  </a:lnTo>
                  <a:lnTo>
                    <a:pt x="427" y="401"/>
                  </a:lnTo>
                  <a:lnTo>
                    <a:pt x="403" y="426"/>
                  </a:lnTo>
                  <a:lnTo>
                    <a:pt x="377" y="446"/>
                  </a:lnTo>
                  <a:lnTo>
                    <a:pt x="347" y="462"/>
                  </a:lnTo>
                  <a:lnTo>
                    <a:pt x="316" y="475"/>
                  </a:lnTo>
                  <a:lnTo>
                    <a:pt x="282" y="482"/>
                  </a:lnTo>
                  <a:lnTo>
                    <a:pt x="247" y="485"/>
                  </a:lnTo>
                  <a:lnTo>
                    <a:pt x="210" y="482"/>
                  </a:lnTo>
                  <a:lnTo>
                    <a:pt x="175" y="475"/>
                  </a:lnTo>
                  <a:lnTo>
                    <a:pt x="142" y="462"/>
                  </a:lnTo>
                  <a:lnTo>
                    <a:pt x="111" y="446"/>
                  </a:lnTo>
                  <a:lnTo>
                    <a:pt x="84" y="426"/>
                  </a:lnTo>
                  <a:lnTo>
                    <a:pt x="60" y="401"/>
                  </a:lnTo>
                  <a:lnTo>
                    <a:pt x="40" y="374"/>
                  </a:lnTo>
                  <a:lnTo>
                    <a:pt x="22" y="343"/>
                  </a:lnTo>
                  <a:lnTo>
                    <a:pt x="10" y="310"/>
                  </a:lnTo>
                  <a:lnTo>
                    <a:pt x="3" y="276"/>
                  </a:lnTo>
                  <a:lnTo>
                    <a:pt x="0" y="238"/>
                  </a:lnTo>
                  <a:lnTo>
                    <a:pt x="3" y="203"/>
                  </a:lnTo>
                  <a:lnTo>
                    <a:pt x="10" y="170"/>
                  </a:lnTo>
                  <a:lnTo>
                    <a:pt x="22" y="138"/>
                  </a:lnTo>
                  <a:lnTo>
                    <a:pt x="40" y="108"/>
                  </a:lnTo>
                  <a:lnTo>
                    <a:pt x="60" y="82"/>
                  </a:lnTo>
                  <a:lnTo>
                    <a:pt x="84" y="58"/>
                  </a:lnTo>
                  <a:lnTo>
                    <a:pt x="111" y="38"/>
                  </a:lnTo>
                  <a:lnTo>
                    <a:pt x="142" y="22"/>
                  </a:lnTo>
                  <a:lnTo>
                    <a:pt x="175" y="10"/>
                  </a:lnTo>
                  <a:lnTo>
                    <a:pt x="210" y="2"/>
                  </a:lnTo>
                  <a:lnTo>
                    <a:pt x="24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7" name="Freeform 281"/>
            <p:cNvSpPr>
              <a:spLocks noEditPoints="1"/>
            </p:cNvSpPr>
            <p:nvPr/>
          </p:nvSpPr>
          <p:spPr bwMode="auto">
            <a:xfrm>
              <a:off x="4095" y="2589"/>
              <a:ext cx="168" cy="276"/>
            </a:xfrm>
            <a:custGeom>
              <a:avLst/>
              <a:gdLst>
                <a:gd name="T0" fmla="*/ 6 w 1514"/>
                <a:gd name="T1" fmla="*/ 25 h 2489"/>
                <a:gd name="T2" fmla="*/ 6 w 1514"/>
                <a:gd name="T3" fmla="*/ 25 h 2489"/>
                <a:gd name="T4" fmla="*/ 5 w 1514"/>
                <a:gd name="T5" fmla="*/ 25 h 2489"/>
                <a:gd name="T6" fmla="*/ 5 w 1514"/>
                <a:gd name="T7" fmla="*/ 24 h 2489"/>
                <a:gd name="T8" fmla="*/ 17 w 1514"/>
                <a:gd name="T9" fmla="*/ 0 h 2489"/>
                <a:gd name="T10" fmla="*/ 18 w 1514"/>
                <a:gd name="T11" fmla="*/ 1 h 2489"/>
                <a:gd name="T12" fmla="*/ 19 w 1514"/>
                <a:gd name="T13" fmla="*/ 2 h 2489"/>
                <a:gd name="T14" fmla="*/ 16 w 1514"/>
                <a:gd name="T15" fmla="*/ 9 h 2489"/>
                <a:gd name="T16" fmla="*/ 18 w 1514"/>
                <a:gd name="T17" fmla="*/ 22 h 2489"/>
                <a:gd name="T18" fmla="*/ 18 w 1514"/>
                <a:gd name="T19" fmla="*/ 23 h 2489"/>
                <a:gd name="T20" fmla="*/ 14 w 1514"/>
                <a:gd name="T21" fmla="*/ 24 h 2489"/>
                <a:gd name="T22" fmla="*/ 14 w 1514"/>
                <a:gd name="T23" fmla="*/ 26 h 2489"/>
                <a:gd name="T24" fmla="*/ 14 w 1514"/>
                <a:gd name="T25" fmla="*/ 28 h 2489"/>
                <a:gd name="T26" fmla="*/ 14 w 1514"/>
                <a:gd name="T27" fmla="*/ 29 h 2489"/>
                <a:gd name="T28" fmla="*/ 14 w 1514"/>
                <a:gd name="T29" fmla="*/ 30 h 2489"/>
                <a:gd name="T30" fmla="*/ 14 w 1514"/>
                <a:gd name="T31" fmla="*/ 30 h 2489"/>
                <a:gd name="T32" fmla="*/ 13 w 1514"/>
                <a:gd name="T33" fmla="*/ 31 h 2489"/>
                <a:gd name="T34" fmla="*/ 12 w 1514"/>
                <a:gd name="T35" fmla="*/ 31 h 2489"/>
                <a:gd name="T36" fmla="*/ 11 w 1514"/>
                <a:gd name="T37" fmla="*/ 30 h 2489"/>
                <a:gd name="T38" fmla="*/ 10 w 1514"/>
                <a:gd name="T39" fmla="*/ 29 h 2489"/>
                <a:gd name="T40" fmla="*/ 10 w 1514"/>
                <a:gd name="T41" fmla="*/ 26 h 2489"/>
                <a:gd name="T42" fmla="*/ 10 w 1514"/>
                <a:gd name="T43" fmla="*/ 23 h 2489"/>
                <a:gd name="T44" fmla="*/ 10 w 1514"/>
                <a:gd name="T45" fmla="*/ 29 h 2489"/>
                <a:gd name="T46" fmla="*/ 9 w 1514"/>
                <a:gd name="T47" fmla="*/ 30 h 2489"/>
                <a:gd name="T48" fmla="*/ 9 w 1514"/>
                <a:gd name="T49" fmla="*/ 30 h 2489"/>
                <a:gd name="T50" fmla="*/ 8 w 1514"/>
                <a:gd name="T51" fmla="*/ 31 h 2489"/>
                <a:gd name="T52" fmla="*/ 7 w 1514"/>
                <a:gd name="T53" fmla="*/ 30 h 2489"/>
                <a:gd name="T54" fmla="*/ 7 w 1514"/>
                <a:gd name="T55" fmla="*/ 30 h 2489"/>
                <a:gd name="T56" fmla="*/ 6 w 1514"/>
                <a:gd name="T57" fmla="*/ 30 h 2489"/>
                <a:gd name="T58" fmla="*/ 4 w 1514"/>
                <a:gd name="T59" fmla="*/ 29 h 2489"/>
                <a:gd name="T60" fmla="*/ 3 w 1514"/>
                <a:gd name="T61" fmla="*/ 28 h 2489"/>
                <a:gd name="T62" fmla="*/ 1 w 1514"/>
                <a:gd name="T63" fmla="*/ 27 h 2489"/>
                <a:gd name="T64" fmla="*/ 0 w 1514"/>
                <a:gd name="T65" fmla="*/ 26 h 2489"/>
                <a:gd name="T66" fmla="*/ 0 w 1514"/>
                <a:gd name="T67" fmla="*/ 25 h 2489"/>
                <a:gd name="T68" fmla="*/ 0 w 1514"/>
                <a:gd name="T69" fmla="*/ 25 h 2489"/>
                <a:gd name="T70" fmla="*/ 1 w 1514"/>
                <a:gd name="T71" fmla="*/ 24 h 2489"/>
                <a:gd name="T72" fmla="*/ 1 w 1514"/>
                <a:gd name="T73" fmla="*/ 24 h 2489"/>
                <a:gd name="T74" fmla="*/ 2 w 1514"/>
                <a:gd name="T75" fmla="*/ 24 h 2489"/>
                <a:gd name="T76" fmla="*/ 6 w 1514"/>
                <a:gd name="T77" fmla="*/ 23 h 2489"/>
                <a:gd name="T78" fmla="*/ 3 w 1514"/>
                <a:gd name="T79" fmla="*/ 23 h 2489"/>
                <a:gd name="T80" fmla="*/ 7 w 1514"/>
                <a:gd name="T81" fmla="*/ 15 h 2489"/>
                <a:gd name="T82" fmla="*/ 4 w 1514"/>
                <a:gd name="T83" fmla="*/ 9 h 2489"/>
                <a:gd name="T84" fmla="*/ 4 w 1514"/>
                <a:gd name="T85" fmla="*/ 7 h 2489"/>
                <a:gd name="T86" fmla="*/ 3 w 1514"/>
                <a:gd name="T87" fmla="*/ 6 h 2489"/>
                <a:gd name="T88" fmla="*/ 3 w 1514"/>
                <a:gd name="T89" fmla="*/ 4 h 2489"/>
                <a:gd name="T90" fmla="*/ 2 w 1514"/>
                <a:gd name="T91" fmla="*/ 3 h 2489"/>
                <a:gd name="T92" fmla="*/ 2 w 1514"/>
                <a:gd name="T93" fmla="*/ 2 h 2489"/>
                <a:gd name="T94" fmla="*/ 2 w 1514"/>
                <a:gd name="T95" fmla="*/ 1 h 2489"/>
                <a:gd name="T96" fmla="*/ 3 w 1514"/>
                <a:gd name="T97" fmla="*/ 0 h 2489"/>
                <a:gd name="T98" fmla="*/ 4 w 1514"/>
                <a:gd name="T99" fmla="*/ 0 h 2489"/>
                <a:gd name="T100" fmla="*/ 5 w 1514"/>
                <a:gd name="T101" fmla="*/ 1 h 2489"/>
                <a:gd name="T102" fmla="*/ 13 w 1514"/>
                <a:gd name="T103" fmla="*/ 8 h 2489"/>
                <a:gd name="T104" fmla="*/ 16 w 1514"/>
                <a:gd name="T105" fmla="*/ 1 h 2489"/>
                <a:gd name="T106" fmla="*/ 16 w 1514"/>
                <a:gd name="T107" fmla="*/ 0 h 2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4"/>
                <a:gd name="T163" fmla="*/ 0 h 2489"/>
                <a:gd name="T164" fmla="*/ 1514 w 1514"/>
                <a:gd name="T165" fmla="*/ 2489 h 2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4" h="2489">
                  <a:moveTo>
                    <a:pt x="479" y="1943"/>
                  </a:moveTo>
                  <a:lnTo>
                    <a:pt x="479" y="1968"/>
                  </a:lnTo>
                  <a:lnTo>
                    <a:pt x="479" y="1994"/>
                  </a:lnTo>
                  <a:lnTo>
                    <a:pt x="479" y="2019"/>
                  </a:lnTo>
                  <a:lnTo>
                    <a:pt x="479" y="2040"/>
                  </a:lnTo>
                  <a:lnTo>
                    <a:pt x="479" y="2057"/>
                  </a:lnTo>
                  <a:lnTo>
                    <a:pt x="469" y="2050"/>
                  </a:lnTo>
                  <a:lnTo>
                    <a:pt x="456" y="2041"/>
                  </a:lnTo>
                  <a:lnTo>
                    <a:pt x="440" y="2032"/>
                  </a:lnTo>
                  <a:lnTo>
                    <a:pt x="424" y="2022"/>
                  </a:lnTo>
                  <a:lnTo>
                    <a:pt x="409" y="2013"/>
                  </a:lnTo>
                  <a:lnTo>
                    <a:pt x="417" y="2000"/>
                  </a:lnTo>
                  <a:lnTo>
                    <a:pt x="428" y="1984"/>
                  </a:lnTo>
                  <a:lnTo>
                    <a:pt x="442" y="1970"/>
                  </a:lnTo>
                  <a:lnTo>
                    <a:pt x="459" y="1956"/>
                  </a:lnTo>
                  <a:lnTo>
                    <a:pt x="479" y="1943"/>
                  </a:lnTo>
                  <a:close/>
                  <a:moveTo>
                    <a:pt x="1377" y="0"/>
                  </a:moveTo>
                  <a:lnTo>
                    <a:pt x="1401" y="1"/>
                  </a:lnTo>
                  <a:lnTo>
                    <a:pt x="1428" y="9"/>
                  </a:lnTo>
                  <a:lnTo>
                    <a:pt x="1453" y="19"/>
                  </a:lnTo>
                  <a:lnTo>
                    <a:pt x="1475" y="32"/>
                  </a:lnTo>
                  <a:lnTo>
                    <a:pt x="1491" y="47"/>
                  </a:lnTo>
                  <a:lnTo>
                    <a:pt x="1503" y="65"/>
                  </a:lnTo>
                  <a:lnTo>
                    <a:pt x="1511" y="86"/>
                  </a:lnTo>
                  <a:lnTo>
                    <a:pt x="1514" y="111"/>
                  </a:lnTo>
                  <a:lnTo>
                    <a:pt x="1512" y="137"/>
                  </a:lnTo>
                  <a:lnTo>
                    <a:pt x="1507" y="169"/>
                  </a:lnTo>
                  <a:lnTo>
                    <a:pt x="1496" y="202"/>
                  </a:lnTo>
                  <a:lnTo>
                    <a:pt x="1333" y="698"/>
                  </a:lnTo>
                  <a:lnTo>
                    <a:pt x="1333" y="702"/>
                  </a:lnTo>
                  <a:lnTo>
                    <a:pt x="1332" y="707"/>
                  </a:lnTo>
                  <a:lnTo>
                    <a:pt x="1154" y="1200"/>
                  </a:lnTo>
                  <a:lnTo>
                    <a:pt x="1470" y="1815"/>
                  </a:lnTo>
                  <a:lnTo>
                    <a:pt x="1473" y="1823"/>
                  </a:lnTo>
                  <a:lnTo>
                    <a:pt x="1473" y="1832"/>
                  </a:lnTo>
                  <a:lnTo>
                    <a:pt x="1470" y="1840"/>
                  </a:lnTo>
                  <a:lnTo>
                    <a:pt x="1464" y="1847"/>
                  </a:lnTo>
                  <a:lnTo>
                    <a:pt x="1456" y="1851"/>
                  </a:lnTo>
                  <a:lnTo>
                    <a:pt x="1447" y="1853"/>
                  </a:lnTo>
                  <a:lnTo>
                    <a:pt x="1174" y="1852"/>
                  </a:lnTo>
                  <a:lnTo>
                    <a:pt x="1174" y="1895"/>
                  </a:lnTo>
                  <a:lnTo>
                    <a:pt x="1174" y="1939"/>
                  </a:lnTo>
                  <a:lnTo>
                    <a:pt x="1174" y="1983"/>
                  </a:lnTo>
                  <a:lnTo>
                    <a:pt x="1174" y="2028"/>
                  </a:lnTo>
                  <a:lnTo>
                    <a:pt x="1174" y="2072"/>
                  </a:lnTo>
                  <a:lnTo>
                    <a:pt x="1174" y="2115"/>
                  </a:lnTo>
                  <a:lnTo>
                    <a:pt x="1173" y="2156"/>
                  </a:lnTo>
                  <a:lnTo>
                    <a:pt x="1173" y="2194"/>
                  </a:lnTo>
                  <a:lnTo>
                    <a:pt x="1173" y="2229"/>
                  </a:lnTo>
                  <a:lnTo>
                    <a:pt x="1173" y="2261"/>
                  </a:lnTo>
                  <a:lnTo>
                    <a:pt x="1173" y="2287"/>
                  </a:lnTo>
                  <a:lnTo>
                    <a:pt x="1173" y="2310"/>
                  </a:lnTo>
                  <a:lnTo>
                    <a:pt x="1173" y="2326"/>
                  </a:lnTo>
                  <a:lnTo>
                    <a:pt x="1173" y="2336"/>
                  </a:lnTo>
                  <a:lnTo>
                    <a:pt x="1173" y="2340"/>
                  </a:lnTo>
                  <a:lnTo>
                    <a:pt x="1171" y="2369"/>
                  </a:lnTo>
                  <a:lnTo>
                    <a:pt x="1166" y="2394"/>
                  </a:lnTo>
                  <a:lnTo>
                    <a:pt x="1159" y="2416"/>
                  </a:lnTo>
                  <a:lnTo>
                    <a:pt x="1149" y="2434"/>
                  </a:lnTo>
                  <a:lnTo>
                    <a:pt x="1136" y="2448"/>
                  </a:lnTo>
                  <a:lnTo>
                    <a:pt x="1122" y="2461"/>
                  </a:lnTo>
                  <a:lnTo>
                    <a:pt x="1108" y="2470"/>
                  </a:lnTo>
                  <a:lnTo>
                    <a:pt x="1093" y="2477"/>
                  </a:lnTo>
                  <a:lnTo>
                    <a:pt x="1077" y="2482"/>
                  </a:lnTo>
                  <a:lnTo>
                    <a:pt x="1062" y="2485"/>
                  </a:lnTo>
                  <a:lnTo>
                    <a:pt x="1048" y="2487"/>
                  </a:lnTo>
                  <a:lnTo>
                    <a:pt x="1035" y="2489"/>
                  </a:lnTo>
                  <a:lnTo>
                    <a:pt x="1024" y="2489"/>
                  </a:lnTo>
                  <a:lnTo>
                    <a:pt x="1011" y="2488"/>
                  </a:lnTo>
                  <a:lnTo>
                    <a:pt x="994" y="2486"/>
                  </a:lnTo>
                  <a:lnTo>
                    <a:pt x="975" y="2482"/>
                  </a:lnTo>
                  <a:lnTo>
                    <a:pt x="955" y="2475"/>
                  </a:lnTo>
                  <a:lnTo>
                    <a:pt x="935" y="2464"/>
                  </a:lnTo>
                  <a:lnTo>
                    <a:pt x="919" y="2456"/>
                  </a:lnTo>
                  <a:lnTo>
                    <a:pt x="899" y="2445"/>
                  </a:lnTo>
                  <a:lnTo>
                    <a:pt x="876" y="2433"/>
                  </a:lnTo>
                  <a:lnTo>
                    <a:pt x="849" y="2419"/>
                  </a:lnTo>
                  <a:lnTo>
                    <a:pt x="820" y="2403"/>
                  </a:lnTo>
                  <a:lnTo>
                    <a:pt x="825" y="2380"/>
                  </a:lnTo>
                  <a:lnTo>
                    <a:pt x="827" y="2351"/>
                  </a:lnTo>
                  <a:lnTo>
                    <a:pt x="827" y="2075"/>
                  </a:lnTo>
                  <a:lnTo>
                    <a:pt x="843" y="2084"/>
                  </a:lnTo>
                  <a:lnTo>
                    <a:pt x="860" y="2093"/>
                  </a:lnTo>
                  <a:lnTo>
                    <a:pt x="876" y="2103"/>
                  </a:lnTo>
                  <a:lnTo>
                    <a:pt x="876" y="1851"/>
                  </a:lnTo>
                  <a:lnTo>
                    <a:pt x="799" y="1851"/>
                  </a:lnTo>
                  <a:lnTo>
                    <a:pt x="801" y="2351"/>
                  </a:lnTo>
                  <a:lnTo>
                    <a:pt x="799" y="2373"/>
                  </a:lnTo>
                  <a:lnTo>
                    <a:pt x="796" y="2391"/>
                  </a:lnTo>
                  <a:lnTo>
                    <a:pt x="787" y="2413"/>
                  </a:lnTo>
                  <a:lnTo>
                    <a:pt x="776" y="2430"/>
                  </a:lnTo>
                  <a:lnTo>
                    <a:pt x="762" y="2445"/>
                  </a:lnTo>
                  <a:lnTo>
                    <a:pt x="748" y="2457"/>
                  </a:lnTo>
                  <a:lnTo>
                    <a:pt x="732" y="2466"/>
                  </a:lnTo>
                  <a:lnTo>
                    <a:pt x="715" y="2473"/>
                  </a:lnTo>
                  <a:lnTo>
                    <a:pt x="700" y="2478"/>
                  </a:lnTo>
                  <a:lnTo>
                    <a:pt x="685" y="2482"/>
                  </a:lnTo>
                  <a:lnTo>
                    <a:pt x="671" y="2484"/>
                  </a:lnTo>
                  <a:lnTo>
                    <a:pt x="659" y="2485"/>
                  </a:lnTo>
                  <a:lnTo>
                    <a:pt x="650" y="2485"/>
                  </a:lnTo>
                  <a:lnTo>
                    <a:pt x="635" y="2484"/>
                  </a:lnTo>
                  <a:lnTo>
                    <a:pt x="615" y="2482"/>
                  </a:lnTo>
                  <a:lnTo>
                    <a:pt x="593" y="2476"/>
                  </a:lnTo>
                  <a:lnTo>
                    <a:pt x="592" y="2475"/>
                  </a:lnTo>
                  <a:lnTo>
                    <a:pt x="587" y="2473"/>
                  </a:lnTo>
                  <a:lnTo>
                    <a:pt x="579" y="2470"/>
                  </a:lnTo>
                  <a:lnTo>
                    <a:pt x="571" y="2466"/>
                  </a:lnTo>
                  <a:lnTo>
                    <a:pt x="564" y="2462"/>
                  </a:lnTo>
                  <a:lnTo>
                    <a:pt x="558" y="2459"/>
                  </a:lnTo>
                  <a:lnTo>
                    <a:pt x="537" y="2447"/>
                  </a:lnTo>
                  <a:lnTo>
                    <a:pt x="512" y="2434"/>
                  </a:lnTo>
                  <a:lnTo>
                    <a:pt x="483" y="2419"/>
                  </a:lnTo>
                  <a:lnTo>
                    <a:pt x="453" y="2401"/>
                  </a:lnTo>
                  <a:lnTo>
                    <a:pt x="419" y="2384"/>
                  </a:lnTo>
                  <a:lnTo>
                    <a:pt x="384" y="2365"/>
                  </a:lnTo>
                  <a:lnTo>
                    <a:pt x="348" y="2345"/>
                  </a:lnTo>
                  <a:lnTo>
                    <a:pt x="312" y="2326"/>
                  </a:lnTo>
                  <a:lnTo>
                    <a:pt x="276" y="2307"/>
                  </a:lnTo>
                  <a:lnTo>
                    <a:pt x="240" y="2287"/>
                  </a:lnTo>
                  <a:lnTo>
                    <a:pt x="205" y="2268"/>
                  </a:lnTo>
                  <a:lnTo>
                    <a:pt x="174" y="2250"/>
                  </a:lnTo>
                  <a:lnTo>
                    <a:pt x="144" y="2234"/>
                  </a:lnTo>
                  <a:lnTo>
                    <a:pt x="116" y="2219"/>
                  </a:lnTo>
                  <a:lnTo>
                    <a:pt x="94" y="2207"/>
                  </a:lnTo>
                  <a:lnTo>
                    <a:pt x="75" y="2195"/>
                  </a:lnTo>
                  <a:lnTo>
                    <a:pt x="50" y="2179"/>
                  </a:lnTo>
                  <a:lnTo>
                    <a:pt x="31" y="2161"/>
                  </a:lnTo>
                  <a:lnTo>
                    <a:pt x="17" y="2142"/>
                  </a:lnTo>
                  <a:lnTo>
                    <a:pt x="8" y="2123"/>
                  </a:lnTo>
                  <a:lnTo>
                    <a:pt x="2" y="2104"/>
                  </a:lnTo>
                  <a:lnTo>
                    <a:pt x="0" y="2084"/>
                  </a:lnTo>
                  <a:lnTo>
                    <a:pt x="1" y="2065"/>
                  </a:lnTo>
                  <a:lnTo>
                    <a:pt x="3" y="2048"/>
                  </a:lnTo>
                  <a:lnTo>
                    <a:pt x="7" y="2031"/>
                  </a:lnTo>
                  <a:lnTo>
                    <a:pt x="12" y="2017"/>
                  </a:lnTo>
                  <a:lnTo>
                    <a:pt x="17" y="2005"/>
                  </a:lnTo>
                  <a:lnTo>
                    <a:pt x="22" y="1994"/>
                  </a:lnTo>
                  <a:lnTo>
                    <a:pt x="29" y="1985"/>
                  </a:lnTo>
                  <a:lnTo>
                    <a:pt x="36" y="1975"/>
                  </a:lnTo>
                  <a:lnTo>
                    <a:pt x="44" y="1964"/>
                  </a:lnTo>
                  <a:lnTo>
                    <a:pt x="55" y="1953"/>
                  </a:lnTo>
                  <a:lnTo>
                    <a:pt x="66" y="1942"/>
                  </a:lnTo>
                  <a:lnTo>
                    <a:pt x="81" y="1932"/>
                  </a:lnTo>
                  <a:lnTo>
                    <a:pt x="96" y="1924"/>
                  </a:lnTo>
                  <a:lnTo>
                    <a:pt x="113" y="1918"/>
                  </a:lnTo>
                  <a:lnTo>
                    <a:pt x="132" y="1915"/>
                  </a:lnTo>
                  <a:lnTo>
                    <a:pt x="152" y="1915"/>
                  </a:lnTo>
                  <a:lnTo>
                    <a:pt x="175" y="1918"/>
                  </a:lnTo>
                  <a:lnTo>
                    <a:pt x="199" y="1926"/>
                  </a:lnTo>
                  <a:lnTo>
                    <a:pt x="226" y="1939"/>
                  </a:lnTo>
                  <a:lnTo>
                    <a:pt x="506" y="2102"/>
                  </a:lnTo>
                  <a:lnTo>
                    <a:pt x="505" y="1855"/>
                  </a:lnTo>
                  <a:lnTo>
                    <a:pt x="243" y="1857"/>
                  </a:lnTo>
                  <a:lnTo>
                    <a:pt x="234" y="1855"/>
                  </a:lnTo>
                  <a:lnTo>
                    <a:pt x="227" y="1851"/>
                  </a:lnTo>
                  <a:lnTo>
                    <a:pt x="221" y="1845"/>
                  </a:lnTo>
                  <a:lnTo>
                    <a:pt x="218" y="1836"/>
                  </a:lnTo>
                  <a:lnTo>
                    <a:pt x="218" y="1827"/>
                  </a:lnTo>
                  <a:lnTo>
                    <a:pt x="220" y="1819"/>
                  </a:lnTo>
                  <a:lnTo>
                    <a:pt x="529" y="1208"/>
                  </a:lnTo>
                  <a:lnTo>
                    <a:pt x="352" y="722"/>
                  </a:lnTo>
                  <a:lnTo>
                    <a:pt x="351" y="717"/>
                  </a:lnTo>
                  <a:lnTo>
                    <a:pt x="351" y="714"/>
                  </a:lnTo>
                  <a:lnTo>
                    <a:pt x="344" y="696"/>
                  </a:lnTo>
                  <a:lnTo>
                    <a:pt x="337" y="675"/>
                  </a:lnTo>
                  <a:lnTo>
                    <a:pt x="329" y="649"/>
                  </a:lnTo>
                  <a:lnTo>
                    <a:pt x="320" y="621"/>
                  </a:lnTo>
                  <a:lnTo>
                    <a:pt x="310" y="590"/>
                  </a:lnTo>
                  <a:lnTo>
                    <a:pt x="298" y="558"/>
                  </a:lnTo>
                  <a:lnTo>
                    <a:pt x="288" y="525"/>
                  </a:lnTo>
                  <a:lnTo>
                    <a:pt x="276" y="490"/>
                  </a:lnTo>
                  <a:lnTo>
                    <a:pt x="265" y="455"/>
                  </a:lnTo>
                  <a:lnTo>
                    <a:pt x="253" y="421"/>
                  </a:lnTo>
                  <a:lnTo>
                    <a:pt x="242" y="387"/>
                  </a:lnTo>
                  <a:lnTo>
                    <a:pt x="232" y="354"/>
                  </a:lnTo>
                  <a:lnTo>
                    <a:pt x="222" y="325"/>
                  </a:lnTo>
                  <a:lnTo>
                    <a:pt x="213" y="296"/>
                  </a:lnTo>
                  <a:lnTo>
                    <a:pt x="204" y="271"/>
                  </a:lnTo>
                  <a:lnTo>
                    <a:pt x="197" y="249"/>
                  </a:lnTo>
                  <a:lnTo>
                    <a:pt x="191" y="231"/>
                  </a:lnTo>
                  <a:lnTo>
                    <a:pt x="187" y="218"/>
                  </a:lnTo>
                  <a:lnTo>
                    <a:pt x="184" y="209"/>
                  </a:lnTo>
                  <a:lnTo>
                    <a:pt x="183" y="206"/>
                  </a:lnTo>
                  <a:lnTo>
                    <a:pt x="173" y="172"/>
                  </a:lnTo>
                  <a:lnTo>
                    <a:pt x="168" y="141"/>
                  </a:lnTo>
                  <a:lnTo>
                    <a:pt x="166" y="114"/>
                  </a:lnTo>
                  <a:lnTo>
                    <a:pt x="169" y="90"/>
                  </a:lnTo>
                  <a:lnTo>
                    <a:pt x="177" y="69"/>
                  </a:lnTo>
                  <a:lnTo>
                    <a:pt x="188" y="50"/>
                  </a:lnTo>
                  <a:lnTo>
                    <a:pt x="204" y="35"/>
                  </a:lnTo>
                  <a:lnTo>
                    <a:pt x="226" y="23"/>
                  </a:lnTo>
                  <a:lnTo>
                    <a:pt x="251" y="13"/>
                  </a:lnTo>
                  <a:lnTo>
                    <a:pt x="278" y="5"/>
                  </a:lnTo>
                  <a:lnTo>
                    <a:pt x="303" y="3"/>
                  </a:lnTo>
                  <a:lnTo>
                    <a:pt x="326" y="6"/>
                  </a:lnTo>
                  <a:lnTo>
                    <a:pt x="346" y="15"/>
                  </a:lnTo>
                  <a:lnTo>
                    <a:pt x="366" y="27"/>
                  </a:lnTo>
                  <a:lnTo>
                    <a:pt x="384" y="44"/>
                  </a:lnTo>
                  <a:lnTo>
                    <a:pt x="400" y="67"/>
                  </a:lnTo>
                  <a:lnTo>
                    <a:pt x="414" y="94"/>
                  </a:lnTo>
                  <a:lnTo>
                    <a:pt x="426" y="127"/>
                  </a:lnTo>
                  <a:lnTo>
                    <a:pt x="610" y="684"/>
                  </a:lnTo>
                  <a:lnTo>
                    <a:pt x="1075" y="677"/>
                  </a:lnTo>
                  <a:lnTo>
                    <a:pt x="1074" y="673"/>
                  </a:lnTo>
                  <a:lnTo>
                    <a:pt x="1074" y="667"/>
                  </a:lnTo>
                  <a:lnTo>
                    <a:pt x="1075" y="663"/>
                  </a:lnTo>
                  <a:lnTo>
                    <a:pt x="1254" y="123"/>
                  </a:lnTo>
                  <a:lnTo>
                    <a:pt x="1266" y="90"/>
                  </a:lnTo>
                  <a:lnTo>
                    <a:pt x="1280" y="64"/>
                  </a:lnTo>
                  <a:lnTo>
                    <a:pt x="1296" y="41"/>
                  </a:lnTo>
                  <a:lnTo>
                    <a:pt x="1313" y="24"/>
                  </a:lnTo>
                  <a:lnTo>
                    <a:pt x="1333" y="11"/>
                  </a:lnTo>
                  <a:lnTo>
                    <a:pt x="1354" y="3"/>
                  </a:lnTo>
                  <a:lnTo>
                    <a:pt x="137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8" name="Freeform 282"/>
            <p:cNvSpPr>
              <a:spLocks/>
            </p:cNvSpPr>
            <p:nvPr/>
          </p:nvSpPr>
          <p:spPr bwMode="auto">
            <a:xfrm>
              <a:off x="4044" y="2501"/>
              <a:ext cx="107" cy="95"/>
            </a:xfrm>
            <a:custGeom>
              <a:avLst/>
              <a:gdLst>
                <a:gd name="T0" fmla="*/ 6 w 964"/>
                <a:gd name="T1" fmla="*/ 0 h 858"/>
                <a:gd name="T2" fmla="*/ 7 w 964"/>
                <a:gd name="T3" fmla="*/ 0 h 858"/>
                <a:gd name="T4" fmla="*/ 8 w 964"/>
                <a:gd name="T5" fmla="*/ 1 h 858"/>
                <a:gd name="T6" fmla="*/ 9 w 964"/>
                <a:gd name="T7" fmla="*/ 1 h 858"/>
                <a:gd name="T8" fmla="*/ 9 w 964"/>
                <a:gd name="T9" fmla="*/ 1 h 858"/>
                <a:gd name="T10" fmla="*/ 10 w 964"/>
                <a:gd name="T11" fmla="*/ 1 h 858"/>
                <a:gd name="T12" fmla="*/ 11 w 964"/>
                <a:gd name="T13" fmla="*/ 2 h 858"/>
                <a:gd name="T14" fmla="*/ 11 w 964"/>
                <a:gd name="T15" fmla="*/ 2 h 858"/>
                <a:gd name="T16" fmla="*/ 12 w 964"/>
                <a:gd name="T17" fmla="*/ 3 h 858"/>
                <a:gd name="T18" fmla="*/ 12 w 964"/>
                <a:gd name="T19" fmla="*/ 4 h 858"/>
                <a:gd name="T20" fmla="*/ 12 w 964"/>
                <a:gd name="T21" fmla="*/ 4 h 858"/>
                <a:gd name="T22" fmla="*/ 11 w 964"/>
                <a:gd name="T23" fmla="*/ 5 h 858"/>
                <a:gd name="T24" fmla="*/ 12 w 964"/>
                <a:gd name="T25" fmla="*/ 6 h 858"/>
                <a:gd name="T26" fmla="*/ 12 w 964"/>
                <a:gd name="T27" fmla="*/ 6 h 858"/>
                <a:gd name="T28" fmla="*/ 12 w 964"/>
                <a:gd name="T29" fmla="*/ 7 h 858"/>
                <a:gd name="T30" fmla="*/ 11 w 964"/>
                <a:gd name="T31" fmla="*/ 8 h 858"/>
                <a:gd name="T32" fmla="*/ 11 w 964"/>
                <a:gd name="T33" fmla="*/ 9 h 858"/>
                <a:gd name="T34" fmla="*/ 10 w 964"/>
                <a:gd name="T35" fmla="*/ 9 h 858"/>
                <a:gd name="T36" fmla="*/ 9 w 964"/>
                <a:gd name="T37" fmla="*/ 9 h 858"/>
                <a:gd name="T38" fmla="*/ 8 w 964"/>
                <a:gd name="T39" fmla="*/ 10 h 858"/>
                <a:gd name="T40" fmla="*/ 8 w 964"/>
                <a:gd name="T41" fmla="*/ 10 h 858"/>
                <a:gd name="T42" fmla="*/ 7 w 964"/>
                <a:gd name="T43" fmla="*/ 10 h 858"/>
                <a:gd name="T44" fmla="*/ 6 w 964"/>
                <a:gd name="T45" fmla="*/ 11 h 858"/>
                <a:gd name="T46" fmla="*/ 5 w 964"/>
                <a:gd name="T47" fmla="*/ 10 h 858"/>
                <a:gd name="T48" fmla="*/ 4 w 964"/>
                <a:gd name="T49" fmla="*/ 10 h 858"/>
                <a:gd name="T50" fmla="*/ 3 w 964"/>
                <a:gd name="T51" fmla="*/ 9 h 858"/>
                <a:gd name="T52" fmla="*/ 3 w 964"/>
                <a:gd name="T53" fmla="*/ 9 h 858"/>
                <a:gd name="T54" fmla="*/ 2 w 964"/>
                <a:gd name="T55" fmla="*/ 8 h 858"/>
                <a:gd name="T56" fmla="*/ 2 w 964"/>
                <a:gd name="T57" fmla="*/ 8 h 858"/>
                <a:gd name="T58" fmla="*/ 1 w 964"/>
                <a:gd name="T59" fmla="*/ 8 h 858"/>
                <a:gd name="T60" fmla="*/ 1 w 964"/>
                <a:gd name="T61" fmla="*/ 7 h 858"/>
                <a:gd name="T62" fmla="*/ 0 w 964"/>
                <a:gd name="T63" fmla="*/ 7 h 858"/>
                <a:gd name="T64" fmla="*/ 0 w 964"/>
                <a:gd name="T65" fmla="*/ 6 h 858"/>
                <a:gd name="T66" fmla="*/ 0 w 964"/>
                <a:gd name="T67" fmla="*/ 5 h 858"/>
                <a:gd name="T68" fmla="*/ 0 w 964"/>
                <a:gd name="T69" fmla="*/ 5 h 858"/>
                <a:gd name="T70" fmla="*/ 1 w 964"/>
                <a:gd name="T71" fmla="*/ 4 h 858"/>
                <a:gd name="T72" fmla="*/ 1 w 964"/>
                <a:gd name="T73" fmla="*/ 3 h 858"/>
                <a:gd name="T74" fmla="*/ 1 w 964"/>
                <a:gd name="T75" fmla="*/ 3 h 858"/>
                <a:gd name="T76" fmla="*/ 2 w 964"/>
                <a:gd name="T77" fmla="*/ 2 h 858"/>
                <a:gd name="T78" fmla="*/ 2 w 964"/>
                <a:gd name="T79" fmla="*/ 2 h 858"/>
                <a:gd name="T80" fmla="*/ 3 w 964"/>
                <a:gd name="T81" fmla="*/ 1 h 858"/>
                <a:gd name="T82" fmla="*/ 4 w 964"/>
                <a:gd name="T83" fmla="*/ 1 h 858"/>
                <a:gd name="T84" fmla="*/ 4 w 964"/>
                <a:gd name="T85" fmla="*/ 0 h 858"/>
                <a:gd name="T86" fmla="*/ 5 w 964"/>
                <a:gd name="T87" fmla="*/ 0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4"/>
                <a:gd name="T133" fmla="*/ 0 h 858"/>
                <a:gd name="T134" fmla="*/ 964 w 964"/>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4" h="858">
                  <a:moveTo>
                    <a:pt x="473" y="0"/>
                  </a:moveTo>
                  <a:lnTo>
                    <a:pt x="512" y="2"/>
                  </a:lnTo>
                  <a:lnTo>
                    <a:pt x="549" y="10"/>
                  </a:lnTo>
                  <a:lnTo>
                    <a:pt x="585" y="22"/>
                  </a:lnTo>
                  <a:lnTo>
                    <a:pt x="617" y="39"/>
                  </a:lnTo>
                  <a:lnTo>
                    <a:pt x="648" y="59"/>
                  </a:lnTo>
                  <a:lnTo>
                    <a:pt x="676" y="82"/>
                  </a:lnTo>
                  <a:lnTo>
                    <a:pt x="700" y="110"/>
                  </a:lnTo>
                  <a:lnTo>
                    <a:pt x="723" y="103"/>
                  </a:lnTo>
                  <a:lnTo>
                    <a:pt x="747" y="98"/>
                  </a:lnTo>
                  <a:lnTo>
                    <a:pt x="772" y="96"/>
                  </a:lnTo>
                  <a:lnTo>
                    <a:pt x="806" y="99"/>
                  </a:lnTo>
                  <a:lnTo>
                    <a:pt x="839" y="108"/>
                  </a:lnTo>
                  <a:lnTo>
                    <a:pt x="869" y="122"/>
                  </a:lnTo>
                  <a:lnTo>
                    <a:pt x="895" y="142"/>
                  </a:lnTo>
                  <a:lnTo>
                    <a:pt x="919" y="164"/>
                  </a:lnTo>
                  <a:lnTo>
                    <a:pt x="938" y="192"/>
                  </a:lnTo>
                  <a:lnTo>
                    <a:pt x="953" y="221"/>
                  </a:lnTo>
                  <a:lnTo>
                    <a:pt x="961" y="254"/>
                  </a:lnTo>
                  <a:lnTo>
                    <a:pt x="964" y="288"/>
                  </a:lnTo>
                  <a:lnTo>
                    <a:pt x="962" y="318"/>
                  </a:lnTo>
                  <a:lnTo>
                    <a:pt x="955" y="348"/>
                  </a:lnTo>
                  <a:lnTo>
                    <a:pt x="943" y="374"/>
                  </a:lnTo>
                  <a:lnTo>
                    <a:pt x="929" y="399"/>
                  </a:lnTo>
                  <a:lnTo>
                    <a:pt x="941" y="426"/>
                  </a:lnTo>
                  <a:lnTo>
                    <a:pt x="952" y="455"/>
                  </a:lnTo>
                  <a:lnTo>
                    <a:pt x="958" y="484"/>
                  </a:lnTo>
                  <a:lnTo>
                    <a:pt x="960" y="516"/>
                  </a:lnTo>
                  <a:lnTo>
                    <a:pt x="957" y="555"/>
                  </a:lnTo>
                  <a:lnTo>
                    <a:pt x="947" y="591"/>
                  </a:lnTo>
                  <a:lnTo>
                    <a:pt x="932" y="626"/>
                  </a:lnTo>
                  <a:lnTo>
                    <a:pt x="913" y="658"/>
                  </a:lnTo>
                  <a:lnTo>
                    <a:pt x="889" y="685"/>
                  </a:lnTo>
                  <a:lnTo>
                    <a:pt x="861" y="710"/>
                  </a:lnTo>
                  <a:lnTo>
                    <a:pt x="830" y="729"/>
                  </a:lnTo>
                  <a:lnTo>
                    <a:pt x="795" y="743"/>
                  </a:lnTo>
                  <a:lnTo>
                    <a:pt x="758" y="753"/>
                  </a:lnTo>
                  <a:lnTo>
                    <a:pt x="720" y="756"/>
                  </a:lnTo>
                  <a:lnTo>
                    <a:pt x="694" y="755"/>
                  </a:lnTo>
                  <a:lnTo>
                    <a:pt x="669" y="780"/>
                  </a:lnTo>
                  <a:lnTo>
                    <a:pt x="643" y="803"/>
                  </a:lnTo>
                  <a:lnTo>
                    <a:pt x="612" y="821"/>
                  </a:lnTo>
                  <a:lnTo>
                    <a:pt x="581" y="836"/>
                  </a:lnTo>
                  <a:lnTo>
                    <a:pt x="547" y="847"/>
                  </a:lnTo>
                  <a:lnTo>
                    <a:pt x="510" y="855"/>
                  </a:lnTo>
                  <a:lnTo>
                    <a:pt x="473" y="858"/>
                  </a:lnTo>
                  <a:lnTo>
                    <a:pt x="433" y="855"/>
                  </a:lnTo>
                  <a:lnTo>
                    <a:pt x="395" y="846"/>
                  </a:lnTo>
                  <a:lnTo>
                    <a:pt x="358" y="833"/>
                  </a:lnTo>
                  <a:lnTo>
                    <a:pt x="324" y="816"/>
                  </a:lnTo>
                  <a:lnTo>
                    <a:pt x="293" y="794"/>
                  </a:lnTo>
                  <a:lnTo>
                    <a:pt x="265" y="768"/>
                  </a:lnTo>
                  <a:lnTo>
                    <a:pt x="240" y="739"/>
                  </a:lnTo>
                  <a:lnTo>
                    <a:pt x="220" y="708"/>
                  </a:lnTo>
                  <a:lnTo>
                    <a:pt x="203" y="672"/>
                  </a:lnTo>
                  <a:lnTo>
                    <a:pt x="198" y="673"/>
                  </a:lnTo>
                  <a:lnTo>
                    <a:pt x="192" y="673"/>
                  </a:lnTo>
                  <a:lnTo>
                    <a:pt x="157" y="670"/>
                  </a:lnTo>
                  <a:lnTo>
                    <a:pt x="125" y="661"/>
                  </a:lnTo>
                  <a:lnTo>
                    <a:pt x="95" y="646"/>
                  </a:lnTo>
                  <a:lnTo>
                    <a:pt x="68" y="628"/>
                  </a:lnTo>
                  <a:lnTo>
                    <a:pt x="45" y="605"/>
                  </a:lnTo>
                  <a:lnTo>
                    <a:pt x="26" y="578"/>
                  </a:lnTo>
                  <a:lnTo>
                    <a:pt x="11" y="548"/>
                  </a:lnTo>
                  <a:lnTo>
                    <a:pt x="3" y="516"/>
                  </a:lnTo>
                  <a:lnTo>
                    <a:pt x="0" y="481"/>
                  </a:lnTo>
                  <a:lnTo>
                    <a:pt x="2" y="452"/>
                  </a:lnTo>
                  <a:lnTo>
                    <a:pt x="8" y="423"/>
                  </a:lnTo>
                  <a:lnTo>
                    <a:pt x="19" y="397"/>
                  </a:lnTo>
                  <a:lnTo>
                    <a:pt x="34" y="372"/>
                  </a:lnTo>
                  <a:lnTo>
                    <a:pt x="51" y="351"/>
                  </a:lnTo>
                  <a:lnTo>
                    <a:pt x="72" y="331"/>
                  </a:lnTo>
                  <a:lnTo>
                    <a:pt x="70" y="306"/>
                  </a:lnTo>
                  <a:lnTo>
                    <a:pt x="73" y="273"/>
                  </a:lnTo>
                  <a:lnTo>
                    <a:pt x="81" y="243"/>
                  </a:lnTo>
                  <a:lnTo>
                    <a:pt x="93" y="214"/>
                  </a:lnTo>
                  <a:lnTo>
                    <a:pt x="110" y="189"/>
                  </a:lnTo>
                  <a:lnTo>
                    <a:pt x="131" y="166"/>
                  </a:lnTo>
                  <a:lnTo>
                    <a:pt x="154" y="147"/>
                  </a:lnTo>
                  <a:lnTo>
                    <a:pt x="182" y="131"/>
                  </a:lnTo>
                  <a:lnTo>
                    <a:pt x="212" y="120"/>
                  </a:lnTo>
                  <a:lnTo>
                    <a:pt x="242" y="115"/>
                  </a:lnTo>
                  <a:lnTo>
                    <a:pt x="267" y="87"/>
                  </a:lnTo>
                  <a:lnTo>
                    <a:pt x="295" y="61"/>
                  </a:lnTo>
                  <a:lnTo>
                    <a:pt x="326" y="40"/>
                  </a:lnTo>
                  <a:lnTo>
                    <a:pt x="360" y="23"/>
                  </a:lnTo>
                  <a:lnTo>
                    <a:pt x="396" y="10"/>
                  </a:lnTo>
                  <a:lnTo>
                    <a:pt x="433" y="2"/>
                  </a:lnTo>
                  <a:lnTo>
                    <a:pt x="473"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9" name="Freeform 283"/>
            <p:cNvSpPr>
              <a:spLocks/>
            </p:cNvSpPr>
            <p:nvPr/>
          </p:nvSpPr>
          <p:spPr bwMode="auto">
            <a:xfrm>
              <a:off x="4226" y="2501"/>
              <a:ext cx="108" cy="95"/>
            </a:xfrm>
            <a:custGeom>
              <a:avLst/>
              <a:gdLst>
                <a:gd name="T0" fmla="*/ 7 w 965"/>
                <a:gd name="T1" fmla="*/ 0 h 857"/>
                <a:gd name="T2" fmla="*/ 8 w 965"/>
                <a:gd name="T3" fmla="*/ 0 h 857"/>
                <a:gd name="T4" fmla="*/ 8 w 965"/>
                <a:gd name="T5" fmla="*/ 1 h 857"/>
                <a:gd name="T6" fmla="*/ 9 w 965"/>
                <a:gd name="T7" fmla="*/ 1 h 857"/>
                <a:gd name="T8" fmla="*/ 10 w 965"/>
                <a:gd name="T9" fmla="*/ 2 h 857"/>
                <a:gd name="T10" fmla="*/ 10 w 965"/>
                <a:gd name="T11" fmla="*/ 2 h 857"/>
                <a:gd name="T12" fmla="*/ 11 w 965"/>
                <a:gd name="T13" fmla="*/ 3 h 857"/>
                <a:gd name="T14" fmla="*/ 11 w 965"/>
                <a:gd name="T15" fmla="*/ 3 h 857"/>
                <a:gd name="T16" fmla="*/ 11 w 965"/>
                <a:gd name="T17" fmla="*/ 4 h 857"/>
                <a:gd name="T18" fmla="*/ 12 w 965"/>
                <a:gd name="T19" fmla="*/ 5 h 857"/>
                <a:gd name="T20" fmla="*/ 12 w 965"/>
                <a:gd name="T21" fmla="*/ 5 h 857"/>
                <a:gd name="T22" fmla="*/ 12 w 965"/>
                <a:gd name="T23" fmla="*/ 6 h 857"/>
                <a:gd name="T24" fmla="*/ 12 w 965"/>
                <a:gd name="T25" fmla="*/ 7 h 857"/>
                <a:gd name="T26" fmla="*/ 12 w 965"/>
                <a:gd name="T27" fmla="*/ 7 h 857"/>
                <a:gd name="T28" fmla="*/ 11 w 965"/>
                <a:gd name="T29" fmla="*/ 8 h 857"/>
                <a:gd name="T30" fmla="*/ 10 w 965"/>
                <a:gd name="T31" fmla="*/ 8 h 857"/>
                <a:gd name="T32" fmla="*/ 10 w 965"/>
                <a:gd name="T33" fmla="*/ 8 h 857"/>
                <a:gd name="T34" fmla="*/ 9 w 965"/>
                <a:gd name="T35" fmla="*/ 9 h 857"/>
                <a:gd name="T36" fmla="*/ 9 w 965"/>
                <a:gd name="T37" fmla="*/ 9 h 857"/>
                <a:gd name="T38" fmla="*/ 8 w 965"/>
                <a:gd name="T39" fmla="*/ 10 h 857"/>
                <a:gd name="T40" fmla="*/ 7 w 965"/>
                <a:gd name="T41" fmla="*/ 10 h 857"/>
                <a:gd name="T42" fmla="*/ 6 w 965"/>
                <a:gd name="T43" fmla="*/ 11 h 857"/>
                <a:gd name="T44" fmla="*/ 5 w 965"/>
                <a:gd name="T45" fmla="*/ 10 h 857"/>
                <a:gd name="T46" fmla="*/ 4 w 965"/>
                <a:gd name="T47" fmla="*/ 10 h 857"/>
                <a:gd name="T48" fmla="*/ 4 w 965"/>
                <a:gd name="T49" fmla="*/ 10 h 857"/>
                <a:gd name="T50" fmla="*/ 3 w 965"/>
                <a:gd name="T51" fmla="*/ 9 h 857"/>
                <a:gd name="T52" fmla="*/ 2 w 965"/>
                <a:gd name="T53" fmla="*/ 9 h 857"/>
                <a:gd name="T54" fmla="*/ 1 w 965"/>
                <a:gd name="T55" fmla="*/ 9 h 857"/>
                <a:gd name="T56" fmla="*/ 1 w 965"/>
                <a:gd name="T57" fmla="*/ 8 h 857"/>
                <a:gd name="T58" fmla="*/ 0 w 965"/>
                <a:gd name="T59" fmla="*/ 7 h 857"/>
                <a:gd name="T60" fmla="*/ 0 w 965"/>
                <a:gd name="T61" fmla="*/ 6 h 857"/>
                <a:gd name="T62" fmla="*/ 0 w 965"/>
                <a:gd name="T63" fmla="*/ 6 h 857"/>
                <a:gd name="T64" fmla="*/ 0 w 965"/>
                <a:gd name="T65" fmla="*/ 5 h 857"/>
                <a:gd name="T66" fmla="*/ 0 w 965"/>
                <a:gd name="T67" fmla="*/ 4 h 857"/>
                <a:gd name="T68" fmla="*/ 0 w 965"/>
                <a:gd name="T69" fmla="*/ 4 h 857"/>
                <a:gd name="T70" fmla="*/ 0 w 965"/>
                <a:gd name="T71" fmla="*/ 3 h 857"/>
                <a:gd name="T72" fmla="*/ 1 w 965"/>
                <a:gd name="T73" fmla="*/ 2 h 857"/>
                <a:gd name="T74" fmla="*/ 1 w 965"/>
                <a:gd name="T75" fmla="*/ 2 h 857"/>
                <a:gd name="T76" fmla="*/ 2 w 965"/>
                <a:gd name="T77" fmla="*/ 1 h 857"/>
                <a:gd name="T78" fmla="*/ 3 w 965"/>
                <a:gd name="T79" fmla="*/ 1 h 857"/>
                <a:gd name="T80" fmla="*/ 3 w 965"/>
                <a:gd name="T81" fmla="*/ 1 h 857"/>
                <a:gd name="T82" fmla="*/ 4 w 965"/>
                <a:gd name="T83" fmla="*/ 1 h 857"/>
                <a:gd name="T84" fmla="*/ 5 w 965"/>
                <a:gd name="T85" fmla="*/ 0 h 857"/>
                <a:gd name="T86" fmla="*/ 6 w 965"/>
                <a:gd name="T87" fmla="*/ 0 h 8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5"/>
                <a:gd name="T133" fmla="*/ 0 h 857"/>
                <a:gd name="T134" fmla="*/ 965 w 965"/>
                <a:gd name="T135" fmla="*/ 857 h 8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5" h="857">
                  <a:moveTo>
                    <a:pt x="492" y="0"/>
                  </a:moveTo>
                  <a:lnTo>
                    <a:pt x="531" y="2"/>
                  </a:lnTo>
                  <a:lnTo>
                    <a:pt x="570" y="10"/>
                  </a:lnTo>
                  <a:lnTo>
                    <a:pt x="606" y="23"/>
                  </a:lnTo>
                  <a:lnTo>
                    <a:pt x="639" y="40"/>
                  </a:lnTo>
                  <a:lnTo>
                    <a:pt x="670" y="61"/>
                  </a:lnTo>
                  <a:lnTo>
                    <a:pt x="698" y="87"/>
                  </a:lnTo>
                  <a:lnTo>
                    <a:pt x="722" y="115"/>
                  </a:lnTo>
                  <a:lnTo>
                    <a:pt x="754" y="120"/>
                  </a:lnTo>
                  <a:lnTo>
                    <a:pt x="783" y="131"/>
                  </a:lnTo>
                  <a:lnTo>
                    <a:pt x="810" y="147"/>
                  </a:lnTo>
                  <a:lnTo>
                    <a:pt x="835" y="166"/>
                  </a:lnTo>
                  <a:lnTo>
                    <a:pt x="855" y="189"/>
                  </a:lnTo>
                  <a:lnTo>
                    <a:pt x="871" y="214"/>
                  </a:lnTo>
                  <a:lnTo>
                    <a:pt x="885" y="243"/>
                  </a:lnTo>
                  <a:lnTo>
                    <a:pt x="893" y="273"/>
                  </a:lnTo>
                  <a:lnTo>
                    <a:pt x="895" y="306"/>
                  </a:lnTo>
                  <a:lnTo>
                    <a:pt x="893" y="331"/>
                  </a:lnTo>
                  <a:lnTo>
                    <a:pt x="913" y="351"/>
                  </a:lnTo>
                  <a:lnTo>
                    <a:pt x="932" y="372"/>
                  </a:lnTo>
                  <a:lnTo>
                    <a:pt x="946" y="397"/>
                  </a:lnTo>
                  <a:lnTo>
                    <a:pt x="956" y="423"/>
                  </a:lnTo>
                  <a:lnTo>
                    <a:pt x="963" y="452"/>
                  </a:lnTo>
                  <a:lnTo>
                    <a:pt x="965" y="481"/>
                  </a:lnTo>
                  <a:lnTo>
                    <a:pt x="962" y="516"/>
                  </a:lnTo>
                  <a:lnTo>
                    <a:pt x="953" y="548"/>
                  </a:lnTo>
                  <a:lnTo>
                    <a:pt x="939" y="578"/>
                  </a:lnTo>
                  <a:lnTo>
                    <a:pt x="920" y="605"/>
                  </a:lnTo>
                  <a:lnTo>
                    <a:pt x="897" y="628"/>
                  </a:lnTo>
                  <a:lnTo>
                    <a:pt x="870" y="646"/>
                  </a:lnTo>
                  <a:lnTo>
                    <a:pt x="840" y="661"/>
                  </a:lnTo>
                  <a:lnTo>
                    <a:pt x="808" y="670"/>
                  </a:lnTo>
                  <a:lnTo>
                    <a:pt x="773" y="673"/>
                  </a:lnTo>
                  <a:lnTo>
                    <a:pt x="767" y="673"/>
                  </a:lnTo>
                  <a:lnTo>
                    <a:pt x="761" y="672"/>
                  </a:lnTo>
                  <a:lnTo>
                    <a:pt x="745" y="708"/>
                  </a:lnTo>
                  <a:lnTo>
                    <a:pt x="724" y="739"/>
                  </a:lnTo>
                  <a:lnTo>
                    <a:pt x="700" y="768"/>
                  </a:lnTo>
                  <a:lnTo>
                    <a:pt x="672" y="793"/>
                  </a:lnTo>
                  <a:lnTo>
                    <a:pt x="641" y="816"/>
                  </a:lnTo>
                  <a:lnTo>
                    <a:pt x="607" y="833"/>
                  </a:lnTo>
                  <a:lnTo>
                    <a:pt x="571" y="846"/>
                  </a:lnTo>
                  <a:lnTo>
                    <a:pt x="532" y="855"/>
                  </a:lnTo>
                  <a:lnTo>
                    <a:pt x="492" y="857"/>
                  </a:lnTo>
                  <a:lnTo>
                    <a:pt x="454" y="855"/>
                  </a:lnTo>
                  <a:lnTo>
                    <a:pt x="419" y="847"/>
                  </a:lnTo>
                  <a:lnTo>
                    <a:pt x="385" y="836"/>
                  </a:lnTo>
                  <a:lnTo>
                    <a:pt x="352" y="821"/>
                  </a:lnTo>
                  <a:lnTo>
                    <a:pt x="322" y="803"/>
                  </a:lnTo>
                  <a:lnTo>
                    <a:pt x="295" y="780"/>
                  </a:lnTo>
                  <a:lnTo>
                    <a:pt x="271" y="755"/>
                  </a:lnTo>
                  <a:lnTo>
                    <a:pt x="246" y="756"/>
                  </a:lnTo>
                  <a:lnTo>
                    <a:pt x="207" y="753"/>
                  </a:lnTo>
                  <a:lnTo>
                    <a:pt x="170" y="743"/>
                  </a:lnTo>
                  <a:lnTo>
                    <a:pt x="135" y="729"/>
                  </a:lnTo>
                  <a:lnTo>
                    <a:pt x="104" y="710"/>
                  </a:lnTo>
                  <a:lnTo>
                    <a:pt x="76" y="685"/>
                  </a:lnTo>
                  <a:lnTo>
                    <a:pt x="52" y="658"/>
                  </a:lnTo>
                  <a:lnTo>
                    <a:pt x="32" y="626"/>
                  </a:lnTo>
                  <a:lnTo>
                    <a:pt x="18" y="591"/>
                  </a:lnTo>
                  <a:lnTo>
                    <a:pt x="9" y="555"/>
                  </a:lnTo>
                  <a:lnTo>
                    <a:pt x="6" y="516"/>
                  </a:lnTo>
                  <a:lnTo>
                    <a:pt x="8" y="484"/>
                  </a:lnTo>
                  <a:lnTo>
                    <a:pt x="14" y="455"/>
                  </a:lnTo>
                  <a:lnTo>
                    <a:pt x="23" y="426"/>
                  </a:lnTo>
                  <a:lnTo>
                    <a:pt x="36" y="399"/>
                  </a:lnTo>
                  <a:lnTo>
                    <a:pt x="21" y="374"/>
                  </a:lnTo>
                  <a:lnTo>
                    <a:pt x="10" y="348"/>
                  </a:lnTo>
                  <a:lnTo>
                    <a:pt x="4" y="318"/>
                  </a:lnTo>
                  <a:lnTo>
                    <a:pt x="0" y="288"/>
                  </a:lnTo>
                  <a:lnTo>
                    <a:pt x="4" y="254"/>
                  </a:lnTo>
                  <a:lnTo>
                    <a:pt x="13" y="221"/>
                  </a:lnTo>
                  <a:lnTo>
                    <a:pt x="27" y="192"/>
                  </a:lnTo>
                  <a:lnTo>
                    <a:pt x="46" y="164"/>
                  </a:lnTo>
                  <a:lnTo>
                    <a:pt x="69" y="142"/>
                  </a:lnTo>
                  <a:lnTo>
                    <a:pt x="97" y="122"/>
                  </a:lnTo>
                  <a:lnTo>
                    <a:pt x="126" y="108"/>
                  </a:lnTo>
                  <a:lnTo>
                    <a:pt x="159" y="99"/>
                  </a:lnTo>
                  <a:lnTo>
                    <a:pt x="194" y="96"/>
                  </a:lnTo>
                  <a:lnTo>
                    <a:pt x="218" y="98"/>
                  </a:lnTo>
                  <a:lnTo>
                    <a:pt x="242" y="103"/>
                  </a:lnTo>
                  <a:lnTo>
                    <a:pt x="264" y="110"/>
                  </a:lnTo>
                  <a:lnTo>
                    <a:pt x="289" y="82"/>
                  </a:lnTo>
                  <a:lnTo>
                    <a:pt x="316" y="59"/>
                  </a:lnTo>
                  <a:lnTo>
                    <a:pt x="347" y="39"/>
                  </a:lnTo>
                  <a:lnTo>
                    <a:pt x="381" y="22"/>
                  </a:lnTo>
                  <a:lnTo>
                    <a:pt x="415" y="10"/>
                  </a:lnTo>
                  <a:lnTo>
                    <a:pt x="453" y="2"/>
                  </a:lnTo>
                  <a:lnTo>
                    <a:pt x="492" y="0"/>
                  </a:lnTo>
                  <a:close/>
                </a:path>
              </a:pathLst>
            </a:custGeom>
            <a:grpFill/>
            <a:ln w="0">
              <a:solidFill>
                <a:schemeClr val="bg1"/>
              </a:solidFill>
              <a:prstDash val="solid"/>
              <a:round/>
              <a:headEnd/>
              <a:tailEnd/>
            </a:ln>
          </p:spPr>
          <p:txBody>
            <a:bodyPr/>
            <a:lstStyle/>
            <a:p>
              <a:endParaRPr lang="en-ZA" dirty="0">
                <a:solidFill>
                  <a:srgbClr val="717171"/>
                </a:solidFill>
              </a:endParaRPr>
            </a:p>
          </p:txBody>
        </p:sp>
      </p:grpSp>
      <p:sp>
        <p:nvSpPr>
          <p:cNvPr id="20" name="TextBox 19"/>
          <p:cNvSpPr txBox="1"/>
          <p:nvPr/>
        </p:nvSpPr>
        <p:spPr>
          <a:xfrm>
            <a:off x="399002" y="5213458"/>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a:solidFill>
                  <a:srgbClr val="717171"/>
                </a:solidFill>
              </a:rPr>
              <a:t>Education through practical and accurate </a:t>
            </a:r>
            <a:r>
              <a:rPr lang="en-ZA" sz="1100" dirty="0" smtClean="0">
                <a:solidFill>
                  <a:srgbClr val="717171"/>
                </a:solidFill>
              </a:rPr>
              <a:t>sex-education and STI prevention</a:t>
            </a:r>
            <a:endParaRPr lang="en-ZA" sz="1100" dirty="0">
              <a:solidFill>
                <a:srgbClr val="717171"/>
              </a:solidFill>
            </a:endParaRPr>
          </a:p>
          <a:p>
            <a:pPr marL="190500" lvl="1" indent="-190500">
              <a:buSzPct val="100000"/>
              <a:buFont typeface="Wingdings"/>
              <a:buChar char=""/>
              <a:defRPr/>
            </a:pPr>
            <a:r>
              <a:rPr lang="en-ZA" sz="1100" dirty="0" smtClean="0">
                <a:solidFill>
                  <a:srgbClr val="717171"/>
                </a:solidFill>
              </a:rPr>
              <a:t>Key </a:t>
            </a:r>
            <a:r>
              <a:rPr lang="en-ZA" sz="1100" dirty="0">
                <a:solidFill>
                  <a:srgbClr val="717171"/>
                </a:solidFill>
              </a:rPr>
              <a:t>Gate Keeper Partnerships: </a:t>
            </a:r>
            <a:r>
              <a:rPr lang="en-ZA" sz="1100" dirty="0" smtClean="0">
                <a:solidFill>
                  <a:srgbClr val="717171"/>
                </a:solidFill>
              </a:rPr>
              <a:t>Educational institutes; work environments; Clinics</a:t>
            </a:r>
            <a:endParaRPr lang="en-ZA" sz="1100" dirty="0">
              <a:solidFill>
                <a:srgbClr val="717171"/>
              </a:solidFill>
            </a:endParaRPr>
          </a:p>
        </p:txBody>
      </p:sp>
      <p:sp>
        <p:nvSpPr>
          <p:cNvPr id="21" name="TextBox 20"/>
          <p:cNvSpPr txBox="1"/>
          <p:nvPr/>
        </p:nvSpPr>
        <p:spPr>
          <a:xfrm>
            <a:off x="4776574" y="5206290"/>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Messaging: </a:t>
            </a:r>
          </a:p>
          <a:p>
            <a:pPr marL="647700" lvl="2" indent="-190500">
              <a:buSzPct val="100000"/>
              <a:buFont typeface="Wingdings"/>
              <a:buChar char=""/>
              <a:defRPr/>
            </a:pPr>
            <a:r>
              <a:rPr lang="en-ZA" sz="1100" dirty="0" smtClean="0">
                <a:solidFill>
                  <a:srgbClr val="717171"/>
                </a:solidFill>
              </a:rPr>
              <a:t>Product reliability and effectiveness</a:t>
            </a:r>
          </a:p>
          <a:p>
            <a:pPr marL="647700" lvl="2" indent="-190500">
              <a:buSzPct val="100000"/>
              <a:buFont typeface="Wingdings"/>
              <a:buChar char=""/>
              <a:defRPr/>
            </a:pPr>
            <a:r>
              <a:rPr lang="en-ZA" sz="1100" dirty="0" smtClean="0">
                <a:solidFill>
                  <a:srgbClr val="717171"/>
                </a:solidFill>
              </a:rPr>
              <a:t>Critical product benefits and explanation</a:t>
            </a:r>
            <a:endParaRPr lang="en-ZA" sz="1100" dirty="0">
              <a:solidFill>
                <a:srgbClr val="717171"/>
              </a:solidFill>
            </a:endParaRPr>
          </a:p>
          <a:p>
            <a:pPr marL="190500" lvl="1" indent="-190500">
              <a:buSzPct val="100000"/>
              <a:buFont typeface="Wingdings"/>
              <a:buChar char=""/>
              <a:defRPr/>
            </a:pPr>
            <a:endParaRPr lang="en-ZA" sz="1100" dirty="0">
              <a:solidFill>
                <a:srgbClr val="717171"/>
              </a:solidFill>
            </a:endParaRPr>
          </a:p>
        </p:txBody>
      </p:sp>
      <p:sp>
        <p:nvSpPr>
          <p:cNvPr id="23" name="Rectangle 22"/>
          <p:cNvSpPr/>
          <p:nvPr/>
        </p:nvSpPr>
        <p:spPr>
          <a:xfrm>
            <a:off x="79831" y="1786190"/>
            <a:ext cx="2651760" cy="1802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u="sng" dirty="0" smtClean="0">
                <a:solidFill>
                  <a:srgbClr val="E5007E"/>
                </a:solidFill>
                <a:latin typeface="Cooper Black" panose="0208090404030B020404" pitchFamily="18" charset="0"/>
              </a:rPr>
              <a:t>Multi-purpose her pregnancy products </a:t>
            </a:r>
            <a:r>
              <a:rPr lang="en-ZA" sz="2000" dirty="0" smtClean="0">
                <a:solidFill>
                  <a:srgbClr val="E5007E"/>
                </a:solidFill>
                <a:latin typeface="Cooper Black" panose="0208090404030B020404" pitchFamily="18" charset="0"/>
              </a:rPr>
              <a:t>to prevent STIs</a:t>
            </a:r>
            <a:endParaRPr lang="en-ZA" sz="2000" u="sng" dirty="0" smtClean="0">
              <a:solidFill>
                <a:srgbClr val="E5007E"/>
              </a:solidFill>
              <a:latin typeface="Cooper Black" panose="0208090404030B020404" pitchFamily="18" charset="0"/>
            </a:endParaRPr>
          </a:p>
        </p:txBody>
      </p:sp>
      <p:sp>
        <p:nvSpPr>
          <p:cNvPr id="24" name="TextBox 23"/>
          <p:cNvSpPr txBox="1"/>
          <p:nvPr/>
        </p:nvSpPr>
        <p:spPr>
          <a:xfrm>
            <a:off x="10279527" y="4380693"/>
            <a:ext cx="366230" cy="830997"/>
          </a:xfrm>
          <a:prstGeom prst="rect">
            <a:avLst/>
          </a:prstGeom>
          <a:noFill/>
        </p:spPr>
        <p:txBody>
          <a:bodyPr wrap="square" lIns="0" tIns="0" rIns="0" bIns="0" rtlCol="0">
            <a:spAutoFit/>
          </a:bodyPr>
          <a:lstStyle/>
          <a:p>
            <a:r>
              <a:rPr lang="en-ZA" sz="5400" b="1" dirty="0" smtClean="0">
                <a:solidFill>
                  <a:srgbClr val="E5007E"/>
                </a:solidFill>
              </a:rPr>
              <a:t>&gt;</a:t>
            </a:r>
          </a:p>
        </p:txBody>
      </p:sp>
      <p:sp>
        <p:nvSpPr>
          <p:cNvPr id="25" name="AutoShape 2" descr="Image result for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3076" name="Picture 4" descr="Image result for facebook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813981" y="4523500"/>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153482" y="5456801"/>
            <a:ext cx="2788308" cy="553998"/>
          </a:xfrm>
          <a:prstGeom prst="rect">
            <a:avLst/>
          </a:prstGeom>
          <a:noFill/>
        </p:spPr>
        <p:txBody>
          <a:bodyPr wrap="square" lIns="0" tIns="0" rIns="0" bIns="0" rtlCol="0">
            <a:spAutoFit/>
          </a:bodyPr>
          <a:lstStyle/>
          <a:p>
            <a:pPr marL="171450" indent="-171450">
              <a:buFont typeface="Wingdings" panose="05000000000000000000" pitchFamily="2" charset="2"/>
              <a:buChar char="§"/>
            </a:pPr>
            <a:r>
              <a:rPr lang="en-ZA" sz="1200" dirty="0" smtClean="0">
                <a:solidFill>
                  <a:srgbClr val="717171"/>
                </a:solidFill>
              </a:rPr>
              <a:t>Not up to date with Social Media trends</a:t>
            </a:r>
          </a:p>
          <a:p>
            <a:pPr marL="171450" indent="-171450">
              <a:buFont typeface="Wingdings" panose="05000000000000000000" pitchFamily="2" charset="2"/>
              <a:buChar char="§"/>
            </a:pPr>
            <a:r>
              <a:rPr lang="en-ZA" sz="1200" dirty="0" smtClean="0">
                <a:solidFill>
                  <a:srgbClr val="717171"/>
                </a:solidFill>
              </a:rPr>
              <a:t>Observer rather than a participator</a:t>
            </a:r>
          </a:p>
        </p:txBody>
      </p:sp>
      <p:grpSp>
        <p:nvGrpSpPr>
          <p:cNvPr id="29" name="noun_project_1570.eps"/>
          <p:cNvGrpSpPr>
            <a:grpSpLocks/>
          </p:cNvGrpSpPr>
          <p:nvPr/>
        </p:nvGrpSpPr>
        <p:grpSpPr bwMode="auto">
          <a:xfrm>
            <a:off x="410205" y="283657"/>
            <a:ext cx="453403" cy="488082"/>
            <a:chOff x="2826" y="1937"/>
            <a:chExt cx="366" cy="383"/>
          </a:xfrm>
          <a:solidFill>
            <a:schemeClr val="bg2"/>
          </a:solidFill>
        </p:grpSpPr>
        <p:sp>
          <p:nvSpPr>
            <p:cNvPr id="30"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1"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32"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Responsible Mother</a:t>
            </a:r>
          </a:p>
        </p:txBody>
      </p:sp>
      <p:pic>
        <p:nvPicPr>
          <p:cNvPr id="33"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202380" y="4416630"/>
            <a:ext cx="1095082" cy="796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932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62</a:t>
            </a:fld>
            <a:endParaRPr lang="en-GB" dirty="0">
              <a:solidFill>
                <a:srgbClr val="717171"/>
              </a:solidFill>
            </a:endParaRPr>
          </a:p>
        </p:txBody>
      </p:sp>
      <p:sp>
        <p:nvSpPr>
          <p:cNvPr id="3" name="Text Placeholder 1"/>
          <p:cNvSpPr txBox="1">
            <a:spLocks/>
          </p:cNvSpPr>
          <p:nvPr/>
        </p:nvSpPr>
        <p:spPr>
          <a:xfrm>
            <a:off x="0" y="2984855"/>
            <a:ext cx="3952875" cy="158555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dirty="0" smtClean="0">
                <a:solidFill>
                  <a:srgbClr val="E5007E">
                    <a:lumMod val="60000"/>
                    <a:lumOff val="40000"/>
                  </a:srgbClr>
                </a:solidFill>
              </a:rPr>
              <a:t>The Good Girl</a:t>
            </a:r>
            <a:endParaRPr lang="en-US" sz="3600" b="1" dirty="0">
              <a:solidFill>
                <a:srgbClr val="E5007E">
                  <a:lumMod val="60000"/>
                  <a:lumOff val="40000"/>
                </a:srgbClr>
              </a:solidFill>
            </a:endParaRPr>
          </a:p>
        </p:txBody>
      </p:sp>
      <p:sp>
        <p:nvSpPr>
          <p:cNvPr id="4" name="noun_project_1085.eps"/>
          <p:cNvSpPr>
            <a:spLocks noEditPoints="1"/>
          </p:cNvSpPr>
          <p:nvPr/>
        </p:nvSpPr>
        <p:spPr bwMode="auto">
          <a:xfrm>
            <a:off x="754741" y="571500"/>
            <a:ext cx="2378529" cy="2260600"/>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chemeClr val="bg2">
              <a:lumMod val="60000"/>
              <a:lumOff val="40000"/>
            </a:schemeClr>
          </a:solidFill>
          <a:ln>
            <a:solidFill>
              <a:schemeClr val="bg1">
                <a:lumMod val="85000"/>
              </a:schemeClr>
            </a:solidFill>
          </a:ln>
        </p:spPr>
        <p:txBody>
          <a:bodyPr/>
          <a:lstStyle/>
          <a:p>
            <a:endParaRPr lang="en-ZA" dirty="0">
              <a:solidFill>
                <a:srgbClr val="717171"/>
              </a:solidFill>
            </a:endParaRPr>
          </a:p>
        </p:txBody>
      </p:sp>
      <p:pic>
        <p:nvPicPr>
          <p:cNvPr id="24578" name="Picture 2" descr="Image result for black south african school girl"/>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05265" y="321130"/>
            <a:ext cx="5954888" cy="5562600"/>
          </a:xfrm>
          <a:prstGeom prst="rect">
            <a:avLst/>
          </a:prstGeom>
          <a:noFill/>
          <a:ln w="76200">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65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416445"/>
            <a:ext cx="5131803" cy="385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44512" y="4508573"/>
            <a:ext cx="3974150" cy="157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63</a:t>
            </a:fld>
            <a:endParaRPr lang="en-GB" dirty="0">
              <a:solidFill>
                <a:srgbClr val="717171"/>
              </a:solidFill>
            </a:endParaRPr>
          </a:p>
        </p:txBody>
      </p:sp>
      <p:sp>
        <p:nvSpPr>
          <p:cNvPr id="5" name="Rectangle 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Psychographic Profile</a:t>
            </a:r>
            <a:endParaRPr lang="en-ZA" sz="1400" dirty="0">
              <a:solidFill>
                <a:srgbClr val="FFFFFF"/>
              </a:solidFill>
            </a:endParaRPr>
          </a:p>
        </p:txBody>
      </p:sp>
      <p:sp>
        <p:nvSpPr>
          <p:cNvPr id="6" name="Rectangle 5"/>
          <p:cNvSpPr/>
          <p:nvPr/>
        </p:nvSpPr>
        <p:spPr>
          <a:xfrm>
            <a:off x="5590672" y="2634364"/>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Critical Life Events</a:t>
            </a:r>
            <a:endParaRPr lang="en-ZA" sz="1400" dirty="0">
              <a:solidFill>
                <a:srgbClr val="FFFFFF"/>
              </a:solidFill>
            </a:endParaRPr>
          </a:p>
        </p:txBody>
      </p:sp>
      <p:sp>
        <p:nvSpPr>
          <p:cNvPr id="21" name="TextBox 20"/>
          <p:cNvSpPr txBox="1"/>
          <p:nvPr/>
        </p:nvSpPr>
        <p:spPr>
          <a:xfrm>
            <a:off x="4930271" y="1086258"/>
            <a:ext cx="3437254" cy="1403362"/>
          </a:xfrm>
          <a:prstGeom prst="rect">
            <a:avLst/>
          </a:prstGeom>
          <a:noFill/>
        </p:spPr>
        <p:txBody>
          <a:bodyPr wrap="square" lIns="0" tIns="0" rIns="0" bIns="0" rtlCol="0">
            <a:noAutofit/>
          </a:bodyPr>
          <a:lstStyle/>
          <a:p>
            <a:r>
              <a:rPr lang="en-ZA" sz="1100" dirty="0" smtClean="0">
                <a:solidFill>
                  <a:srgbClr val="333333"/>
                </a:solidFill>
              </a:rPr>
              <a:t>She has a strong need to please family and society’s expectations of what it means to be a woman, and so is willing to ‘sacrifice’ social acceptance in order to abstain from sex and remain a virgin</a:t>
            </a:r>
            <a:r>
              <a:rPr lang="en-ZA" sz="1100" dirty="0">
                <a:solidFill>
                  <a:srgbClr val="333333"/>
                </a:solidFill>
              </a:rPr>
              <a:t>. </a:t>
            </a:r>
            <a:endParaRPr lang="en-ZA" sz="1100" dirty="0" smtClean="0">
              <a:solidFill>
                <a:srgbClr val="333333"/>
              </a:solidFill>
            </a:endParaRPr>
          </a:p>
          <a:p>
            <a:endParaRPr lang="en-ZA" sz="1100" dirty="0">
              <a:solidFill>
                <a:srgbClr val="333333"/>
              </a:solidFill>
            </a:endParaRPr>
          </a:p>
          <a:p>
            <a:r>
              <a:rPr lang="en-ZA" sz="1100" dirty="0" smtClean="0">
                <a:solidFill>
                  <a:srgbClr val="333333"/>
                </a:solidFill>
              </a:rPr>
              <a:t>She </a:t>
            </a:r>
            <a:r>
              <a:rPr lang="en-ZA" sz="1100" dirty="0">
                <a:solidFill>
                  <a:srgbClr val="333333"/>
                </a:solidFill>
              </a:rPr>
              <a:t>is a top academic achiever who has remained focused and disciplined at school and in her extramural activities. </a:t>
            </a:r>
          </a:p>
        </p:txBody>
      </p:sp>
      <p:sp>
        <p:nvSpPr>
          <p:cNvPr id="22" name="TextBox 21"/>
          <p:cNvSpPr txBox="1"/>
          <p:nvPr/>
        </p:nvSpPr>
        <p:spPr>
          <a:xfrm>
            <a:off x="4930271" y="3040764"/>
            <a:ext cx="3437254" cy="1472478"/>
          </a:xfrm>
          <a:prstGeom prst="rect">
            <a:avLst/>
          </a:prstGeom>
          <a:noFill/>
        </p:spPr>
        <p:txBody>
          <a:bodyPr wrap="square" lIns="0" tIns="0" rIns="0" bIns="0" rtlCol="0">
            <a:noAutofit/>
          </a:bodyPr>
          <a:lstStyle/>
          <a:p>
            <a:r>
              <a:rPr lang="en-ZA" sz="1100" dirty="0" smtClean="0">
                <a:solidFill>
                  <a:srgbClr val="333333"/>
                </a:solidFill>
              </a:rPr>
              <a:t>She knows that her education is her ticket to earning more freedom from her family's expectations, as well as giving her the power to break free from cultural gender stereotypes. She wants to succeed more than anything, and she is in a environment that allows her to thrive. </a:t>
            </a:r>
          </a:p>
        </p:txBody>
      </p:sp>
      <p:sp>
        <p:nvSpPr>
          <p:cNvPr id="23" name="Rectangle 22"/>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Home Life</a:t>
            </a:r>
            <a:endParaRPr lang="en-ZA" sz="1400" dirty="0">
              <a:solidFill>
                <a:srgbClr val="FFFFFF"/>
              </a:solidFill>
            </a:endParaRPr>
          </a:p>
        </p:txBody>
      </p:sp>
      <p:sp>
        <p:nvSpPr>
          <p:cNvPr id="24" name="TextBox 23"/>
          <p:cNvSpPr txBox="1"/>
          <p:nvPr/>
        </p:nvSpPr>
        <p:spPr>
          <a:xfrm>
            <a:off x="8602660" y="1081957"/>
            <a:ext cx="3437254" cy="1253261"/>
          </a:xfrm>
          <a:prstGeom prst="rect">
            <a:avLst/>
          </a:prstGeom>
          <a:noFill/>
        </p:spPr>
        <p:txBody>
          <a:bodyPr wrap="square" lIns="0" tIns="0" rIns="0" bIns="0" rtlCol="0">
            <a:noAutofit/>
          </a:bodyPr>
          <a:lstStyle/>
          <a:p>
            <a:r>
              <a:rPr lang="en-ZA" sz="1100" dirty="0">
                <a:solidFill>
                  <a:srgbClr val="333333"/>
                </a:solidFill>
              </a:rPr>
              <a:t>Her family has kept her sheltered by being very strict, which minimises vulnerable situations and risk. </a:t>
            </a:r>
            <a:endParaRPr lang="en-ZA" sz="1100" dirty="0" smtClean="0">
              <a:solidFill>
                <a:srgbClr val="333333"/>
              </a:solidFill>
            </a:endParaRPr>
          </a:p>
          <a:p>
            <a:r>
              <a:rPr lang="en-ZA" sz="1100" dirty="0" smtClean="0">
                <a:solidFill>
                  <a:srgbClr val="333333"/>
                </a:solidFill>
              </a:rPr>
              <a:t>Typically her mother was a teenage mother, thus is protective and present in her life. </a:t>
            </a:r>
          </a:p>
          <a:p>
            <a:r>
              <a:rPr lang="en-ZA" sz="1100" dirty="0" smtClean="0">
                <a:solidFill>
                  <a:srgbClr val="333333"/>
                </a:solidFill>
              </a:rPr>
              <a:t>Has been taught that hard work pays off, nothing in life comes easily but she has the power to change her own life. </a:t>
            </a:r>
            <a:endParaRPr lang="en-ZA" sz="1100" dirty="0">
              <a:solidFill>
                <a:srgbClr val="333333"/>
              </a:solidFill>
            </a:endParaRPr>
          </a:p>
        </p:txBody>
      </p:sp>
      <p:sp>
        <p:nvSpPr>
          <p:cNvPr id="25" name="Rectangle 24"/>
          <p:cNvSpPr/>
          <p:nvPr/>
        </p:nvSpPr>
        <p:spPr>
          <a:xfrm>
            <a:off x="9263060" y="2629695"/>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Relationship Status</a:t>
            </a:r>
            <a:endParaRPr lang="en-ZA" sz="1400" dirty="0">
              <a:solidFill>
                <a:srgbClr val="FFFFFF"/>
              </a:solidFill>
            </a:endParaRPr>
          </a:p>
        </p:txBody>
      </p:sp>
      <p:sp>
        <p:nvSpPr>
          <p:cNvPr id="26" name="TextBox 25"/>
          <p:cNvSpPr txBox="1"/>
          <p:nvPr/>
        </p:nvSpPr>
        <p:spPr>
          <a:xfrm>
            <a:off x="8602659" y="3036095"/>
            <a:ext cx="3437254" cy="1472478"/>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100" dirty="0">
                <a:solidFill>
                  <a:srgbClr val="333333"/>
                </a:solidFill>
              </a:rPr>
              <a:t>She would love to date, </a:t>
            </a:r>
            <a:r>
              <a:rPr lang="en-ZA" sz="1100" dirty="0" smtClean="0">
                <a:solidFill>
                  <a:srgbClr val="333333"/>
                </a:solidFill>
              </a:rPr>
              <a:t>it is forbidden by her family. </a:t>
            </a:r>
          </a:p>
          <a:p>
            <a:pPr marL="171450" indent="-171450">
              <a:buFont typeface="Wingdings" panose="05000000000000000000" pitchFamily="2" charset="2"/>
              <a:buChar char="§"/>
            </a:pPr>
            <a:r>
              <a:rPr lang="en-ZA" sz="1100" dirty="0" smtClean="0">
                <a:solidFill>
                  <a:srgbClr val="333333"/>
                </a:solidFill>
              </a:rPr>
              <a:t>Social and family pressure out weighs peer pressure. </a:t>
            </a:r>
          </a:p>
          <a:p>
            <a:pPr marL="171450" indent="-171450">
              <a:buFont typeface="Wingdings" panose="05000000000000000000" pitchFamily="2" charset="2"/>
              <a:buChar char="§"/>
            </a:pPr>
            <a:r>
              <a:rPr lang="en-ZA" sz="1100" dirty="0" smtClean="0">
                <a:solidFill>
                  <a:srgbClr val="333333"/>
                </a:solidFill>
              </a:rPr>
              <a:t>Not exposed to an overtly patriarchal family structure- brothers and sisters all share chores (washing, cooking and cleaning)</a:t>
            </a:r>
          </a:p>
          <a:p>
            <a:pPr marL="171450" indent="-171450">
              <a:buFont typeface="Wingdings" panose="05000000000000000000" pitchFamily="2" charset="2"/>
              <a:buChar char="§"/>
            </a:pPr>
            <a:r>
              <a:rPr lang="en-ZA" sz="1100" dirty="0" smtClean="0">
                <a:solidFill>
                  <a:srgbClr val="333333"/>
                </a:solidFill>
              </a:rPr>
              <a:t>Balances both cultural women ceremonies and Christian religion. </a:t>
            </a:r>
          </a:p>
        </p:txBody>
      </p:sp>
      <p:grpSp>
        <p:nvGrpSpPr>
          <p:cNvPr id="27" name="noun_project_1662.svg.eps"/>
          <p:cNvGrpSpPr>
            <a:grpSpLocks/>
          </p:cNvGrpSpPr>
          <p:nvPr/>
        </p:nvGrpSpPr>
        <p:grpSpPr bwMode="auto">
          <a:xfrm>
            <a:off x="8630441" y="539762"/>
            <a:ext cx="555625" cy="464705"/>
            <a:chOff x="506" y="820"/>
            <a:chExt cx="385" cy="322"/>
          </a:xfrm>
          <a:solidFill>
            <a:schemeClr val="bg2">
              <a:lumMod val="60000"/>
              <a:lumOff val="40000"/>
            </a:schemeClr>
          </a:solidFill>
        </p:grpSpPr>
        <p:sp>
          <p:nvSpPr>
            <p:cNvPr id="28" name="Freeform 3909"/>
            <p:cNvSpPr>
              <a:spLocks/>
            </p:cNvSpPr>
            <p:nvPr/>
          </p:nvSpPr>
          <p:spPr bwMode="auto">
            <a:xfrm>
              <a:off x="506" y="820"/>
              <a:ext cx="385" cy="194"/>
            </a:xfrm>
            <a:custGeom>
              <a:avLst/>
              <a:gdLst>
                <a:gd name="T0" fmla="*/ 2 w 3462"/>
                <a:gd name="T1" fmla="*/ 0 h 1745"/>
                <a:gd name="T2" fmla="*/ 3 w 3462"/>
                <a:gd name="T3" fmla="*/ 1 h 1745"/>
                <a:gd name="T4" fmla="*/ 3 w 3462"/>
                <a:gd name="T5" fmla="*/ 1 h 1745"/>
                <a:gd name="T6" fmla="*/ 4 w 3462"/>
                <a:gd name="T7" fmla="*/ 1 h 1745"/>
                <a:gd name="T8" fmla="*/ 4 w 3462"/>
                <a:gd name="T9" fmla="*/ 2 h 1745"/>
                <a:gd name="T10" fmla="*/ 5 w 3462"/>
                <a:gd name="T11" fmla="*/ 2 h 1745"/>
                <a:gd name="T12" fmla="*/ 4 w 3462"/>
                <a:gd name="T13" fmla="*/ 2 h 1745"/>
                <a:gd name="T14" fmla="*/ 4 w 3462"/>
                <a:gd name="T15" fmla="*/ 2 h 1745"/>
                <a:gd name="T16" fmla="*/ 2 w 3462"/>
                <a:gd name="T17" fmla="*/ 1 h 1745"/>
                <a:gd name="T18" fmla="*/ 1 w 3462"/>
                <a:gd name="T19" fmla="*/ 2 h 1745"/>
                <a:gd name="T20" fmla="*/ 1 w 3462"/>
                <a:gd name="T21" fmla="*/ 2 h 1745"/>
                <a:gd name="T22" fmla="*/ 0 w 3462"/>
                <a:gd name="T23" fmla="*/ 2 h 1745"/>
                <a:gd name="T24" fmla="*/ 1 w 3462"/>
                <a:gd name="T25" fmla="*/ 1 h 1745"/>
                <a:gd name="T26" fmla="*/ 2 w 3462"/>
                <a:gd name="T27" fmla="*/ 0 h 17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62"/>
                <a:gd name="T43" fmla="*/ 0 h 1745"/>
                <a:gd name="T44" fmla="*/ 3462 w 3462"/>
                <a:gd name="T45" fmla="*/ 1745 h 17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62" h="1745">
                  <a:moveTo>
                    <a:pt x="1731" y="0"/>
                  </a:moveTo>
                  <a:lnTo>
                    <a:pt x="2530" y="805"/>
                  </a:lnTo>
                  <a:lnTo>
                    <a:pt x="2530" y="677"/>
                  </a:lnTo>
                  <a:lnTo>
                    <a:pt x="2889" y="677"/>
                  </a:lnTo>
                  <a:lnTo>
                    <a:pt x="2889" y="1168"/>
                  </a:lnTo>
                  <a:lnTo>
                    <a:pt x="3462" y="1745"/>
                  </a:lnTo>
                  <a:lnTo>
                    <a:pt x="2947" y="1745"/>
                  </a:lnTo>
                  <a:lnTo>
                    <a:pt x="2597" y="1391"/>
                  </a:lnTo>
                  <a:lnTo>
                    <a:pt x="1731" y="519"/>
                  </a:lnTo>
                  <a:lnTo>
                    <a:pt x="866" y="1391"/>
                  </a:lnTo>
                  <a:lnTo>
                    <a:pt x="515" y="1745"/>
                  </a:lnTo>
                  <a:lnTo>
                    <a:pt x="0" y="1745"/>
                  </a:lnTo>
                  <a:lnTo>
                    <a:pt x="866" y="873"/>
                  </a:lnTo>
                  <a:lnTo>
                    <a:pt x="17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9" name="Freeform 3910"/>
            <p:cNvSpPr>
              <a:spLocks noEditPoints="1"/>
            </p:cNvSpPr>
            <p:nvPr/>
          </p:nvSpPr>
          <p:spPr bwMode="auto">
            <a:xfrm>
              <a:off x="570" y="884"/>
              <a:ext cx="257" cy="258"/>
            </a:xfrm>
            <a:custGeom>
              <a:avLst/>
              <a:gdLst>
                <a:gd name="T0" fmla="*/ 1 w 2316"/>
                <a:gd name="T1" fmla="*/ 2 h 2325"/>
                <a:gd name="T2" fmla="*/ 1 w 2316"/>
                <a:gd name="T3" fmla="*/ 2 h 2325"/>
                <a:gd name="T4" fmla="*/ 1 w 2316"/>
                <a:gd name="T5" fmla="*/ 2 h 2325"/>
                <a:gd name="T6" fmla="*/ 1 w 2316"/>
                <a:gd name="T7" fmla="*/ 2 h 2325"/>
                <a:gd name="T8" fmla="*/ 1 w 2316"/>
                <a:gd name="T9" fmla="*/ 2 h 2325"/>
                <a:gd name="T10" fmla="*/ 1 w 2316"/>
                <a:gd name="T11" fmla="*/ 2 h 2325"/>
                <a:gd name="T12" fmla="*/ 1 w 2316"/>
                <a:gd name="T13" fmla="*/ 2 h 2325"/>
                <a:gd name="T14" fmla="*/ 1 w 2316"/>
                <a:gd name="T15" fmla="*/ 2 h 2325"/>
                <a:gd name="T16" fmla="*/ 1 w 2316"/>
                <a:gd name="T17" fmla="*/ 2 h 2325"/>
                <a:gd name="T18" fmla="*/ 1 w 2316"/>
                <a:gd name="T19" fmla="*/ 2 h 2325"/>
                <a:gd name="T20" fmla="*/ 2 w 2316"/>
                <a:gd name="T21" fmla="*/ 2 h 2325"/>
                <a:gd name="T22" fmla="*/ 2 w 2316"/>
                <a:gd name="T23" fmla="*/ 3 h 2325"/>
                <a:gd name="T24" fmla="*/ 3 w 2316"/>
                <a:gd name="T25" fmla="*/ 3 h 2325"/>
                <a:gd name="T26" fmla="*/ 3 w 2316"/>
                <a:gd name="T27" fmla="*/ 2 h 2325"/>
                <a:gd name="T28" fmla="*/ 2 w 2316"/>
                <a:gd name="T29" fmla="*/ 2 h 2325"/>
                <a:gd name="T30" fmla="*/ 1 w 2316"/>
                <a:gd name="T31" fmla="*/ 2 h 2325"/>
                <a:gd name="T32" fmla="*/ 1 w 2316"/>
                <a:gd name="T33" fmla="*/ 2 h 2325"/>
                <a:gd name="T34" fmla="*/ 1 w 2316"/>
                <a:gd name="T35" fmla="*/ 2 h 2325"/>
                <a:gd name="T36" fmla="*/ 1 w 2316"/>
                <a:gd name="T37" fmla="*/ 2 h 2325"/>
                <a:gd name="T38" fmla="*/ 1 w 2316"/>
                <a:gd name="T39" fmla="*/ 2 h 2325"/>
                <a:gd name="T40" fmla="*/ 1 w 2316"/>
                <a:gd name="T41" fmla="*/ 2 h 2325"/>
                <a:gd name="T42" fmla="*/ 1 w 2316"/>
                <a:gd name="T43" fmla="*/ 2 h 2325"/>
                <a:gd name="T44" fmla="*/ 1 w 2316"/>
                <a:gd name="T45" fmla="*/ 2 h 2325"/>
                <a:gd name="T46" fmla="*/ 1 w 2316"/>
                <a:gd name="T47" fmla="*/ 2 h 2325"/>
                <a:gd name="T48" fmla="*/ 1 w 2316"/>
                <a:gd name="T49" fmla="*/ 2 h 2325"/>
                <a:gd name="T50" fmla="*/ 2 w 2316"/>
                <a:gd name="T51" fmla="*/ 0 h 2325"/>
                <a:gd name="T52" fmla="*/ 3 w 2316"/>
                <a:gd name="T53" fmla="*/ 1 h 2325"/>
                <a:gd name="T54" fmla="*/ 3 w 2316"/>
                <a:gd name="T55" fmla="*/ 2 h 2325"/>
                <a:gd name="T56" fmla="*/ 3 w 2316"/>
                <a:gd name="T57" fmla="*/ 2 h 2325"/>
                <a:gd name="T58" fmla="*/ 3 w 2316"/>
                <a:gd name="T59" fmla="*/ 3 h 2325"/>
                <a:gd name="T60" fmla="*/ 0 w 2316"/>
                <a:gd name="T61" fmla="*/ 3 h 2325"/>
                <a:gd name="T62" fmla="*/ 0 w 2316"/>
                <a:gd name="T63" fmla="*/ 2 h 2325"/>
                <a:gd name="T64" fmla="*/ 0 w 2316"/>
                <a:gd name="T65" fmla="*/ 2 h 2325"/>
                <a:gd name="T66" fmla="*/ 0 w 2316"/>
                <a:gd name="T67" fmla="*/ 1 h 2325"/>
                <a:gd name="T68" fmla="*/ 2 w 2316"/>
                <a:gd name="T69" fmla="*/ 0 h 23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16"/>
                <a:gd name="T106" fmla="*/ 0 h 2325"/>
                <a:gd name="T107" fmla="*/ 2316 w 2316"/>
                <a:gd name="T108" fmla="*/ 2325 h 23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16" h="2325">
                  <a:moveTo>
                    <a:pt x="636" y="1677"/>
                  </a:moveTo>
                  <a:lnTo>
                    <a:pt x="636" y="1824"/>
                  </a:lnTo>
                  <a:lnTo>
                    <a:pt x="800" y="1824"/>
                  </a:lnTo>
                  <a:lnTo>
                    <a:pt x="800" y="1677"/>
                  </a:lnTo>
                  <a:lnTo>
                    <a:pt x="636" y="1677"/>
                  </a:lnTo>
                  <a:close/>
                  <a:moveTo>
                    <a:pt x="442" y="1677"/>
                  </a:moveTo>
                  <a:lnTo>
                    <a:pt x="442" y="1824"/>
                  </a:lnTo>
                  <a:lnTo>
                    <a:pt x="606" y="1824"/>
                  </a:lnTo>
                  <a:lnTo>
                    <a:pt x="606" y="1677"/>
                  </a:lnTo>
                  <a:lnTo>
                    <a:pt x="442" y="1677"/>
                  </a:lnTo>
                  <a:close/>
                  <a:moveTo>
                    <a:pt x="1499" y="1467"/>
                  </a:moveTo>
                  <a:lnTo>
                    <a:pt x="1499" y="2232"/>
                  </a:lnTo>
                  <a:lnTo>
                    <a:pt x="1905" y="2232"/>
                  </a:lnTo>
                  <a:lnTo>
                    <a:pt x="1905" y="1467"/>
                  </a:lnTo>
                  <a:lnTo>
                    <a:pt x="1499" y="1467"/>
                  </a:lnTo>
                  <a:close/>
                  <a:moveTo>
                    <a:pt x="636" y="1467"/>
                  </a:moveTo>
                  <a:lnTo>
                    <a:pt x="636" y="1646"/>
                  </a:lnTo>
                  <a:lnTo>
                    <a:pt x="800" y="1646"/>
                  </a:lnTo>
                  <a:lnTo>
                    <a:pt x="800" y="1467"/>
                  </a:lnTo>
                  <a:lnTo>
                    <a:pt x="636" y="1467"/>
                  </a:lnTo>
                  <a:close/>
                  <a:moveTo>
                    <a:pt x="442" y="1467"/>
                  </a:moveTo>
                  <a:lnTo>
                    <a:pt x="442" y="1646"/>
                  </a:lnTo>
                  <a:lnTo>
                    <a:pt x="606" y="1646"/>
                  </a:lnTo>
                  <a:lnTo>
                    <a:pt x="606" y="1467"/>
                  </a:lnTo>
                  <a:lnTo>
                    <a:pt x="442" y="1467"/>
                  </a:lnTo>
                  <a:close/>
                  <a:moveTo>
                    <a:pt x="1158" y="0"/>
                  </a:moveTo>
                  <a:lnTo>
                    <a:pt x="2024" y="874"/>
                  </a:lnTo>
                  <a:lnTo>
                    <a:pt x="2316" y="1168"/>
                  </a:lnTo>
                  <a:lnTo>
                    <a:pt x="2315" y="1168"/>
                  </a:lnTo>
                  <a:lnTo>
                    <a:pt x="2315" y="2325"/>
                  </a:lnTo>
                  <a:lnTo>
                    <a:pt x="1" y="2325"/>
                  </a:lnTo>
                  <a:lnTo>
                    <a:pt x="1" y="1168"/>
                  </a:lnTo>
                  <a:lnTo>
                    <a:pt x="0" y="1168"/>
                  </a:lnTo>
                  <a:lnTo>
                    <a:pt x="293" y="874"/>
                  </a:lnTo>
                  <a:lnTo>
                    <a:pt x="115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0" name="noun_project_2343.svg.eps"/>
          <p:cNvSpPr>
            <a:spLocks noEditPoints="1"/>
          </p:cNvSpPr>
          <p:nvPr/>
        </p:nvSpPr>
        <p:spPr bwMode="auto">
          <a:xfrm>
            <a:off x="4894552" y="472357"/>
            <a:ext cx="585788" cy="609600"/>
          </a:xfrm>
          <a:custGeom>
            <a:avLst/>
            <a:gdLst>
              <a:gd name="T0" fmla="*/ 2147483647 w 3318"/>
              <a:gd name="T1" fmla="*/ 2147483647 h 3461"/>
              <a:gd name="T2" fmla="*/ 2147483647 w 3318"/>
              <a:gd name="T3" fmla="*/ 2147483647 h 3461"/>
              <a:gd name="T4" fmla="*/ 2147483647 w 3318"/>
              <a:gd name="T5" fmla="*/ 2147483647 h 3461"/>
              <a:gd name="T6" fmla="*/ 2147483647 w 3318"/>
              <a:gd name="T7" fmla="*/ 2147483647 h 3461"/>
              <a:gd name="T8" fmla="*/ 2147483647 w 3318"/>
              <a:gd name="T9" fmla="*/ 2147483647 h 3461"/>
              <a:gd name="T10" fmla="*/ 2147483647 w 3318"/>
              <a:gd name="T11" fmla="*/ 2147483647 h 3461"/>
              <a:gd name="T12" fmla="*/ 2147483647 w 3318"/>
              <a:gd name="T13" fmla="*/ 2147483647 h 3461"/>
              <a:gd name="T14" fmla="*/ 2147483647 w 3318"/>
              <a:gd name="T15" fmla="*/ 2147483647 h 3461"/>
              <a:gd name="T16" fmla="*/ 2147483647 w 3318"/>
              <a:gd name="T17" fmla="*/ 2147483647 h 3461"/>
              <a:gd name="T18" fmla="*/ 2147483647 w 3318"/>
              <a:gd name="T19" fmla="*/ 2147483647 h 3461"/>
              <a:gd name="T20" fmla="*/ 2147483647 w 3318"/>
              <a:gd name="T21" fmla="*/ 2147483647 h 3461"/>
              <a:gd name="T22" fmla="*/ 2147483647 w 3318"/>
              <a:gd name="T23" fmla="*/ 2147483647 h 3461"/>
              <a:gd name="T24" fmla="*/ 2147483647 w 3318"/>
              <a:gd name="T25" fmla="*/ 2147483647 h 3461"/>
              <a:gd name="T26" fmla="*/ 2147483647 w 3318"/>
              <a:gd name="T27" fmla="*/ 2147483647 h 3461"/>
              <a:gd name="T28" fmla="*/ 2147483647 w 3318"/>
              <a:gd name="T29" fmla="*/ 2147483647 h 3461"/>
              <a:gd name="T30" fmla="*/ 2147483647 w 3318"/>
              <a:gd name="T31" fmla="*/ 2147483647 h 3461"/>
              <a:gd name="T32" fmla="*/ 2147483647 w 3318"/>
              <a:gd name="T33" fmla="*/ 2147483647 h 3461"/>
              <a:gd name="T34" fmla="*/ 2147483647 w 3318"/>
              <a:gd name="T35" fmla="*/ 2147483647 h 3461"/>
              <a:gd name="T36" fmla="*/ 2147483647 w 3318"/>
              <a:gd name="T37" fmla="*/ 2147483647 h 3461"/>
              <a:gd name="T38" fmla="*/ 2147483647 w 3318"/>
              <a:gd name="T39" fmla="*/ 2147483647 h 3461"/>
              <a:gd name="T40" fmla="*/ 2147483647 w 3318"/>
              <a:gd name="T41" fmla="*/ 2147483647 h 3461"/>
              <a:gd name="T42" fmla="*/ 2147483647 w 3318"/>
              <a:gd name="T43" fmla="*/ 2147483647 h 3461"/>
              <a:gd name="T44" fmla="*/ 2147483647 w 3318"/>
              <a:gd name="T45" fmla="*/ 2147483647 h 3461"/>
              <a:gd name="T46" fmla="*/ 2147483647 w 3318"/>
              <a:gd name="T47" fmla="*/ 2147483647 h 3461"/>
              <a:gd name="T48" fmla="*/ 2147483647 w 3318"/>
              <a:gd name="T49" fmla="*/ 2147483647 h 3461"/>
              <a:gd name="T50" fmla="*/ 2147483647 w 3318"/>
              <a:gd name="T51" fmla="*/ 2147483647 h 3461"/>
              <a:gd name="T52" fmla="*/ 2147483647 w 3318"/>
              <a:gd name="T53" fmla="*/ 2147483647 h 3461"/>
              <a:gd name="T54" fmla="*/ 2147483647 w 3318"/>
              <a:gd name="T55" fmla="*/ 2147483647 h 3461"/>
              <a:gd name="T56" fmla="*/ 2147483647 w 3318"/>
              <a:gd name="T57" fmla="*/ 2147483647 h 3461"/>
              <a:gd name="T58" fmla="*/ 2147483647 w 3318"/>
              <a:gd name="T59" fmla="*/ 2147483647 h 3461"/>
              <a:gd name="T60" fmla="*/ 2147483647 w 3318"/>
              <a:gd name="T61" fmla="*/ 2147483647 h 3461"/>
              <a:gd name="T62" fmla="*/ 2147483647 w 3318"/>
              <a:gd name="T63" fmla="*/ 2147483647 h 3461"/>
              <a:gd name="T64" fmla="*/ 2147483647 w 3318"/>
              <a:gd name="T65" fmla="*/ 2147483647 h 3461"/>
              <a:gd name="T66" fmla="*/ 2147483647 w 3318"/>
              <a:gd name="T67" fmla="*/ 2147483647 h 3461"/>
              <a:gd name="T68" fmla="*/ 2147483647 w 3318"/>
              <a:gd name="T69" fmla="*/ 2147483647 h 3461"/>
              <a:gd name="T70" fmla="*/ 2147483647 w 3318"/>
              <a:gd name="T71" fmla="*/ 2147483647 h 3461"/>
              <a:gd name="T72" fmla="*/ 2147483647 w 3318"/>
              <a:gd name="T73" fmla="*/ 2147483647 h 3461"/>
              <a:gd name="T74" fmla="*/ 2147483647 w 3318"/>
              <a:gd name="T75" fmla="*/ 2147483647 h 3461"/>
              <a:gd name="T76" fmla="*/ 2147483647 w 3318"/>
              <a:gd name="T77" fmla="*/ 2147483647 h 3461"/>
              <a:gd name="T78" fmla="*/ 2147483647 w 3318"/>
              <a:gd name="T79" fmla="*/ 2147483647 h 3461"/>
              <a:gd name="T80" fmla="*/ 2147483647 w 3318"/>
              <a:gd name="T81" fmla="*/ 2147483647 h 3461"/>
              <a:gd name="T82" fmla="*/ 2147483647 w 3318"/>
              <a:gd name="T83" fmla="*/ 2147483647 h 3461"/>
              <a:gd name="T84" fmla="*/ 2147483647 w 3318"/>
              <a:gd name="T85" fmla="*/ 2147483647 h 3461"/>
              <a:gd name="T86" fmla="*/ 2147483647 w 3318"/>
              <a:gd name="T87" fmla="*/ 2147483647 h 3461"/>
              <a:gd name="T88" fmla="*/ 2147483647 w 3318"/>
              <a:gd name="T89" fmla="*/ 2147483647 h 3461"/>
              <a:gd name="T90" fmla="*/ 2147483647 w 3318"/>
              <a:gd name="T91" fmla="*/ 2147483647 h 3461"/>
              <a:gd name="T92" fmla="*/ 2147483647 w 3318"/>
              <a:gd name="T93" fmla="*/ 2147483647 h 3461"/>
              <a:gd name="T94" fmla="*/ 2147483647 w 3318"/>
              <a:gd name="T95" fmla="*/ 251350004 h 3461"/>
              <a:gd name="T96" fmla="*/ 2147483647 w 3318"/>
              <a:gd name="T97" fmla="*/ 2147483647 h 3461"/>
              <a:gd name="T98" fmla="*/ 2147483647 w 3318"/>
              <a:gd name="T99" fmla="*/ 2147483647 h 3461"/>
              <a:gd name="T100" fmla="*/ 2147483647 w 3318"/>
              <a:gd name="T101" fmla="*/ 2147483647 h 3461"/>
              <a:gd name="T102" fmla="*/ 2147483647 w 3318"/>
              <a:gd name="T103" fmla="*/ 2147483647 h 3461"/>
              <a:gd name="T104" fmla="*/ 2147483647 w 3318"/>
              <a:gd name="T105" fmla="*/ 2147483647 h 3461"/>
              <a:gd name="T106" fmla="*/ 2147483647 w 3318"/>
              <a:gd name="T107" fmla="*/ 2147483647 h 3461"/>
              <a:gd name="T108" fmla="*/ 2147483647 w 3318"/>
              <a:gd name="T109" fmla="*/ 2147483647 h 3461"/>
              <a:gd name="T110" fmla="*/ 621829145 w 3318"/>
              <a:gd name="T111" fmla="*/ 2147483647 h 3461"/>
              <a:gd name="T112" fmla="*/ 616312180 w 3318"/>
              <a:gd name="T113" fmla="*/ 2147483647 h 3461"/>
              <a:gd name="T114" fmla="*/ 2147483647 w 3318"/>
              <a:gd name="T115" fmla="*/ 950768338 h 346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8"/>
              <a:gd name="T175" fmla="*/ 0 h 3461"/>
              <a:gd name="T176" fmla="*/ 3318 w 3318"/>
              <a:gd name="T177" fmla="*/ 3461 h 346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8" h="3461">
                <a:moveTo>
                  <a:pt x="1764" y="3103"/>
                </a:moveTo>
                <a:lnTo>
                  <a:pt x="1760" y="3103"/>
                </a:lnTo>
                <a:lnTo>
                  <a:pt x="1751" y="3106"/>
                </a:lnTo>
                <a:lnTo>
                  <a:pt x="1748" y="3109"/>
                </a:lnTo>
                <a:lnTo>
                  <a:pt x="1746" y="3112"/>
                </a:lnTo>
                <a:lnTo>
                  <a:pt x="1745" y="3115"/>
                </a:lnTo>
                <a:lnTo>
                  <a:pt x="1743" y="3118"/>
                </a:lnTo>
                <a:lnTo>
                  <a:pt x="1745" y="3123"/>
                </a:lnTo>
                <a:lnTo>
                  <a:pt x="1747" y="3126"/>
                </a:lnTo>
                <a:lnTo>
                  <a:pt x="1749" y="3128"/>
                </a:lnTo>
                <a:lnTo>
                  <a:pt x="1752" y="3129"/>
                </a:lnTo>
                <a:lnTo>
                  <a:pt x="1756" y="3129"/>
                </a:lnTo>
                <a:lnTo>
                  <a:pt x="1760" y="3129"/>
                </a:lnTo>
                <a:lnTo>
                  <a:pt x="1768" y="3126"/>
                </a:lnTo>
                <a:lnTo>
                  <a:pt x="1771" y="3124"/>
                </a:lnTo>
                <a:lnTo>
                  <a:pt x="1774" y="3120"/>
                </a:lnTo>
                <a:lnTo>
                  <a:pt x="1776" y="3117"/>
                </a:lnTo>
                <a:lnTo>
                  <a:pt x="1776" y="3114"/>
                </a:lnTo>
                <a:lnTo>
                  <a:pt x="1776" y="3111"/>
                </a:lnTo>
                <a:lnTo>
                  <a:pt x="1774" y="3107"/>
                </a:lnTo>
                <a:lnTo>
                  <a:pt x="1770" y="3104"/>
                </a:lnTo>
                <a:lnTo>
                  <a:pt x="1767" y="3103"/>
                </a:lnTo>
                <a:lnTo>
                  <a:pt x="1764" y="3103"/>
                </a:lnTo>
                <a:close/>
                <a:moveTo>
                  <a:pt x="1790" y="3094"/>
                </a:moveTo>
                <a:lnTo>
                  <a:pt x="1786" y="3095"/>
                </a:lnTo>
                <a:lnTo>
                  <a:pt x="1783" y="3096"/>
                </a:lnTo>
                <a:lnTo>
                  <a:pt x="1781" y="3098"/>
                </a:lnTo>
                <a:lnTo>
                  <a:pt x="1780" y="3101"/>
                </a:lnTo>
                <a:lnTo>
                  <a:pt x="1779" y="3104"/>
                </a:lnTo>
                <a:lnTo>
                  <a:pt x="1780" y="3107"/>
                </a:lnTo>
                <a:lnTo>
                  <a:pt x="1781" y="3111"/>
                </a:lnTo>
                <a:lnTo>
                  <a:pt x="1783" y="3113"/>
                </a:lnTo>
                <a:lnTo>
                  <a:pt x="1786" y="3114"/>
                </a:lnTo>
                <a:lnTo>
                  <a:pt x="1790" y="3115"/>
                </a:lnTo>
                <a:lnTo>
                  <a:pt x="1793" y="3114"/>
                </a:lnTo>
                <a:lnTo>
                  <a:pt x="1796" y="3113"/>
                </a:lnTo>
                <a:lnTo>
                  <a:pt x="1798" y="3111"/>
                </a:lnTo>
                <a:lnTo>
                  <a:pt x="1799" y="3107"/>
                </a:lnTo>
                <a:lnTo>
                  <a:pt x="1800" y="3104"/>
                </a:lnTo>
                <a:lnTo>
                  <a:pt x="1799" y="3101"/>
                </a:lnTo>
                <a:lnTo>
                  <a:pt x="1798" y="3098"/>
                </a:lnTo>
                <a:lnTo>
                  <a:pt x="1796" y="3096"/>
                </a:lnTo>
                <a:lnTo>
                  <a:pt x="1793" y="3095"/>
                </a:lnTo>
                <a:lnTo>
                  <a:pt x="1790" y="3094"/>
                </a:lnTo>
                <a:close/>
                <a:moveTo>
                  <a:pt x="1581" y="3008"/>
                </a:moveTo>
                <a:lnTo>
                  <a:pt x="1570" y="3009"/>
                </a:lnTo>
                <a:lnTo>
                  <a:pt x="1564" y="3011"/>
                </a:lnTo>
                <a:lnTo>
                  <a:pt x="1564" y="3015"/>
                </a:lnTo>
                <a:lnTo>
                  <a:pt x="1568" y="3020"/>
                </a:lnTo>
                <a:lnTo>
                  <a:pt x="1576" y="3026"/>
                </a:lnTo>
                <a:lnTo>
                  <a:pt x="1588" y="3031"/>
                </a:lnTo>
                <a:lnTo>
                  <a:pt x="1602" y="3035"/>
                </a:lnTo>
                <a:lnTo>
                  <a:pt x="1618" y="3040"/>
                </a:lnTo>
                <a:lnTo>
                  <a:pt x="1635" y="3043"/>
                </a:lnTo>
                <a:lnTo>
                  <a:pt x="1653" y="3043"/>
                </a:lnTo>
                <a:lnTo>
                  <a:pt x="1662" y="3043"/>
                </a:lnTo>
                <a:lnTo>
                  <a:pt x="1680" y="3043"/>
                </a:lnTo>
                <a:lnTo>
                  <a:pt x="1697" y="3040"/>
                </a:lnTo>
                <a:lnTo>
                  <a:pt x="1713" y="3035"/>
                </a:lnTo>
                <a:lnTo>
                  <a:pt x="1727" y="3031"/>
                </a:lnTo>
                <a:lnTo>
                  <a:pt x="1739" y="3026"/>
                </a:lnTo>
                <a:lnTo>
                  <a:pt x="1748" y="3020"/>
                </a:lnTo>
                <a:lnTo>
                  <a:pt x="1751" y="3015"/>
                </a:lnTo>
                <a:lnTo>
                  <a:pt x="1751" y="3011"/>
                </a:lnTo>
                <a:lnTo>
                  <a:pt x="1746" y="3009"/>
                </a:lnTo>
                <a:lnTo>
                  <a:pt x="1734" y="3008"/>
                </a:lnTo>
                <a:lnTo>
                  <a:pt x="1581" y="3008"/>
                </a:lnTo>
                <a:close/>
                <a:moveTo>
                  <a:pt x="1576" y="2910"/>
                </a:moveTo>
                <a:lnTo>
                  <a:pt x="1598" y="2912"/>
                </a:lnTo>
                <a:lnTo>
                  <a:pt x="1617" y="2916"/>
                </a:lnTo>
                <a:lnTo>
                  <a:pt x="1632" y="2923"/>
                </a:lnTo>
                <a:lnTo>
                  <a:pt x="1645" y="2930"/>
                </a:lnTo>
                <a:lnTo>
                  <a:pt x="1653" y="2939"/>
                </a:lnTo>
                <a:lnTo>
                  <a:pt x="1661" y="2947"/>
                </a:lnTo>
                <a:lnTo>
                  <a:pt x="1667" y="2939"/>
                </a:lnTo>
                <a:lnTo>
                  <a:pt x="1677" y="2930"/>
                </a:lnTo>
                <a:lnTo>
                  <a:pt x="1690" y="2923"/>
                </a:lnTo>
                <a:lnTo>
                  <a:pt x="1705" y="2916"/>
                </a:lnTo>
                <a:lnTo>
                  <a:pt x="1723" y="2912"/>
                </a:lnTo>
                <a:lnTo>
                  <a:pt x="1745" y="2910"/>
                </a:lnTo>
                <a:lnTo>
                  <a:pt x="1769" y="2911"/>
                </a:lnTo>
                <a:lnTo>
                  <a:pt x="1797" y="2913"/>
                </a:lnTo>
                <a:lnTo>
                  <a:pt x="1831" y="2919"/>
                </a:lnTo>
                <a:lnTo>
                  <a:pt x="1867" y="2930"/>
                </a:lnTo>
                <a:lnTo>
                  <a:pt x="1891" y="2936"/>
                </a:lnTo>
                <a:lnTo>
                  <a:pt x="1911" y="2937"/>
                </a:lnTo>
                <a:lnTo>
                  <a:pt x="1929" y="2936"/>
                </a:lnTo>
                <a:lnTo>
                  <a:pt x="1944" y="2933"/>
                </a:lnTo>
                <a:lnTo>
                  <a:pt x="1955" y="2930"/>
                </a:lnTo>
                <a:lnTo>
                  <a:pt x="1963" y="2927"/>
                </a:lnTo>
                <a:lnTo>
                  <a:pt x="1964" y="2927"/>
                </a:lnTo>
                <a:lnTo>
                  <a:pt x="1958" y="2931"/>
                </a:lnTo>
                <a:lnTo>
                  <a:pt x="1950" y="2939"/>
                </a:lnTo>
                <a:lnTo>
                  <a:pt x="1940" y="2946"/>
                </a:lnTo>
                <a:lnTo>
                  <a:pt x="1928" y="2955"/>
                </a:lnTo>
                <a:lnTo>
                  <a:pt x="1918" y="2964"/>
                </a:lnTo>
                <a:lnTo>
                  <a:pt x="1907" y="2972"/>
                </a:lnTo>
                <a:lnTo>
                  <a:pt x="1896" y="2980"/>
                </a:lnTo>
                <a:lnTo>
                  <a:pt x="1889" y="2985"/>
                </a:lnTo>
                <a:lnTo>
                  <a:pt x="1883" y="2989"/>
                </a:lnTo>
                <a:lnTo>
                  <a:pt x="1881" y="2990"/>
                </a:lnTo>
                <a:lnTo>
                  <a:pt x="1881" y="3008"/>
                </a:lnTo>
                <a:lnTo>
                  <a:pt x="1878" y="3034"/>
                </a:lnTo>
                <a:lnTo>
                  <a:pt x="1867" y="3060"/>
                </a:lnTo>
                <a:lnTo>
                  <a:pt x="1851" y="3084"/>
                </a:lnTo>
                <a:lnTo>
                  <a:pt x="1829" y="3105"/>
                </a:lnTo>
                <a:lnTo>
                  <a:pt x="1803" y="3124"/>
                </a:lnTo>
                <a:lnTo>
                  <a:pt x="1772" y="3139"/>
                </a:lnTo>
                <a:lnTo>
                  <a:pt x="1738" y="3150"/>
                </a:lnTo>
                <a:lnTo>
                  <a:pt x="1700" y="3157"/>
                </a:lnTo>
                <a:lnTo>
                  <a:pt x="1661" y="3160"/>
                </a:lnTo>
                <a:lnTo>
                  <a:pt x="1621" y="3157"/>
                </a:lnTo>
                <a:lnTo>
                  <a:pt x="1583" y="3150"/>
                </a:lnTo>
                <a:lnTo>
                  <a:pt x="1549" y="3139"/>
                </a:lnTo>
                <a:lnTo>
                  <a:pt x="1518" y="3124"/>
                </a:lnTo>
                <a:lnTo>
                  <a:pt x="1491" y="3105"/>
                </a:lnTo>
                <a:lnTo>
                  <a:pt x="1469" y="3084"/>
                </a:lnTo>
                <a:lnTo>
                  <a:pt x="1453" y="3060"/>
                </a:lnTo>
                <a:lnTo>
                  <a:pt x="1442" y="3034"/>
                </a:lnTo>
                <a:lnTo>
                  <a:pt x="1439" y="3008"/>
                </a:lnTo>
                <a:lnTo>
                  <a:pt x="1438" y="2990"/>
                </a:lnTo>
                <a:lnTo>
                  <a:pt x="1436" y="2989"/>
                </a:lnTo>
                <a:lnTo>
                  <a:pt x="1432" y="2985"/>
                </a:lnTo>
                <a:lnTo>
                  <a:pt x="1423" y="2980"/>
                </a:lnTo>
                <a:lnTo>
                  <a:pt x="1413" y="2972"/>
                </a:lnTo>
                <a:lnTo>
                  <a:pt x="1403" y="2964"/>
                </a:lnTo>
                <a:lnTo>
                  <a:pt x="1391" y="2955"/>
                </a:lnTo>
                <a:lnTo>
                  <a:pt x="1380" y="2946"/>
                </a:lnTo>
                <a:lnTo>
                  <a:pt x="1369" y="2939"/>
                </a:lnTo>
                <a:lnTo>
                  <a:pt x="1362" y="2931"/>
                </a:lnTo>
                <a:lnTo>
                  <a:pt x="1355" y="2927"/>
                </a:lnTo>
                <a:lnTo>
                  <a:pt x="1358" y="2927"/>
                </a:lnTo>
                <a:lnTo>
                  <a:pt x="1364" y="2930"/>
                </a:lnTo>
                <a:lnTo>
                  <a:pt x="1376" y="2933"/>
                </a:lnTo>
                <a:lnTo>
                  <a:pt x="1390" y="2936"/>
                </a:lnTo>
                <a:lnTo>
                  <a:pt x="1408" y="2937"/>
                </a:lnTo>
                <a:lnTo>
                  <a:pt x="1430" y="2936"/>
                </a:lnTo>
                <a:lnTo>
                  <a:pt x="1453" y="2930"/>
                </a:lnTo>
                <a:lnTo>
                  <a:pt x="1490" y="2919"/>
                </a:lnTo>
                <a:lnTo>
                  <a:pt x="1522" y="2913"/>
                </a:lnTo>
                <a:lnTo>
                  <a:pt x="1551" y="2911"/>
                </a:lnTo>
                <a:lnTo>
                  <a:pt x="1576" y="2910"/>
                </a:lnTo>
                <a:close/>
                <a:moveTo>
                  <a:pt x="2039" y="2253"/>
                </a:moveTo>
                <a:lnTo>
                  <a:pt x="2029" y="2255"/>
                </a:lnTo>
                <a:lnTo>
                  <a:pt x="2022" y="2261"/>
                </a:lnTo>
                <a:lnTo>
                  <a:pt x="2016" y="2268"/>
                </a:lnTo>
                <a:lnTo>
                  <a:pt x="2014" y="2278"/>
                </a:lnTo>
                <a:lnTo>
                  <a:pt x="2016" y="2288"/>
                </a:lnTo>
                <a:lnTo>
                  <a:pt x="2022" y="2296"/>
                </a:lnTo>
                <a:lnTo>
                  <a:pt x="2029" y="2302"/>
                </a:lnTo>
                <a:lnTo>
                  <a:pt x="2039" y="2303"/>
                </a:lnTo>
                <a:lnTo>
                  <a:pt x="2049" y="2302"/>
                </a:lnTo>
                <a:lnTo>
                  <a:pt x="2057" y="2296"/>
                </a:lnTo>
                <a:lnTo>
                  <a:pt x="2063" y="2288"/>
                </a:lnTo>
                <a:lnTo>
                  <a:pt x="2065" y="2278"/>
                </a:lnTo>
                <a:lnTo>
                  <a:pt x="2063" y="2268"/>
                </a:lnTo>
                <a:lnTo>
                  <a:pt x="2057" y="2261"/>
                </a:lnTo>
                <a:lnTo>
                  <a:pt x="2049" y="2255"/>
                </a:lnTo>
                <a:lnTo>
                  <a:pt x="2039" y="2253"/>
                </a:lnTo>
                <a:close/>
                <a:moveTo>
                  <a:pt x="1345" y="2253"/>
                </a:moveTo>
                <a:lnTo>
                  <a:pt x="1335" y="2255"/>
                </a:lnTo>
                <a:lnTo>
                  <a:pt x="1327" y="2261"/>
                </a:lnTo>
                <a:lnTo>
                  <a:pt x="1322" y="2268"/>
                </a:lnTo>
                <a:lnTo>
                  <a:pt x="1320" y="2278"/>
                </a:lnTo>
                <a:lnTo>
                  <a:pt x="1322" y="2288"/>
                </a:lnTo>
                <a:lnTo>
                  <a:pt x="1327" y="2296"/>
                </a:lnTo>
                <a:lnTo>
                  <a:pt x="1335" y="2302"/>
                </a:lnTo>
                <a:lnTo>
                  <a:pt x="1345" y="2303"/>
                </a:lnTo>
                <a:lnTo>
                  <a:pt x="1354" y="2302"/>
                </a:lnTo>
                <a:lnTo>
                  <a:pt x="1363" y="2296"/>
                </a:lnTo>
                <a:lnTo>
                  <a:pt x="1368" y="2288"/>
                </a:lnTo>
                <a:lnTo>
                  <a:pt x="1369" y="2278"/>
                </a:lnTo>
                <a:lnTo>
                  <a:pt x="1368" y="2268"/>
                </a:lnTo>
                <a:lnTo>
                  <a:pt x="1363" y="2261"/>
                </a:lnTo>
                <a:lnTo>
                  <a:pt x="1354" y="2255"/>
                </a:lnTo>
                <a:lnTo>
                  <a:pt x="1345" y="2253"/>
                </a:lnTo>
                <a:close/>
                <a:moveTo>
                  <a:pt x="2290" y="2130"/>
                </a:moveTo>
                <a:lnTo>
                  <a:pt x="2288" y="2133"/>
                </a:lnTo>
                <a:lnTo>
                  <a:pt x="2285" y="2141"/>
                </a:lnTo>
                <a:lnTo>
                  <a:pt x="2281" y="2154"/>
                </a:lnTo>
                <a:lnTo>
                  <a:pt x="2273" y="2172"/>
                </a:lnTo>
                <a:lnTo>
                  <a:pt x="2265" y="2192"/>
                </a:lnTo>
                <a:lnTo>
                  <a:pt x="2254" y="2215"/>
                </a:lnTo>
                <a:lnTo>
                  <a:pt x="2241" y="2238"/>
                </a:lnTo>
                <a:lnTo>
                  <a:pt x="2227" y="2263"/>
                </a:lnTo>
                <a:lnTo>
                  <a:pt x="2210" y="2288"/>
                </a:lnTo>
                <a:lnTo>
                  <a:pt x="2192" y="2311"/>
                </a:lnTo>
                <a:lnTo>
                  <a:pt x="2171" y="2334"/>
                </a:lnTo>
                <a:lnTo>
                  <a:pt x="2149" y="2353"/>
                </a:lnTo>
                <a:lnTo>
                  <a:pt x="2124" y="2369"/>
                </a:lnTo>
                <a:lnTo>
                  <a:pt x="2098" y="2382"/>
                </a:lnTo>
                <a:lnTo>
                  <a:pt x="2120" y="2365"/>
                </a:lnTo>
                <a:lnTo>
                  <a:pt x="2137" y="2345"/>
                </a:lnTo>
                <a:lnTo>
                  <a:pt x="2153" y="2323"/>
                </a:lnTo>
                <a:lnTo>
                  <a:pt x="2166" y="2301"/>
                </a:lnTo>
                <a:lnTo>
                  <a:pt x="2177" y="2278"/>
                </a:lnTo>
                <a:lnTo>
                  <a:pt x="2186" y="2255"/>
                </a:lnTo>
                <a:lnTo>
                  <a:pt x="2196" y="2236"/>
                </a:lnTo>
                <a:lnTo>
                  <a:pt x="2156" y="2232"/>
                </a:lnTo>
                <a:lnTo>
                  <a:pt x="2122" y="2230"/>
                </a:lnTo>
                <a:lnTo>
                  <a:pt x="2090" y="2229"/>
                </a:lnTo>
                <a:lnTo>
                  <a:pt x="2056" y="2231"/>
                </a:lnTo>
                <a:lnTo>
                  <a:pt x="2070" y="2244"/>
                </a:lnTo>
                <a:lnTo>
                  <a:pt x="2081" y="2260"/>
                </a:lnTo>
                <a:lnTo>
                  <a:pt x="2089" y="2277"/>
                </a:lnTo>
                <a:lnTo>
                  <a:pt x="2091" y="2297"/>
                </a:lnTo>
                <a:lnTo>
                  <a:pt x="2087" y="2319"/>
                </a:lnTo>
                <a:lnTo>
                  <a:pt x="2080" y="2338"/>
                </a:lnTo>
                <a:lnTo>
                  <a:pt x="2067" y="2354"/>
                </a:lnTo>
                <a:lnTo>
                  <a:pt x="2051" y="2367"/>
                </a:lnTo>
                <a:lnTo>
                  <a:pt x="2032" y="2376"/>
                </a:lnTo>
                <a:lnTo>
                  <a:pt x="2010" y="2379"/>
                </a:lnTo>
                <a:lnTo>
                  <a:pt x="1989" y="2376"/>
                </a:lnTo>
                <a:lnTo>
                  <a:pt x="1969" y="2367"/>
                </a:lnTo>
                <a:lnTo>
                  <a:pt x="1952" y="2354"/>
                </a:lnTo>
                <a:lnTo>
                  <a:pt x="1940" y="2338"/>
                </a:lnTo>
                <a:lnTo>
                  <a:pt x="1932" y="2319"/>
                </a:lnTo>
                <a:lnTo>
                  <a:pt x="1928" y="2297"/>
                </a:lnTo>
                <a:lnTo>
                  <a:pt x="1930" y="2279"/>
                </a:lnTo>
                <a:lnTo>
                  <a:pt x="1936" y="2263"/>
                </a:lnTo>
                <a:lnTo>
                  <a:pt x="1908" y="2279"/>
                </a:lnTo>
                <a:lnTo>
                  <a:pt x="1880" y="2298"/>
                </a:lnTo>
                <a:lnTo>
                  <a:pt x="1855" y="2320"/>
                </a:lnTo>
                <a:lnTo>
                  <a:pt x="1835" y="2341"/>
                </a:lnTo>
                <a:lnTo>
                  <a:pt x="1820" y="2364"/>
                </a:lnTo>
                <a:lnTo>
                  <a:pt x="1831" y="2335"/>
                </a:lnTo>
                <a:lnTo>
                  <a:pt x="1841" y="2309"/>
                </a:lnTo>
                <a:lnTo>
                  <a:pt x="1854" y="2285"/>
                </a:lnTo>
                <a:lnTo>
                  <a:pt x="1868" y="2264"/>
                </a:lnTo>
                <a:lnTo>
                  <a:pt x="1884" y="2244"/>
                </a:lnTo>
                <a:lnTo>
                  <a:pt x="1905" y="2225"/>
                </a:lnTo>
                <a:lnTo>
                  <a:pt x="1928" y="2209"/>
                </a:lnTo>
                <a:lnTo>
                  <a:pt x="1957" y="2194"/>
                </a:lnTo>
                <a:lnTo>
                  <a:pt x="1992" y="2180"/>
                </a:lnTo>
                <a:lnTo>
                  <a:pt x="2023" y="2172"/>
                </a:lnTo>
                <a:lnTo>
                  <a:pt x="2051" y="2165"/>
                </a:lnTo>
                <a:lnTo>
                  <a:pt x="2077" y="2162"/>
                </a:lnTo>
                <a:lnTo>
                  <a:pt x="2100" y="2160"/>
                </a:lnTo>
                <a:lnTo>
                  <a:pt x="2123" y="2160"/>
                </a:lnTo>
                <a:lnTo>
                  <a:pt x="2145" y="2160"/>
                </a:lnTo>
                <a:lnTo>
                  <a:pt x="2167" y="2160"/>
                </a:lnTo>
                <a:lnTo>
                  <a:pt x="2188" y="2159"/>
                </a:lnTo>
                <a:lnTo>
                  <a:pt x="2212" y="2155"/>
                </a:lnTo>
                <a:lnTo>
                  <a:pt x="2236" y="2150"/>
                </a:lnTo>
                <a:lnTo>
                  <a:pt x="2262" y="2141"/>
                </a:lnTo>
                <a:lnTo>
                  <a:pt x="2290" y="2130"/>
                </a:lnTo>
                <a:close/>
                <a:moveTo>
                  <a:pt x="1030" y="2130"/>
                </a:moveTo>
                <a:lnTo>
                  <a:pt x="1058" y="2141"/>
                </a:lnTo>
                <a:lnTo>
                  <a:pt x="1083" y="2150"/>
                </a:lnTo>
                <a:lnTo>
                  <a:pt x="1107" y="2155"/>
                </a:lnTo>
                <a:lnTo>
                  <a:pt x="1130" y="2159"/>
                </a:lnTo>
                <a:lnTo>
                  <a:pt x="1151" y="2160"/>
                </a:lnTo>
                <a:lnTo>
                  <a:pt x="1174" y="2160"/>
                </a:lnTo>
                <a:lnTo>
                  <a:pt x="1195" y="2160"/>
                </a:lnTo>
                <a:lnTo>
                  <a:pt x="1218" y="2160"/>
                </a:lnTo>
                <a:lnTo>
                  <a:pt x="1243" y="2162"/>
                </a:lnTo>
                <a:lnTo>
                  <a:pt x="1268" y="2165"/>
                </a:lnTo>
                <a:lnTo>
                  <a:pt x="1296" y="2172"/>
                </a:lnTo>
                <a:lnTo>
                  <a:pt x="1326" y="2180"/>
                </a:lnTo>
                <a:lnTo>
                  <a:pt x="1361" y="2194"/>
                </a:lnTo>
                <a:lnTo>
                  <a:pt x="1390" y="2209"/>
                </a:lnTo>
                <a:lnTo>
                  <a:pt x="1415" y="2225"/>
                </a:lnTo>
                <a:lnTo>
                  <a:pt x="1434" y="2244"/>
                </a:lnTo>
                <a:lnTo>
                  <a:pt x="1451" y="2264"/>
                </a:lnTo>
                <a:lnTo>
                  <a:pt x="1465" y="2285"/>
                </a:lnTo>
                <a:lnTo>
                  <a:pt x="1477" y="2309"/>
                </a:lnTo>
                <a:lnTo>
                  <a:pt x="1489" y="2335"/>
                </a:lnTo>
                <a:lnTo>
                  <a:pt x="1499" y="2364"/>
                </a:lnTo>
                <a:lnTo>
                  <a:pt x="1483" y="2341"/>
                </a:lnTo>
                <a:lnTo>
                  <a:pt x="1463" y="2320"/>
                </a:lnTo>
                <a:lnTo>
                  <a:pt x="1438" y="2298"/>
                </a:lnTo>
                <a:lnTo>
                  <a:pt x="1411" y="2279"/>
                </a:lnTo>
                <a:lnTo>
                  <a:pt x="1382" y="2263"/>
                </a:lnTo>
                <a:lnTo>
                  <a:pt x="1388" y="2279"/>
                </a:lnTo>
                <a:lnTo>
                  <a:pt x="1390" y="2297"/>
                </a:lnTo>
                <a:lnTo>
                  <a:pt x="1387" y="2319"/>
                </a:lnTo>
                <a:lnTo>
                  <a:pt x="1379" y="2338"/>
                </a:lnTo>
                <a:lnTo>
                  <a:pt x="1366" y="2354"/>
                </a:lnTo>
                <a:lnTo>
                  <a:pt x="1350" y="2367"/>
                </a:lnTo>
                <a:lnTo>
                  <a:pt x="1331" y="2376"/>
                </a:lnTo>
                <a:lnTo>
                  <a:pt x="1309" y="2379"/>
                </a:lnTo>
                <a:lnTo>
                  <a:pt x="1288" y="2376"/>
                </a:lnTo>
                <a:lnTo>
                  <a:pt x="1268" y="2367"/>
                </a:lnTo>
                <a:lnTo>
                  <a:pt x="1251" y="2354"/>
                </a:lnTo>
                <a:lnTo>
                  <a:pt x="1238" y="2338"/>
                </a:lnTo>
                <a:lnTo>
                  <a:pt x="1231" y="2319"/>
                </a:lnTo>
                <a:lnTo>
                  <a:pt x="1228" y="2297"/>
                </a:lnTo>
                <a:lnTo>
                  <a:pt x="1230" y="2278"/>
                </a:lnTo>
                <a:lnTo>
                  <a:pt x="1237" y="2260"/>
                </a:lnTo>
                <a:lnTo>
                  <a:pt x="1248" y="2244"/>
                </a:lnTo>
                <a:lnTo>
                  <a:pt x="1262" y="2231"/>
                </a:lnTo>
                <a:lnTo>
                  <a:pt x="1230" y="2229"/>
                </a:lnTo>
                <a:lnTo>
                  <a:pt x="1197" y="2230"/>
                </a:lnTo>
                <a:lnTo>
                  <a:pt x="1162" y="2232"/>
                </a:lnTo>
                <a:lnTo>
                  <a:pt x="1123" y="2236"/>
                </a:lnTo>
                <a:lnTo>
                  <a:pt x="1132" y="2255"/>
                </a:lnTo>
                <a:lnTo>
                  <a:pt x="1142" y="2278"/>
                </a:lnTo>
                <a:lnTo>
                  <a:pt x="1153" y="2301"/>
                </a:lnTo>
                <a:lnTo>
                  <a:pt x="1166" y="2323"/>
                </a:lnTo>
                <a:lnTo>
                  <a:pt x="1181" y="2345"/>
                </a:lnTo>
                <a:lnTo>
                  <a:pt x="1200" y="2365"/>
                </a:lnTo>
                <a:lnTo>
                  <a:pt x="1221" y="2382"/>
                </a:lnTo>
                <a:lnTo>
                  <a:pt x="1194" y="2369"/>
                </a:lnTo>
                <a:lnTo>
                  <a:pt x="1169" y="2353"/>
                </a:lnTo>
                <a:lnTo>
                  <a:pt x="1147" y="2334"/>
                </a:lnTo>
                <a:lnTo>
                  <a:pt x="1126" y="2311"/>
                </a:lnTo>
                <a:lnTo>
                  <a:pt x="1108" y="2288"/>
                </a:lnTo>
                <a:lnTo>
                  <a:pt x="1092" y="2263"/>
                </a:lnTo>
                <a:lnTo>
                  <a:pt x="1077" y="2238"/>
                </a:lnTo>
                <a:lnTo>
                  <a:pt x="1064" y="2215"/>
                </a:lnTo>
                <a:lnTo>
                  <a:pt x="1053" y="2192"/>
                </a:lnTo>
                <a:lnTo>
                  <a:pt x="1045" y="2172"/>
                </a:lnTo>
                <a:lnTo>
                  <a:pt x="1038" y="2154"/>
                </a:lnTo>
                <a:lnTo>
                  <a:pt x="1033" y="2141"/>
                </a:lnTo>
                <a:lnTo>
                  <a:pt x="1031" y="2133"/>
                </a:lnTo>
                <a:lnTo>
                  <a:pt x="1030" y="2130"/>
                </a:lnTo>
                <a:close/>
                <a:moveTo>
                  <a:pt x="2143" y="1913"/>
                </a:moveTo>
                <a:lnTo>
                  <a:pt x="2169" y="1914"/>
                </a:lnTo>
                <a:lnTo>
                  <a:pt x="2192" y="1918"/>
                </a:lnTo>
                <a:lnTo>
                  <a:pt x="2213" y="1925"/>
                </a:lnTo>
                <a:lnTo>
                  <a:pt x="2233" y="1934"/>
                </a:lnTo>
                <a:lnTo>
                  <a:pt x="2249" y="1945"/>
                </a:lnTo>
                <a:lnTo>
                  <a:pt x="2263" y="1956"/>
                </a:lnTo>
                <a:lnTo>
                  <a:pt x="2274" y="1965"/>
                </a:lnTo>
                <a:lnTo>
                  <a:pt x="2283" y="1975"/>
                </a:lnTo>
                <a:lnTo>
                  <a:pt x="2291" y="1982"/>
                </a:lnTo>
                <a:lnTo>
                  <a:pt x="2294" y="1988"/>
                </a:lnTo>
                <a:lnTo>
                  <a:pt x="2296" y="1990"/>
                </a:lnTo>
                <a:lnTo>
                  <a:pt x="2294" y="1989"/>
                </a:lnTo>
                <a:lnTo>
                  <a:pt x="2287" y="1985"/>
                </a:lnTo>
                <a:lnTo>
                  <a:pt x="2279" y="1980"/>
                </a:lnTo>
                <a:lnTo>
                  <a:pt x="2266" y="1974"/>
                </a:lnTo>
                <a:lnTo>
                  <a:pt x="2251" y="1967"/>
                </a:lnTo>
                <a:lnTo>
                  <a:pt x="2234" y="1962"/>
                </a:lnTo>
                <a:lnTo>
                  <a:pt x="2214" y="1957"/>
                </a:lnTo>
                <a:lnTo>
                  <a:pt x="2193" y="1953"/>
                </a:lnTo>
                <a:lnTo>
                  <a:pt x="2170" y="1952"/>
                </a:lnTo>
                <a:lnTo>
                  <a:pt x="2147" y="1953"/>
                </a:lnTo>
                <a:lnTo>
                  <a:pt x="2122" y="1959"/>
                </a:lnTo>
                <a:lnTo>
                  <a:pt x="2097" y="1968"/>
                </a:lnTo>
                <a:lnTo>
                  <a:pt x="2072" y="1982"/>
                </a:lnTo>
                <a:lnTo>
                  <a:pt x="2048" y="2002"/>
                </a:lnTo>
                <a:lnTo>
                  <a:pt x="2024" y="2028"/>
                </a:lnTo>
                <a:lnTo>
                  <a:pt x="1991" y="2067"/>
                </a:lnTo>
                <a:lnTo>
                  <a:pt x="1960" y="2101"/>
                </a:lnTo>
                <a:lnTo>
                  <a:pt x="1932" y="2130"/>
                </a:lnTo>
                <a:lnTo>
                  <a:pt x="1905" y="2152"/>
                </a:lnTo>
                <a:lnTo>
                  <a:pt x="1882" y="2169"/>
                </a:lnTo>
                <a:lnTo>
                  <a:pt x="1862" y="2182"/>
                </a:lnTo>
                <a:lnTo>
                  <a:pt x="1845" y="2190"/>
                </a:lnTo>
                <a:lnTo>
                  <a:pt x="1829" y="2194"/>
                </a:lnTo>
                <a:lnTo>
                  <a:pt x="1819" y="2194"/>
                </a:lnTo>
                <a:lnTo>
                  <a:pt x="1810" y="2191"/>
                </a:lnTo>
                <a:lnTo>
                  <a:pt x="1806" y="2183"/>
                </a:lnTo>
                <a:lnTo>
                  <a:pt x="1805" y="2174"/>
                </a:lnTo>
                <a:lnTo>
                  <a:pt x="1807" y="2160"/>
                </a:lnTo>
                <a:lnTo>
                  <a:pt x="1813" y="2145"/>
                </a:lnTo>
                <a:lnTo>
                  <a:pt x="1823" y="2128"/>
                </a:lnTo>
                <a:lnTo>
                  <a:pt x="1837" y="2107"/>
                </a:lnTo>
                <a:lnTo>
                  <a:pt x="1855" y="2086"/>
                </a:lnTo>
                <a:lnTo>
                  <a:pt x="1877" y="2063"/>
                </a:lnTo>
                <a:lnTo>
                  <a:pt x="1904" y="2039"/>
                </a:lnTo>
                <a:lnTo>
                  <a:pt x="1934" y="2015"/>
                </a:lnTo>
                <a:lnTo>
                  <a:pt x="1969" y="1990"/>
                </a:lnTo>
                <a:lnTo>
                  <a:pt x="2009" y="1965"/>
                </a:lnTo>
                <a:lnTo>
                  <a:pt x="2054" y="1939"/>
                </a:lnTo>
                <a:lnTo>
                  <a:pt x="2085" y="1925"/>
                </a:lnTo>
                <a:lnTo>
                  <a:pt x="2115" y="1917"/>
                </a:lnTo>
                <a:lnTo>
                  <a:pt x="2143" y="1913"/>
                </a:lnTo>
                <a:close/>
                <a:moveTo>
                  <a:pt x="1961" y="1547"/>
                </a:moveTo>
                <a:lnTo>
                  <a:pt x="1903" y="1603"/>
                </a:lnTo>
                <a:lnTo>
                  <a:pt x="1839" y="1657"/>
                </a:lnTo>
                <a:lnTo>
                  <a:pt x="1770" y="1710"/>
                </a:lnTo>
                <a:lnTo>
                  <a:pt x="1696" y="1758"/>
                </a:lnTo>
                <a:lnTo>
                  <a:pt x="1618" y="1804"/>
                </a:lnTo>
                <a:lnTo>
                  <a:pt x="1535" y="1847"/>
                </a:lnTo>
                <a:lnTo>
                  <a:pt x="1450" y="1885"/>
                </a:lnTo>
                <a:lnTo>
                  <a:pt x="1361" y="1918"/>
                </a:lnTo>
                <a:lnTo>
                  <a:pt x="1318" y="1932"/>
                </a:lnTo>
                <a:lnTo>
                  <a:pt x="1275" y="1945"/>
                </a:lnTo>
                <a:lnTo>
                  <a:pt x="1318" y="1970"/>
                </a:lnTo>
                <a:lnTo>
                  <a:pt x="1357" y="1995"/>
                </a:lnTo>
                <a:lnTo>
                  <a:pt x="1391" y="2020"/>
                </a:lnTo>
                <a:lnTo>
                  <a:pt x="1420" y="2044"/>
                </a:lnTo>
                <a:lnTo>
                  <a:pt x="1446" y="2067"/>
                </a:lnTo>
                <a:lnTo>
                  <a:pt x="1467" y="2090"/>
                </a:lnTo>
                <a:lnTo>
                  <a:pt x="1484" y="2110"/>
                </a:lnTo>
                <a:lnTo>
                  <a:pt x="1497" y="2130"/>
                </a:lnTo>
                <a:lnTo>
                  <a:pt x="1506" y="2147"/>
                </a:lnTo>
                <a:lnTo>
                  <a:pt x="1512" y="2162"/>
                </a:lnTo>
                <a:lnTo>
                  <a:pt x="1515" y="2175"/>
                </a:lnTo>
                <a:lnTo>
                  <a:pt x="1512" y="2184"/>
                </a:lnTo>
                <a:lnTo>
                  <a:pt x="1508" y="2191"/>
                </a:lnTo>
                <a:lnTo>
                  <a:pt x="1499" y="2194"/>
                </a:lnTo>
                <a:lnTo>
                  <a:pt x="1488" y="2194"/>
                </a:lnTo>
                <a:lnTo>
                  <a:pt x="1474" y="2190"/>
                </a:lnTo>
                <a:lnTo>
                  <a:pt x="1455" y="2181"/>
                </a:lnTo>
                <a:lnTo>
                  <a:pt x="1436" y="2168"/>
                </a:lnTo>
                <a:lnTo>
                  <a:pt x="1412" y="2151"/>
                </a:lnTo>
                <a:lnTo>
                  <a:pt x="1387" y="2129"/>
                </a:lnTo>
                <a:lnTo>
                  <a:pt x="1359" y="2101"/>
                </a:lnTo>
                <a:lnTo>
                  <a:pt x="1327" y="2067"/>
                </a:lnTo>
                <a:lnTo>
                  <a:pt x="1294" y="2028"/>
                </a:lnTo>
                <a:lnTo>
                  <a:pt x="1274" y="2004"/>
                </a:lnTo>
                <a:lnTo>
                  <a:pt x="1251" y="1986"/>
                </a:lnTo>
                <a:lnTo>
                  <a:pt x="1230" y="1972"/>
                </a:lnTo>
                <a:lnTo>
                  <a:pt x="1207" y="1962"/>
                </a:lnTo>
                <a:lnTo>
                  <a:pt x="1144" y="1975"/>
                </a:lnTo>
                <a:lnTo>
                  <a:pt x="1083" y="1984"/>
                </a:lnTo>
                <a:lnTo>
                  <a:pt x="1024" y="1989"/>
                </a:lnTo>
                <a:lnTo>
                  <a:pt x="979" y="1991"/>
                </a:lnTo>
                <a:lnTo>
                  <a:pt x="937" y="1990"/>
                </a:lnTo>
                <a:lnTo>
                  <a:pt x="939" y="2047"/>
                </a:lnTo>
                <a:lnTo>
                  <a:pt x="942" y="2104"/>
                </a:lnTo>
                <a:lnTo>
                  <a:pt x="945" y="2160"/>
                </a:lnTo>
                <a:lnTo>
                  <a:pt x="947" y="2213"/>
                </a:lnTo>
                <a:lnTo>
                  <a:pt x="949" y="2263"/>
                </a:lnTo>
                <a:lnTo>
                  <a:pt x="938" y="2220"/>
                </a:lnTo>
                <a:lnTo>
                  <a:pt x="925" y="2180"/>
                </a:lnTo>
                <a:lnTo>
                  <a:pt x="910" y="2144"/>
                </a:lnTo>
                <a:lnTo>
                  <a:pt x="895" y="2110"/>
                </a:lnTo>
                <a:lnTo>
                  <a:pt x="879" y="2081"/>
                </a:lnTo>
                <a:lnTo>
                  <a:pt x="862" y="2058"/>
                </a:lnTo>
                <a:lnTo>
                  <a:pt x="845" y="2038"/>
                </a:lnTo>
                <a:lnTo>
                  <a:pt x="828" y="2024"/>
                </a:lnTo>
                <a:lnTo>
                  <a:pt x="810" y="2018"/>
                </a:lnTo>
                <a:lnTo>
                  <a:pt x="795" y="2017"/>
                </a:lnTo>
                <a:lnTo>
                  <a:pt x="781" y="2022"/>
                </a:lnTo>
                <a:lnTo>
                  <a:pt x="770" y="2033"/>
                </a:lnTo>
                <a:lnTo>
                  <a:pt x="760" y="2049"/>
                </a:lnTo>
                <a:lnTo>
                  <a:pt x="752" y="2069"/>
                </a:lnTo>
                <a:lnTo>
                  <a:pt x="747" y="2094"/>
                </a:lnTo>
                <a:lnTo>
                  <a:pt x="744" y="2123"/>
                </a:lnTo>
                <a:lnTo>
                  <a:pt x="742" y="2155"/>
                </a:lnTo>
                <a:lnTo>
                  <a:pt x="743" y="2190"/>
                </a:lnTo>
                <a:lnTo>
                  <a:pt x="746" y="2226"/>
                </a:lnTo>
                <a:lnTo>
                  <a:pt x="751" y="2265"/>
                </a:lnTo>
                <a:lnTo>
                  <a:pt x="760" y="2306"/>
                </a:lnTo>
                <a:lnTo>
                  <a:pt x="771" y="2349"/>
                </a:lnTo>
                <a:lnTo>
                  <a:pt x="784" y="2391"/>
                </a:lnTo>
                <a:lnTo>
                  <a:pt x="799" y="2428"/>
                </a:lnTo>
                <a:lnTo>
                  <a:pt x="814" y="2463"/>
                </a:lnTo>
                <a:lnTo>
                  <a:pt x="831" y="2492"/>
                </a:lnTo>
                <a:lnTo>
                  <a:pt x="848" y="2518"/>
                </a:lnTo>
                <a:lnTo>
                  <a:pt x="865" y="2537"/>
                </a:lnTo>
                <a:lnTo>
                  <a:pt x="882" y="2551"/>
                </a:lnTo>
                <a:lnTo>
                  <a:pt x="900" y="2558"/>
                </a:lnTo>
                <a:lnTo>
                  <a:pt x="916" y="2559"/>
                </a:lnTo>
                <a:lnTo>
                  <a:pt x="928" y="2555"/>
                </a:lnTo>
                <a:lnTo>
                  <a:pt x="938" y="2546"/>
                </a:lnTo>
                <a:lnTo>
                  <a:pt x="948" y="2533"/>
                </a:lnTo>
                <a:lnTo>
                  <a:pt x="956" y="2515"/>
                </a:lnTo>
                <a:lnTo>
                  <a:pt x="961" y="2495"/>
                </a:lnTo>
                <a:lnTo>
                  <a:pt x="965" y="2470"/>
                </a:lnTo>
                <a:lnTo>
                  <a:pt x="973" y="2525"/>
                </a:lnTo>
                <a:lnTo>
                  <a:pt x="980" y="2584"/>
                </a:lnTo>
                <a:lnTo>
                  <a:pt x="989" y="2649"/>
                </a:lnTo>
                <a:lnTo>
                  <a:pt x="999" y="2716"/>
                </a:lnTo>
                <a:lnTo>
                  <a:pt x="1007" y="2788"/>
                </a:lnTo>
                <a:lnTo>
                  <a:pt x="1013" y="2816"/>
                </a:lnTo>
                <a:lnTo>
                  <a:pt x="1021" y="2844"/>
                </a:lnTo>
                <a:lnTo>
                  <a:pt x="1034" y="2874"/>
                </a:lnTo>
                <a:lnTo>
                  <a:pt x="1051" y="2905"/>
                </a:lnTo>
                <a:lnTo>
                  <a:pt x="1071" y="2937"/>
                </a:lnTo>
                <a:lnTo>
                  <a:pt x="1093" y="2969"/>
                </a:lnTo>
                <a:lnTo>
                  <a:pt x="1118" y="3001"/>
                </a:lnTo>
                <a:lnTo>
                  <a:pt x="1145" y="3034"/>
                </a:lnTo>
                <a:lnTo>
                  <a:pt x="1173" y="3067"/>
                </a:lnTo>
                <a:lnTo>
                  <a:pt x="1203" y="3099"/>
                </a:lnTo>
                <a:lnTo>
                  <a:pt x="1233" y="3131"/>
                </a:lnTo>
                <a:lnTo>
                  <a:pt x="1264" y="3162"/>
                </a:lnTo>
                <a:lnTo>
                  <a:pt x="1295" y="3192"/>
                </a:lnTo>
                <a:lnTo>
                  <a:pt x="1326" y="3222"/>
                </a:lnTo>
                <a:lnTo>
                  <a:pt x="1358" y="3250"/>
                </a:lnTo>
                <a:lnTo>
                  <a:pt x="1388" y="3277"/>
                </a:lnTo>
                <a:lnTo>
                  <a:pt x="1417" y="3302"/>
                </a:lnTo>
                <a:lnTo>
                  <a:pt x="1444" y="3326"/>
                </a:lnTo>
                <a:lnTo>
                  <a:pt x="1469" y="3347"/>
                </a:lnTo>
                <a:lnTo>
                  <a:pt x="1492" y="3366"/>
                </a:lnTo>
                <a:lnTo>
                  <a:pt x="1512" y="3383"/>
                </a:lnTo>
                <a:lnTo>
                  <a:pt x="1531" y="3397"/>
                </a:lnTo>
                <a:lnTo>
                  <a:pt x="1545" y="3408"/>
                </a:lnTo>
                <a:lnTo>
                  <a:pt x="1555" y="3417"/>
                </a:lnTo>
                <a:lnTo>
                  <a:pt x="1562" y="3422"/>
                </a:lnTo>
                <a:lnTo>
                  <a:pt x="1564" y="3423"/>
                </a:lnTo>
                <a:lnTo>
                  <a:pt x="1768" y="3423"/>
                </a:lnTo>
                <a:lnTo>
                  <a:pt x="1770" y="3422"/>
                </a:lnTo>
                <a:lnTo>
                  <a:pt x="1777" y="3417"/>
                </a:lnTo>
                <a:lnTo>
                  <a:pt x="1788" y="3408"/>
                </a:lnTo>
                <a:lnTo>
                  <a:pt x="1802" y="3397"/>
                </a:lnTo>
                <a:lnTo>
                  <a:pt x="1820" y="3383"/>
                </a:lnTo>
                <a:lnTo>
                  <a:pt x="1840" y="3366"/>
                </a:lnTo>
                <a:lnTo>
                  <a:pt x="1864" y="3347"/>
                </a:lnTo>
                <a:lnTo>
                  <a:pt x="1889" y="3326"/>
                </a:lnTo>
                <a:lnTo>
                  <a:pt x="1917" y="3302"/>
                </a:lnTo>
                <a:lnTo>
                  <a:pt x="1944" y="3277"/>
                </a:lnTo>
                <a:lnTo>
                  <a:pt x="1975" y="3250"/>
                </a:lnTo>
                <a:lnTo>
                  <a:pt x="2006" y="3222"/>
                </a:lnTo>
                <a:lnTo>
                  <a:pt x="2037" y="3192"/>
                </a:lnTo>
                <a:lnTo>
                  <a:pt x="2068" y="3162"/>
                </a:lnTo>
                <a:lnTo>
                  <a:pt x="2099" y="3131"/>
                </a:lnTo>
                <a:lnTo>
                  <a:pt x="2130" y="3099"/>
                </a:lnTo>
                <a:lnTo>
                  <a:pt x="2159" y="3067"/>
                </a:lnTo>
                <a:lnTo>
                  <a:pt x="2188" y="3034"/>
                </a:lnTo>
                <a:lnTo>
                  <a:pt x="2214" y="3001"/>
                </a:lnTo>
                <a:lnTo>
                  <a:pt x="2239" y="2969"/>
                </a:lnTo>
                <a:lnTo>
                  <a:pt x="2262" y="2937"/>
                </a:lnTo>
                <a:lnTo>
                  <a:pt x="2281" y="2905"/>
                </a:lnTo>
                <a:lnTo>
                  <a:pt x="2298" y="2874"/>
                </a:lnTo>
                <a:lnTo>
                  <a:pt x="2311" y="2844"/>
                </a:lnTo>
                <a:lnTo>
                  <a:pt x="2321" y="2816"/>
                </a:lnTo>
                <a:lnTo>
                  <a:pt x="2326" y="2788"/>
                </a:lnTo>
                <a:lnTo>
                  <a:pt x="2335" y="2716"/>
                </a:lnTo>
                <a:lnTo>
                  <a:pt x="2343" y="2649"/>
                </a:lnTo>
                <a:lnTo>
                  <a:pt x="2352" y="2584"/>
                </a:lnTo>
                <a:lnTo>
                  <a:pt x="2359" y="2525"/>
                </a:lnTo>
                <a:lnTo>
                  <a:pt x="2367" y="2470"/>
                </a:lnTo>
                <a:lnTo>
                  <a:pt x="2371" y="2495"/>
                </a:lnTo>
                <a:lnTo>
                  <a:pt x="2377" y="2515"/>
                </a:lnTo>
                <a:lnTo>
                  <a:pt x="2384" y="2533"/>
                </a:lnTo>
                <a:lnTo>
                  <a:pt x="2394" y="2546"/>
                </a:lnTo>
                <a:lnTo>
                  <a:pt x="2405" y="2555"/>
                </a:lnTo>
                <a:lnTo>
                  <a:pt x="2416" y="2559"/>
                </a:lnTo>
                <a:lnTo>
                  <a:pt x="2432" y="2558"/>
                </a:lnTo>
                <a:lnTo>
                  <a:pt x="2450" y="2551"/>
                </a:lnTo>
                <a:lnTo>
                  <a:pt x="2467" y="2537"/>
                </a:lnTo>
                <a:lnTo>
                  <a:pt x="2485" y="2518"/>
                </a:lnTo>
                <a:lnTo>
                  <a:pt x="2502" y="2492"/>
                </a:lnTo>
                <a:lnTo>
                  <a:pt x="2518" y="2463"/>
                </a:lnTo>
                <a:lnTo>
                  <a:pt x="2535" y="2428"/>
                </a:lnTo>
                <a:lnTo>
                  <a:pt x="2549" y="2391"/>
                </a:lnTo>
                <a:lnTo>
                  <a:pt x="2561" y="2349"/>
                </a:lnTo>
                <a:lnTo>
                  <a:pt x="2572" y="2306"/>
                </a:lnTo>
                <a:lnTo>
                  <a:pt x="2581" y="2265"/>
                </a:lnTo>
                <a:lnTo>
                  <a:pt x="2586" y="2226"/>
                </a:lnTo>
                <a:lnTo>
                  <a:pt x="2589" y="2190"/>
                </a:lnTo>
                <a:lnTo>
                  <a:pt x="2590" y="2155"/>
                </a:lnTo>
                <a:lnTo>
                  <a:pt x="2589" y="2123"/>
                </a:lnTo>
                <a:lnTo>
                  <a:pt x="2585" y="2094"/>
                </a:lnTo>
                <a:lnTo>
                  <a:pt x="2580" y="2069"/>
                </a:lnTo>
                <a:lnTo>
                  <a:pt x="2572" y="2049"/>
                </a:lnTo>
                <a:lnTo>
                  <a:pt x="2563" y="2033"/>
                </a:lnTo>
                <a:lnTo>
                  <a:pt x="2551" y="2022"/>
                </a:lnTo>
                <a:lnTo>
                  <a:pt x="2538" y="2017"/>
                </a:lnTo>
                <a:lnTo>
                  <a:pt x="2522" y="2018"/>
                </a:lnTo>
                <a:lnTo>
                  <a:pt x="2504" y="2024"/>
                </a:lnTo>
                <a:lnTo>
                  <a:pt x="2487" y="2038"/>
                </a:lnTo>
                <a:lnTo>
                  <a:pt x="2470" y="2058"/>
                </a:lnTo>
                <a:lnTo>
                  <a:pt x="2454" y="2081"/>
                </a:lnTo>
                <a:lnTo>
                  <a:pt x="2437" y="2110"/>
                </a:lnTo>
                <a:lnTo>
                  <a:pt x="2422" y="2144"/>
                </a:lnTo>
                <a:lnTo>
                  <a:pt x="2408" y="2180"/>
                </a:lnTo>
                <a:lnTo>
                  <a:pt x="2395" y="2220"/>
                </a:lnTo>
                <a:lnTo>
                  <a:pt x="2383" y="2263"/>
                </a:lnTo>
                <a:lnTo>
                  <a:pt x="2379" y="2198"/>
                </a:lnTo>
                <a:lnTo>
                  <a:pt x="2377" y="2140"/>
                </a:lnTo>
                <a:lnTo>
                  <a:pt x="2377" y="2087"/>
                </a:lnTo>
                <a:lnTo>
                  <a:pt x="2377" y="2037"/>
                </a:lnTo>
                <a:lnTo>
                  <a:pt x="2379" y="1993"/>
                </a:lnTo>
                <a:lnTo>
                  <a:pt x="2382" y="1952"/>
                </a:lnTo>
                <a:lnTo>
                  <a:pt x="2385" y="1917"/>
                </a:lnTo>
                <a:lnTo>
                  <a:pt x="2378" y="1915"/>
                </a:lnTo>
                <a:lnTo>
                  <a:pt x="2322" y="1892"/>
                </a:lnTo>
                <a:lnTo>
                  <a:pt x="2267" y="1863"/>
                </a:lnTo>
                <a:lnTo>
                  <a:pt x="2215" y="1830"/>
                </a:lnTo>
                <a:lnTo>
                  <a:pt x="2165" y="1792"/>
                </a:lnTo>
                <a:lnTo>
                  <a:pt x="2118" y="1750"/>
                </a:lnTo>
                <a:lnTo>
                  <a:pt x="2072" y="1704"/>
                </a:lnTo>
                <a:lnTo>
                  <a:pt x="2032" y="1655"/>
                </a:lnTo>
                <a:lnTo>
                  <a:pt x="1994" y="1602"/>
                </a:lnTo>
                <a:lnTo>
                  <a:pt x="1961" y="1547"/>
                </a:lnTo>
                <a:close/>
                <a:moveTo>
                  <a:pt x="1659" y="0"/>
                </a:moveTo>
                <a:lnTo>
                  <a:pt x="1764" y="3"/>
                </a:lnTo>
                <a:lnTo>
                  <a:pt x="1867" y="12"/>
                </a:lnTo>
                <a:lnTo>
                  <a:pt x="1968" y="26"/>
                </a:lnTo>
                <a:lnTo>
                  <a:pt x="2067" y="46"/>
                </a:lnTo>
                <a:lnTo>
                  <a:pt x="2165" y="71"/>
                </a:lnTo>
                <a:lnTo>
                  <a:pt x="2258" y="100"/>
                </a:lnTo>
                <a:lnTo>
                  <a:pt x="2350" y="135"/>
                </a:lnTo>
                <a:lnTo>
                  <a:pt x="2439" y="174"/>
                </a:lnTo>
                <a:lnTo>
                  <a:pt x="2525" y="218"/>
                </a:lnTo>
                <a:lnTo>
                  <a:pt x="2607" y="266"/>
                </a:lnTo>
                <a:lnTo>
                  <a:pt x="2686" y="319"/>
                </a:lnTo>
                <a:lnTo>
                  <a:pt x="2761" y="375"/>
                </a:lnTo>
                <a:lnTo>
                  <a:pt x="2832" y="435"/>
                </a:lnTo>
                <a:lnTo>
                  <a:pt x="2899" y="500"/>
                </a:lnTo>
                <a:lnTo>
                  <a:pt x="2962" y="566"/>
                </a:lnTo>
                <a:lnTo>
                  <a:pt x="3020" y="637"/>
                </a:lnTo>
                <a:lnTo>
                  <a:pt x="3075" y="711"/>
                </a:lnTo>
                <a:lnTo>
                  <a:pt x="3124" y="788"/>
                </a:lnTo>
                <a:lnTo>
                  <a:pt x="3168" y="867"/>
                </a:lnTo>
                <a:lnTo>
                  <a:pt x="3206" y="949"/>
                </a:lnTo>
                <a:lnTo>
                  <a:pt x="3240" y="1034"/>
                </a:lnTo>
                <a:lnTo>
                  <a:pt x="3268" y="1120"/>
                </a:lnTo>
                <a:lnTo>
                  <a:pt x="3289" y="1209"/>
                </a:lnTo>
                <a:lnTo>
                  <a:pt x="3305" y="1299"/>
                </a:lnTo>
                <a:lnTo>
                  <a:pt x="3315" y="1391"/>
                </a:lnTo>
                <a:lnTo>
                  <a:pt x="3318" y="1486"/>
                </a:lnTo>
                <a:lnTo>
                  <a:pt x="3315" y="1579"/>
                </a:lnTo>
                <a:lnTo>
                  <a:pt x="3305" y="1672"/>
                </a:lnTo>
                <a:lnTo>
                  <a:pt x="3289" y="1762"/>
                </a:lnTo>
                <a:lnTo>
                  <a:pt x="3268" y="1851"/>
                </a:lnTo>
                <a:lnTo>
                  <a:pt x="3240" y="1937"/>
                </a:lnTo>
                <a:lnTo>
                  <a:pt x="3207" y="2022"/>
                </a:lnTo>
                <a:lnTo>
                  <a:pt x="3169" y="2104"/>
                </a:lnTo>
                <a:lnTo>
                  <a:pt x="3125" y="2183"/>
                </a:lnTo>
                <a:lnTo>
                  <a:pt x="3075" y="2260"/>
                </a:lnTo>
                <a:lnTo>
                  <a:pt x="3022" y="2333"/>
                </a:lnTo>
                <a:lnTo>
                  <a:pt x="2963" y="2404"/>
                </a:lnTo>
                <a:lnTo>
                  <a:pt x="2901" y="2471"/>
                </a:lnTo>
                <a:lnTo>
                  <a:pt x="2833" y="2535"/>
                </a:lnTo>
                <a:lnTo>
                  <a:pt x="2762" y="2595"/>
                </a:lnTo>
                <a:lnTo>
                  <a:pt x="2688" y="2651"/>
                </a:lnTo>
                <a:lnTo>
                  <a:pt x="2609" y="2703"/>
                </a:lnTo>
                <a:lnTo>
                  <a:pt x="2527" y="2752"/>
                </a:lnTo>
                <a:lnTo>
                  <a:pt x="2442" y="2796"/>
                </a:lnTo>
                <a:lnTo>
                  <a:pt x="2353" y="2836"/>
                </a:lnTo>
                <a:lnTo>
                  <a:pt x="2339" y="2872"/>
                </a:lnTo>
                <a:lnTo>
                  <a:pt x="2321" y="2911"/>
                </a:lnTo>
                <a:lnTo>
                  <a:pt x="2297" y="2950"/>
                </a:lnTo>
                <a:lnTo>
                  <a:pt x="2269" y="2990"/>
                </a:lnTo>
                <a:lnTo>
                  <a:pt x="2239" y="3031"/>
                </a:lnTo>
                <a:lnTo>
                  <a:pt x="2205" y="3071"/>
                </a:lnTo>
                <a:lnTo>
                  <a:pt x="2169" y="3112"/>
                </a:lnTo>
                <a:lnTo>
                  <a:pt x="2132" y="3152"/>
                </a:lnTo>
                <a:lnTo>
                  <a:pt x="2092" y="3191"/>
                </a:lnTo>
                <a:lnTo>
                  <a:pt x="2053" y="3230"/>
                </a:lnTo>
                <a:lnTo>
                  <a:pt x="2013" y="3267"/>
                </a:lnTo>
                <a:lnTo>
                  <a:pt x="1973" y="3302"/>
                </a:lnTo>
                <a:lnTo>
                  <a:pt x="1936" y="3335"/>
                </a:lnTo>
                <a:lnTo>
                  <a:pt x="1899" y="3365"/>
                </a:lnTo>
                <a:lnTo>
                  <a:pt x="1865" y="3394"/>
                </a:lnTo>
                <a:lnTo>
                  <a:pt x="1834" y="3419"/>
                </a:lnTo>
                <a:lnTo>
                  <a:pt x="1805" y="3442"/>
                </a:lnTo>
                <a:lnTo>
                  <a:pt x="1781" y="3461"/>
                </a:lnTo>
                <a:lnTo>
                  <a:pt x="1552" y="3461"/>
                </a:lnTo>
                <a:lnTo>
                  <a:pt x="1550" y="3459"/>
                </a:lnTo>
                <a:lnTo>
                  <a:pt x="1544" y="3455"/>
                </a:lnTo>
                <a:lnTo>
                  <a:pt x="1534" y="3446"/>
                </a:lnTo>
                <a:lnTo>
                  <a:pt x="1520" y="3436"/>
                </a:lnTo>
                <a:lnTo>
                  <a:pt x="1504" y="3422"/>
                </a:lnTo>
                <a:lnTo>
                  <a:pt x="1484" y="3407"/>
                </a:lnTo>
                <a:lnTo>
                  <a:pt x="1463" y="3389"/>
                </a:lnTo>
                <a:lnTo>
                  <a:pt x="1438" y="3370"/>
                </a:lnTo>
                <a:lnTo>
                  <a:pt x="1413" y="3348"/>
                </a:lnTo>
                <a:lnTo>
                  <a:pt x="1386" y="3325"/>
                </a:lnTo>
                <a:lnTo>
                  <a:pt x="1358" y="3300"/>
                </a:lnTo>
                <a:lnTo>
                  <a:pt x="1329" y="3274"/>
                </a:lnTo>
                <a:lnTo>
                  <a:pt x="1300" y="3247"/>
                </a:lnTo>
                <a:lnTo>
                  <a:pt x="1269" y="3219"/>
                </a:lnTo>
                <a:lnTo>
                  <a:pt x="1231" y="3182"/>
                </a:lnTo>
                <a:lnTo>
                  <a:pt x="1191" y="3141"/>
                </a:lnTo>
                <a:lnTo>
                  <a:pt x="1152" y="3099"/>
                </a:lnTo>
                <a:lnTo>
                  <a:pt x="1115" y="3056"/>
                </a:lnTo>
                <a:lnTo>
                  <a:pt x="1080" y="3013"/>
                </a:lnTo>
                <a:lnTo>
                  <a:pt x="1048" y="2969"/>
                </a:lnTo>
                <a:lnTo>
                  <a:pt x="1020" y="2926"/>
                </a:lnTo>
                <a:lnTo>
                  <a:pt x="997" y="2884"/>
                </a:lnTo>
                <a:lnTo>
                  <a:pt x="981" y="2842"/>
                </a:lnTo>
                <a:lnTo>
                  <a:pt x="891" y="2803"/>
                </a:lnTo>
                <a:lnTo>
                  <a:pt x="805" y="2759"/>
                </a:lnTo>
                <a:lnTo>
                  <a:pt x="721" y="2712"/>
                </a:lnTo>
                <a:lnTo>
                  <a:pt x="642" y="2659"/>
                </a:lnTo>
                <a:lnTo>
                  <a:pt x="565" y="2602"/>
                </a:lnTo>
                <a:lnTo>
                  <a:pt x="493" y="2542"/>
                </a:lnTo>
                <a:lnTo>
                  <a:pt x="425" y="2479"/>
                </a:lnTo>
                <a:lnTo>
                  <a:pt x="361" y="2411"/>
                </a:lnTo>
                <a:lnTo>
                  <a:pt x="301" y="2340"/>
                </a:lnTo>
                <a:lnTo>
                  <a:pt x="247" y="2266"/>
                </a:lnTo>
                <a:lnTo>
                  <a:pt x="197" y="2189"/>
                </a:lnTo>
                <a:lnTo>
                  <a:pt x="153" y="2109"/>
                </a:lnTo>
                <a:lnTo>
                  <a:pt x="113" y="2027"/>
                </a:lnTo>
                <a:lnTo>
                  <a:pt x="80" y="1942"/>
                </a:lnTo>
                <a:lnTo>
                  <a:pt x="52" y="1855"/>
                </a:lnTo>
                <a:lnTo>
                  <a:pt x="29" y="1765"/>
                </a:lnTo>
                <a:lnTo>
                  <a:pt x="13" y="1674"/>
                </a:lnTo>
                <a:lnTo>
                  <a:pt x="3" y="1581"/>
                </a:lnTo>
                <a:lnTo>
                  <a:pt x="0" y="1486"/>
                </a:lnTo>
                <a:lnTo>
                  <a:pt x="3" y="1391"/>
                </a:lnTo>
                <a:lnTo>
                  <a:pt x="13" y="1299"/>
                </a:lnTo>
                <a:lnTo>
                  <a:pt x="28" y="1209"/>
                </a:lnTo>
                <a:lnTo>
                  <a:pt x="51" y="1120"/>
                </a:lnTo>
                <a:lnTo>
                  <a:pt x="78" y="1034"/>
                </a:lnTo>
                <a:lnTo>
                  <a:pt x="112" y="949"/>
                </a:lnTo>
                <a:lnTo>
                  <a:pt x="150" y="867"/>
                </a:lnTo>
                <a:lnTo>
                  <a:pt x="193" y="788"/>
                </a:lnTo>
                <a:lnTo>
                  <a:pt x="243" y="711"/>
                </a:lnTo>
                <a:lnTo>
                  <a:pt x="297" y="637"/>
                </a:lnTo>
                <a:lnTo>
                  <a:pt x="356" y="566"/>
                </a:lnTo>
                <a:lnTo>
                  <a:pt x="418" y="500"/>
                </a:lnTo>
                <a:lnTo>
                  <a:pt x="486" y="435"/>
                </a:lnTo>
                <a:lnTo>
                  <a:pt x="557" y="375"/>
                </a:lnTo>
                <a:lnTo>
                  <a:pt x="632" y="319"/>
                </a:lnTo>
                <a:lnTo>
                  <a:pt x="711" y="266"/>
                </a:lnTo>
                <a:lnTo>
                  <a:pt x="793" y="218"/>
                </a:lnTo>
                <a:lnTo>
                  <a:pt x="879" y="174"/>
                </a:lnTo>
                <a:lnTo>
                  <a:pt x="967" y="135"/>
                </a:lnTo>
                <a:lnTo>
                  <a:pt x="1059" y="100"/>
                </a:lnTo>
                <a:lnTo>
                  <a:pt x="1153" y="71"/>
                </a:lnTo>
                <a:lnTo>
                  <a:pt x="1250" y="46"/>
                </a:lnTo>
                <a:lnTo>
                  <a:pt x="1349" y="26"/>
                </a:lnTo>
                <a:lnTo>
                  <a:pt x="1451" y="12"/>
                </a:lnTo>
                <a:lnTo>
                  <a:pt x="1554" y="3"/>
                </a:lnTo>
                <a:lnTo>
                  <a:pt x="1659" y="0"/>
                </a:lnTo>
                <a:close/>
              </a:path>
            </a:pathLst>
          </a:custGeom>
          <a:solidFill>
            <a:schemeClr val="bg2">
              <a:lumMod val="60000"/>
              <a:lumOff val="40000"/>
            </a:schemeClr>
          </a:solidFill>
          <a:ln>
            <a:noFill/>
          </a:ln>
        </p:spPr>
        <p:txBody>
          <a:bodyPr/>
          <a:lstStyle/>
          <a:p>
            <a:endParaRPr lang="en-ZA" dirty="0">
              <a:solidFill>
                <a:srgbClr val="717171"/>
              </a:solidFill>
            </a:endParaRPr>
          </a:p>
        </p:txBody>
      </p:sp>
      <p:grpSp>
        <p:nvGrpSpPr>
          <p:cNvPr id="41" name="noun_project_0568.eps"/>
          <p:cNvGrpSpPr>
            <a:grpSpLocks/>
          </p:cNvGrpSpPr>
          <p:nvPr/>
        </p:nvGrpSpPr>
        <p:grpSpPr bwMode="auto">
          <a:xfrm>
            <a:off x="8658150" y="2489620"/>
            <a:ext cx="554182" cy="503802"/>
            <a:chOff x="3789" y="3056"/>
            <a:chExt cx="384" cy="384"/>
          </a:xfrm>
          <a:solidFill>
            <a:schemeClr val="bg2">
              <a:lumMod val="60000"/>
              <a:lumOff val="40000"/>
            </a:schemeClr>
          </a:solidFill>
        </p:grpSpPr>
        <p:sp>
          <p:nvSpPr>
            <p:cNvPr id="42" name="Freeform 411"/>
            <p:cNvSpPr>
              <a:spLocks/>
            </p:cNvSpPr>
            <p:nvPr/>
          </p:nvSpPr>
          <p:spPr bwMode="auto">
            <a:xfrm>
              <a:off x="3789" y="3056"/>
              <a:ext cx="384" cy="229"/>
            </a:xfrm>
            <a:custGeom>
              <a:avLst/>
              <a:gdLst>
                <a:gd name="T0" fmla="*/ 36 w 3457"/>
                <a:gd name="T1" fmla="*/ 1 h 2059"/>
                <a:gd name="T2" fmla="*/ 40 w 3457"/>
                <a:gd name="T3" fmla="*/ 3 h 2059"/>
                <a:gd name="T4" fmla="*/ 42 w 3457"/>
                <a:gd name="T5" fmla="*/ 7 h 2059"/>
                <a:gd name="T6" fmla="*/ 43 w 3457"/>
                <a:gd name="T7" fmla="*/ 11 h 2059"/>
                <a:gd name="T8" fmla="*/ 42 w 3457"/>
                <a:gd name="T9" fmla="*/ 16 h 2059"/>
                <a:gd name="T10" fmla="*/ 40 w 3457"/>
                <a:gd name="T11" fmla="*/ 22 h 2059"/>
                <a:gd name="T12" fmla="*/ 36 w 3457"/>
                <a:gd name="T13" fmla="*/ 22 h 2059"/>
                <a:gd name="T14" fmla="*/ 35 w 3457"/>
                <a:gd name="T15" fmla="*/ 20 h 2059"/>
                <a:gd name="T16" fmla="*/ 34 w 3457"/>
                <a:gd name="T17" fmla="*/ 18 h 2059"/>
                <a:gd name="T18" fmla="*/ 34 w 3457"/>
                <a:gd name="T19" fmla="*/ 17 h 2059"/>
                <a:gd name="T20" fmla="*/ 33 w 3457"/>
                <a:gd name="T21" fmla="*/ 17 h 2059"/>
                <a:gd name="T22" fmla="*/ 32 w 3457"/>
                <a:gd name="T23" fmla="*/ 18 h 2059"/>
                <a:gd name="T24" fmla="*/ 32 w 3457"/>
                <a:gd name="T25" fmla="*/ 20 h 2059"/>
                <a:gd name="T26" fmla="*/ 31 w 3457"/>
                <a:gd name="T27" fmla="*/ 19 h 2059"/>
                <a:gd name="T28" fmla="*/ 30 w 3457"/>
                <a:gd name="T29" fmla="*/ 15 h 2059"/>
                <a:gd name="T30" fmla="*/ 29 w 3457"/>
                <a:gd name="T31" fmla="*/ 11 h 2059"/>
                <a:gd name="T32" fmla="*/ 29 w 3457"/>
                <a:gd name="T33" fmla="*/ 10 h 2059"/>
                <a:gd name="T34" fmla="*/ 28 w 3457"/>
                <a:gd name="T35" fmla="*/ 9 h 2059"/>
                <a:gd name="T36" fmla="*/ 27 w 3457"/>
                <a:gd name="T37" fmla="*/ 9 h 2059"/>
                <a:gd name="T38" fmla="*/ 27 w 3457"/>
                <a:gd name="T39" fmla="*/ 11 h 2059"/>
                <a:gd name="T40" fmla="*/ 27 w 3457"/>
                <a:gd name="T41" fmla="*/ 14 h 2059"/>
                <a:gd name="T42" fmla="*/ 26 w 3457"/>
                <a:gd name="T43" fmla="*/ 19 h 2059"/>
                <a:gd name="T44" fmla="*/ 26 w 3457"/>
                <a:gd name="T45" fmla="*/ 23 h 2059"/>
                <a:gd name="T46" fmla="*/ 25 w 3457"/>
                <a:gd name="T47" fmla="*/ 25 h 2059"/>
                <a:gd name="T48" fmla="*/ 24 w 3457"/>
                <a:gd name="T49" fmla="*/ 24 h 2059"/>
                <a:gd name="T50" fmla="*/ 24 w 3457"/>
                <a:gd name="T51" fmla="*/ 23 h 2059"/>
                <a:gd name="T52" fmla="*/ 20 w 3457"/>
                <a:gd name="T53" fmla="*/ 22 h 2059"/>
                <a:gd name="T54" fmla="*/ 19 w 3457"/>
                <a:gd name="T55" fmla="*/ 20 h 2059"/>
                <a:gd name="T56" fmla="*/ 18 w 3457"/>
                <a:gd name="T57" fmla="*/ 18 h 2059"/>
                <a:gd name="T58" fmla="*/ 18 w 3457"/>
                <a:gd name="T59" fmla="*/ 17 h 2059"/>
                <a:gd name="T60" fmla="*/ 17 w 3457"/>
                <a:gd name="T61" fmla="*/ 17 h 2059"/>
                <a:gd name="T62" fmla="*/ 16 w 3457"/>
                <a:gd name="T63" fmla="*/ 18 h 2059"/>
                <a:gd name="T64" fmla="*/ 15 w 3457"/>
                <a:gd name="T65" fmla="*/ 20 h 2059"/>
                <a:gd name="T66" fmla="*/ 15 w 3457"/>
                <a:gd name="T67" fmla="*/ 19 h 2059"/>
                <a:gd name="T68" fmla="*/ 14 w 3457"/>
                <a:gd name="T69" fmla="*/ 15 h 2059"/>
                <a:gd name="T70" fmla="*/ 13 w 3457"/>
                <a:gd name="T71" fmla="*/ 11 h 2059"/>
                <a:gd name="T72" fmla="*/ 13 w 3457"/>
                <a:gd name="T73" fmla="*/ 10 h 2059"/>
                <a:gd name="T74" fmla="*/ 12 w 3457"/>
                <a:gd name="T75" fmla="*/ 9 h 2059"/>
                <a:gd name="T76" fmla="*/ 11 w 3457"/>
                <a:gd name="T77" fmla="*/ 9 h 2059"/>
                <a:gd name="T78" fmla="*/ 11 w 3457"/>
                <a:gd name="T79" fmla="*/ 11 h 2059"/>
                <a:gd name="T80" fmla="*/ 10 w 3457"/>
                <a:gd name="T81" fmla="*/ 14 h 2059"/>
                <a:gd name="T82" fmla="*/ 10 w 3457"/>
                <a:gd name="T83" fmla="*/ 19 h 2059"/>
                <a:gd name="T84" fmla="*/ 9 w 3457"/>
                <a:gd name="T85" fmla="*/ 23 h 2059"/>
                <a:gd name="T86" fmla="*/ 9 w 3457"/>
                <a:gd name="T87" fmla="*/ 25 h 2059"/>
                <a:gd name="T88" fmla="*/ 8 w 3457"/>
                <a:gd name="T89" fmla="*/ 24 h 2059"/>
                <a:gd name="T90" fmla="*/ 7 w 3457"/>
                <a:gd name="T91" fmla="*/ 23 h 2059"/>
                <a:gd name="T92" fmla="*/ 2 w 3457"/>
                <a:gd name="T93" fmla="*/ 22 h 2059"/>
                <a:gd name="T94" fmla="*/ 1 w 3457"/>
                <a:gd name="T95" fmla="*/ 17 h 2059"/>
                <a:gd name="T96" fmla="*/ 0 w 3457"/>
                <a:gd name="T97" fmla="*/ 12 h 2059"/>
                <a:gd name="T98" fmla="*/ 0 w 3457"/>
                <a:gd name="T99" fmla="*/ 8 h 2059"/>
                <a:gd name="T100" fmla="*/ 2 w 3457"/>
                <a:gd name="T101" fmla="*/ 4 h 2059"/>
                <a:gd name="T102" fmla="*/ 5 w 3457"/>
                <a:gd name="T103" fmla="*/ 1 h 2059"/>
                <a:gd name="T104" fmla="*/ 9 w 3457"/>
                <a:gd name="T105" fmla="*/ 0 h 2059"/>
                <a:gd name="T106" fmla="*/ 14 w 3457"/>
                <a:gd name="T107" fmla="*/ 1 h 2059"/>
                <a:gd name="T108" fmla="*/ 18 w 3457"/>
                <a:gd name="T109" fmla="*/ 3 h 2059"/>
                <a:gd name="T110" fmla="*/ 20 w 3457"/>
                <a:gd name="T111" fmla="*/ 5 h 2059"/>
                <a:gd name="T112" fmla="*/ 21 w 3457"/>
                <a:gd name="T113" fmla="*/ 7 h 2059"/>
                <a:gd name="T114" fmla="*/ 21 w 3457"/>
                <a:gd name="T115" fmla="*/ 9 h 2059"/>
                <a:gd name="T116" fmla="*/ 21 w 3457"/>
                <a:gd name="T117" fmla="*/ 9 h 2059"/>
                <a:gd name="T118" fmla="*/ 22 w 3457"/>
                <a:gd name="T119" fmla="*/ 7 h 2059"/>
                <a:gd name="T120" fmla="*/ 23 w 3457"/>
                <a:gd name="T121" fmla="*/ 5 h 2059"/>
                <a:gd name="T122" fmla="*/ 25 w 3457"/>
                <a:gd name="T123" fmla="*/ 3 h 2059"/>
                <a:gd name="T124" fmla="*/ 28 w 3457"/>
                <a:gd name="T125" fmla="*/ 1 h 20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7"/>
                <a:gd name="T190" fmla="*/ 0 h 2059"/>
                <a:gd name="T191" fmla="*/ 3457 w 3457"/>
                <a:gd name="T192" fmla="*/ 2059 h 20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7" h="2059">
                  <a:moveTo>
                    <a:pt x="2615" y="0"/>
                  </a:moveTo>
                  <a:lnTo>
                    <a:pt x="2686" y="2"/>
                  </a:lnTo>
                  <a:lnTo>
                    <a:pt x="2754" y="11"/>
                  </a:lnTo>
                  <a:lnTo>
                    <a:pt x="2819" y="23"/>
                  </a:lnTo>
                  <a:lnTo>
                    <a:pt x="2880" y="40"/>
                  </a:lnTo>
                  <a:lnTo>
                    <a:pt x="2940" y="62"/>
                  </a:lnTo>
                  <a:lnTo>
                    <a:pt x="2995" y="87"/>
                  </a:lnTo>
                  <a:lnTo>
                    <a:pt x="3048" y="116"/>
                  </a:lnTo>
                  <a:lnTo>
                    <a:pt x="3096" y="149"/>
                  </a:lnTo>
                  <a:lnTo>
                    <a:pt x="3143" y="185"/>
                  </a:lnTo>
                  <a:lnTo>
                    <a:pt x="3186" y="223"/>
                  </a:lnTo>
                  <a:lnTo>
                    <a:pt x="3226" y="264"/>
                  </a:lnTo>
                  <a:lnTo>
                    <a:pt x="3262" y="308"/>
                  </a:lnTo>
                  <a:lnTo>
                    <a:pt x="3296" y="353"/>
                  </a:lnTo>
                  <a:lnTo>
                    <a:pt x="3327" y="401"/>
                  </a:lnTo>
                  <a:lnTo>
                    <a:pt x="3354" y="451"/>
                  </a:lnTo>
                  <a:lnTo>
                    <a:pt x="3377" y="501"/>
                  </a:lnTo>
                  <a:lnTo>
                    <a:pt x="3399" y="553"/>
                  </a:lnTo>
                  <a:lnTo>
                    <a:pt x="3417" y="605"/>
                  </a:lnTo>
                  <a:lnTo>
                    <a:pt x="3430" y="657"/>
                  </a:lnTo>
                  <a:lnTo>
                    <a:pt x="3442" y="710"/>
                  </a:lnTo>
                  <a:lnTo>
                    <a:pt x="3451" y="763"/>
                  </a:lnTo>
                  <a:lnTo>
                    <a:pt x="3455" y="815"/>
                  </a:lnTo>
                  <a:lnTo>
                    <a:pt x="3457" y="866"/>
                  </a:lnTo>
                  <a:lnTo>
                    <a:pt x="3455" y="939"/>
                  </a:lnTo>
                  <a:lnTo>
                    <a:pt x="3450" y="1015"/>
                  </a:lnTo>
                  <a:lnTo>
                    <a:pt x="3442" y="1094"/>
                  </a:lnTo>
                  <a:lnTo>
                    <a:pt x="3430" y="1173"/>
                  </a:lnTo>
                  <a:lnTo>
                    <a:pt x="3417" y="1254"/>
                  </a:lnTo>
                  <a:lnTo>
                    <a:pt x="3401" y="1335"/>
                  </a:lnTo>
                  <a:lnTo>
                    <a:pt x="3382" y="1414"/>
                  </a:lnTo>
                  <a:lnTo>
                    <a:pt x="3360" y="1493"/>
                  </a:lnTo>
                  <a:lnTo>
                    <a:pt x="3338" y="1567"/>
                  </a:lnTo>
                  <a:lnTo>
                    <a:pt x="3313" y="1639"/>
                  </a:lnTo>
                  <a:lnTo>
                    <a:pt x="3286" y="1706"/>
                  </a:lnTo>
                  <a:lnTo>
                    <a:pt x="3258" y="1769"/>
                  </a:lnTo>
                  <a:lnTo>
                    <a:pt x="3228" y="1824"/>
                  </a:lnTo>
                  <a:lnTo>
                    <a:pt x="3213" y="1852"/>
                  </a:lnTo>
                  <a:lnTo>
                    <a:pt x="2941" y="1852"/>
                  </a:lnTo>
                  <a:lnTo>
                    <a:pt x="2935" y="1838"/>
                  </a:lnTo>
                  <a:lnTo>
                    <a:pt x="2928" y="1820"/>
                  </a:lnTo>
                  <a:lnTo>
                    <a:pt x="2920" y="1797"/>
                  </a:lnTo>
                  <a:lnTo>
                    <a:pt x="2911" y="1772"/>
                  </a:lnTo>
                  <a:lnTo>
                    <a:pt x="2900" y="1743"/>
                  </a:lnTo>
                  <a:lnTo>
                    <a:pt x="2890" y="1713"/>
                  </a:lnTo>
                  <a:lnTo>
                    <a:pt x="2878" y="1682"/>
                  </a:lnTo>
                  <a:lnTo>
                    <a:pt x="2865" y="1650"/>
                  </a:lnTo>
                  <a:lnTo>
                    <a:pt x="2854" y="1617"/>
                  </a:lnTo>
                  <a:lnTo>
                    <a:pt x="2842" y="1584"/>
                  </a:lnTo>
                  <a:lnTo>
                    <a:pt x="2830" y="1553"/>
                  </a:lnTo>
                  <a:lnTo>
                    <a:pt x="2820" y="1524"/>
                  </a:lnTo>
                  <a:lnTo>
                    <a:pt x="2809" y="1496"/>
                  </a:lnTo>
                  <a:lnTo>
                    <a:pt x="2800" y="1471"/>
                  </a:lnTo>
                  <a:lnTo>
                    <a:pt x="2792" y="1448"/>
                  </a:lnTo>
                  <a:lnTo>
                    <a:pt x="2785" y="1430"/>
                  </a:lnTo>
                  <a:lnTo>
                    <a:pt x="2780" y="1417"/>
                  </a:lnTo>
                  <a:lnTo>
                    <a:pt x="2777" y="1408"/>
                  </a:lnTo>
                  <a:lnTo>
                    <a:pt x="2776" y="1406"/>
                  </a:lnTo>
                  <a:lnTo>
                    <a:pt x="2768" y="1390"/>
                  </a:lnTo>
                  <a:lnTo>
                    <a:pt x="2757" y="1377"/>
                  </a:lnTo>
                  <a:lnTo>
                    <a:pt x="2743" y="1368"/>
                  </a:lnTo>
                  <a:lnTo>
                    <a:pt x="2727" y="1362"/>
                  </a:lnTo>
                  <a:lnTo>
                    <a:pt x="2710" y="1360"/>
                  </a:lnTo>
                  <a:lnTo>
                    <a:pt x="2693" y="1362"/>
                  </a:lnTo>
                  <a:lnTo>
                    <a:pt x="2678" y="1369"/>
                  </a:lnTo>
                  <a:lnTo>
                    <a:pt x="2665" y="1378"/>
                  </a:lnTo>
                  <a:lnTo>
                    <a:pt x="2653" y="1391"/>
                  </a:lnTo>
                  <a:lnTo>
                    <a:pt x="2646" y="1406"/>
                  </a:lnTo>
                  <a:lnTo>
                    <a:pt x="2645" y="1409"/>
                  </a:lnTo>
                  <a:lnTo>
                    <a:pt x="2642" y="1416"/>
                  </a:lnTo>
                  <a:lnTo>
                    <a:pt x="2637" y="1429"/>
                  </a:lnTo>
                  <a:lnTo>
                    <a:pt x="2632" y="1445"/>
                  </a:lnTo>
                  <a:lnTo>
                    <a:pt x="2625" y="1465"/>
                  </a:lnTo>
                  <a:lnTo>
                    <a:pt x="2617" y="1489"/>
                  </a:lnTo>
                  <a:lnTo>
                    <a:pt x="2608" y="1514"/>
                  </a:lnTo>
                  <a:lnTo>
                    <a:pt x="2598" y="1542"/>
                  </a:lnTo>
                  <a:lnTo>
                    <a:pt x="2587" y="1571"/>
                  </a:lnTo>
                  <a:lnTo>
                    <a:pt x="2576" y="1603"/>
                  </a:lnTo>
                  <a:lnTo>
                    <a:pt x="2565" y="1635"/>
                  </a:lnTo>
                  <a:lnTo>
                    <a:pt x="2553" y="1667"/>
                  </a:lnTo>
                  <a:lnTo>
                    <a:pt x="2544" y="1629"/>
                  </a:lnTo>
                  <a:lnTo>
                    <a:pt x="2534" y="1588"/>
                  </a:lnTo>
                  <a:lnTo>
                    <a:pt x="2524" y="1545"/>
                  </a:lnTo>
                  <a:lnTo>
                    <a:pt x="2513" y="1498"/>
                  </a:lnTo>
                  <a:lnTo>
                    <a:pt x="2502" y="1450"/>
                  </a:lnTo>
                  <a:lnTo>
                    <a:pt x="2490" y="1402"/>
                  </a:lnTo>
                  <a:lnTo>
                    <a:pt x="2478" y="1352"/>
                  </a:lnTo>
                  <a:lnTo>
                    <a:pt x="2467" y="1302"/>
                  </a:lnTo>
                  <a:lnTo>
                    <a:pt x="2454" y="1251"/>
                  </a:lnTo>
                  <a:lnTo>
                    <a:pt x="2442" y="1201"/>
                  </a:lnTo>
                  <a:lnTo>
                    <a:pt x="2430" y="1151"/>
                  </a:lnTo>
                  <a:lnTo>
                    <a:pt x="2419" y="1103"/>
                  </a:lnTo>
                  <a:lnTo>
                    <a:pt x="2407" y="1056"/>
                  </a:lnTo>
                  <a:lnTo>
                    <a:pt x="2397" y="1011"/>
                  </a:lnTo>
                  <a:lnTo>
                    <a:pt x="2387" y="969"/>
                  </a:lnTo>
                  <a:lnTo>
                    <a:pt x="2377" y="928"/>
                  </a:lnTo>
                  <a:lnTo>
                    <a:pt x="2369" y="892"/>
                  </a:lnTo>
                  <a:lnTo>
                    <a:pt x="2360" y="858"/>
                  </a:lnTo>
                  <a:lnTo>
                    <a:pt x="2354" y="830"/>
                  </a:lnTo>
                  <a:lnTo>
                    <a:pt x="2348" y="805"/>
                  </a:lnTo>
                  <a:lnTo>
                    <a:pt x="2342" y="785"/>
                  </a:lnTo>
                  <a:lnTo>
                    <a:pt x="2339" y="770"/>
                  </a:lnTo>
                  <a:lnTo>
                    <a:pt x="2337" y="761"/>
                  </a:lnTo>
                  <a:lnTo>
                    <a:pt x="2336" y="758"/>
                  </a:lnTo>
                  <a:lnTo>
                    <a:pt x="2330" y="740"/>
                  </a:lnTo>
                  <a:lnTo>
                    <a:pt x="2318" y="725"/>
                  </a:lnTo>
                  <a:lnTo>
                    <a:pt x="2302" y="713"/>
                  </a:lnTo>
                  <a:lnTo>
                    <a:pt x="2285" y="707"/>
                  </a:lnTo>
                  <a:lnTo>
                    <a:pt x="2265" y="705"/>
                  </a:lnTo>
                  <a:lnTo>
                    <a:pt x="2246" y="709"/>
                  </a:lnTo>
                  <a:lnTo>
                    <a:pt x="2229" y="717"/>
                  </a:lnTo>
                  <a:lnTo>
                    <a:pt x="2215" y="731"/>
                  </a:lnTo>
                  <a:lnTo>
                    <a:pt x="2206" y="747"/>
                  </a:lnTo>
                  <a:lnTo>
                    <a:pt x="2200" y="766"/>
                  </a:lnTo>
                  <a:lnTo>
                    <a:pt x="2200" y="769"/>
                  </a:lnTo>
                  <a:lnTo>
                    <a:pt x="2199" y="780"/>
                  </a:lnTo>
                  <a:lnTo>
                    <a:pt x="2197" y="797"/>
                  </a:lnTo>
                  <a:lnTo>
                    <a:pt x="2194" y="819"/>
                  </a:lnTo>
                  <a:lnTo>
                    <a:pt x="2191" y="847"/>
                  </a:lnTo>
                  <a:lnTo>
                    <a:pt x="2188" y="880"/>
                  </a:lnTo>
                  <a:lnTo>
                    <a:pt x="2183" y="918"/>
                  </a:lnTo>
                  <a:lnTo>
                    <a:pt x="2178" y="959"/>
                  </a:lnTo>
                  <a:lnTo>
                    <a:pt x="2174" y="1005"/>
                  </a:lnTo>
                  <a:lnTo>
                    <a:pt x="2167" y="1055"/>
                  </a:lnTo>
                  <a:lnTo>
                    <a:pt x="2162" y="1106"/>
                  </a:lnTo>
                  <a:lnTo>
                    <a:pt x="2156" y="1161"/>
                  </a:lnTo>
                  <a:lnTo>
                    <a:pt x="2149" y="1217"/>
                  </a:lnTo>
                  <a:lnTo>
                    <a:pt x="2143" y="1275"/>
                  </a:lnTo>
                  <a:lnTo>
                    <a:pt x="2137" y="1335"/>
                  </a:lnTo>
                  <a:lnTo>
                    <a:pt x="2129" y="1395"/>
                  </a:lnTo>
                  <a:lnTo>
                    <a:pt x="2123" y="1456"/>
                  </a:lnTo>
                  <a:lnTo>
                    <a:pt x="2116" y="1516"/>
                  </a:lnTo>
                  <a:lnTo>
                    <a:pt x="2109" y="1577"/>
                  </a:lnTo>
                  <a:lnTo>
                    <a:pt x="2103" y="1636"/>
                  </a:lnTo>
                  <a:lnTo>
                    <a:pt x="2096" y="1693"/>
                  </a:lnTo>
                  <a:lnTo>
                    <a:pt x="2090" y="1750"/>
                  </a:lnTo>
                  <a:lnTo>
                    <a:pt x="2084" y="1804"/>
                  </a:lnTo>
                  <a:lnTo>
                    <a:pt x="2078" y="1856"/>
                  </a:lnTo>
                  <a:lnTo>
                    <a:pt x="2072" y="1903"/>
                  </a:lnTo>
                  <a:lnTo>
                    <a:pt x="2068" y="1949"/>
                  </a:lnTo>
                  <a:lnTo>
                    <a:pt x="2063" y="1990"/>
                  </a:lnTo>
                  <a:lnTo>
                    <a:pt x="2058" y="2026"/>
                  </a:lnTo>
                  <a:lnTo>
                    <a:pt x="2055" y="2059"/>
                  </a:lnTo>
                  <a:lnTo>
                    <a:pt x="2039" y="2035"/>
                  </a:lnTo>
                  <a:lnTo>
                    <a:pt x="2023" y="2012"/>
                  </a:lnTo>
                  <a:lnTo>
                    <a:pt x="2008" y="1989"/>
                  </a:lnTo>
                  <a:lnTo>
                    <a:pt x="1994" y="1967"/>
                  </a:lnTo>
                  <a:lnTo>
                    <a:pt x="1981" y="1947"/>
                  </a:lnTo>
                  <a:lnTo>
                    <a:pt x="1968" y="1929"/>
                  </a:lnTo>
                  <a:lnTo>
                    <a:pt x="1959" y="1914"/>
                  </a:lnTo>
                  <a:lnTo>
                    <a:pt x="1950" y="1901"/>
                  </a:lnTo>
                  <a:lnTo>
                    <a:pt x="1944" y="1891"/>
                  </a:lnTo>
                  <a:lnTo>
                    <a:pt x="1939" y="1885"/>
                  </a:lnTo>
                  <a:lnTo>
                    <a:pt x="1937" y="1883"/>
                  </a:lnTo>
                  <a:lnTo>
                    <a:pt x="1927" y="1869"/>
                  </a:lnTo>
                  <a:lnTo>
                    <a:pt x="1913" y="1860"/>
                  </a:lnTo>
                  <a:lnTo>
                    <a:pt x="1897" y="1855"/>
                  </a:lnTo>
                  <a:lnTo>
                    <a:pt x="1880" y="1852"/>
                  </a:lnTo>
                  <a:lnTo>
                    <a:pt x="1613" y="1852"/>
                  </a:lnTo>
                  <a:lnTo>
                    <a:pt x="1608" y="1838"/>
                  </a:lnTo>
                  <a:lnTo>
                    <a:pt x="1601" y="1820"/>
                  </a:lnTo>
                  <a:lnTo>
                    <a:pt x="1593" y="1797"/>
                  </a:lnTo>
                  <a:lnTo>
                    <a:pt x="1583" y="1772"/>
                  </a:lnTo>
                  <a:lnTo>
                    <a:pt x="1574" y="1743"/>
                  </a:lnTo>
                  <a:lnTo>
                    <a:pt x="1562" y="1713"/>
                  </a:lnTo>
                  <a:lnTo>
                    <a:pt x="1550" y="1682"/>
                  </a:lnTo>
                  <a:lnTo>
                    <a:pt x="1539" y="1650"/>
                  </a:lnTo>
                  <a:lnTo>
                    <a:pt x="1527" y="1617"/>
                  </a:lnTo>
                  <a:lnTo>
                    <a:pt x="1515" y="1584"/>
                  </a:lnTo>
                  <a:lnTo>
                    <a:pt x="1504" y="1553"/>
                  </a:lnTo>
                  <a:lnTo>
                    <a:pt x="1492" y="1524"/>
                  </a:lnTo>
                  <a:lnTo>
                    <a:pt x="1482" y="1496"/>
                  </a:lnTo>
                  <a:lnTo>
                    <a:pt x="1473" y="1471"/>
                  </a:lnTo>
                  <a:lnTo>
                    <a:pt x="1464" y="1448"/>
                  </a:lnTo>
                  <a:lnTo>
                    <a:pt x="1458" y="1430"/>
                  </a:lnTo>
                  <a:lnTo>
                    <a:pt x="1453" y="1417"/>
                  </a:lnTo>
                  <a:lnTo>
                    <a:pt x="1450" y="1408"/>
                  </a:lnTo>
                  <a:lnTo>
                    <a:pt x="1449" y="1406"/>
                  </a:lnTo>
                  <a:lnTo>
                    <a:pt x="1441" y="1390"/>
                  </a:lnTo>
                  <a:lnTo>
                    <a:pt x="1430" y="1377"/>
                  </a:lnTo>
                  <a:lnTo>
                    <a:pt x="1417" y="1368"/>
                  </a:lnTo>
                  <a:lnTo>
                    <a:pt x="1401" y="1362"/>
                  </a:lnTo>
                  <a:lnTo>
                    <a:pt x="1384" y="1360"/>
                  </a:lnTo>
                  <a:lnTo>
                    <a:pt x="1367" y="1362"/>
                  </a:lnTo>
                  <a:lnTo>
                    <a:pt x="1351" y="1369"/>
                  </a:lnTo>
                  <a:lnTo>
                    <a:pt x="1337" y="1378"/>
                  </a:lnTo>
                  <a:lnTo>
                    <a:pt x="1327" y="1391"/>
                  </a:lnTo>
                  <a:lnTo>
                    <a:pt x="1319" y="1406"/>
                  </a:lnTo>
                  <a:lnTo>
                    <a:pt x="1318" y="1409"/>
                  </a:lnTo>
                  <a:lnTo>
                    <a:pt x="1315" y="1416"/>
                  </a:lnTo>
                  <a:lnTo>
                    <a:pt x="1311" y="1429"/>
                  </a:lnTo>
                  <a:lnTo>
                    <a:pt x="1305" y="1445"/>
                  </a:lnTo>
                  <a:lnTo>
                    <a:pt x="1298" y="1465"/>
                  </a:lnTo>
                  <a:lnTo>
                    <a:pt x="1289" y="1489"/>
                  </a:lnTo>
                  <a:lnTo>
                    <a:pt x="1281" y="1514"/>
                  </a:lnTo>
                  <a:lnTo>
                    <a:pt x="1270" y="1542"/>
                  </a:lnTo>
                  <a:lnTo>
                    <a:pt x="1260" y="1571"/>
                  </a:lnTo>
                  <a:lnTo>
                    <a:pt x="1249" y="1603"/>
                  </a:lnTo>
                  <a:lnTo>
                    <a:pt x="1237" y="1635"/>
                  </a:lnTo>
                  <a:lnTo>
                    <a:pt x="1227" y="1667"/>
                  </a:lnTo>
                  <a:lnTo>
                    <a:pt x="1217" y="1630"/>
                  </a:lnTo>
                  <a:lnTo>
                    <a:pt x="1208" y="1588"/>
                  </a:lnTo>
                  <a:lnTo>
                    <a:pt x="1197" y="1545"/>
                  </a:lnTo>
                  <a:lnTo>
                    <a:pt x="1187" y="1498"/>
                  </a:lnTo>
                  <a:lnTo>
                    <a:pt x="1175" y="1451"/>
                  </a:lnTo>
                  <a:lnTo>
                    <a:pt x="1163" y="1402"/>
                  </a:lnTo>
                  <a:lnTo>
                    <a:pt x="1152" y="1352"/>
                  </a:lnTo>
                  <a:lnTo>
                    <a:pt x="1139" y="1302"/>
                  </a:lnTo>
                  <a:lnTo>
                    <a:pt x="1127" y="1251"/>
                  </a:lnTo>
                  <a:lnTo>
                    <a:pt x="1116" y="1201"/>
                  </a:lnTo>
                  <a:lnTo>
                    <a:pt x="1104" y="1151"/>
                  </a:lnTo>
                  <a:lnTo>
                    <a:pt x="1092" y="1103"/>
                  </a:lnTo>
                  <a:lnTo>
                    <a:pt x="1081" y="1056"/>
                  </a:lnTo>
                  <a:lnTo>
                    <a:pt x="1070" y="1011"/>
                  </a:lnTo>
                  <a:lnTo>
                    <a:pt x="1059" y="969"/>
                  </a:lnTo>
                  <a:lnTo>
                    <a:pt x="1050" y="928"/>
                  </a:lnTo>
                  <a:lnTo>
                    <a:pt x="1041" y="892"/>
                  </a:lnTo>
                  <a:lnTo>
                    <a:pt x="1034" y="858"/>
                  </a:lnTo>
                  <a:lnTo>
                    <a:pt x="1026" y="830"/>
                  </a:lnTo>
                  <a:lnTo>
                    <a:pt x="1021" y="805"/>
                  </a:lnTo>
                  <a:lnTo>
                    <a:pt x="1016" y="785"/>
                  </a:lnTo>
                  <a:lnTo>
                    <a:pt x="1013" y="770"/>
                  </a:lnTo>
                  <a:lnTo>
                    <a:pt x="1011" y="761"/>
                  </a:lnTo>
                  <a:lnTo>
                    <a:pt x="1009" y="758"/>
                  </a:lnTo>
                  <a:lnTo>
                    <a:pt x="1002" y="740"/>
                  </a:lnTo>
                  <a:lnTo>
                    <a:pt x="990" y="725"/>
                  </a:lnTo>
                  <a:lnTo>
                    <a:pt x="976" y="713"/>
                  </a:lnTo>
                  <a:lnTo>
                    <a:pt x="958" y="707"/>
                  </a:lnTo>
                  <a:lnTo>
                    <a:pt x="938" y="705"/>
                  </a:lnTo>
                  <a:lnTo>
                    <a:pt x="919" y="709"/>
                  </a:lnTo>
                  <a:lnTo>
                    <a:pt x="902" y="717"/>
                  </a:lnTo>
                  <a:lnTo>
                    <a:pt x="889" y="731"/>
                  </a:lnTo>
                  <a:lnTo>
                    <a:pt x="878" y="747"/>
                  </a:lnTo>
                  <a:lnTo>
                    <a:pt x="874" y="766"/>
                  </a:lnTo>
                  <a:lnTo>
                    <a:pt x="873" y="769"/>
                  </a:lnTo>
                  <a:lnTo>
                    <a:pt x="872" y="780"/>
                  </a:lnTo>
                  <a:lnTo>
                    <a:pt x="870" y="797"/>
                  </a:lnTo>
                  <a:lnTo>
                    <a:pt x="867" y="819"/>
                  </a:lnTo>
                  <a:lnTo>
                    <a:pt x="864" y="847"/>
                  </a:lnTo>
                  <a:lnTo>
                    <a:pt x="861" y="880"/>
                  </a:lnTo>
                  <a:lnTo>
                    <a:pt x="857" y="918"/>
                  </a:lnTo>
                  <a:lnTo>
                    <a:pt x="851" y="959"/>
                  </a:lnTo>
                  <a:lnTo>
                    <a:pt x="846" y="1005"/>
                  </a:lnTo>
                  <a:lnTo>
                    <a:pt x="841" y="1055"/>
                  </a:lnTo>
                  <a:lnTo>
                    <a:pt x="836" y="1106"/>
                  </a:lnTo>
                  <a:lnTo>
                    <a:pt x="829" y="1161"/>
                  </a:lnTo>
                  <a:lnTo>
                    <a:pt x="823" y="1217"/>
                  </a:lnTo>
                  <a:lnTo>
                    <a:pt x="816" y="1275"/>
                  </a:lnTo>
                  <a:lnTo>
                    <a:pt x="809" y="1335"/>
                  </a:lnTo>
                  <a:lnTo>
                    <a:pt x="803" y="1395"/>
                  </a:lnTo>
                  <a:lnTo>
                    <a:pt x="796" y="1456"/>
                  </a:lnTo>
                  <a:lnTo>
                    <a:pt x="789" y="1516"/>
                  </a:lnTo>
                  <a:lnTo>
                    <a:pt x="783" y="1577"/>
                  </a:lnTo>
                  <a:lnTo>
                    <a:pt x="775" y="1636"/>
                  </a:lnTo>
                  <a:lnTo>
                    <a:pt x="769" y="1693"/>
                  </a:lnTo>
                  <a:lnTo>
                    <a:pt x="762" y="1750"/>
                  </a:lnTo>
                  <a:lnTo>
                    <a:pt x="757" y="1804"/>
                  </a:lnTo>
                  <a:lnTo>
                    <a:pt x="751" y="1856"/>
                  </a:lnTo>
                  <a:lnTo>
                    <a:pt x="745" y="1903"/>
                  </a:lnTo>
                  <a:lnTo>
                    <a:pt x="740" y="1949"/>
                  </a:lnTo>
                  <a:lnTo>
                    <a:pt x="736" y="1990"/>
                  </a:lnTo>
                  <a:lnTo>
                    <a:pt x="732" y="2026"/>
                  </a:lnTo>
                  <a:lnTo>
                    <a:pt x="727" y="2059"/>
                  </a:lnTo>
                  <a:lnTo>
                    <a:pt x="712" y="2035"/>
                  </a:lnTo>
                  <a:lnTo>
                    <a:pt x="697" y="2012"/>
                  </a:lnTo>
                  <a:lnTo>
                    <a:pt x="681" y="1989"/>
                  </a:lnTo>
                  <a:lnTo>
                    <a:pt x="667" y="1967"/>
                  </a:lnTo>
                  <a:lnTo>
                    <a:pt x="653" y="1947"/>
                  </a:lnTo>
                  <a:lnTo>
                    <a:pt x="642" y="1929"/>
                  </a:lnTo>
                  <a:lnTo>
                    <a:pt x="631" y="1914"/>
                  </a:lnTo>
                  <a:lnTo>
                    <a:pt x="622" y="1901"/>
                  </a:lnTo>
                  <a:lnTo>
                    <a:pt x="616" y="1891"/>
                  </a:lnTo>
                  <a:lnTo>
                    <a:pt x="612" y="1885"/>
                  </a:lnTo>
                  <a:lnTo>
                    <a:pt x="611" y="1883"/>
                  </a:lnTo>
                  <a:lnTo>
                    <a:pt x="599" y="1869"/>
                  </a:lnTo>
                  <a:lnTo>
                    <a:pt x="585" y="1860"/>
                  </a:lnTo>
                  <a:lnTo>
                    <a:pt x="570" y="1855"/>
                  </a:lnTo>
                  <a:lnTo>
                    <a:pt x="553" y="1852"/>
                  </a:lnTo>
                  <a:lnTo>
                    <a:pt x="246" y="1852"/>
                  </a:lnTo>
                  <a:lnTo>
                    <a:pt x="232" y="1828"/>
                  </a:lnTo>
                  <a:lnTo>
                    <a:pt x="217" y="1791"/>
                  </a:lnTo>
                  <a:lnTo>
                    <a:pt x="199" y="1750"/>
                  </a:lnTo>
                  <a:lnTo>
                    <a:pt x="181" y="1703"/>
                  </a:lnTo>
                  <a:lnTo>
                    <a:pt x="163" y="1652"/>
                  </a:lnTo>
                  <a:lnTo>
                    <a:pt x="144" y="1597"/>
                  </a:lnTo>
                  <a:lnTo>
                    <a:pt x="124" y="1537"/>
                  </a:lnTo>
                  <a:lnTo>
                    <a:pt x="105" y="1476"/>
                  </a:lnTo>
                  <a:lnTo>
                    <a:pt x="87" y="1412"/>
                  </a:lnTo>
                  <a:lnTo>
                    <a:pt x="69" y="1345"/>
                  </a:lnTo>
                  <a:lnTo>
                    <a:pt x="53" y="1277"/>
                  </a:lnTo>
                  <a:lnTo>
                    <a:pt x="38" y="1208"/>
                  </a:lnTo>
                  <a:lnTo>
                    <a:pt x="25" y="1140"/>
                  </a:lnTo>
                  <a:lnTo>
                    <a:pt x="15" y="1070"/>
                  </a:lnTo>
                  <a:lnTo>
                    <a:pt x="7" y="1001"/>
                  </a:lnTo>
                  <a:lnTo>
                    <a:pt x="2" y="933"/>
                  </a:lnTo>
                  <a:lnTo>
                    <a:pt x="0" y="866"/>
                  </a:lnTo>
                  <a:lnTo>
                    <a:pt x="2" y="813"/>
                  </a:lnTo>
                  <a:lnTo>
                    <a:pt x="7" y="760"/>
                  </a:lnTo>
                  <a:lnTo>
                    <a:pt x="15" y="706"/>
                  </a:lnTo>
                  <a:lnTo>
                    <a:pt x="26" y="653"/>
                  </a:lnTo>
                  <a:lnTo>
                    <a:pt x="40" y="600"/>
                  </a:lnTo>
                  <a:lnTo>
                    <a:pt x="58" y="548"/>
                  </a:lnTo>
                  <a:lnTo>
                    <a:pt x="79" y="496"/>
                  </a:lnTo>
                  <a:lnTo>
                    <a:pt x="103" y="446"/>
                  </a:lnTo>
                  <a:lnTo>
                    <a:pt x="130" y="397"/>
                  </a:lnTo>
                  <a:lnTo>
                    <a:pt x="160" y="350"/>
                  </a:lnTo>
                  <a:lnTo>
                    <a:pt x="194" y="305"/>
                  </a:lnTo>
                  <a:lnTo>
                    <a:pt x="230" y="261"/>
                  </a:lnTo>
                  <a:lnTo>
                    <a:pt x="269" y="221"/>
                  </a:lnTo>
                  <a:lnTo>
                    <a:pt x="312" y="183"/>
                  </a:lnTo>
                  <a:lnTo>
                    <a:pt x="357" y="148"/>
                  </a:lnTo>
                  <a:lnTo>
                    <a:pt x="405" y="117"/>
                  </a:lnTo>
                  <a:lnTo>
                    <a:pt x="456" y="88"/>
                  </a:lnTo>
                  <a:lnTo>
                    <a:pt x="511" y="63"/>
                  </a:lnTo>
                  <a:lnTo>
                    <a:pt x="567" y="43"/>
                  </a:lnTo>
                  <a:lnTo>
                    <a:pt x="628" y="26"/>
                  </a:lnTo>
                  <a:lnTo>
                    <a:pt x="690" y="14"/>
                  </a:lnTo>
                  <a:lnTo>
                    <a:pt x="756" y="6"/>
                  </a:lnTo>
                  <a:lnTo>
                    <a:pt x="825" y="3"/>
                  </a:lnTo>
                  <a:lnTo>
                    <a:pt x="897" y="5"/>
                  </a:lnTo>
                  <a:lnTo>
                    <a:pt x="966" y="12"/>
                  </a:lnTo>
                  <a:lnTo>
                    <a:pt x="1031" y="22"/>
                  </a:lnTo>
                  <a:lnTo>
                    <a:pt x="1091" y="35"/>
                  </a:lnTo>
                  <a:lnTo>
                    <a:pt x="1148" y="52"/>
                  </a:lnTo>
                  <a:lnTo>
                    <a:pt x="1202" y="72"/>
                  </a:lnTo>
                  <a:lnTo>
                    <a:pt x="1252" y="95"/>
                  </a:lnTo>
                  <a:lnTo>
                    <a:pt x="1300" y="120"/>
                  </a:lnTo>
                  <a:lnTo>
                    <a:pt x="1344" y="147"/>
                  </a:lnTo>
                  <a:lnTo>
                    <a:pt x="1384" y="175"/>
                  </a:lnTo>
                  <a:lnTo>
                    <a:pt x="1422" y="206"/>
                  </a:lnTo>
                  <a:lnTo>
                    <a:pt x="1457" y="238"/>
                  </a:lnTo>
                  <a:lnTo>
                    <a:pt x="1489" y="272"/>
                  </a:lnTo>
                  <a:lnTo>
                    <a:pt x="1519" y="306"/>
                  </a:lnTo>
                  <a:lnTo>
                    <a:pt x="1545" y="340"/>
                  </a:lnTo>
                  <a:lnTo>
                    <a:pt x="1569" y="375"/>
                  </a:lnTo>
                  <a:lnTo>
                    <a:pt x="1592" y="409"/>
                  </a:lnTo>
                  <a:lnTo>
                    <a:pt x="1611" y="444"/>
                  </a:lnTo>
                  <a:lnTo>
                    <a:pt x="1629" y="478"/>
                  </a:lnTo>
                  <a:lnTo>
                    <a:pt x="1645" y="510"/>
                  </a:lnTo>
                  <a:lnTo>
                    <a:pt x="1658" y="542"/>
                  </a:lnTo>
                  <a:lnTo>
                    <a:pt x="1671" y="573"/>
                  </a:lnTo>
                  <a:lnTo>
                    <a:pt x="1681" y="602"/>
                  </a:lnTo>
                  <a:lnTo>
                    <a:pt x="1690" y="629"/>
                  </a:lnTo>
                  <a:lnTo>
                    <a:pt x="1698" y="654"/>
                  </a:lnTo>
                  <a:lnTo>
                    <a:pt x="1703" y="677"/>
                  </a:lnTo>
                  <a:lnTo>
                    <a:pt x="1708" y="696"/>
                  </a:lnTo>
                  <a:lnTo>
                    <a:pt x="1713" y="713"/>
                  </a:lnTo>
                  <a:lnTo>
                    <a:pt x="1715" y="727"/>
                  </a:lnTo>
                  <a:lnTo>
                    <a:pt x="1717" y="736"/>
                  </a:lnTo>
                  <a:lnTo>
                    <a:pt x="1718" y="743"/>
                  </a:lnTo>
                  <a:lnTo>
                    <a:pt x="1718" y="745"/>
                  </a:lnTo>
                  <a:lnTo>
                    <a:pt x="1718" y="743"/>
                  </a:lnTo>
                  <a:lnTo>
                    <a:pt x="1719" y="736"/>
                  </a:lnTo>
                  <a:lnTo>
                    <a:pt x="1721" y="727"/>
                  </a:lnTo>
                  <a:lnTo>
                    <a:pt x="1724" y="713"/>
                  </a:lnTo>
                  <a:lnTo>
                    <a:pt x="1727" y="696"/>
                  </a:lnTo>
                  <a:lnTo>
                    <a:pt x="1733" y="676"/>
                  </a:lnTo>
                  <a:lnTo>
                    <a:pt x="1739" y="654"/>
                  </a:lnTo>
                  <a:lnTo>
                    <a:pt x="1746" y="628"/>
                  </a:lnTo>
                  <a:lnTo>
                    <a:pt x="1755" y="602"/>
                  </a:lnTo>
                  <a:lnTo>
                    <a:pt x="1766" y="572"/>
                  </a:lnTo>
                  <a:lnTo>
                    <a:pt x="1778" y="541"/>
                  </a:lnTo>
                  <a:lnTo>
                    <a:pt x="1792" y="509"/>
                  </a:lnTo>
                  <a:lnTo>
                    <a:pt x="1808" y="476"/>
                  </a:lnTo>
                  <a:lnTo>
                    <a:pt x="1826" y="441"/>
                  </a:lnTo>
                  <a:lnTo>
                    <a:pt x="1846" y="408"/>
                  </a:lnTo>
                  <a:lnTo>
                    <a:pt x="1868" y="373"/>
                  </a:lnTo>
                  <a:lnTo>
                    <a:pt x="1893" y="337"/>
                  </a:lnTo>
                  <a:lnTo>
                    <a:pt x="1920" y="302"/>
                  </a:lnTo>
                  <a:lnTo>
                    <a:pt x="1950" y="269"/>
                  </a:lnTo>
                  <a:lnTo>
                    <a:pt x="1982" y="236"/>
                  </a:lnTo>
                  <a:lnTo>
                    <a:pt x="2017" y="204"/>
                  </a:lnTo>
                  <a:lnTo>
                    <a:pt x="2055" y="173"/>
                  </a:lnTo>
                  <a:lnTo>
                    <a:pt x="2095" y="143"/>
                  </a:lnTo>
                  <a:lnTo>
                    <a:pt x="2140" y="117"/>
                  </a:lnTo>
                  <a:lnTo>
                    <a:pt x="2187" y="91"/>
                  </a:lnTo>
                  <a:lnTo>
                    <a:pt x="2237" y="69"/>
                  </a:lnTo>
                  <a:lnTo>
                    <a:pt x="2291" y="49"/>
                  </a:lnTo>
                  <a:lnTo>
                    <a:pt x="2348" y="32"/>
                  </a:lnTo>
                  <a:lnTo>
                    <a:pt x="2409" y="18"/>
                  </a:lnTo>
                  <a:lnTo>
                    <a:pt x="2474" y="9"/>
                  </a:lnTo>
                  <a:lnTo>
                    <a:pt x="2543" y="2"/>
                  </a:lnTo>
                  <a:lnTo>
                    <a:pt x="261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3" name="Freeform 412"/>
            <p:cNvSpPr>
              <a:spLocks/>
            </p:cNvSpPr>
            <p:nvPr/>
          </p:nvSpPr>
          <p:spPr bwMode="auto">
            <a:xfrm>
              <a:off x="3825" y="3187"/>
              <a:ext cx="313" cy="253"/>
            </a:xfrm>
            <a:custGeom>
              <a:avLst/>
              <a:gdLst>
                <a:gd name="T0" fmla="*/ 25 w 2818"/>
                <a:gd name="T1" fmla="*/ 3 h 2280"/>
                <a:gd name="T2" fmla="*/ 26 w 2818"/>
                <a:gd name="T3" fmla="*/ 6 h 2280"/>
                <a:gd name="T4" fmla="*/ 26 w 2818"/>
                <a:gd name="T5" fmla="*/ 8 h 2280"/>
                <a:gd name="T6" fmla="*/ 27 w 2818"/>
                <a:gd name="T7" fmla="*/ 9 h 2280"/>
                <a:gd name="T8" fmla="*/ 27 w 2818"/>
                <a:gd name="T9" fmla="*/ 10 h 2280"/>
                <a:gd name="T10" fmla="*/ 28 w 2818"/>
                <a:gd name="T11" fmla="*/ 10 h 2280"/>
                <a:gd name="T12" fmla="*/ 28 w 2818"/>
                <a:gd name="T13" fmla="*/ 9 h 2280"/>
                <a:gd name="T14" fmla="*/ 29 w 2818"/>
                <a:gd name="T15" fmla="*/ 7 h 2280"/>
                <a:gd name="T16" fmla="*/ 30 w 2818"/>
                <a:gd name="T17" fmla="*/ 6 h 2280"/>
                <a:gd name="T18" fmla="*/ 30 w 2818"/>
                <a:gd name="T19" fmla="*/ 8 h 2280"/>
                <a:gd name="T20" fmla="*/ 31 w 2818"/>
                <a:gd name="T21" fmla="*/ 9 h 2280"/>
                <a:gd name="T22" fmla="*/ 31 w 2818"/>
                <a:gd name="T23" fmla="*/ 10 h 2280"/>
                <a:gd name="T24" fmla="*/ 34 w 2818"/>
                <a:gd name="T25" fmla="*/ 12 h 2280"/>
                <a:gd name="T26" fmla="*/ 30 w 2818"/>
                <a:gd name="T27" fmla="*/ 16 h 2280"/>
                <a:gd name="T28" fmla="*/ 27 w 2818"/>
                <a:gd name="T29" fmla="*/ 20 h 2280"/>
                <a:gd name="T30" fmla="*/ 23 w 2818"/>
                <a:gd name="T31" fmla="*/ 23 h 2280"/>
                <a:gd name="T32" fmla="*/ 20 w 2818"/>
                <a:gd name="T33" fmla="*/ 26 h 2280"/>
                <a:gd name="T34" fmla="*/ 18 w 2818"/>
                <a:gd name="T35" fmla="*/ 27 h 2280"/>
                <a:gd name="T36" fmla="*/ 17 w 2818"/>
                <a:gd name="T37" fmla="*/ 28 h 2280"/>
                <a:gd name="T38" fmla="*/ 17 w 2818"/>
                <a:gd name="T39" fmla="*/ 28 h 2280"/>
                <a:gd name="T40" fmla="*/ 15 w 2818"/>
                <a:gd name="T41" fmla="*/ 27 h 2280"/>
                <a:gd name="T42" fmla="*/ 12 w 2818"/>
                <a:gd name="T43" fmla="*/ 24 h 2280"/>
                <a:gd name="T44" fmla="*/ 9 w 2818"/>
                <a:gd name="T45" fmla="*/ 22 h 2280"/>
                <a:gd name="T46" fmla="*/ 6 w 2818"/>
                <a:gd name="T47" fmla="*/ 18 h 2280"/>
                <a:gd name="T48" fmla="*/ 2 w 2818"/>
                <a:gd name="T49" fmla="*/ 14 h 2280"/>
                <a:gd name="T50" fmla="*/ 2 w 2818"/>
                <a:gd name="T51" fmla="*/ 10 h 2280"/>
                <a:gd name="T52" fmla="*/ 3 w 2818"/>
                <a:gd name="T53" fmla="*/ 11 h 2280"/>
                <a:gd name="T54" fmla="*/ 4 w 2818"/>
                <a:gd name="T55" fmla="*/ 12 h 2280"/>
                <a:gd name="T56" fmla="*/ 5 w 2818"/>
                <a:gd name="T57" fmla="*/ 14 h 2280"/>
                <a:gd name="T58" fmla="*/ 5 w 2818"/>
                <a:gd name="T59" fmla="*/ 14 h 2280"/>
                <a:gd name="T60" fmla="*/ 6 w 2818"/>
                <a:gd name="T61" fmla="*/ 14 h 2280"/>
                <a:gd name="T62" fmla="*/ 6 w 2818"/>
                <a:gd name="T63" fmla="*/ 13 h 2280"/>
                <a:gd name="T64" fmla="*/ 7 w 2818"/>
                <a:gd name="T65" fmla="*/ 11 h 2280"/>
                <a:gd name="T66" fmla="*/ 7 w 2818"/>
                <a:gd name="T67" fmla="*/ 8 h 2280"/>
                <a:gd name="T68" fmla="*/ 7 w 2818"/>
                <a:gd name="T69" fmla="*/ 5 h 2280"/>
                <a:gd name="T70" fmla="*/ 8 w 2818"/>
                <a:gd name="T71" fmla="*/ 1 h 2280"/>
                <a:gd name="T72" fmla="*/ 9 w 2818"/>
                <a:gd name="T73" fmla="*/ 3 h 2280"/>
                <a:gd name="T74" fmla="*/ 9 w 2818"/>
                <a:gd name="T75" fmla="*/ 6 h 2280"/>
                <a:gd name="T76" fmla="*/ 10 w 2818"/>
                <a:gd name="T77" fmla="*/ 8 h 2280"/>
                <a:gd name="T78" fmla="*/ 10 w 2818"/>
                <a:gd name="T79" fmla="*/ 9 h 2280"/>
                <a:gd name="T80" fmla="*/ 11 w 2818"/>
                <a:gd name="T81" fmla="*/ 10 h 2280"/>
                <a:gd name="T82" fmla="*/ 12 w 2818"/>
                <a:gd name="T83" fmla="*/ 10 h 2280"/>
                <a:gd name="T84" fmla="*/ 12 w 2818"/>
                <a:gd name="T85" fmla="*/ 9 h 2280"/>
                <a:gd name="T86" fmla="*/ 13 w 2818"/>
                <a:gd name="T87" fmla="*/ 7 h 2280"/>
                <a:gd name="T88" fmla="*/ 13 w 2818"/>
                <a:gd name="T89" fmla="*/ 6 h 2280"/>
                <a:gd name="T90" fmla="*/ 14 w 2818"/>
                <a:gd name="T91" fmla="*/ 8 h 2280"/>
                <a:gd name="T92" fmla="*/ 15 w 2818"/>
                <a:gd name="T93" fmla="*/ 9 h 2280"/>
                <a:gd name="T94" fmla="*/ 15 w 2818"/>
                <a:gd name="T95" fmla="*/ 10 h 2280"/>
                <a:gd name="T96" fmla="*/ 19 w 2818"/>
                <a:gd name="T97" fmla="*/ 10 h 2280"/>
                <a:gd name="T98" fmla="*/ 20 w 2818"/>
                <a:gd name="T99" fmla="*/ 12 h 2280"/>
                <a:gd name="T100" fmla="*/ 21 w 2818"/>
                <a:gd name="T101" fmla="*/ 13 h 2280"/>
                <a:gd name="T102" fmla="*/ 21 w 2818"/>
                <a:gd name="T103" fmla="*/ 14 h 2280"/>
                <a:gd name="T104" fmla="*/ 22 w 2818"/>
                <a:gd name="T105" fmla="*/ 14 h 2280"/>
                <a:gd name="T106" fmla="*/ 23 w 2818"/>
                <a:gd name="T107" fmla="*/ 14 h 2280"/>
                <a:gd name="T108" fmla="*/ 23 w 2818"/>
                <a:gd name="T109" fmla="*/ 13 h 2280"/>
                <a:gd name="T110" fmla="*/ 23 w 2818"/>
                <a:gd name="T111" fmla="*/ 10 h 2280"/>
                <a:gd name="T112" fmla="*/ 24 w 2818"/>
                <a:gd name="T113" fmla="*/ 7 h 2280"/>
                <a:gd name="T114" fmla="*/ 24 w 2818"/>
                <a:gd name="T115" fmla="*/ 3 h 22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18"/>
                <a:gd name="T175" fmla="*/ 0 h 2280"/>
                <a:gd name="T176" fmla="*/ 2818 w 2818"/>
                <a:gd name="T177" fmla="*/ 2280 h 22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18" h="2280">
                  <a:moveTo>
                    <a:pt x="1973" y="0"/>
                  </a:moveTo>
                  <a:lnTo>
                    <a:pt x="1985" y="51"/>
                  </a:lnTo>
                  <a:lnTo>
                    <a:pt x="1997" y="103"/>
                  </a:lnTo>
                  <a:lnTo>
                    <a:pt x="2010" y="155"/>
                  </a:lnTo>
                  <a:lnTo>
                    <a:pt x="2023" y="208"/>
                  </a:lnTo>
                  <a:lnTo>
                    <a:pt x="2035" y="260"/>
                  </a:lnTo>
                  <a:lnTo>
                    <a:pt x="2047" y="310"/>
                  </a:lnTo>
                  <a:lnTo>
                    <a:pt x="2060" y="361"/>
                  </a:lnTo>
                  <a:lnTo>
                    <a:pt x="2071" y="410"/>
                  </a:lnTo>
                  <a:lnTo>
                    <a:pt x="2082" y="457"/>
                  </a:lnTo>
                  <a:lnTo>
                    <a:pt x="2093" y="502"/>
                  </a:lnTo>
                  <a:lnTo>
                    <a:pt x="2103" y="545"/>
                  </a:lnTo>
                  <a:lnTo>
                    <a:pt x="2113" y="584"/>
                  </a:lnTo>
                  <a:lnTo>
                    <a:pt x="2121" y="620"/>
                  </a:lnTo>
                  <a:lnTo>
                    <a:pt x="2129" y="653"/>
                  </a:lnTo>
                  <a:lnTo>
                    <a:pt x="2136" y="682"/>
                  </a:lnTo>
                  <a:lnTo>
                    <a:pt x="2141" y="706"/>
                  </a:lnTo>
                  <a:lnTo>
                    <a:pt x="2147" y="725"/>
                  </a:lnTo>
                  <a:lnTo>
                    <a:pt x="2150" y="740"/>
                  </a:lnTo>
                  <a:lnTo>
                    <a:pt x="2152" y="749"/>
                  </a:lnTo>
                  <a:lnTo>
                    <a:pt x="2152" y="752"/>
                  </a:lnTo>
                  <a:lnTo>
                    <a:pt x="2158" y="769"/>
                  </a:lnTo>
                  <a:lnTo>
                    <a:pt x="2169" y="784"/>
                  </a:lnTo>
                  <a:lnTo>
                    <a:pt x="2183" y="794"/>
                  </a:lnTo>
                  <a:lnTo>
                    <a:pt x="2199" y="802"/>
                  </a:lnTo>
                  <a:lnTo>
                    <a:pt x="2216" y="805"/>
                  </a:lnTo>
                  <a:lnTo>
                    <a:pt x="2234" y="804"/>
                  </a:lnTo>
                  <a:lnTo>
                    <a:pt x="2251" y="798"/>
                  </a:lnTo>
                  <a:lnTo>
                    <a:pt x="2265" y="788"/>
                  </a:lnTo>
                  <a:lnTo>
                    <a:pt x="2277" y="775"/>
                  </a:lnTo>
                  <a:lnTo>
                    <a:pt x="2286" y="759"/>
                  </a:lnTo>
                  <a:lnTo>
                    <a:pt x="2286" y="756"/>
                  </a:lnTo>
                  <a:lnTo>
                    <a:pt x="2289" y="749"/>
                  </a:lnTo>
                  <a:lnTo>
                    <a:pt x="2293" y="736"/>
                  </a:lnTo>
                  <a:lnTo>
                    <a:pt x="2299" y="719"/>
                  </a:lnTo>
                  <a:lnTo>
                    <a:pt x="2307" y="698"/>
                  </a:lnTo>
                  <a:lnTo>
                    <a:pt x="2315" y="674"/>
                  </a:lnTo>
                  <a:lnTo>
                    <a:pt x="2325" y="648"/>
                  </a:lnTo>
                  <a:lnTo>
                    <a:pt x="2334" y="619"/>
                  </a:lnTo>
                  <a:lnTo>
                    <a:pt x="2345" y="588"/>
                  </a:lnTo>
                  <a:lnTo>
                    <a:pt x="2357" y="557"/>
                  </a:lnTo>
                  <a:lnTo>
                    <a:pt x="2368" y="524"/>
                  </a:lnTo>
                  <a:lnTo>
                    <a:pt x="2380" y="491"/>
                  </a:lnTo>
                  <a:lnTo>
                    <a:pt x="2392" y="458"/>
                  </a:lnTo>
                  <a:lnTo>
                    <a:pt x="2403" y="492"/>
                  </a:lnTo>
                  <a:lnTo>
                    <a:pt x="2416" y="526"/>
                  </a:lnTo>
                  <a:lnTo>
                    <a:pt x="2429" y="559"/>
                  </a:lnTo>
                  <a:lnTo>
                    <a:pt x="2440" y="592"/>
                  </a:lnTo>
                  <a:lnTo>
                    <a:pt x="2452" y="623"/>
                  </a:lnTo>
                  <a:lnTo>
                    <a:pt x="2464" y="653"/>
                  </a:lnTo>
                  <a:lnTo>
                    <a:pt x="2473" y="681"/>
                  </a:lnTo>
                  <a:lnTo>
                    <a:pt x="2483" y="706"/>
                  </a:lnTo>
                  <a:lnTo>
                    <a:pt x="2490" y="727"/>
                  </a:lnTo>
                  <a:lnTo>
                    <a:pt x="2497" y="744"/>
                  </a:lnTo>
                  <a:lnTo>
                    <a:pt x="2502" y="758"/>
                  </a:lnTo>
                  <a:lnTo>
                    <a:pt x="2505" y="767"/>
                  </a:lnTo>
                  <a:lnTo>
                    <a:pt x="2506" y="769"/>
                  </a:lnTo>
                  <a:lnTo>
                    <a:pt x="2514" y="785"/>
                  </a:lnTo>
                  <a:lnTo>
                    <a:pt x="2524" y="797"/>
                  </a:lnTo>
                  <a:lnTo>
                    <a:pt x="2538" y="806"/>
                  </a:lnTo>
                  <a:lnTo>
                    <a:pt x="2554" y="812"/>
                  </a:lnTo>
                  <a:lnTo>
                    <a:pt x="2571" y="814"/>
                  </a:lnTo>
                  <a:lnTo>
                    <a:pt x="2818" y="814"/>
                  </a:lnTo>
                  <a:lnTo>
                    <a:pt x="2771" y="894"/>
                  </a:lnTo>
                  <a:lnTo>
                    <a:pt x="2722" y="971"/>
                  </a:lnTo>
                  <a:lnTo>
                    <a:pt x="2672" y="1048"/>
                  </a:lnTo>
                  <a:lnTo>
                    <a:pt x="2619" y="1122"/>
                  </a:lnTo>
                  <a:lnTo>
                    <a:pt x="2565" y="1194"/>
                  </a:lnTo>
                  <a:lnTo>
                    <a:pt x="2510" y="1265"/>
                  </a:lnTo>
                  <a:lnTo>
                    <a:pt x="2454" y="1333"/>
                  </a:lnTo>
                  <a:lnTo>
                    <a:pt x="2397" y="1400"/>
                  </a:lnTo>
                  <a:lnTo>
                    <a:pt x="2341" y="1465"/>
                  </a:lnTo>
                  <a:lnTo>
                    <a:pt x="2282" y="1526"/>
                  </a:lnTo>
                  <a:lnTo>
                    <a:pt x="2225" y="1587"/>
                  </a:lnTo>
                  <a:lnTo>
                    <a:pt x="2168" y="1645"/>
                  </a:lnTo>
                  <a:lnTo>
                    <a:pt x="2112" y="1701"/>
                  </a:lnTo>
                  <a:lnTo>
                    <a:pt x="2054" y="1754"/>
                  </a:lnTo>
                  <a:lnTo>
                    <a:pt x="1999" y="1806"/>
                  </a:lnTo>
                  <a:lnTo>
                    <a:pt x="1945" y="1855"/>
                  </a:lnTo>
                  <a:lnTo>
                    <a:pt x="1892" y="1902"/>
                  </a:lnTo>
                  <a:lnTo>
                    <a:pt x="1840" y="1945"/>
                  </a:lnTo>
                  <a:lnTo>
                    <a:pt x="1790" y="1987"/>
                  </a:lnTo>
                  <a:lnTo>
                    <a:pt x="1743" y="2026"/>
                  </a:lnTo>
                  <a:lnTo>
                    <a:pt x="1697" y="2062"/>
                  </a:lnTo>
                  <a:lnTo>
                    <a:pt x="1653" y="2096"/>
                  </a:lnTo>
                  <a:lnTo>
                    <a:pt x="1612" y="2128"/>
                  </a:lnTo>
                  <a:lnTo>
                    <a:pt x="1574" y="2155"/>
                  </a:lnTo>
                  <a:lnTo>
                    <a:pt x="1540" y="2181"/>
                  </a:lnTo>
                  <a:lnTo>
                    <a:pt x="1508" y="2204"/>
                  </a:lnTo>
                  <a:lnTo>
                    <a:pt x="1480" y="2223"/>
                  </a:lnTo>
                  <a:lnTo>
                    <a:pt x="1455" y="2240"/>
                  </a:lnTo>
                  <a:lnTo>
                    <a:pt x="1435" y="2255"/>
                  </a:lnTo>
                  <a:lnTo>
                    <a:pt x="1418" y="2266"/>
                  </a:lnTo>
                  <a:lnTo>
                    <a:pt x="1406" y="2273"/>
                  </a:lnTo>
                  <a:lnTo>
                    <a:pt x="1399" y="2278"/>
                  </a:lnTo>
                  <a:lnTo>
                    <a:pt x="1397" y="2280"/>
                  </a:lnTo>
                  <a:lnTo>
                    <a:pt x="1395" y="2278"/>
                  </a:lnTo>
                  <a:lnTo>
                    <a:pt x="1387" y="2273"/>
                  </a:lnTo>
                  <a:lnTo>
                    <a:pt x="1376" y="2266"/>
                  </a:lnTo>
                  <a:lnTo>
                    <a:pt x="1360" y="2255"/>
                  </a:lnTo>
                  <a:lnTo>
                    <a:pt x="1340" y="2240"/>
                  </a:lnTo>
                  <a:lnTo>
                    <a:pt x="1315" y="2223"/>
                  </a:lnTo>
                  <a:lnTo>
                    <a:pt x="1288" y="2204"/>
                  </a:lnTo>
                  <a:lnTo>
                    <a:pt x="1257" y="2181"/>
                  </a:lnTo>
                  <a:lnTo>
                    <a:pt x="1223" y="2155"/>
                  </a:lnTo>
                  <a:lnTo>
                    <a:pt x="1185" y="2128"/>
                  </a:lnTo>
                  <a:lnTo>
                    <a:pt x="1146" y="2096"/>
                  </a:lnTo>
                  <a:lnTo>
                    <a:pt x="1102" y="2062"/>
                  </a:lnTo>
                  <a:lnTo>
                    <a:pt x="1058" y="2026"/>
                  </a:lnTo>
                  <a:lnTo>
                    <a:pt x="1011" y="1987"/>
                  </a:lnTo>
                  <a:lnTo>
                    <a:pt x="961" y="1945"/>
                  </a:lnTo>
                  <a:lnTo>
                    <a:pt x="910" y="1902"/>
                  </a:lnTo>
                  <a:lnTo>
                    <a:pt x="858" y="1855"/>
                  </a:lnTo>
                  <a:lnTo>
                    <a:pt x="805" y="1806"/>
                  </a:lnTo>
                  <a:lnTo>
                    <a:pt x="750" y="1754"/>
                  </a:lnTo>
                  <a:lnTo>
                    <a:pt x="695" y="1701"/>
                  </a:lnTo>
                  <a:lnTo>
                    <a:pt x="640" y="1645"/>
                  </a:lnTo>
                  <a:lnTo>
                    <a:pt x="582" y="1587"/>
                  </a:lnTo>
                  <a:lnTo>
                    <a:pt x="526" y="1526"/>
                  </a:lnTo>
                  <a:lnTo>
                    <a:pt x="470" y="1465"/>
                  </a:lnTo>
                  <a:lnTo>
                    <a:pt x="414" y="1400"/>
                  </a:lnTo>
                  <a:lnTo>
                    <a:pt x="358" y="1333"/>
                  </a:lnTo>
                  <a:lnTo>
                    <a:pt x="304" y="1265"/>
                  </a:lnTo>
                  <a:lnTo>
                    <a:pt x="249" y="1194"/>
                  </a:lnTo>
                  <a:lnTo>
                    <a:pt x="196" y="1122"/>
                  </a:lnTo>
                  <a:lnTo>
                    <a:pt x="144" y="1048"/>
                  </a:lnTo>
                  <a:lnTo>
                    <a:pt x="95" y="971"/>
                  </a:lnTo>
                  <a:lnTo>
                    <a:pt x="46" y="894"/>
                  </a:lnTo>
                  <a:lnTo>
                    <a:pt x="0" y="814"/>
                  </a:lnTo>
                  <a:lnTo>
                    <a:pt x="195" y="814"/>
                  </a:lnTo>
                  <a:lnTo>
                    <a:pt x="202" y="825"/>
                  </a:lnTo>
                  <a:lnTo>
                    <a:pt x="211" y="839"/>
                  </a:lnTo>
                  <a:lnTo>
                    <a:pt x="222" y="855"/>
                  </a:lnTo>
                  <a:lnTo>
                    <a:pt x="234" y="874"/>
                  </a:lnTo>
                  <a:lnTo>
                    <a:pt x="247" y="894"/>
                  </a:lnTo>
                  <a:lnTo>
                    <a:pt x="262" y="916"/>
                  </a:lnTo>
                  <a:lnTo>
                    <a:pt x="277" y="939"/>
                  </a:lnTo>
                  <a:lnTo>
                    <a:pt x="293" y="962"/>
                  </a:lnTo>
                  <a:lnTo>
                    <a:pt x="309" y="985"/>
                  </a:lnTo>
                  <a:lnTo>
                    <a:pt x="324" y="1009"/>
                  </a:lnTo>
                  <a:lnTo>
                    <a:pt x="339" y="1031"/>
                  </a:lnTo>
                  <a:lnTo>
                    <a:pt x="352" y="1051"/>
                  </a:lnTo>
                  <a:lnTo>
                    <a:pt x="364" y="1069"/>
                  </a:lnTo>
                  <a:lnTo>
                    <a:pt x="376" y="1086"/>
                  </a:lnTo>
                  <a:lnTo>
                    <a:pt x="384" y="1100"/>
                  </a:lnTo>
                  <a:lnTo>
                    <a:pt x="391" y="1109"/>
                  </a:lnTo>
                  <a:lnTo>
                    <a:pt x="395" y="1116"/>
                  </a:lnTo>
                  <a:lnTo>
                    <a:pt x="397" y="1118"/>
                  </a:lnTo>
                  <a:lnTo>
                    <a:pt x="409" y="1132"/>
                  </a:lnTo>
                  <a:lnTo>
                    <a:pt x="421" y="1141"/>
                  </a:lnTo>
                  <a:lnTo>
                    <a:pt x="437" y="1148"/>
                  </a:lnTo>
                  <a:lnTo>
                    <a:pt x="454" y="1150"/>
                  </a:lnTo>
                  <a:lnTo>
                    <a:pt x="471" y="1148"/>
                  </a:lnTo>
                  <a:lnTo>
                    <a:pt x="487" y="1141"/>
                  </a:lnTo>
                  <a:lnTo>
                    <a:pt x="501" y="1132"/>
                  </a:lnTo>
                  <a:lnTo>
                    <a:pt x="511" y="1119"/>
                  </a:lnTo>
                  <a:lnTo>
                    <a:pt x="520" y="1104"/>
                  </a:lnTo>
                  <a:lnTo>
                    <a:pt x="523" y="1088"/>
                  </a:lnTo>
                  <a:lnTo>
                    <a:pt x="524" y="1084"/>
                  </a:lnTo>
                  <a:lnTo>
                    <a:pt x="525" y="1073"/>
                  </a:lnTo>
                  <a:lnTo>
                    <a:pt x="527" y="1056"/>
                  </a:lnTo>
                  <a:lnTo>
                    <a:pt x="529" y="1032"/>
                  </a:lnTo>
                  <a:lnTo>
                    <a:pt x="533" y="1003"/>
                  </a:lnTo>
                  <a:lnTo>
                    <a:pt x="537" y="968"/>
                  </a:lnTo>
                  <a:lnTo>
                    <a:pt x="541" y="929"/>
                  </a:lnTo>
                  <a:lnTo>
                    <a:pt x="546" y="885"/>
                  </a:lnTo>
                  <a:lnTo>
                    <a:pt x="552" y="837"/>
                  </a:lnTo>
                  <a:lnTo>
                    <a:pt x="557" y="786"/>
                  </a:lnTo>
                  <a:lnTo>
                    <a:pt x="563" y="732"/>
                  </a:lnTo>
                  <a:lnTo>
                    <a:pt x="570" y="674"/>
                  </a:lnTo>
                  <a:lnTo>
                    <a:pt x="577" y="615"/>
                  </a:lnTo>
                  <a:lnTo>
                    <a:pt x="584" y="553"/>
                  </a:lnTo>
                  <a:lnTo>
                    <a:pt x="591" y="492"/>
                  </a:lnTo>
                  <a:lnTo>
                    <a:pt x="597" y="428"/>
                  </a:lnTo>
                  <a:lnTo>
                    <a:pt x="605" y="365"/>
                  </a:lnTo>
                  <a:lnTo>
                    <a:pt x="612" y="301"/>
                  </a:lnTo>
                  <a:lnTo>
                    <a:pt x="618" y="238"/>
                  </a:lnTo>
                  <a:lnTo>
                    <a:pt x="626" y="176"/>
                  </a:lnTo>
                  <a:lnTo>
                    <a:pt x="633" y="115"/>
                  </a:lnTo>
                  <a:lnTo>
                    <a:pt x="640" y="57"/>
                  </a:lnTo>
                  <a:lnTo>
                    <a:pt x="646" y="0"/>
                  </a:lnTo>
                  <a:lnTo>
                    <a:pt x="658" y="51"/>
                  </a:lnTo>
                  <a:lnTo>
                    <a:pt x="670" y="103"/>
                  </a:lnTo>
                  <a:lnTo>
                    <a:pt x="683" y="156"/>
                  </a:lnTo>
                  <a:lnTo>
                    <a:pt x="695" y="208"/>
                  </a:lnTo>
                  <a:lnTo>
                    <a:pt x="708" y="260"/>
                  </a:lnTo>
                  <a:lnTo>
                    <a:pt x="720" y="310"/>
                  </a:lnTo>
                  <a:lnTo>
                    <a:pt x="732" y="361"/>
                  </a:lnTo>
                  <a:lnTo>
                    <a:pt x="744" y="410"/>
                  </a:lnTo>
                  <a:lnTo>
                    <a:pt x="755" y="457"/>
                  </a:lnTo>
                  <a:lnTo>
                    <a:pt x="766" y="502"/>
                  </a:lnTo>
                  <a:lnTo>
                    <a:pt x="775" y="545"/>
                  </a:lnTo>
                  <a:lnTo>
                    <a:pt x="785" y="584"/>
                  </a:lnTo>
                  <a:lnTo>
                    <a:pt x="793" y="620"/>
                  </a:lnTo>
                  <a:lnTo>
                    <a:pt x="802" y="653"/>
                  </a:lnTo>
                  <a:lnTo>
                    <a:pt x="808" y="682"/>
                  </a:lnTo>
                  <a:lnTo>
                    <a:pt x="815" y="706"/>
                  </a:lnTo>
                  <a:lnTo>
                    <a:pt x="819" y="725"/>
                  </a:lnTo>
                  <a:lnTo>
                    <a:pt x="822" y="740"/>
                  </a:lnTo>
                  <a:lnTo>
                    <a:pt x="824" y="749"/>
                  </a:lnTo>
                  <a:lnTo>
                    <a:pt x="825" y="752"/>
                  </a:lnTo>
                  <a:lnTo>
                    <a:pt x="832" y="769"/>
                  </a:lnTo>
                  <a:lnTo>
                    <a:pt x="842" y="784"/>
                  </a:lnTo>
                  <a:lnTo>
                    <a:pt x="855" y="794"/>
                  </a:lnTo>
                  <a:lnTo>
                    <a:pt x="871" y="802"/>
                  </a:lnTo>
                  <a:lnTo>
                    <a:pt x="889" y="805"/>
                  </a:lnTo>
                  <a:lnTo>
                    <a:pt x="907" y="804"/>
                  </a:lnTo>
                  <a:lnTo>
                    <a:pt x="924" y="798"/>
                  </a:lnTo>
                  <a:lnTo>
                    <a:pt x="938" y="788"/>
                  </a:lnTo>
                  <a:lnTo>
                    <a:pt x="949" y="775"/>
                  </a:lnTo>
                  <a:lnTo>
                    <a:pt x="958" y="759"/>
                  </a:lnTo>
                  <a:lnTo>
                    <a:pt x="959" y="756"/>
                  </a:lnTo>
                  <a:lnTo>
                    <a:pt x="962" y="749"/>
                  </a:lnTo>
                  <a:lnTo>
                    <a:pt x="966" y="736"/>
                  </a:lnTo>
                  <a:lnTo>
                    <a:pt x="972" y="719"/>
                  </a:lnTo>
                  <a:lnTo>
                    <a:pt x="979" y="698"/>
                  </a:lnTo>
                  <a:lnTo>
                    <a:pt x="988" y="674"/>
                  </a:lnTo>
                  <a:lnTo>
                    <a:pt x="997" y="648"/>
                  </a:lnTo>
                  <a:lnTo>
                    <a:pt x="1008" y="619"/>
                  </a:lnTo>
                  <a:lnTo>
                    <a:pt x="1018" y="588"/>
                  </a:lnTo>
                  <a:lnTo>
                    <a:pt x="1030" y="557"/>
                  </a:lnTo>
                  <a:lnTo>
                    <a:pt x="1041" y="524"/>
                  </a:lnTo>
                  <a:lnTo>
                    <a:pt x="1052" y="491"/>
                  </a:lnTo>
                  <a:lnTo>
                    <a:pt x="1064" y="458"/>
                  </a:lnTo>
                  <a:lnTo>
                    <a:pt x="1077" y="492"/>
                  </a:lnTo>
                  <a:lnTo>
                    <a:pt x="1089" y="526"/>
                  </a:lnTo>
                  <a:lnTo>
                    <a:pt x="1102" y="559"/>
                  </a:lnTo>
                  <a:lnTo>
                    <a:pt x="1114" y="592"/>
                  </a:lnTo>
                  <a:lnTo>
                    <a:pt x="1125" y="623"/>
                  </a:lnTo>
                  <a:lnTo>
                    <a:pt x="1136" y="653"/>
                  </a:lnTo>
                  <a:lnTo>
                    <a:pt x="1147" y="681"/>
                  </a:lnTo>
                  <a:lnTo>
                    <a:pt x="1156" y="706"/>
                  </a:lnTo>
                  <a:lnTo>
                    <a:pt x="1164" y="727"/>
                  </a:lnTo>
                  <a:lnTo>
                    <a:pt x="1170" y="744"/>
                  </a:lnTo>
                  <a:lnTo>
                    <a:pt x="1175" y="758"/>
                  </a:lnTo>
                  <a:lnTo>
                    <a:pt x="1178" y="767"/>
                  </a:lnTo>
                  <a:lnTo>
                    <a:pt x="1179" y="769"/>
                  </a:lnTo>
                  <a:lnTo>
                    <a:pt x="1187" y="785"/>
                  </a:lnTo>
                  <a:lnTo>
                    <a:pt x="1198" y="797"/>
                  </a:lnTo>
                  <a:lnTo>
                    <a:pt x="1211" y="806"/>
                  </a:lnTo>
                  <a:lnTo>
                    <a:pt x="1227" y="812"/>
                  </a:lnTo>
                  <a:lnTo>
                    <a:pt x="1244" y="814"/>
                  </a:lnTo>
                  <a:lnTo>
                    <a:pt x="1522" y="814"/>
                  </a:lnTo>
                  <a:lnTo>
                    <a:pt x="1528" y="825"/>
                  </a:lnTo>
                  <a:lnTo>
                    <a:pt x="1538" y="839"/>
                  </a:lnTo>
                  <a:lnTo>
                    <a:pt x="1549" y="855"/>
                  </a:lnTo>
                  <a:lnTo>
                    <a:pt x="1561" y="874"/>
                  </a:lnTo>
                  <a:lnTo>
                    <a:pt x="1575" y="894"/>
                  </a:lnTo>
                  <a:lnTo>
                    <a:pt x="1589" y="916"/>
                  </a:lnTo>
                  <a:lnTo>
                    <a:pt x="1605" y="939"/>
                  </a:lnTo>
                  <a:lnTo>
                    <a:pt x="1620" y="962"/>
                  </a:lnTo>
                  <a:lnTo>
                    <a:pt x="1635" y="985"/>
                  </a:lnTo>
                  <a:lnTo>
                    <a:pt x="1650" y="1009"/>
                  </a:lnTo>
                  <a:lnTo>
                    <a:pt x="1665" y="1031"/>
                  </a:lnTo>
                  <a:lnTo>
                    <a:pt x="1679" y="1051"/>
                  </a:lnTo>
                  <a:lnTo>
                    <a:pt x="1692" y="1069"/>
                  </a:lnTo>
                  <a:lnTo>
                    <a:pt x="1702" y="1086"/>
                  </a:lnTo>
                  <a:lnTo>
                    <a:pt x="1711" y="1100"/>
                  </a:lnTo>
                  <a:lnTo>
                    <a:pt x="1718" y="1109"/>
                  </a:lnTo>
                  <a:lnTo>
                    <a:pt x="1722" y="1116"/>
                  </a:lnTo>
                  <a:lnTo>
                    <a:pt x="1723" y="1118"/>
                  </a:lnTo>
                  <a:lnTo>
                    <a:pt x="1735" y="1132"/>
                  </a:lnTo>
                  <a:lnTo>
                    <a:pt x="1749" y="1141"/>
                  </a:lnTo>
                  <a:lnTo>
                    <a:pt x="1764" y="1148"/>
                  </a:lnTo>
                  <a:lnTo>
                    <a:pt x="1781" y="1150"/>
                  </a:lnTo>
                  <a:lnTo>
                    <a:pt x="1798" y="1148"/>
                  </a:lnTo>
                  <a:lnTo>
                    <a:pt x="1814" y="1141"/>
                  </a:lnTo>
                  <a:lnTo>
                    <a:pt x="1827" y="1132"/>
                  </a:lnTo>
                  <a:lnTo>
                    <a:pt x="1839" y="1119"/>
                  </a:lnTo>
                  <a:lnTo>
                    <a:pt x="1846" y="1104"/>
                  </a:lnTo>
                  <a:lnTo>
                    <a:pt x="1851" y="1088"/>
                  </a:lnTo>
                  <a:lnTo>
                    <a:pt x="1851" y="1084"/>
                  </a:lnTo>
                  <a:lnTo>
                    <a:pt x="1852" y="1073"/>
                  </a:lnTo>
                  <a:lnTo>
                    <a:pt x="1854" y="1056"/>
                  </a:lnTo>
                  <a:lnTo>
                    <a:pt x="1857" y="1032"/>
                  </a:lnTo>
                  <a:lnTo>
                    <a:pt x="1860" y="1003"/>
                  </a:lnTo>
                  <a:lnTo>
                    <a:pt x="1863" y="968"/>
                  </a:lnTo>
                  <a:lnTo>
                    <a:pt x="1869" y="929"/>
                  </a:lnTo>
                  <a:lnTo>
                    <a:pt x="1873" y="884"/>
                  </a:lnTo>
                  <a:lnTo>
                    <a:pt x="1878" y="837"/>
                  </a:lnTo>
                  <a:lnTo>
                    <a:pt x="1885" y="786"/>
                  </a:lnTo>
                  <a:lnTo>
                    <a:pt x="1891" y="732"/>
                  </a:lnTo>
                  <a:lnTo>
                    <a:pt x="1897" y="674"/>
                  </a:lnTo>
                  <a:lnTo>
                    <a:pt x="1904" y="615"/>
                  </a:lnTo>
                  <a:lnTo>
                    <a:pt x="1910" y="553"/>
                  </a:lnTo>
                  <a:lnTo>
                    <a:pt x="1918" y="492"/>
                  </a:lnTo>
                  <a:lnTo>
                    <a:pt x="1925" y="428"/>
                  </a:lnTo>
                  <a:lnTo>
                    <a:pt x="1931" y="365"/>
                  </a:lnTo>
                  <a:lnTo>
                    <a:pt x="1939" y="301"/>
                  </a:lnTo>
                  <a:lnTo>
                    <a:pt x="1946" y="238"/>
                  </a:lnTo>
                  <a:lnTo>
                    <a:pt x="1953" y="176"/>
                  </a:lnTo>
                  <a:lnTo>
                    <a:pt x="1960" y="115"/>
                  </a:lnTo>
                  <a:lnTo>
                    <a:pt x="1966" y="56"/>
                  </a:lnTo>
                  <a:lnTo>
                    <a:pt x="19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44" name="noun_project_1675.svg.eps"/>
          <p:cNvGrpSpPr>
            <a:grpSpLocks/>
          </p:cNvGrpSpPr>
          <p:nvPr/>
        </p:nvGrpSpPr>
        <p:grpSpPr bwMode="auto">
          <a:xfrm>
            <a:off x="4930271" y="4818608"/>
            <a:ext cx="563562" cy="812029"/>
            <a:chOff x="1045" y="1378"/>
            <a:chExt cx="194" cy="286"/>
          </a:xfrm>
          <a:solidFill>
            <a:schemeClr val="bg2">
              <a:lumMod val="60000"/>
              <a:lumOff val="40000"/>
            </a:schemeClr>
          </a:solidFill>
        </p:grpSpPr>
        <p:sp>
          <p:nvSpPr>
            <p:cNvPr id="45" name="Freeform 4012"/>
            <p:cNvSpPr>
              <a:spLocks noEditPoints="1"/>
            </p:cNvSpPr>
            <p:nvPr/>
          </p:nvSpPr>
          <p:spPr bwMode="auto">
            <a:xfrm>
              <a:off x="1084" y="1378"/>
              <a:ext cx="115" cy="43"/>
            </a:xfrm>
            <a:custGeom>
              <a:avLst/>
              <a:gdLst>
                <a:gd name="T0" fmla="*/ 0 w 1382"/>
                <a:gd name="T1" fmla="*/ 0 h 517"/>
                <a:gd name="T2" fmla="*/ 0 w 1382"/>
                <a:gd name="T3" fmla="*/ 0 h 517"/>
                <a:gd name="T4" fmla="*/ 0 w 1382"/>
                <a:gd name="T5" fmla="*/ 0 h 517"/>
                <a:gd name="T6" fmla="*/ 0 w 1382"/>
                <a:gd name="T7" fmla="*/ 0 h 517"/>
                <a:gd name="T8" fmla="*/ 0 w 1382"/>
                <a:gd name="T9" fmla="*/ 0 h 517"/>
                <a:gd name="T10" fmla="*/ 0 w 1382"/>
                <a:gd name="T11" fmla="*/ 0 h 517"/>
                <a:gd name="T12" fmla="*/ 0 w 1382"/>
                <a:gd name="T13" fmla="*/ 0 h 517"/>
                <a:gd name="T14" fmla="*/ 0 w 1382"/>
                <a:gd name="T15" fmla="*/ 0 h 517"/>
                <a:gd name="T16" fmla="*/ 0 w 1382"/>
                <a:gd name="T17" fmla="*/ 0 h 517"/>
                <a:gd name="T18" fmla="*/ 0 w 1382"/>
                <a:gd name="T19" fmla="*/ 0 h 517"/>
                <a:gd name="T20" fmla="*/ 0 w 1382"/>
                <a:gd name="T21" fmla="*/ 0 h 517"/>
                <a:gd name="T22" fmla="*/ 0 w 1382"/>
                <a:gd name="T23" fmla="*/ 0 h 517"/>
                <a:gd name="T24" fmla="*/ 0 w 1382"/>
                <a:gd name="T25" fmla="*/ 0 h 517"/>
                <a:gd name="T26" fmla="*/ 0 w 1382"/>
                <a:gd name="T27" fmla="*/ 0 h 517"/>
                <a:gd name="T28" fmla="*/ 0 w 1382"/>
                <a:gd name="T29" fmla="*/ 0 h 517"/>
                <a:gd name="T30" fmla="*/ 0 w 1382"/>
                <a:gd name="T31" fmla="*/ 0 h 517"/>
                <a:gd name="T32" fmla="*/ 0 w 1382"/>
                <a:gd name="T33" fmla="*/ 0 h 517"/>
                <a:gd name="T34" fmla="*/ 0 w 1382"/>
                <a:gd name="T35" fmla="*/ 0 h 517"/>
                <a:gd name="T36" fmla="*/ 0 w 1382"/>
                <a:gd name="T37" fmla="*/ 0 h 517"/>
                <a:gd name="T38" fmla="*/ 0 w 1382"/>
                <a:gd name="T39" fmla="*/ 0 h 517"/>
                <a:gd name="T40" fmla="*/ 1 w 1382"/>
                <a:gd name="T41" fmla="*/ 0 h 517"/>
                <a:gd name="T42" fmla="*/ 1 w 1382"/>
                <a:gd name="T43" fmla="*/ 0 h 517"/>
                <a:gd name="T44" fmla="*/ 1 w 1382"/>
                <a:gd name="T45" fmla="*/ 0 h 517"/>
                <a:gd name="T46" fmla="*/ 1 w 1382"/>
                <a:gd name="T47" fmla="*/ 0 h 517"/>
                <a:gd name="T48" fmla="*/ 1 w 1382"/>
                <a:gd name="T49" fmla="*/ 0 h 517"/>
                <a:gd name="T50" fmla="*/ 1 w 1382"/>
                <a:gd name="T51" fmla="*/ 0 h 517"/>
                <a:gd name="T52" fmla="*/ 1 w 1382"/>
                <a:gd name="T53" fmla="*/ 0 h 517"/>
                <a:gd name="T54" fmla="*/ 1 w 1382"/>
                <a:gd name="T55" fmla="*/ 0 h 517"/>
                <a:gd name="T56" fmla="*/ 1 w 1382"/>
                <a:gd name="T57" fmla="*/ 0 h 517"/>
                <a:gd name="T58" fmla="*/ 1 w 1382"/>
                <a:gd name="T59" fmla="*/ 0 h 517"/>
                <a:gd name="T60" fmla="*/ 1 w 1382"/>
                <a:gd name="T61" fmla="*/ 0 h 517"/>
                <a:gd name="T62" fmla="*/ 1 w 1382"/>
                <a:gd name="T63" fmla="*/ 0 h 517"/>
                <a:gd name="T64" fmla="*/ 1 w 1382"/>
                <a:gd name="T65" fmla="*/ 0 h 517"/>
                <a:gd name="T66" fmla="*/ 1 w 1382"/>
                <a:gd name="T67" fmla="*/ 0 h 517"/>
                <a:gd name="T68" fmla="*/ 1 w 1382"/>
                <a:gd name="T69" fmla="*/ 0 h 517"/>
                <a:gd name="T70" fmla="*/ 0 w 1382"/>
                <a:gd name="T71" fmla="*/ 0 h 517"/>
                <a:gd name="T72" fmla="*/ 0 w 1382"/>
                <a:gd name="T73" fmla="*/ 0 h 517"/>
                <a:gd name="T74" fmla="*/ 0 w 1382"/>
                <a:gd name="T75" fmla="*/ 0 h 517"/>
                <a:gd name="T76" fmla="*/ 0 w 1382"/>
                <a:gd name="T77" fmla="*/ 0 h 517"/>
                <a:gd name="T78" fmla="*/ 0 w 1382"/>
                <a:gd name="T79" fmla="*/ 0 h 517"/>
                <a:gd name="T80" fmla="*/ 0 w 1382"/>
                <a:gd name="T81" fmla="*/ 0 h 517"/>
                <a:gd name="T82" fmla="*/ 0 w 1382"/>
                <a:gd name="T83" fmla="*/ 0 h 517"/>
                <a:gd name="T84" fmla="*/ 0 w 1382"/>
                <a:gd name="T85" fmla="*/ 0 h 517"/>
                <a:gd name="T86" fmla="*/ 0 w 1382"/>
                <a:gd name="T87" fmla="*/ 0 h 517"/>
                <a:gd name="T88" fmla="*/ 0 w 1382"/>
                <a:gd name="T89" fmla="*/ 0 h 517"/>
                <a:gd name="T90" fmla="*/ 0 w 1382"/>
                <a:gd name="T91" fmla="*/ 0 h 517"/>
                <a:gd name="T92" fmla="*/ 0 w 1382"/>
                <a:gd name="T93" fmla="*/ 0 h 517"/>
                <a:gd name="T94" fmla="*/ 0 w 1382"/>
                <a:gd name="T95" fmla="*/ 0 h 517"/>
                <a:gd name="T96" fmla="*/ 0 w 1382"/>
                <a:gd name="T97" fmla="*/ 0 h 517"/>
                <a:gd name="T98" fmla="*/ 0 w 1382"/>
                <a:gd name="T99" fmla="*/ 0 h 517"/>
                <a:gd name="T100" fmla="*/ 0 w 1382"/>
                <a:gd name="T101" fmla="*/ 0 h 517"/>
                <a:gd name="T102" fmla="*/ 0 w 1382"/>
                <a:gd name="T103" fmla="*/ 0 h 517"/>
                <a:gd name="T104" fmla="*/ 0 w 1382"/>
                <a:gd name="T105" fmla="*/ 0 h 517"/>
                <a:gd name="T106" fmla="*/ 0 w 1382"/>
                <a:gd name="T107" fmla="*/ 0 h 517"/>
                <a:gd name="T108" fmla="*/ 0 w 1382"/>
                <a:gd name="T109" fmla="*/ 0 h 517"/>
                <a:gd name="T110" fmla="*/ 0 w 1382"/>
                <a:gd name="T111" fmla="*/ 0 h 517"/>
                <a:gd name="T112" fmla="*/ 0 w 1382"/>
                <a:gd name="T113" fmla="*/ 0 h 5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82"/>
                <a:gd name="T172" fmla="*/ 0 h 517"/>
                <a:gd name="T173" fmla="*/ 1382 w 1382"/>
                <a:gd name="T174" fmla="*/ 517 h 5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82" h="517">
                  <a:moveTo>
                    <a:pt x="694" y="81"/>
                  </a:moveTo>
                  <a:lnTo>
                    <a:pt x="674" y="84"/>
                  </a:lnTo>
                  <a:lnTo>
                    <a:pt x="656" y="92"/>
                  </a:lnTo>
                  <a:lnTo>
                    <a:pt x="640" y="104"/>
                  </a:lnTo>
                  <a:lnTo>
                    <a:pt x="628" y="120"/>
                  </a:lnTo>
                  <a:lnTo>
                    <a:pt x="620" y="138"/>
                  </a:lnTo>
                  <a:lnTo>
                    <a:pt x="617" y="158"/>
                  </a:lnTo>
                  <a:lnTo>
                    <a:pt x="620" y="178"/>
                  </a:lnTo>
                  <a:lnTo>
                    <a:pt x="628" y="196"/>
                  </a:lnTo>
                  <a:lnTo>
                    <a:pt x="640" y="212"/>
                  </a:lnTo>
                  <a:lnTo>
                    <a:pt x="656" y="224"/>
                  </a:lnTo>
                  <a:lnTo>
                    <a:pt x="674" y="232"/>
                  </a:lnTo>
                  <a:lnTo>
                    <a:pt x="694" y="235"/>
                  </a:lnTo>
                  <a:lnTo>
                    <a:pt x="714" y="232"/>
                  </a:lnTo>
                  <a:lnTo>
                    <a:pt x="732" y="224"/>
                  </a:lnTo>
                  <a:lnTo>
                    <a:pt x="748" y="211"/>
                  </a:lnTo>
                  <a:lnTo>
                    <a:pt x="760" y="196"/>
                  </a:lnTo>
                  <a:lnTo>
                    <a:pt x="769" y="178"/>
                  </a:lnTo>
                  <a:lnTo>
                    <a:pt x="771" y="158"/>
                  </a:lnTo>
                  <a:lnTo>
                    <a:pt x="767" y="138"/>
                  </a:lnTo>
                  <a:lnTo>
                    <a:pt x="760" y="120"/>
                  </a:lnTo>
                  <a:lnTo>
                    <a:pt x="748" y="104"/>
                  </a:lnTo>
                  <a:lnTo>
                    <a:pt x="732" y="92"/>
                  </a:lnTo>
                  <a:lnTo>
                    <a:pt x="714" y="84"/>
                  </a:lnTo>
                  <a:lnTo>
                    <a:pt x="694" y="81"/>
                  </a:lnTo>
                  <a:close/>
                  <a:moveTo>
                    <a:pt x="624" y="0"/>
                  </a:moveTo>
                  <a:lnTo>
                    <a:pt x="759" y="0"/>
                  </a:lnTo>
                  <a:lnTo>
                    <a:pt x="790" y="1"/>
                  </a:lnTo>
                  <a:lnTo>
                    <a:pt x="818" y="7"/>
                  </a:lnTo>
                  <a:lnTo>
                    <a:pt x="841" y="15"/>
                  </a:lnTo>
                  <a:lnTo>
                    <a:pt x="861" y="27"/>
                  </a:lnTo>
                  <a:lnTo>
                    <a:pt x="877" y="42"/>
                  </a:lnTo>
                  <a:lnTo>
                    <a:pt x="890" y="60"/>
                  </a:lnTo>
                  <a:lnTo>
                    <a:pt x="901" y="81"/>
                  </a:lnTo>
                  <a:lnTo>
                    <a:pt x="908" y="107"/>
                  </a:lnTo>
                  <a:lnTo>
                    <a:pt x="914" y="135"/>
                  </a:lnTo>
                  <a:lnTo>
                    <a:pt x="916" y="165"/>
                  </a:lnTo>
                  <a:lnTo>
                    <a:pt x="917" y="200"/>
                  </a:lnTo>
                  <a:lnTo>
                    <a:pt x="919" y="218"/>
                  </a:lnTo>
                  <a:lnTo>
                    <a:pt x="925" y="235"/>
                  </a:lnTo>
                  <a:lnTo>
                    <a:pt x="936" y="251"/>
                  </a:lnTo>
                  <a:lnTo>
                    <a:pt x="950" y="266"/>
                  </a:lnTo>
                  <a:lnTo>
                    <a:pt x="967" y="276"/>
                  </a:lnTo>
                  <a:lnTo>
                    <a:pt x="986" y="285"/>
                  </a:lnTo>
                  <a:lnTo>
                    <a:pt x="1006" y="289"/>
                  </a:lnTo>
                  <a:lnTo>
                    <a:pt x="1028" y="291"/>
                  </a:lnTo>
                  <a:lnTo>
                    <a:pt x="1054" y="293"/>
                  </a:lnTo>
                  <a:lnTo>
                    <a:pt x="1085" y="295"/>
                  </a:lnTo>
                  <a:lnTo>
                    <a:pt x="1118" y="299"/>
                  </a:lnTo>
                  <a:lnTo>
                    <a:pt x="1153" y="302"/>
                  </a:lnTo>
                  <a:lnTo>
                    <a:pt x="1187" y="305"/>
                  </a:lnTo>
                  <a:lnTo>
                    <a:pt x="1220" y="308"/>
                  </a:lnTo>
                  <a:lnTo>
                    <a:pt x="1250" y="310"/>
                  </a:lnTo>
                  <a:lnTo>
                    <a:pt x="1276" y="312"/>
                  </a:lnTo>
                  <a:lnTo>
                    <a:pt x="1299" y="317"/>
                  </a:lnTo>
                  <a:lnTo>
                    <a:pt x="1321" y="325"/>
                  </a:lnTo>
                  <a:lnTo>
                    <a:pt x="1339" y="336"/>
                  </a:lnTo>
                  <a:lnTo>
                    <a:pt x="1354" y="350"/>
                  </a:lnTo>
                  <a:lnTo>
                    <a:pt x="1366" y="365"/>
                  </a:lnTo>
                  <a:lnTo>
                    <a:pt x="1375" y="382"/>
                  </a:lnTo>
                  <a:lnTo>
                    <a:pt x="1380" y="400"/>
                  </a:lnTo>
                  <a:lnTo>
                    <a:pt x="1382" y="419"/>
                  </a:lnTo>
                  <a:lnTo>
                    <a:pt x="1381" y="437"/>
                  </a:lnTo>
                  <a:lnTo>
                    <a:pt x="1377" y="455"/>
                  </a:lnTo>
                  <a:lnTo>
                    <a:pt x="1369" y="471"/>
                  </a:lnTo>
                  <a:lnTo>
                    <a:pt x="1357" y="486"/>
                  </a:lnTo>
                  <a:lnTo>
                    <a:pt x="1342" y="498"/>
                  </a:lnTo>
                  <a:lnTo>
                    <a:pt x="1324" y="507"/>
                  </a:lnTo>
                  <a:lnTo>
                    <a:pt x="1301" y="514"/>
                  </a:lnTo>
                  <a:lnTo>
                    <a:pt x="1276" y="516"/>
                  </a:lnTo>
                  <a:lnTo>
                    <a:pt x="108" y="517"/>
                  </a:lnTo>
                  <a:lnTo>
                    <a:pt x="81" y="515"/>
                  </a:lnTo>
                  <a:lnTo>
                    <a:pt x="60" y="509"/>
                  </a:lnTo>
                  <a:lnTo>
                    <a:pt x="41" y="499"/>
                  </a:lnTo>
                  <a:lnTo>
                    <a:pt x="26" y="487"/>
                  </a:lnTo>
                  <a:lnTo>
                    <a:pt x="14" y="472"/>
                  </a:lnTo>
                  <a:lnTo>
                    <a:pt x="6" y="455"/>
                  </a:lnTo>
                  <a:lnTo>
                    <a:pt x="2" y="438"/>
                  </a:lnTo>
                  <a:lnTo>
                    <a:pt x="0" y="420"/>
                  </a:lnTo>
                  <a:lnTo>
                    <a:pt x="2" y="401"/>
                  </a:lnTo>
                  <a:lnTo>
                    <a:pt x="9" y="383"/>
                  </a:lnTo>
                  <a:lnTo>
                    <a:pt x="17" y="366"/>
                  </a:lnTo>
                  <a:lnTo>
                    <a:pt x="29" y="351"/>
                  </a:lnTo>
                  <a:lnTo>
                    <a:pt x="44" y="337"/>
                  </a:lnTo>
                  <a:lnTo>
                    <a:pt x="62" y="325"/>
                  </a:lnTo>
                  <a:lnTo>
                    <a:pt x="83" y="318"/>
                  </a:lnTo>
                  <a:lnTo>
                    <a:pt x="108" y="314"/>
                  </a:lnTo>
                  <a:lnTo>
                    <a:pt x="132" y="311"/>
                  </a:lnTo>
                  <a:lnTo>
                    <a:pt x="162" y="308"/>
                  </a:lnTo>
                  <a:lnTo>
                    <a:pt x="195" y="306"/>
                  </a:lnTo>
                  <a:lnTo>
                    <a:pt x="230" y="303"/>
                  </a:lnTo>
                  <a:lnTo>
                    <a:pt x="264" y="300"/>
                  </a:lnTo>
                  <a:lnTo>
                    <a:pt x="299" y="297"/>
                  </a:lnTo>
                  <a:lnTo>
                    <a:pt x="328" y="293"/>
                  </a:lnTo>
                  <a:lnTo>
                    <a:pt x="355" y="291"/>
                  </a:lnTo>
                  <a:lnTo>
                    <a:pt x="376" y="289"/>
                  </a:lnTo>
                  <a:lnTo>
                    <a:pt x="398" y="285"/>
                  </a:lnTo>
                  <a:lnTo>
                    <a:pt x="416" y="277"/>
                  </a:lnTo>
                  <a:lnTo>
                    <a:pt x="433" y="266"/>
                  </a:lnTo>
                  <a:lnTo>
                    <a:pt x="447" y="252"/>
                  </a:lnTo>
                  <a:lnTo>
                    <a:pt x="457" y="235"/>
                  </a:lnTo>
                  <a:lnTo>
                    <a:pt x="464" y="218"/>
                  </a:lnTo>
                  <a:lnTo>
                    <a:pt x="466" y="200"/>
                  </a:lnTo>
                  <a:lnTo>
                    <a:pt x="467" y="165"/>
                  </a:lnTo>
                  <a:lnTo>
                    <a:pt x="469" y="135"/>
                  </a:lnTo>
                  <a:lnTo>
                    <a:pt x="474" y="107"/>
                  </a:lnTo>
                  <a:lnTo>
                    <a:pt x="482" y="82"/>
                  </a:lnTo>
                  <a:lnTo>
                    <a:pt x="491" y="60"/>
                  </a:lnTo>
                  <a:lnTo>
                    <a:pt x="505" y="42"/>
                  </a:lnTo>
                  <a:lnTo>
                    <a:pt x="521" y="27"/>
                  </a:lnTo>
                  <a:lnTo>
                    <a:pt x="542" y="15"/>
                  </a:lnTo>
                  <a:lnTo>
                    <a:pt x="565" y="7"/>
                  </a:lnTo>
                  <a:lnTo>
                    <a:pt x="592" y="1"/>
                  </a:lnTo>
                  <a:lnTo>
                    <a:pt x="6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6" name="Freeform 4013"/>
            <p:cNvSpPr>
              <a:spLocks noEditPoints="1"/>
            </p:cNvSpPr>
            <p:nvPr/>
          </p:nvSpPr>
          <p:spPr bwMode="auto">
            <a:xfrm>
              <a:off x="1045" y="1414"/>
              <a:ext cx="194" cy="250"/>
            </a:xfrm>
            <a:custGeom>
              <a:avLst/>
              <a:gdLst>
                <a:gd name="T0" fmla="*/ 0 w 2332"/>
                <a:gd name="T1" fmla="*/ 2 h 3005"/>
                <a:gd name="T2" fmla="*/ 0 w 2332"/>
                <a:gd name="T3" fmla="*/ 1 h 3005"/>
                <a:gd name="T4" fmla="*/ 1 w 2332"/>
                <a:gd name="T5" fmla="*/ 1 h 3005"/>
                <a:gd name="T6" fmla="*/ 0 w 2332"/>
                <a:gd name="T7" fmla="*/ 2 h 3005"/>
                <a:gd name="T8" fmla="*/ 1 w 2332"/>
                <a:gd name="T9" fmla="*/ 1 h 3005"/>
                <a:gd name="T10" fmla="*/ 0 w 2332"/>
                <a:gd name="T11" fmla="*/ 1 h 3005"/>
                <a:gd name="T12" fmla="*/ 0 w 2332"/>
                <a:gd name="T13" fmla="*/ 1 h 3005"/>
                <a:gd name="T14" fmla="*/ 1 w 2332"/>
                <a:gd name="T15" fmla="*/ 1 h 3005"/>
                <a:gd name="T16" fmla="*/ 0 w 2332"/>
                <a:gd name="T17" fmla="*/ 1 h 3005"/>
                <a:gd name="T18" fmla="*/ 1 w 2332"/>
                <a:gd name="T19" fmla="*/ 1 h 3005"/>
                <a:gd name="T20" fmla="*/ 0 w 2332"/>
                <a:gd name="T21" fmla="*/ 1 h 3005"/>
                <a:gd name="T22" fmla="*/ 0 w 2332"/>
                <a:gd name="T23" fmla="*/ 1 h 3005"/>
                <a:gd name="T24" fmla="*/ 1 w 2332"/>
                <a:gd name="T25" fmla="*/ 1 h 3005"/>
                <a:gd name="T26" fmla="*/ 0 w 2332"/>
                <a:gd name="T27" fmla="*/ 1 h 3005"/>
                <a:gd name="T28" fmla="*/ 1 w 2332"/>
                <a:gd name="T29" fmla="*/ 1 h 3005"/>
                <a:gd name="T30" fmla="*/ 0 w 2332"/>
                <a:gd name="T31" fmla="*/ 1 h 3005"/>
                <a:gd name="T32" fmla="*/ 0 w 2332"/>
                <a:gd name="T33" fmla="*/ 1 h 3005"/>
                <a:gd name="T34" fmla="*/ 1 w 2332"/>
                <a:gd name="T35" fmla="*/ 1 h 3005"/>
                <a:gd name="T36" fmla="*/ 0 w 2332"/>
                <a:gd name="T37" fmla="*/ 1 h 3005"/>
                <a:gd name="T38" fmla="*/ 1 w 2332"/>
                <a:gd name="T39" fmla="*/ 1 h 3005"/>
                <a:gd name="T40" fmla="*/ 0 w 2332"/>
                <a:gd name="T41" fmla="*/ 1 h 3005"/>
                <a:gd name="T42" fmla="*/ 0 w 2332"/>
                <a:gd name="T43" fmla="*/ 1 h 3005"/>
                <a:gd name="T44" fmla="*/ 1 w 2332"/>
                <a:gd name="T45" fmla="*/ 1 h 3005"/>
                <a:gd name="T46" fmla="*/ 0 w 2332"/>
                <a:gd name="T47" fmla="*/ 1 h 3005"/>
                <a:gd name="T48" fmla="*/ 1 w 2332"/>
                <a:gd name="T49" fmla="*/ 1 h 3005"/>
                <a:gd name="T50" fmla="*/ 0 w 2332"/>
                <a:gd name="T51" fmla="*/ 1 h 3005"/>
                <a:gd name="T52" fmla="*/ 0 w 2332"/>
                <a:gd name="T53" fmla="*/ 1 h 3005"/>
                <a:gd name="T54" fmla="*/ 1 w 2332"/>
                <a:gd name="T55" fmla="*/ 1 h 3005"/>
                <a:gd name="T56" fmla="*/ 0 w 2332"/>
                <a:gd name="T57" fmla="*/ 1 h 3005"/>
                <a:gd name="T58" fmla="*/ 1 w 2332"/>
                <a:gd name="T59" fmla="*/ 1 h 3005"/>
                <a:gd name="T60" fmla="*/ 1 w 2332"/>
                <a:gd name="T61" fmla="*/ 0 h 3005"/>
                <a:gd name="T62" fmla="*/ 0 w 2332"/>
                <a:gd name="T63" fmla="*/ 0 h 3005"/>
                <a:gd name="T64" fmla="*/ 0 w 2332"/>
                <a:gd name="T65" fmla="*/ 0 h 3005"/>
                <a:gd name="T66" fmla="*/ 1 w 2332"/>
                <a:gd name="T67" fmla="*/ 0 h 3005"/>
                <a:gd name="T68" fmla="*/ 1 w 2332"/>
                <a:gd name="T69" fmla="*/ 0 h 3005"/>
                <a:gd name="T70" fmla="*/ 1 w 2332"/>
                <a:gd name="T71" fmla="*/ 0 h 3005"/>
                <a:gd name="T72" fmla="*/ 1 w 2332"/>
                <a:gd name="T73" fmla="*/ 0 h 3005"/>
                <a:gd name="T74" fmla="*/ 1 w 2332"/>
                <a:gd name="T75" fmla="*/ 2 h 3005"/>
                <a:gd name="T76" fmla="*/ 0 w 2332"/>
                <a:gd name="T77" fmla="*/ 0 h 3005"/>
                <a:gd name="T78" fmla="*/ 0 w 2332"/>
                <a:gd name="T79" fmla="*/ 0 h 3005"/>
                <a:gd name="T80" fmla="*/ 0 w 2332"/>
                <a:gd name="T81" fmla="*/ 0 h 3005"/>
                <a:gd name="T82" fmla="*/ 0 w 2332"/>
                <a:gd name="T83" fmla="*/ 0 h 3005"/>
                <a:gd name="T84" fmla="*/ 0 w 2332"/>
                <a:gd name="T85" fmla="*/ 0 h 3005"/>
                <a:gd name="T86" fmla="*/ 0 w 2332"/>
                <a:gd name="T87" fmla="*/ 0 h 3005"/>
                <a:gd name="T88" fmla="*/ 0 w 2332"/>
                <a:gd name="T89" fmla="*/ 0 h 3005"/>
                <a:gd name="T90" fmla="*/ 1 w 2332"/>
                <a:gd name="T91" fmla="*/ 0 h 3005"/>
                <a:gd name="T92" fmla="*/ 1 w 2332"/>
                <a:gd name="T93" fmla="*/ 0 h 3005"/>
                <a:gd name="T94" fmla="*/ 1 w 2332"/>
                <a:gd name="T95" fmla="*/ 0 h 3005"/>
                <a:gd name="T96" fmla="*/ 1 w 2332"/>
                <a:gd name="T97" fmla="*/ 0 h 3005"/>
                <a:gd name="T98" fmla="*/ 1 w 2332"/>
                <a:gd name="T99" fmla="*/ 0 h 3005"/>
                <a:gd name="T100" fmla="*/ 1 w 2332"/>
                <a:gd name="T101" fmla="*/ 0 h 30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32"/>
                <a:gd name="T154" fmla="*/ 0 h 3005"/>
                <a:gd name="T155" fmla="*/ 2332 w 2332"/>
                <a:gd name="T156" fmla="*/ 3005 h 30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32" h="3005">
                  <a:moveTo>
                    <a:pt x="174" y="2630"/>
                  </a:moveTo>
                  <a:lnTo>
                    <a:pt x="174" y="2771"/>
                  </a:lnTo>
                  <a:lnTo>
                    <a:pt x="313" y="2771"/>
                  </a:lnTo>
                  <a:lnTo>
                    <a:pt x="313" y="2630"/>
                  </a:lnTo>
                  <a:lnTo>
                    <a:pt x="174" y="2630"/>
                  </a:lnTo>
                  <a:close/>
                  <a:moveTo>
                    <a:pt x="2086" y="2629"/>
                  </a:moveTo>
                  <a:lnTo>
                    <a:pt x="436" y="2629"/>
                  </a:lnTo>
                  <a:lnTo>
                    <a:pt x="436" y="2771"/>
                  </a:lnTo>
                  <a:lnTo>
                    <a:pt x="2086" y="2770"/>
                  </a:lnTo>
                  <a:lnTo>
                    <a:pt x="2086" y="2629"/>
                  </a:lnTo>
                  <a:close/>
                  <a:moveTo>
                    <a:pt x="173" y="2318"/>
                  </a:moveTo>
                  <a:lnTo>
                    <a:pt x="174" y="2460"/>
                  </a:lnTo>
                  <a:lnTo>
                    <a:pt x="313" y="2460"/>
                  </a:lnTo>
                  <a:lnTo>
                    <a:pt x="313" y="2318"/>
                  </a:lnTo>
                  <a:lnTo>
                    <a:pt x="173" y="2318"/>
                  </a:lnTo>
                  <a:close/>
                  <a:moveTo>
                    <a:pt x="2086" y="2317"/>
                  </a:moveTo>
                  <a:lnTo>
                    <a:pt x="436" y="2318"/>
                  </a:lnTo>
                  <a:lnTo>
                    <a:pt x="436" y="2460"/>
                  </a:lnTo>
                  <a:lnTo>
                    <a:pt x="2086" y="2459"/>
                  </a:lnTo>
                  <a:lnTo>
                    <a:pt x="2086" y="2317"/>
                  </a:lnTo>
                  <a:close/>
                  <a:moveTo>
                    <a:pt x="173" y="2007"/>
                  </a:moveTo>
                  <a:lnTo>
                    <a:pt x="173" y="2149"/>
                  </a:lnTo>
                  <a:lnTo>
                    <a:pt x="313" y="2149"/>
                  </a:lnTo>
                  <a:lnTo>
                    <a:pt x="313" y="2007"/>
                  </a:lnTo>
                  <a:lnTo>
                    <a:pt x="173" y="2007"/>
                  </a:lnTo>
                  <a:close/>
                  <a:moveTo>
                    <a:pt x="2086" y="2006"/>
                  </a:moveTo>
                  <a:lnTo>
                    <a:pt x="435" y="2007"/>
                  </a:lnTo>
                  <a:lnTo>
                    <a:pt x="436" y="2149"/>
                  </a:lnTo>
                  <a:lnTo>
                    <a:pt x="2086" y="2148"/>
                  </a:lnTo>
                  <a:lnTo>
                    <a:pt x="2086" y="2006"/>
                  </a:lnTo>
                  <a:close/>
                  <a:moveTo>
                    <a:pt x="173" y="1696"/>
                  </a:moveTo>
                  <a:lnTo>
                    <a:pt x="173" y="1837"/>
                  </a:lnTo>
                  <a:lnTo>
                    <a:pt x="313" y="1837"/>
                  </a:lnTo>
                  <a:lnTo>
                    <a:pt x="313" y="1696"/>
                  </a:lnTo>
                  <a:lnTo>
                    <a:pt x="173" y="1696"/>
                  </a:lnTo>
                  <a:close/>
                  <a:moveTo>
                    <a:pt x="2086" y="1695"/>
                  </a:moveTo>
                  <a:lnTo>
                    <a:pt x="435" y="1696"/>
                  </a:lnTo>
                  <a:lnTo>
                    <a:pt x="435" y="1837"/>
                  </a:lnTo>
                  <a:lnTo>
                    <a:pt x="2086" y="1836"/>
                  </a:lnTo>
                  <a:lnTo>
                    <a:pt x="2086" y="1695"/>
                  </a:lnTo>
                  <a:close/>
                  <a:moveTo>
                    <a:pt x="313" y="1385"/>
                  </a:moveTo>
                  <a:lnTo>
                    <a:pt x="173" y="1385"/>
                  </a:lnTo>
                  <a:lnTo>
                    <a:pt x="173" y="1525"/>
                  </a:lnTo>
                  <a:lnTo>
                    <a:pt x="313" y="1525"/>
                  </a:lnTo>
                  <a:lnTo>
                    <a:pt x="313" y="1385"/>
                  </a:lnTo>
                  <a:close/>
                  <a:moveTo>
                    <a:pt x="2086" y="1384"/>
                  </a:moveTo>
                  <a:lnTo>
                    <a:pt x="435" y="1385"/>
                  </a:lnTo>
                  <a:lnTo>
                    <a:pt x="435" y="1525"/>
                  </a:lnTo>
                  <a:lnTo>
                    <a:pt x="2086" y="1524"/>
                  </a:lnTo>
                  <a:lnTo>
                    <a:pt x="2086" y="1384"/>
                  </a:lnTo>
                  <a:close/>
                  <a:moveTo>
                    <a:pt x="173" y="1073"/>
                  </a:moveTo>
                  <a:lnTo>
                    <a:pt x="173" y="1214"/>
                  </a:lnTo>
                  <a:lnTo>
                    <a:pt x="312" y="1214"/>
                  </a:lnTo>
                  <a:lnTo>
                    <a:pt x="312" y="1073"/>
                  </a:lnTo>
                  <a:lnTo>
                    <a:pt x="173" y="1073"/>
                  </a:lnTo>
                  <a:close/>
                  <a:moveTo>
                    <a:pt x="2085" y="1073"/>
                  </a:moveTo>
                  <a:lnTo>
                    <a:pt x="435" y="1073"/>
                  </a:lnTo>
                  <a:lnTo>
                    <a:pt x="435" y="1214"/>
                  </a:lnTo>
                  <a:lnTo>
                    <a:pt x="2085" y="1213"/>
                  </a:lnTo>
                  <a:lnTo>
                    <a:pt x="2085" y="1073"/>
                  </a:lnTo>
                  <a:close/>
                  <a:moveTo>
                    <a:pt x="1279" y="257"/>
                  </a:moveTo>
                  <a:lnTo>
                    <a:pt x="1052" y="257"/>
                  </a:lnTo>
                  <a:lnTo>
                    <a:pt x="1052" y="478"/>
                  </a:lnTo>
                  <a:lnTo>
                    <a:pt x="830" y="478"/>
                  </a:lnTo>
                  <a:lnTo>
                    <a:pt x="829" y="478"/>
                  </a:lnTo>
                  <a:lnTo>
                    <a:pt x="830" y="706"/>
                  </a:lnTo>
                  <a:lnTo>
                    <a:pt x="1052" y="706"/>
                  </a:lnTo>
                  <a:lnTo>
                    <a:pt x="1052" y="928"/>
                  </a:lnTo>
                  <a:lnTo>
                    <a:pt x="1279" y="928"/>
                  </a:lnTo>
                  <a:lnTo>
                    <a:pt x="1279" y="706"/>
                  </a:lnTo>
                  <a:lnTo>
                    <a:pt x="1502" y="705"/>
                  </a:lnTo>
                  <a:lnTo>
                    <a:pt x="1502" y="478"/>
                  </a:lnTo>
                  <a:lnTo>
                    <a:pt x="1279" y="478"/>
                  </a:lnTo>
                  <a:lnTo>
                    <a:pt x="1279" y="257"/>
                  </a:lnTo>
                  <a:close/>
                  <a:moveTo>
                    <a:pt x="2331" y="0"/>
                  </a:moveTo>
                  <a:lnTo>
                    <a:pt x="2332" y="3004"/>
                  </a:lnTo>
                  <a:lnTo>
                    <a:pt x="1" y="3005"/>
                  </a:lnTo>
                  <a:lnTo>
                    <a:pt x="0" y="1"/>
                  </a:lnTo>
                  <a:lnTo>
                    <a:pt x="407" y="1"/>
                  </a:lnTo>
                  <a:lnTo>
                    <a:pt x="410" y="21"/>
                  </a:lnTo>
                  <a:lnTo>
                    <a:pt x="416" y="42"/>
                  </a:lnTo>
                  <a:lnTo>
                    <a:pt x="423" y="63"/>
                  </a:lnTo>
                  <a:lnTo>
                    <a:pt x="433" y="82"/>
                  </a:lnTo>
                  <a:lnTo>
                    <a:pt x="444" y="98"/>
                  </a:lnTo>
                  <a:lnTo>
                    <a:pt x="456" y="108"/>
                  </a:lnTo>
                  <a:lnTo>
                    <a:pt x="470" y="119"/>
                  </a:lnTo>
                  <a:lnTo>
                    <a:pt x="488" y="130"/>
                  </a:lnTo>
                  <a:lnTo>
                    <a:pt x="508" y="137"/>
                  </a:lnTo>
                  <a:lnTo>
                    <a:pt x="533" y="143"/>
                  </a:lnTo>
                  <a:lnTo>
                    <a:pt x="561" y="145"/>
                  </a:lnTo>
                  <a:lnTo>
                    <a:pt x="1770" y="145"/>
                  </a:lnTo>
                  <a:lnTo>
                    <a:pt x="1798" y="143"/>
                  </a:lnTo>
                  <a:lnTo>
                    <a:pt x="1823" y="136"/>
                  </a:lnTo>
                  <a:lnTo>
                    <a:pt x="1843" y="129"/>
                  </a:lnTo>
                  <a:lnTo>
                    <a:pt x="1861" y="119"/>
                  </a:lnTo>
                  <a:lnTo>
                    <a:pt x="1875" y="107"/>
                  </a:lnTo>
                  <a:lnTo>
                    <a:pt x="1887" y="97"/>
                  </a:lnTo>
                  <a:lnTo>
                    <a:pt x="1898" y="81"/>
                  </a:lnTo>
                  <a:lnTo>
                    <a:pt x="1908" y="62"/>
                  </a:lnTo>
                  <a:lnTo>
                    <a:pt x="1915" y="41"/>
                  </a:lnTo>
                  <a:lnTo>
                    <a:pt x="1920" y="21"/>
                  </a:lnTo>
                  <a:lnTo>
                    <a:pt x="1923" y="0"/>
                  </a:lnTo>
                  <a:lnTo>
                    <a:pt x="23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7"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The Good Girl</a:t>
            </a:r>
          </a:p>
        </p:txBody>
      </p:sp>
      <p:sp>
        <p:nvSpPr>
          <p:cNvPr id="48" name="noun_project_1085.eps"/>
          <p:cNvSpPr>
            <a:spLocks noEditPoints="1"/>
          </p:cNvSpPr>
          <p:nvPr/>
        </p:nvSpPr>
        <p:spPr bwMode="auto">
          <a:xfrm>
            <a:off x="395421" y="300117"/>
            <a:ext cx="517525" cy="427038"/>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chemeClr val="bg2">
              <a:lumMod val="60000"/>
              <a:lumOff val="40000"/>
            </a:schemeClr>
          </a:solidFill>
          <a:ln>
            <a:noFill/>
          </a:ln>
        </p:spPr>
        <p:txBody>
          <a:bodyPr/>
          <a:lstStyle/>
          <a:p>
            <a:endParaRPr lang="en-ZA" dirty="0">
              <a:solidFill>
                <a:srgbClr val="717171"/>
              </a:solidFill>
            </a:endParaRPr>
          </a:p>
        </p:txBody>
      </p:sp>
      <p:sp>
        <p:nvSpPr>
          <p:cNvPr id="49" name="TextBox 48"/>
          <p:cNvSpPr txBox="1"/>
          <p:nvPr/>
        </p:nvSpPr>
        <p:spPr>
          <a:xfrm>
            <a:off x="1045030" y="753064"/>
            <a:ext cx="3657599" cy="215444"/>
          </a:xfrm>
          <a:prstGeom prst="rect">
            <a:avLst/>
          </a:prstGeom>
          <a:noFill/>
        </p:spPr>
        <p:txBody>
          <a:bodyPr wrap="square" lIns="0" tIns="0" rIns="0" bIns="0" rtlCol="0">
            <a:spAutoFit/>
          </a:bodyPr>
          <a:lstStyle/>
          <a:p>
            <a:r>
              <a:rPr lang="en-ZA" sz="1400" b="1" i="1" dirty="0" smtClean="0">
                <a:solidFill>
                  <a:srgbClr val="E5007E">
                    <a:lumMod val="60000"/>
                    <a:lumOff val="40000"/>
                  </a:srgbClr>
                </a:solidFill>
              </a:rPr>
              <a:t>Protective environment allows her to thrive</a:t>
            </a:r>
          </a:p>
        </p:txBody>
      </p:sp>
      <p:grpSp>
        <p:nvGrpSpPr>
          <p:cNvPr id="50" name="noun_project_0404.eps"/>
          <p:cNvGrpSpPr>
            <a:grpSpLocks/>
          </p:cNvGrpSpPr>
          <p:nvPr/>
        </p:nvGrpSpPr>
        <p:grpSpPr bwMode="auto">
          <a:xfrm>
            <a:off x="4976588" y="2521666"/>
            <a:ext cx="467323" cy="471756"/>
            <a:chOff x="4171" y="2496"/>
            <a:chExt cx="338" cy="384"/>
          </a:xfrm>
          <a:solidFill>
            <a:schemeClr val="bg2">
              <a:lumMod val="60000"/>
              <a:lumOff val="40000"/>
            </a:schemeClr>
          </a:solidFill>
        </p:grpSpPr>
        <p:sp>
          <p:nvSpPr>
            <p:cNvPr id="51" name="Freeform 300"/>
            <p:cNvSpPr>
              <a:spLocks noEditPoints="1"/>
            </p:cNvSpPr>
            <p:nvPr/>
          </p:nvSpPr>
          <p:spPr bwMode="auto">
            <a:xfrm>
              <a:off x="4171" y="2619"/>
              <a:ext cx="338" cy="261"/>
            </a:xfrm>
            <a:custGeom>
              <a:avLst/>
              <a:gdLst>
                <a:gd name="T0" fmla="*/ 28 w 3044"/>
                <a:gd name="T1" fmla="*/ 26 h 2350"/>
                <a:gd name="T2" fmla="*/ 35 w 3044"/>
                <a:gd name="T3" fmla="*/ 20 h 2350"/>
                <a:gd name="T4" fmla="*/ 20 w 3044"/>
                <a:gd name="T5" fmla="*/ 20 h 2350"/>
                <a:gd name="T6" fmla="*/ 26 w 3044"/>
                <a:gd name="T7" fmla="*/ 26 h 2350"/>
                <a:gd name="T8" fmla="*/ 20 w 3044"/>
                <a:gd name="T9" fmla="*/ 20 h 2350"/>
                <a:gd name="T10" fmla="*/ 11 w 3044"/>
                <a:gd name="T11" fmla="*/ 26 h 2350"/>
                <a:gd name="T12" fmla="*/ 18 w 3044"/>
                <a:gd name="T13" fmla="*/ 20 h 2350"/>
                <a:gd name="T14" fmla="*/ 3 w 3044"/>
                <a:gd name="T15" fmla="*/ 20 h 2350"/>
                <a:gd name="T16" fmla="*/ 9 w 3044"/>
                <a:gd name="T17" fmla="*/ 26 h 2350"/>
                <a:gd name="T18" fmla="*/ 3 w 3044"/>
                <a:gd name="T19" fmla="*/ 20 h 2350"/>
                <a:gd name="T20" fmla="*/ 28 w 3044"/>
                <a:gd name="T21" fmla="*/ 18 h 2350"/>
                <a:gd name="T22" fmla="*/ 35 w 3044"/>
                <a:gd name="T23" fmla="*/ 11 h 2350"/>
                <a:gd name="T24" fmla="*/ 20 w 3044"/>
                <a:gd name="T25" fmla="*/ 11 h 2350"/>
                <a:gd name="T26" fmla="*/ 26 w 3044"/>
                <a:gd name="T27" fmla="*/ 18 h 2350"/>
                <a:gd name="T28" fmla="*/ 20 w 3044"/>
                <a:gd name="T29" fmla="*/ 11 h 2350"/>
                <a:gd name="T30" fmla="*/ 11 w 3044"/>
                <a:gd name="T31" fmla="*/ 18 h 2350"/>
                <a:gd name="T32" fmla="*/ 18 w 3044"/>
                <a:gd name="T33" fmla="*/ 11 h 2350"/>
                <a:gd name="T34" fmla="*/ 3 w 3044"/>
                <a:gd name="T35" fmla="*/ 11 h 2350"/>
                <a:gd name="T36" fmla="*/ 9 w 3044"/>
                <a:gd name="T37" fmla="*/ 18 h 2350"/>
                <a:gd name="T38" fmla="*/ 3 w 3044"/>
                <a:gd name="T39" fmla="*/ 11 h 2350"/>
                <a:gd name="T40" fmla="*/ 28 w 3044"/>
                <a:gd name="T41" fmla="*/ 9 h 2350"/>
                <a:gd name="T42" fmla="*/ 35 w 3044"/>
                <a:gd name="T43" fmla="*/ 3 h 2350"/>
                <a:gd name="T44" fmla="*/ 20 w 3044"/>
                <a:gd name="T45" fmla="*/ 3 h 2350"/>
                <a:gd name="T46" fmla="*/ 26 w 3044"/>
                <a:gd name="T47" fmla="*/ 9 h 2350"/>
                <a:gd name="T48" fmla="*/ 20 w 3044"/>
                <a:gd name="T49" fmla="*/ 3 h 2350"/>
                <a:gd name="T50" fmla="*/ 11 w 3044"/>
                <a:gd name="T51" fmla="*/ 9 h 2350"/>
                <a:gd name="T52" fmla="*/ 18 w 3044"/>
                <a:gd name="T53" fmla="*/ 3 h 2350"/>
                <a:gd name="T54" fmla="*/ 3 w 3044"/>
                <a:gd name="T55" fmla="*/ 3 h 2350"/>
                <a:gd name="T56" fmla="*/ 9 w 3044"/>
                <a:gd name="T57" fmla="*/ 9 h 2350"/>
                <a:gd name="T58" fmla="*/ 3 w 3044"/>
                <a:gd name="T59" fmla="*/ 3 h 2350"/>
                <a:gd name="T60" fmla="*/ 38 w 3044"/>
                <a:gd name="T61" fmla="*/ 0 h 2350"/>
                <a:gd name="T62" fmla="*/ 38 w 3044"/>
                <a:gd name="T63" fmla="*/ 26 h 2350"/>
                <a:gd name="T64" fmla="*/ 37 w 3044"/>
                <a:gd name="T65" fmla="*/ 27 h 2350"/>
                <a:gd name="T66" fmla="*/ 37 w 3044"/>
                <a:gd name="T67" fmla="*/ 28 h 2350"/>
                <a:gd name="T68" fmla="*/ 36 w 3044"/>
                <a:gd name="T69" fmla="*/ 28 h 2350"/>
                <a:gd name="T70" fmla="*/ 35 w 3044"/>
                <a:gd name="T71" fmla="*/ 29 h 2350"/>
                <a:gd name="T72" fmla="*/ 34 w 3044"/>
                <a:gd name="T73" fmla="*/ 29 h 2350"/>
                <a:gd name="T74" fmla="*/ 3 w 3044"/>
                <a:gd name="T75" fmla="*/ 29 h 2350"/>
                <a:gd name="T76" fmla="*/ 2 w 3044"/>
                <a:gd name="T77" fmla="*/ 29 h 2350"/>
                <a:gd name="T78" fmla="*/ 1 w 3044"/>
                <a:gd name="T79" fmla="*/ 28 h 2350"/>
                <a:gd name="T80" fmla="*/ 1 w 3044"/>
                <a:gd name="T81" fmla="*/ 27 h 2350"/>
                <a:gd name="T82" fmla="*/ 0 w 3044"/>
                <a:gd name="T83" fmla="*/ 27 h 2350"/>
                <a:gd name="T84" fmla="*/ 0 w 3044"/>
                <a:gd name="T85" fmla="*/ 26 h 23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44"/>
                <a:gd name="T130" fmla="*/ 0 h 2350"/>
                <a:gd name="T131" fmla="*/ 3044 w 3044"/>
                <a:gd name="T132" fmla="*/ 2350 h 23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44" h="2350">
                  <a:moveTo>
                    <a:pt x="2283" y="1590"/>
                  </a:moveTo>
                  <a:lnTo>
                    <a:pt x="2283" y="2143"/>
                  </a:lnTo>
                  <a:lnTo>
                    <a:pt x="2836" y="2143"/>
                  </a:lnTo>
                  <a:lnTo>
                    <a:pt x="2836" y="1590"/>
                  </a:lnTo>
                  <a:lnTo>
                    <a:pt x="2283" y="1590"/>
                  </a:lnTo>
                  <a:close/>
                  <a:moveTo>
                    <a:pt x="1591" y="1590"/>
                  </a:moveTo>
                  <a:lnTo>
                    <a:pt x="1591" y="2143"/>
                  </a:lnTo>
                  <a:lnTo>
                    <a:pt x="2145" y="2143"/>
                  </a:lnTo>
                  <a:lnTo>
                    <a:pt x="2145" y="1590"/>
                  </a:lnTo>
                  <a:lnTo>
                    <a:pt x="1591" y="1590"/>
                  </a:lnTo>
                  <a:close/>
                  <a:moveTo>
                    <a:pt x="899" y="1590"/>
                  </a:moveTo>
                  <a:lnTo>
                    <a:pt x="899" y="2143"/>
                  </a:lnTo>
                  <a:lnTo>
                    <a:pt x="1453" y="2143"/>
                  </a:lnTo>
                  <a:lnTo>
                    <a:pt x="1453" y="1590"/>
                  </a:lnTo>
                  <a:lnTo>
                    <a:pt x="899" y="1590"/>
                  </a:lnTo>
                  <a:close/>
                  <a:moveTo>
                    <a:pt x="208" y="1590"/>
                  </a:moveTo>
                  <a:lnTo>
                    <a:pt x="208" y="2143"/>
                  </a:lnTo>
                  <a:lnTo>
                    <a:pt x="761" y="2143"/>
                  </a:lnTo>
                  <a:lnTo>
                    <a:pt x="761" y="1590"/>
                  </a:lnTo>
                  <a:lnTo>
                    <a:pt x="208" y="1590"/>
                  </a:lnTo>
                  <a:close/>
                  <a:moveTo>
                    <a:pt x="2283" y="898"/>
                  </a:moveTo>
                  <a:lnTo>
                    <a:pt x="2283" y="1451"/>
                  </a:lnTo>
                  <a:lnTo>
                    <a:pt x="2836" y="1451"/>
                  </a:lnTo>
                  <a:lnTo>
                    <a:pt x="2836" y="898"/>
                  </a:lnTo>
                  <a:lnTo>
                    <a:pt x="2283" y="898"/>
                  </a:lnTo>
                  <a:close/>
                  <a:moveTo>
                    <a:pt x="1591" y="898"/>
                  </a:moveTo>
                  <a:lnTo>
                    <a:pt x="1591" y="1451"/>
                  </a:lnTo>
                  <a:lnTo>
                    <a:pt x="2145" y="1451"/>
                  </a:lnTo>
                  <a:lnTo>
                    <a:pt x="2145" y="898"/>
                  </a:lnTo>
                  <a:lnTo>
                    <a:pt x="1591" y="898"/>
                  </a:lnTo>
                  <a:close/>
                  <a:moveTo>
                    <a:pt x="899" y="898"/>
                  </a:moveTo>
                  <a:lnTo>
                    <a:pt x="899" y="1451"/>
                  </a:lnTo>
                  <a:lnTo>
                    <a:pt x="1453" y="1451"/>
                  </a:lnTo>
                  <a:lnTo>
                    <a:pt x="1453" y="898"/>
                  </a:lnTo>
                  <a:lnTo>
                    <a:pt x="899" y="898"/>
                  </a:lnTo>
                  <a:close/>
                  <a:moveTo>
                    <a:pt x="208" y="898"/>
                  </a:moveTo>
                  <a:lnTo>
                    <a:pt x="208" y="1451"/>
                  </a:lnTo>
                  <a:lnTo>
                    <a:pt x="761" y="1451"/>
                  </a:lnTo>
                  <a:lnTo>
                    <a:pt x="761" y="898"/>
                  </a:lnTo>
                  <a:lnTo>
                    <a:pt x="208" y="898"/>
                  </a:lnTo>
                  <a:close/>
                  <a:moveTo>
                    <a:pt x="2283" y="207"/>
                  </a:moveTo>
                  <a:lnTo>
                    <a:pt x="2283" y="760"/>
                  </a:lnTo>
                  <a:lnTo>
                    <a:pt x="2836" y="760"/>
                  </a:lnTo>
                  <a:lnTo>
                    <a:pt x="2836" y="207"/>
                  </a:lnTo>
                  <a:lnTo>
                    <a:pt x="2283" y="207"/>
                  </a:lnTo>
                  <a:close/>
                  <a:moveTo>
                    <a:pt x="1591" y="207"/>
                  </a:moveTo>
                  <a:lnTo>
                    <a:pt x="1591" y="760"/>
                  </a:lnTo>
                  <a:lnTo>
                    <a:pt x="2145" y="760"/>
                  </a:lnTo>
                  <a:lnTo>
                    <a:pt x="2145" y="207"/>
                  </a:lnTo>
                  <a:lnTo>
                    <a:pt x="1591" y="207"/>
                  </a:lnTo>
                  <a:close/>
                  <a:moveTo>
                    <a:pt x="899" y="207"/>
                  </a:moveTo>
                  <a:lnTo>
                    <a:pt x="899" y="760"/>
                  </a:lnTo>
                  <a:lnTo>
                    <a:pt x="1453" y="760"/>
                  </a:lnTo>
                  <a:lnTo>
                    <a:pt x="1453" y="207"/>
                  </a:lnTo>
                  <a:lnTo>
                    <a:pt x="899" y="207"/>
                  </a:lnTo>
                  <a:close/>
                  <a:moveTo>
                    <a:pt x="208" y="207"/>
                  </a:moveTo>
                  <a:lnTo>
                    <a:pt x="208" y="760"/>
                  </a:lnTo>
                  <a:lnTo>
                    <a:pt x="761" y="760"/>
                  </a:lnTo>
                  <a:lnTo>
                    <a:pt x="761" y="207"/>
                  </a:lnTo>
                  <a:lnTo>
                    <a:pt x="208" y="207"/>
                  </a:lnTo>
                  <a:close/>
                  <a:moveTo>
                    <a:pt x="0" y="0"/>
                  </a:moveTo>
                  <a:lnTo>
                    <a:pt x="3044" y="0"/>
                  </a:lnTo>
                  <a:lnTo>
                    <a:pt x="3044" y="2070"/>
                  </a:lnTo>
                  <a:lnTo>
                    <a:pt x="3041" y="2111"/>
                  </a:lnTo>
                  <a:lnTo>
                    <a:pt x="3031" y="2151"/>
                  </a:lnTo>
                  <a:lnTo>
                    <a:pt x="3018" y="2188"/>
                  </a:lnTo>
                  <a:lnTo>
                    <a:pt x="2999" y="2222"/>
                  </a:lnTo>
                  <a:lnTo>
                    <a:pt x="2976" y="2254"/>
                  </a:lnTo>
                  <a:lnTo>
                    <a:pt x="2948" y="2281"/>
                  </a:lnTo>
                  <a:lnTo>
                    <a:pt x="2917" y="2305"/>
                  </a:lnTo>
                  <a:lnTo>
                    <a:pt x="2883" y="2324"/>
                  </a:lnTo>
                  <a:lnTo>
                    <a:pt x="2847" y="2338"/>
                  </a:lnTo>
                  <a:lnTo>
                    <a:pt x="2808" y="2347"/>
                  </a:lnTo>
                  <a:lnTo>
                    <a:pt x="2767" y="2350"/>
                  </a:lnTo>
                  <a:lnTo>
                    <a:pt x="277" y="2350"/>
                  </a:lnTo>
                  <a:lnTo>
                    <a:pt x="236" y="2347"/>
                  </a:lnTo>
                  <a:lnTo>
                    <a:pt x="196" y="2338"/>
                  </a:lnTo>
                  <a:lnTo>
                    <a:pt x="159" y="2324"/>
                  </a:lnTo>
                  <a:lnTo>
                    <a:pt x="126" y="2305"/>
                  </a:lnTo>
                  <a:lnTo>
                    <a:pt x="94" y="2281"/>
                  </a:lnTo>
                  <a:lnTo>
                    <a:pt x="67" y="2254"/>
                  </a:lnTo>
                  <a:lnTo>
                    <a:pt x="44" y="2222"/>
                  </a:lnTo>
                  <a:lnTo>
                    <a:pt x="25" y="2188"/>
                  </a:lnTo>
                  <a:lnTo>
                    <a:pt x="12" y="2151"/>
                  </a:lnTo>
                  <a:lnTo>
                    <a:pt x="2" y="2111"/>
                  </a:lnTo>
                  <a:lnTo>
                    <a:pt x="0" y="2070"/>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2" name="Freeform 301"/>
            <p:cNvSpPr>
              <a:spLocks noEditPoints="1"/>
            </p:cNvSpPr>
            <p:nvPr/>
          </p:nvSpPr>
          <p:spPr bwMode="auto">
            <a:xfrm>
              <a:off x="4171" y="2496"/>
              <a:ext cx="338" cy="108"/>
            </a:xfrm>
            <a:custGeom>
              <a:avLst/>
              <a:gdLst>
                <a:gd name="T0" fmla="*/ 25 w 3044"/>
                <a:gd name="T1" fmla="*/ 7 h 968"/>
                <a:gd name="T2" fmla="*/ 25 w 3044"/>
                <a:gd name="T3" fmla="*/ 8 h 968"/>
                <a:gd name="T4" fmla="*/ 25 w 3044"/>
                <a:gd name="T5" fmla="*/ 9 h 968"/>
                <a:gd name="T6" fmla="*/ 25 w 3044"/>
                <a:gd name="T7" fmla="*/ 10 h 968"/>
                <a:gd name="T8" fmla="*/ 26 w 3044"/>
                <a:gd name="T9" fmla="*/ 11 h 968"/>
                <a:gd name="T10" fmla="*/ 27 w 3044"/>
                <a:gd name="T11" fmla="*/ 11 h 968"/>
                <a:gd name="T12" fmla="*/ 28 w 3044"/>
                <a:gd name="T13" fmla="*/ 11 h 968"/>
                <a:gd name="T14" fmla="*/ 29 w 3044"/>
                <a:gd name="T15" fmla="*/ 10 h 968"/>
                <a:gd name="T16" fmla="*/ 30 w 3044"/>
                <a:gd name="T17" fmla="*/ 9 h 968"/>
                <a:gd name="T18" fmla="*/ 30 w 3044"/>
                <a:gd name="T19" fmla="*/ 8 h 968"/>
                <a:gd name="T20" fmla="*/ 29 w 3044"/>
                <a:gd name="T21" fmla="*/ 7 h 968"/>
                <a:gd name="T22" fmla="*/ 29 w 3044"/>
                <a:gd name="T23" fmla="*/ 9 h 968"/>
                <a:gd name="T24" fmla="*/ 28 w 3044"/>
                <a:gd name="T25" fmla="*/ 9 h 968"/>
                <a:gd name="T26" fmla="*/ 28 w 3044"/>
                <a:gd name="T27" fmla="*/ 10 h 968"/>
                <a:gd name="T28" fmla="*/ 27 w 3044"/>
                <a:gd name="T29" fmla="*/ 10 h 968"/>
                <a:gd name="T30" fmla="*/ 26 w 3044"/>
                <a:gd name="T31" fmla="*/ 9 h 968"/>
                <a:gd name="T32" fmla="*/ 26 w 3044"/>
                <a:gd name="T33" fmla="*/ 6 h 968"/>
                <a:gd name="T34" fmla="*/ 8 w 3044"/>
                <a:gd name="T35" fmla="*/ 7 h 968"/>
                <a:gd name="T36" fmla="*/ 8 w 3044"/>
                <a:gd name="T37" fmla="*/ 8 h 968"/>
                <a:gd name="T38" fmla="*/ 8 w 3044"/>
                <a:gd name="T39" fmla="*/ 9 h 968"/>
                <a:gd name="T40" fmla="*/ 8 w 3044"/>
                <a:gd name="T41" fmla="*/ 10 h 968"/>
                <a:gd name="T42" fmla="*/ 9 w 3044"/>
                <a:gd name="T43" fmla="*/ 11 h 968"/>
                <a:gd name="T44" fmla="*/ 10 w 3044"/>
                <a:gd name="T45" fmla="*/ 11 h 968"/>
                <a:gd name="T46" fmla="*/ 11 w 3044"/>
                <a:gd name="T47" fmla="*/ 11 h 968"/>
                <a:gd name="T48" fmla="*/ 12 w 3044"/>
                <a:gd name="T49" fmla="*/ 10 h 968"/>
                <a:gd name="T50" fmla="*/ 13 w 3044"/>
                <a:gd name="T51" fmla="*/ 9 h 968"/>
                <a:gd name="T52" fmla="*/ 13 w 3044"/>
                <a:gd name="T53" fmla="*/ 8 h 968"/>
                <a:gd name="T54" fmla="*/ 12 w 3044"/>
                <a:gd name="T55" fmla="*/ 7 h 968"/>
                <a:gd name="T56" fmla="*/ 12 w 3044"/>
                <a:gd name="T57" fmla="*/ 9 h 968"/>
                <a:gd name="T58" fmla="*/ 11 w 3044"/>
                <a:gd name="T59" fmla="*/ 9 h 968"/>
                <a:gd name="T60" fmla="*/ 11 w 3044"/>
                <a:gd name="T61" fmla="*/ 10 h 968"/>
                <a:gd name="T62" fmla="*/ 10 w 3044"/>
                <a:gd name="T63" fmla="*/ 10 h 968"/>
                <a:gd name="T64" fmla="*/ 9 w 3044"/>
                <a:gd name="T65" fmla="*/ 9 h 968"/>
                <a:gd name="T66" fmla="*/ 9 w 3044"/>
                <a:gd name="T67" fmla="*/ 6 h 968"/>
                <a:gd name="T68" fmla="*/ 11 w 3044"/>
                <a:gd name="T69" fmla="*/ 0 h 968"/>
                <a:gd name="T70" fmla="*/ 11 w 3044"/>
                <a:gd name="T71" fmla="*/ 1 h 968"/>
                <a:gd name="T72" fmla="*/ 12 w 3044"/>
                <a:gd name="T73" fmla="*/ 5 h 968"/>
                <a:gd name="T74" fmla="*/ 26 w 3044"/>
                <a:gd name="T75" fmla="*/ 1 h 968"/>
                <a:gd name="T76" fmla="*/ 27 w 3044"/>
                <a:gd name="T77" fmla="*/ 0 h 968"/>
                <a:gd name="T78" fmla="*/ 27 w 3044"/>
                <a:gd name="T79" fmla="*/ 0 h 968"/>
                <a:gd name="T80" fmla="*/ 28 w 3044"/>
                <a:gd name="T81" fmla="*/ 0 h 968"/>
                <a:gd name="T82" fmla="*/ 29 w 3044"/>
                <a:gd name="T83" fmla="*/ 1 h 968"/>
                <a:gd name="T84" fmla="*/ 34 w 3044"/>
                <a:gd name="T85" fmla="*/ 5 h 968"/>
                <a:gd name="T86" fmla="*/ 36 w 3044"/>
                <a:gd name="T87" fmla="*/ 5 h 968"/>
                <a:gd name="T88" fmla="*/ 37 w 3044"/>
                <a:gd name="T89" fmla="*/ 6 h 968"/>
                <a:gd name="T90" fmla="*/ 37 w 3044"/>
                <a:gd name="T91" fmla="*/ 8 h 968"/>
                <a:gd name="T92" fmla="*/ 38 w 3044"/>
                <a:gd name="T93" fmla="*/ 12 h 968"/>
                <a:gd name="T94" fmla="*/ 0 w 3044"/>
                <a:gd name="T95" fmla="*/ 8 h 968"/>
                <a:gd name="T96" fmla="*/ 1 w 3044"/>
                <a:gd name="T97" fmla="*/ 7 h 968"/>
                <a:gd name="T98" fmla="*/ 2 w 3044"/>
                <a:gd name="T99" fmla="*/ 6 h 968"/>
                <a:gd name="T100" fmla="*/ 3 w 3044"/>
                <a:gd name="T101" fmla="*/ 5 h 968"/>
                <a:gd name="T102" fmla="*/ 9 w 3044"/>
                <a:gd name="T103" fmla="*/ 1 h 968"/>
                <a:gd name="T104" fmla="*/ 9 w 3044"/>
                <a:gd name="T105" fmla="*/ 0 h 968"/>
                <a:gd name="T106" fmla="*/ 10 w 3044"/>
                <a:gd name="T107" fmla="*/ 0 h 9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44"/>
                <a:gd name="T163" fmla="*/ 0 h 968"/>
                <a:gd name="T164" fmla="*/ 3044 w 3044"/>
                <a:gd name="T165" fmla="*/ 968 h 9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44" h="968">
                  <a:moveTo>
                    <a:pt x="2110" y="512"/>
                  </a:moveTo>
                  <a:lnTo>
                    <a:pt x="2085" y="529"/>
                  </a:lnTo>
                  <a:lnTo>
                    <a:pt x="2062" y="550"/>
                  </a:lnTo>
                  <a:lnTo>
                    <a:pt x="2043" y="574"/>
                  </a:lnTo>
                  <a:lnTo>
                    <a:pt x="2027" y="600"/>
                  </a:lnTo>
                  <a:lnTo>
                    <a:pt x="2016" y="628"/>
                  </a:lnTo>
                  <a:lnTo>
                    <a:pt x="2008" y="659"/>
                  </a:lnTo>
                  <a:lnTo>
                    <a:pt x="2006" y="691"/>
                  </a:lnTo>
                  <a:lnTo>
                    <a:pt x="2008" y="725"/>
                  </a:lnTo>
                  <a:lnTo>
                    <a:pt x="2017" y="757"/>
                  </a:lnTo>
                  <a:lnTo>
                    <a:pt x="2029" y="787"/>
                  </a:lnTo>
                  <a:lnTo>
                    <a:pt x="2046" y="814"/>
                  </a:lnTo>
                  <a:lnTo>
                    <a:pt x="2067" y="838"/>
                  </a:lnTo>
                  <a:lnTo>
                    <a:pt x="2091" y="859"/>
                  </a:lnTo>
                  <a:lnTo>
                    <a:pt x="2118" y="876"/>
                  </a:lnTo>
                  <a:lnTo>
                    <a:pt x="2148" y="888"/>
                  </a:lnTo>
                  <a:lnTo>
                    <a:pt x="2179" y="895"/>
                  </a:lnTo>
                  <a:lnTo>
                    <a:pt x="2214" y="899"/>
                  </a:lnTo>
                  <a:lnTo>
                    <a:pt x="2247" y="895"/>
                  </a:lnTo>
                  <a:lnTo>
                    <a:pt x="2279" y="888"/>
                  </a:lnTo>
                  <a:lnTo>
                    <a:pt x="2309" y="876"/>
                  </a:lnTo>
                  <a:lnTo>
                    <a:pt x="2336" y="859"/>
                  </a:lnTo>
                  <a:lnTo>
                    <a:pt x="2360" y="838"/>
                  </a:lnTo>
                  <a:lnTo>
                    <a:pt x="2380" y="814"/>
                  </a:lnTo>
                  <a:lnTo>
                    <a:pt x="2398" y="787"/>
                  </a:lnTo>
                  <a:lnTo>
                    <a:pt x="2411" y="757"/>
                  </a:lnTo>
                  <a:lnTo>
                    <a:pt x="2418" y="725"/>
                  </a:lnTo>
                  <a:lnTo>
                    <a:pt x="2421" y="691"/>
                  </a:lnTo>
                  <a:lnTo>
                    <a:pt x="2418" y="659"/>
                  </a:lnTo>
                  <a:lnTo>
                    <a:pt x="2411" y="628"/>
                  </a:lnTo>
                  <a:lnTo>
                    <a:pt x="2399" y="600"/>
                  </a:lnTo>
                  <a:lnTo>
                    <a:pt x="2384" y="573"/>
                  </a:lnTo>
                  <a:lnTo>
                    <a:pt x="2365" y="550"/>
                  </a:lnTo>
                  <a:lnTo>
                    <a:pt x="2343" y="529"/>
                  </a:lnTo>
                  <a:lnTo>
                    <a:pt x="2317" y="512"/>
                  </a:lnTo>
                  <a:lnTo>
                    <a:pt x="2317" y="691"/>
                  </a:lnTo>
                  <a:lnTo>
                    <a:pt x="2314" y="715"/>
                  </a:lnTo>
                  <a:lnTo>
                    <a:pt x="2307" y="736"/>
                  </a:lnTo>
                  <a:lnTo>
                    <a:pt x="2294" y="756"/>
                  </a:lnTo>
                  <a:lnTo>
                    <a:pt x="2279" y="772"/>
                  </a:lnTo>
                  <a:lnTo>
                    <a:pt x="2259" y="784"/>
                  </a:lnTo>
                  <a:lnTo>
                    <a:pt x="2237" y="792"/>
                  </a:lnTo>
                  <a:lnTo>
                    <a:pt x="2214" y="795"/>
                  </a:lnTo>
                  <a:lnTo>
                    <a:pt x="2190" y="792"/>
                  </a:lnTo>
                  <a:lnTo>
                    <a:pt x="2168" y="784"/>
                  </a:lnTo>
                  <a:lnTo>
                    <a:pt x="2149" y="772"/>
                  </a:lnTo>
                  <a:lnTo>
                    <a:pt x="2132" y="756"/>
                  </a:lnTo>
                  <a:lnTo>
                    <a:pt x="2120" y="736"/>
                  </a:lnTo>
                  <a:lnTo>
                    <a:pt x="2112" y="715"/>
                  </a:lnTo>
                  <a:lnTo>
                    <a:pt x="2110" y="691"/>
                  </a:lnTo>
                  <a:lnTo>
                    <a:pt x="2110" y="512"/>
                  </a:lnTo>
                  <a:close/>
                  <a:moveTo>
                    <a:pt x="726" y="512"/>
                  </a:moveTo>
                  <a:lnTo>
                    <a:pt x="701" y="529"/>
                  </a:lnTo>
                  <a:lnTo>
                    <a:pt x="678" y="550"/>
                  </a:lnTo>
                  <a:lnTo>
                    <a:pt x="659" y="574"/>
                  </a:lnTo>
                  <a:lnTo>
                    <a:pt x="644" y="600"/>
                  </a:lnTo>
                  <a:lnTo>
                    <a:pt x="632" y="628"/>
                  </a:lnTo>
                  <a:lnTo>
                    <a:pt x="625" y="659"/>
                  </a:lnTo>
                  <a:lnTo>
                    <a:pt x="623" y="691"/>
                  </a:lnTo>
                  <a:lnTo>
                    <a:pt x="625" y="725"/>
                  </a:lnTo>
                  <a:lnTo>
                    <a:pt x="633" y="757"/>
                  </a:lnTo>
                  <a:lnTo>
                    <a:pt x="646" y="787"/>
                  </a:lnTo>
                  <a:lnTo>
                    <a:pt x="662" y="814"/>
                  </a:lnTo>
                  <a:lnTo>
                    <a:pt x="683" y="838"/>
                  </a:lnTo>
                  <a:lnTo>
                    <a:pt x="708" y="859"/>
                  </a:lnTo>
                  <a:lnTo>
                    <a:pt x="735" y="876"/>
                  </a:lnTo>
                  <a:lnTo>
                    <a:pt x="764" y="888"/>
                  </a:lnTo>
                  <a:lnTo>
                    <a:pt x="796" y="895"/>
                  </a:lnTo>
                  <a:lnTo>
                    <a:pt x="830" y="899"/>
                  </a:lnTo>
                  <a:lnTo>
                    <a:pt x="864" y="895"/>
                  </a:lnTo>
                  <a:lnTo>
                    <a:pt x="895" y="888"/>
                  </a:lnTo>
                  <a:lnTo>
                    <a:pt x="926" y="876"/>
                  </a:lnTo>
                  <a:lnTo>
                    <a:pt x="953" y="859"/>
                  </a:lnTo>
                  <a:lnTo>
                    <a:pt x="977" y="838"/>
                  </a:lnTo>
                  <a:lnTo>
                    <a:pt x="997" y="814"/>
                  </a:lnTo>
                  <a:lnTo>
                    <a:pt x="1015" y="787"/>
                  </a:lnTo>
                  <a:lnTo>
                    <a:pt x="1027" y="757"/>
                  </a:lnTo>
                  <a:lnTo>
                    <a:pt x="1035" y="725"/>
                  </a:lnTo>
                  <a:lnTo>
                    <a:pt x="1038" y="691"/>
                  </a:lnTo>
                  <a:lnTo>
                    <a:pt x="1035" y="659"/>
                  </a:lnTo>
                  <a:lnTo>
                    <a:pt x="1027" y="628"/>
                  </a:lnTo>
                  <a:lnTo>
                    <a:pt x="1016" y="600"/>
                  </a:lnTo>
                  <a:lnTo>
                    <a:pt x="1000" y="573"/>
                  </a:lnTo>
                  <a:lnTo>
                    <a:pt x="981" y="550"/>
                  </a:lnTo>
                  <a:lnTo>
                    <a:pt x="959" y="529"/>
                  </a:lnTo>
                  <a:lnTo>
                    <a:pt x="934" y="512"/>
                  </a:lnTo>
                  <a:lnTo>
                    <a:pt x="934" y="691"/>
                  </a:lnTo>
                  <a:lnTo>
                    <a:pt x="931" y="715"/>
                  </a:lnTo>
                  <a:lnTo>
                    <a:pt x="923" y="736"/>
                  </a:lnTo>
                  <a:lnTo>
                    <a:pt x="911" y="756"/>
                  </a:lnTo>
                  <a:lnTo>
                    <a:pt x="895" y="772"/>
                  </a:lnTo>
                  <a:lnTo>
                    <a:pt x="875" y="784"/>
                  </a:lnTo>
                  <a:lnTo>
                    <a:pt x="853" y="792"/>
                  </a:lnTo>
                  <a:lnTo>
                    <a:pt x="830" y="795"/>
                  </a:lnTo>
                  <a:lnTo>
                    <a:pt x="806" y="792"/>
                  </a:lnTo>
                  <a:lnTo>
                    <a:pt x="784" y="784"/>
                  </a:lnTo>
                  <a:lnTo>
                    <a:pt x="765" y="772"/>
                  </a:lnTo>
                  <a:lnTo>
                    <a:pt x="748" y="756"/>
                  </a:lnTo>
                  <a:lnTo>
                    <a:pt x="737" y="736"/>
                  </a:lnTo>
                  <a:lnTo>
                    <a:pt x="728" y="715"/>
                  </a:lnTo>
                  <a:lnTo>
                    <a:pt x="726" y="691"/>
                  </a:lnTo>
                  <a:lnTo>
                    <a:pt x="726" y="512"/>
                  </a:lnTo>
                  <a:close/>
                  <a:moveTo>
                    <a:pt x="830" y="0"/>
                  </a:moveTo>
                  <a:lnTo>
                    <a:pt x="853" y="3"/>
                  </a:lnTo>
                  <a:lnTo>
                    <a:pt x="875" y="10"/>
                  </a:lnTo>
                  <a:lnTo>
                    <a:pt x="895" y="23"/>
                  </a:lnTo>
                  <a:lnTo>
                    <a:pt x="911" y="39"/>
                  </a:lnTo>
                  <a:lnTo>
                    <a:pt x="923" y="58"/>
                  </a:lnTo>
                  <a:lnTo>
                    <a:pt x="931" y="80"/>
                  </a:lnTo>
                  <a:lnTo>
                    <a:pt x="934" y="104"/>
                  </a:lnTo>
                  <a:lnTo>
                    <a:pt x="934" y="415"/>
                  </a:lnTo>
                  <a:lnTo>
                    <a:pt x="2110" y="415"/>
                  </a:lnTo>
                  <a:lnTo>
                    <a:pt x="2110" y="104"/>
                  </a:lnTo>
                  <a:lnTo>
                    <a:pt x="2112" y="80"/>
                  </a:lnTo>
                  <a:lnTo>
                    <a:pt x="2120" y="58"/>
                  </a:lnTo>
                  <a:lnTo>
                    <a:pt x="2132" y="39"/>
                  </a:lnTo>
                  <a:lnTo>
                    <a:pt x="2149" y="23"/>
                  </a:lnTo>
                  <a:lnTo>
                    <a:pt x="2168" y="10"/>
                  </a:lnTo>
                  <a:lnTo>
                    <a:pt x="2190" y="3"/>
                  </a:lnTo>
                  <a:lnTo>
                    <a:pt x="2214" y="0"/>
                  </a:lnTo>
                  <a:lnTo>
                    <a:pt x="2237" y="3"/>
                  </a:lnTo>
                  <a:lnTo>
                    <a:pt x="2259" y="10"/>
                  </a:lnTo>
                  <a:lnTo>
                    <a:pt x="2279" y="23"/>
                  </a:lnTo>
                  <a:lnTo>
                    <a:pt x="2294" y="39"/>
                  </a:lnTo>
                  <a:lnTo>
                    <a:pt x="2307" y="58"/>
                  </a:lnTo>
                  <a:lnTo>
                    <a:pt x="2314" y="80"/>
                  </a:lnTo>
                  <a:lnTo>
                    <a:pt x="2317" y="104"/>
                  </a:lnTo>
                  <a:lnTo>
                    <a:pt x="2317" y="415"/>
                  </a:lnTo>
                  <a:lnTo>
                    <a:pt x="2767" y="415"/>
                  </a:lnTo>
                  <a:lnTo>
                    <a:pt x="2808" y="418"/>
                  </a:lnTo>
                  <a:lnTo>
                    <a:pt x="2847" y="426"/>
                  </a:lnTo>
                  <a:lnTo>
                    <a:pt x="2883" y="441"/>
                  </a:lnTo>
                  <a:lnTo>
                    <a:pt x="2917" y="460"/>
                  </a:lnTo>
                  <a:lnTo>
                    <a:pt x="2948" y="484"/>
                  </a:lnTo>
                  <a:lnTo>
                    <a:pt x="2976" y="511"/>
                  </a:lnTo>
                  <a:lnTo>
                    <a:pt x="2999" y="542"/>
                  </a:lnTo>
                  <a:lnTo>
                    <a:pt x="3018" y="577"/>
                  </a:lnTo>
                  <a:lnTo>
                    <a:pt x="3031" y="614"/>
                  </a:lnTo>
                  <a:lnTo>
                    <a:pt x="3041" y="653"/>
                  </a:lnTo>
                  <a:lnTo>
                    <a:pt x="3044" y="694"/>
                  </a:lnTo>
                  <a:lnTo>
                    <a:pt x="3044" y="968"/>
                  </a:lnTo>
                  <a:lnTo>
                    <a:pt x="0" y="968"/>
                  </a:lnTo>
                  <a:lnTo>
                    <a:pt x="0" y="694"/>
                  </a:lnTo>
                  <a:lnTo>
                    <a:pt x="2" y="653"/>
                  </a:lnTo>
                  <a:lnTo>
                    <a:pt x="12" y="614"/>
                  </a:lnTo>
                  <a:lnTo>
                    <a:pt x="25" y="577"/>
                  </a:lnTo>
                  <a:lnTo>
                    <a:pt x="44" y="542"/>
                  </a:lnTo>
                  <a:lnTo>
                    <a:pt x="67" y="511"/>
                  </a:lnTo>
                  <a:lnTo>
                    <a:pt x="94" y="484"/>
                  </a:lnTo>
                  <a:lnTo>
                    <a:pt x="126" y="460"/>
                  </a:lnTo>
                  <a:lnTo>
                    <a:pt x="159" y="441"/>
                  </a:lnTo>
                  <a:lnTo>
                    <a:pt x="196" y="426"/>
                  </a:lnTo>
                  <a:lnTo>
                    <a:pt x="236" y="418"/>
                  </a:lnTo>
                  <a:lnTo>
                    <a:pt x="277" y="415"/>
                  </a:lnTo>
                  <a:lnTo>
                    <a:pt x="726" y="415"/>
                  </a:lnTo>
                  <a:lnTo>
                    <a:pt x="726" y="104"/>
                  </a:lnTo>
                  <a:lnTo>
                    <a:pt x="728" y="80"/>
                  </a:lnTo>
                  <a:lnTo>
                    <a:pt x="737" y="58"/>
                  </a:lnTo>
                  <a:lnTo>
                    <a:pt x="748" y="39"/>
                  </a:lnTo>
                  <a:lnTo>
                    <a:pt x="765" y="23"/>
                  </a:lnTo>
                  <a:lnTo>
                    <a:pt x="784" y="10"/>
                  </a:lnTo>
                  <a:lnTo>
                    <a:pt x="806" y="3"/>
                  </a:lnTo>
                  <a:lnTo>
                    <a:pt x="8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Tree>
    <p:extLst>
      <p:ext uri="{BB962C8B-B14F-4D97-AF65-F5344CB8AC3E}">
        <p14:creationId xmlns:p14="http://schemas.microsoft.com/office/powerpoint/2010/main" val="41234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64</a:t>
            </a:fld>
            <a:endParaRPr lang="en-GB" dirty="0">
              <a:solidFill>
                <a:srgbClr val="717171"/>
              </a:solidFill>
            </a:endParaRPr>
          </a:p>
        </p:txBody>
      </p:sp>
      <p:sp>
        <p:nvSpPr>
          <p:cNvPr id="3"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The Good Girl</a:t>
            </a:r>
          </a:p>
        </p:txBody>
      </p:sp>
      <p:sp>
        <p:nvSpPr>
          <p:cNvPr id="4" name="noun_project_1085.eps"/>
          <p:cNvSpPr>
            <a:spLocks noEditPoints="1"/>
          </p:cNvSpPr>
          <p:nvPr/>
        </p:nvSpPr>
        <p:spPr bwMode="auto">
          <a:xfrm>
            <a:off x="395421" y="300117"/>
            <a:ext cx="517525" cy="427038"/>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chemeClr val="bg2">
              <a:lumMod val="60000"/>
              <a:lumOff val="40000"/>
            </a:schemeClr>
          </a:solidFill>
          <a:ln>
            <a:noFill/>
          </a:ln>
        </p:spPr>
        <p:txBody>
          <a:bodyPr/>
          <a:lstStyle/>
          <a:p>
            <a:endParaRPr lang="en-ZA" dirty="0">
              <a:solidFill>
                <a:srgbClr val="717171"/>
              </a:solidFill>
            </a:endParaRPr>
          </a:p>
        </p:txBody>
      </p:sp>
      <p:sp>
        <p:nvSpPr>
          <p:cNvPr id="5" name="TextBox 4"/>
          <p:cNvSpPr txBox="1"/>
          <p:nvPr/>
        </p:nvSpPr>
        <p:spPr>
          <a:xfrm>
            <a:off x="1045030" y="753064"/>
            <a:ext cx="8163044" cy="215444"/>
          </a:xfrm>
          <a:prstGeom prst="rect">
            <a:avLst/>
          </a:prstGeom>
          <a:noFill/>
        </p:spPr>
        <p:txBody>
          <a:bodyPr wrap="square" lIns="0" tIns="0" rIns="0" bIns="0" rtlCol="0">
            <a:spAutoFit/>
          </a:bodyPr>
          <a:lstStyle/>
          <a:p>
            <a:r>
              <a:rPr lang="en-ZA" sz="1400" b="1" i="1" dirty="0" smtClean="0">
                <a:solidFill>
                  <a:srgbClr val="E5007E">
                    <a:lumMod val="60000"/>
                    <a:lumOff val="40000"/>
                  </a:srgbClr>
                </a:solidFill>
              </a:rPr>
              <a:t>Her inexperience and lack of knowledge makes vulnerable in her first sexual encounter</a:t>
            </a:r>
          </a:p>
        </p:txBody>
      </p:sp>
      <p:sp>
        <p:nvSpPr>
          <p:cNvPr id="6" name="Rectangle 5"/>
          <p:cNvSpPr/>
          <p:nvPr/>
        </p:nvSpPr>
        <p:spPr>
          <a:xfrm>
            <a:off x="3714950" y="1331354"/>
            <a:ext cx="1894382"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smtClean="0">
                <a:solidFill>
                  <a:srgbClr val="FFFFFF"/>
                </a:solidFill>
              </a:rPr>
              <a:t>Vulnerabilities</a:t>
            </a:r>
            <a:endParaRPr lang="en-ZA" sz="1400" b="1" dirty="0">
              <a:solidFill>
                <a:srgbClr val="FFFFFF"/>
              </a:solidFill>
            </a:endParaRPr>
          </a:p>
        </p:txBody>
      </p:sp>
      <p:sp>
        <p:nvSpPr>
          <p:cNvPr id="7" name="noun_project_0478.eps"/>
          <p:cNvSpPr>
            <a:spLocks/>
          </p:cNvSpPr>
          <p:nvPr/>
        </p:nvSpPr>
        <p:spPr bwMode="auto">
          <a:xfrm>
            <a:off x="3245780" y="1074060"/>
            <a:ext cx="404944" cy="614758"/>
          </a:xfrm>
          <a:custGeom>
            <a:avLst/>
            <a:gdLst>
              <a:gd name="T0" fmla="*/ 18195193 w 1964"/>
              <a:gd name="T1" fmla="*/ 0 h 3458"/>
              <a:gd name="T2" fmla="*/ 39184712 w 1964"/>
              <a:gd name="T3" fmla="*/ 0 h 3458"/>
              <a:gd name="T4" fmla="*/ 39526205 w 1964"/>
              <a:gd name="T5" fmla="*/ 93256 h 3458"/>
              <a:gd name="T6" fmla="*/ 39743648 w 1964"/>
              <a:gd name="T7" fmla="*/ 279767 h 3458"/>
              <a:gd name="T8" fmla="*/ 39898888 w 1964"/>
              <a:gd name="T9" fmla="*/ 528332 h 3458"/>
              <a:gd name="T10" fmla="*/ 60919596 w 1964"/>
              <a:gd name="T11" fmla="*/ 54819928 h 3458"/>
              <a:gd name="T12" fmla="*/ 60981622 w 1964"/>
              <a:gd name="T13" fmla="*/ 55161749 h 3458"/>
              <a:gd name="T14" fmla="*/ 60795369 w 1964"/>
              <a:gd name="T15" fmla="*/ 55472542 h 3458"/>
              <a:gd name="T16" fmla="*/ 60546914 w 1964"/>
              <a:gd name="T17" fmla="*/ 55659054 h 3458"/>
              <a:gd name="T18" fmla="*/ 60205420 w 1964"/>
              <a:gd name="T19" fmla="*/ 55752310 h 3458"/>
              <a:gd name="T20" fmla="*/ 30397684 w 1964"/>
              <a:gd name="T21" fmla="*/ 55752310 h 3458"/>
              <a:gd name="T22" fmla="*/ 37197600 w 1964"/>
              <a:gd name="T23" fmla="*/ 73341861 h 3458"/>
              <a:gd name="T24" fmla="*/ 39743648 w 1964"/>
              <a:gd name="T25" fmla="*/ 79868001 h 3458"/>
              <a:gd name="T26" fmla="*/ 39743648 w 1964"/>
              <a:gd name="T27" fmla="*/ 79868001 h 3458"/>
              <a:gd name="T28" fmla="*/ 42134455 w 1964"/>
              <a:gd name="T29" fmla="*/ 78904593 h 3458"/>
              <a:gd name="T30" fmla="*/ 45177237 w 1964"/>
              <a:gd name="T31" fmla="*/ 77754850 h 3458"/>
              <a:gd name="T32" fmla="*/ 45518906 w 1964"/>
              <a:gd name="T33" fmla="*/ 77723647 h 3458"/>
              <a:gd name="T34" fmla="*/ 45767185 w 1964"/>
              <a:gd name="T35" fmla="*/ 77816903 h 3458"/>
              <a:gd name="T36" fmla="*/ 46015640 w 1964"/>
              <a:gd name="T37" fmla="*/ 78065644 h 3458"/>
              <a:gd name="T38" fmla="*/ 46108855 w 1964"/>
              <a:gd name="T39" fmla="*/ 78345235 h 3458"/>
              <a:gd name="T40" fmla="*/ 46108855 w 1964"/>
              <a:gd name="T41" fmla="*/ 78687055 h 3458"/>
              <a:gd name="T42" fmla="*/ 39619420 w 1964"/>
              <a:gd name="T43" fmla="*/ 106905118 h 3458"/>
              <a:gd name="T44" fmla="*/ 39495193 w 1964"/>
              <a:gd name="T45" fmla="*/ 107153683 h 3458"/>
              <a:gd name="T46" fmla="*/ 39277927 w 1964"/>
              <a:gd name="T47" fmla="*/ 107340194 h 3458"/>
              <a:gd name="T48" fmla="*/ 39060484 w 1964"/>
              <a:gd name="T49" fmla="*/ 107433450 h 3458"/>
              <a:gd name="T50" fmla="*/ 38750004 w 1964"/>
              <a:gd name="T51" fmla="*/ 107464477 h 3458"/>
              <a:gd name="T52" fmla="*/ 38532738 w 1964"/>
              <a:gd name="T53" fmla="*/ 107371221 h 3458"/>
              <a:gd name="T54" fmla="*/ 14655501 w 1964"/>
              <a:gd name="T55" fmla="*/ 90869359 h 3458"/>
              <a:gd name="T56" fmla="*/ 14407046 w 1964"/>
              <a:gd name="T57" fmla="*/ 90620795 h 3458"/>
              <a:gd name="T58" fmla="*/ 14313831 w 1964"/>
              <a:gd name="T59" fmla="*/ 90310001 h 3458"/>
              <a:gd name="T60" fmla="*/ 14345020 w 1964"/>
              <a:gd name="T61" fmla="*/ 89999207 h 3458"/>
              <a:gd name="T62" fmla="*/ 14531273 w 1964"/>
              <a:gd name="T63" fmla="*/ 89719440 h 3458"/>
              <a:gd name="T64" fmla="*/ 14841754 w 1964"/>
              <a:gd name="T65" fmla="*/ 89532929 h 3458"/>
              <a:gd name="T66" fmla="*/ 18753952 w 1964"/>
              <a:gd name="T67" fmla="*/ 88010163 h 3458"/>
              <a:gd name="T68" fmla="*/ 20120279 w 1964"/>
              <a:gd name="T69" fmla="*/ 87450804 h 3458"/>
              <a:gd name="T70" fmla="*/ 18722939 w 1964"/>
              <a:gd name="T71" fmla="*/ 83814888 h 3458"/>
              <a:gd name="T72" fmla="*/ 11736771 w 1964"/>
              <a:gd name="T73" fmla="*/ 65790084 h 3458"/>
              <a:gd name="T74" fmla="*/ 31013 w 1964"/>
              <a:gd name="T75" fmla="*/ 35645382 h 3458"/>
              <a:gd name="T76" fmla="*/ 0 w 1964"/>
              <a:gd name="T77" fmla="*/ 35334588 h 3458"/>
              <a:gd name="T78" fmla="*/ 155240 w 1964"/>
              <a:gd name="T79" fmla="*/ 35023794 h 3458"/>
              <a:gd name="T80" fmla="*/ 434708 w 1964"/>
              <a:gd name="T81" fmla="*/ 34806256 h 3458"/>
              <a:gd name="T82" fmla="*/ 745189 w 1964"/>
              <a:gd name="T83" fmla="*/ 34744203 h 3458"/>
              <a:gd name="T84" fmla="*/ 30583938 w 1964"/>
              <a:gd name="T85" fmla="*/ 34744203 h 3458"/>
              <a:gd name="T86" fmla="*/ 17481017 w 1964"/>
              <a:gd name="T87" fmla="*/ 932381 h 3458"/>
              <a:gd name="T88" fmla="*/ 17418815 w 1964"/>
              <a:gd name="T89" fmla="*/ 621588 h 3458"/>
              <a:gd name="T90" fmla="*/ 17543042 w 1964"/>
              <a:gd name="T91" fmla="*/ 341820 h 3458"/>
              <a:gd name="T92" fmla="*/ 17760484 w 1964"/>
              <a:gd name="T93" fmla="*/ 186512 h 3458"/>
              <a:gd name="T94" fmla="*/ 17822510 w 1964"/>
              <a:gd name="T95" fmla="*/ 124282 h 3458"/>
              <a:gd name="T96" fmla="*/ 17915725 w 1964"/>
              <a:gd name="T97" fmla="*/ 62229 h 3458"/>
              <a:gd name="T98" fmla="*/ 18070965 w 1964"/>
              <a:gd name="T99" fmla="*/ 0 h 3458"/>
              <a:gd name="T100" fmla="*/ 18195193 w 1964"/>
              <a:gd name="T101" fmla="*/ 0 h 34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3458"/>
              <a:gd name="T155" fmla="*/ 1964 w 1964"/>
              <a:gd name="T156" fmla="*/ 3458 h 34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3458">
                <a:moveTo>
                  <a:pt x="586" y="0"/>
                </a:moveTo>
                <a:lnTo>
                  <a:pt x="1262" y="0"/>
                </a:lnTo>
                <a:lnTo>
                  <a:pt x="1273" y="3"/>
                </a:lnTo>
                <a:lnTo>
                  <a:pt x="1280" y="9"/>
                </a:lnTo>
                <a:lnTo>
                  <a:pt x="1285" y="17"/>
                </a:lnTo>
                <a:lnTo>
                  <a:pt x="1962" y="1764"/>
                </a:lnTo>
                <a:lnTo>
                  <a:pt x="1964" y="1775"/>
                </a:lnTo>
                <a:lnTo>
                  <a:pt x="1958" y="1785"/>
                </a:lnTo>
                <a:lnTo>
                  <a:pt x="1950" y="1791"/>
                </a:lnTo>
                <a:lnTo>
                  <a:pt x="1939" y="1794"/>
                </a:lnTo>
                <a:lnTo>
                  <a:pt x="979" y="1794"/>
                </a:lnTo>
                <a:lnTo>
                  <a:pt x="1198" y="2360"/>
                </a:lnTo>
                <a:lnTo>
                  <a:pt x="1280" y="2570"/>
                </a:lnTo>
                <a:lnTo>
                  <a:pt x="1357" y="2539"/>
                </a:lnTo>
                <a:lnTo>
                  <a:pt x="1455" y="2502"/>
                </a:lnTo>
                <a:lnTo>
                  <a:pt x="1466" y="2501"/>
                </a:lnTo>
                <a:lnTo>
                  <a:pt x="1474" y="2504"/>
                </a:lnTo>
                <a:lnTo>
                  <a:pt x="1482" y="2512"/>
                </a:lnTo>
                <a:lnTo>
                  <a:pt x="1485" y="2521"/>
                </a:lnTo>
                <a:lnTo>
                  <a:pt x="1485" y="2532"/>
                </a:lnTo>
                <a:lnTo>
                  <a:pt x="1276" y="3440"/>
                </a:lnTo>
                <a:lnTo>
                  <a:pt x="1272" y="3448"/>
                </a:lnTo>
                <a:lnTo>
                  <a:pt x="1265" y="3454"/>
                </a:lnTo>
                <a:lnTo>
                  <a:pt x="1258" y="3457"/>
                </a:lnTo>
                <a:lnTo>
                  <a:pt x="1248" y="3458"/>
                </a:lnTo>
                <a:lnTo>
                  <a:pt x="1241" y="3455"/>
                </a:lnTo>
                <a:lnTo>
                  <a:pt x="472" y="2924"/>
                </a:lnTo>
                <a:lnTo>
                  <a:pt x="464" y="2916"/>
                </a:lnTo>
                <a:lnTo>
                  <a:pt x="461" y="2906"/>
                </a:lnTo>
                <a:lnTo>
                  <a:pt x="462" y="2896"/>
                </a:lnTo>
                <a:lnTo>
                  <a:pt x="468" y="2887"/>
                </a:lnTo>
                <a:lnTo>
                  <a:pt x="478" y="2881"/>
                </a:lnTo>
                <a:lnTo>
                  <a:pt x="604" y="2832"/>
                </a:lnTo>
                <a:lnTo>
                  <a:pt x="648" y="2814"/>
                </a:lnTo>
                <a:lnTo>
                  <a:pt x="603" y="2697"/>
                </a:lnTo>
                <a:lnTo>
                  <a:pt x="378" y="2117"/>
                </a:lnTo>
                <a:lnTo>
                  <a:pt x="1" y="1147"/>
                </a:lnTo>
                <a:lnTo>
                  <a:pt x="0" y="1137"/>
                </a:lnTo>
                <a:lnTo>
                  <a:pt x="5" y="1127"/>
                </a:lnTo>
                <a:lnTo>
                  <a:pt x="14" y="1120"/>
                </a:lnTo>
                <a:lnTo>
                  <a:pt x="24" y="1118"/>
                </a:lnTo>
                <a:lnTo>
                  <a:pt x="985" y="1118"/>
                </a:lnTo>
                <a:lnTo>
                  <a:pt x="563" y="30"/>
                </a:lnTo>
                <a:lnTo>
                  <a:pt x="561" y="20"/>
                </a:lnTo>
                <a:lnTo>
                  <a:pt x="565" y="11"/>
                </a:lnTo>
                <a:lnTo>
                  <a:pt x="572" y="6"/>
                </a:lnTo>
                <a:lnTo>
                  <a:pt x="574" y="4"/>
                </a:lnTo>
                <a:lnTo>
                  <a:pt x="577" y="2"/>
                </a:lnTo>
                <a:lnTo>
                  <a:pt x="582" y="0"/>
                </a:lnTo>
                <a:lnTo>
                  <a:pt x="586" y="0"/>
                </a:lnTo>
                <a:close/>
              </a:path>
            </a:pathLst>
          </a:custGeom>
          <a:solidFill>
            <a:schemeClr val="bg2">
              <a:lumMod val="60000"/>
              <a:lumOff val="40000"/>
            </a:schemeClr>
          </a:solidFill>
          <a:ln>
            <a:solidFill>
              <a:schemeClr val="bg1"/>
            </a:solidFill>
          </a:ln>
        </p:spPr>
        <p:txBody>
          <a:bodyPr/>
          <a:lstStyle/>
          <a:p>
            <a:endParaRPr lang="en-ZA" dirty="0">
              <a:solidFill>
                <a:srgbClr val="717171"/>
              </a:solidFill>
            </a:endParaRPr>
          </a:p>
        </p:txBody>
      </p:sp>
      <p:sp>
        <p:nvSpPr>
          <p:cNvPr id="8" name="Arc 7"/>
          <p:cNvSpPr/>
          <p:nvPr/>
        </p:nvSpPr>
        <p:spPr>
          <a:xfrm>
            <a:off x="-1345840" y="1496360"/>
            <a:ext cx="4885874" cy="2460600"/>
          </a:xfrm>
          <a:prstGeom prst="arc">
            <a:avLst>
              <a:gd name="adj1" fmla="val 13449730"/>
              <a:gd name="adj2" fmla="val 8126018"/>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solidFill>
                <a:srgbClr val="717171"/>
              </a:solidFill>
            </a:endParaRPr>
          </a:p>
        </p:txBody>
      </p:sp>
      <p:graphicFrame>
        <p:nvGraphicFramePr>
          <p:cNvPr id="9" name="Diagram 8"/>
          <p:cNvGraphicFramePr/>
          <p:nvPr>
            <p:extLst/>
          </p:nvPr>
        </p:nvGraphicFramePr>
        <p:xfrm>
          <a:off x="2802188" y="1513117"/>
          <a:ext cx="8862940" cy="260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109974" y="4690336"/>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Relevant Initiatives</a:t>
            </a:r>
            <a:endParaRPr lang="en-ZA" sz="1400" dirty="0">
              <a:solidFill>
                <a:srgbClr val="FFFFFF"/>
              </a:solidFill>
            </a:endParaRPr>
          </a:p>
        </p:txBody>
      </p:sp>
      <p:sp>
        <p:nvSpPr>
          <p:cNvPr id="11" name="Rectangle 10"/>
          <p:cNvSpPr/>
          <p:nvPr/>
        </p:nvSpPr>
        <p:spPr>
          <a:xfrm>
            <a:off x="5688004" y="4703627"/>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Communication &amp; Messaging</a:t>
            </a:r>
            <a:endParaRPr lang="en-ZA" sz="1400" dirty="0">
              <a:solidFill>
                <a:srgbClr val="FFFFFF"/>
              </a:solidFill>
            </a:endParaRPr>
          </a:p>
        </p:txBody>
      </p:sp>
      <p:grpSp>
        <p:nvGrpSpPr>
          <p:cNvPr id="12" name="Group 11"/>
          <p:cNvGrpSpPr/>
          <p:nvPr/>
        </p:nvGrpSpPr>
        <p:grpSpPr>
          <a:xfrm>
            <a:off x="4659951" y="4495554"/>
            <a:ext cx="1054100" cy="592138"/>
            <a:chOff x="800100" y="1273175"/>
            <a:chExt cx="4868863" cy="3275013"/>
          </a:xfrm>
          <a:solidFill>
            <a:schemeClr val="bg2">
              <a:lumMod val="60000"/>
              <a:lumOff val="40000"/>
            </a:schemeClr>
          </a:solidFill>
        </p:grpSpPr>
        <p:sp>
          <p:nvSpPr>
            <p:cNvPr id="13" name="Freeform 5"/>
            <p:cNvSpPr>
              <a:spLocks/>
            </p:cNvSpPr>
            <p:nvPr/>
          </p:nvSpPr>
          <p:spPr bwMode="auto">
            <a:xfrm>
              <a:off x="800100" y="1273175"/>
              <a:ext cx="2838450" cy="2665413"/>
            </a:xfrm>
            <a:custGeom>
              <a:avLst/>
              <a:gdLst/>
              <a:ahLst/>
              <a:cxnLst>
                <a:cxn ang="0">
                  <a:pos x="513" y="569"/>
                </a:cxn>
                <a:cxn ang="0">
                  <a:pos x="385" y="690"/>
                </a:cxn>
                <a:cxn ang="0">
                  <a:pos x="340" y="669"/>
                </a:cxn>
                <a:cxn ang="0">
                  <a:pos x="354" y="546"/>
                </a:cxn>
                <a:cxn ang="0">
                  <a:pos x="454" y="0"/>
                </a:cxn>
                <a:cxn ang="0">
                  <a:pos x="755" y="166"/>
                </a:cxn>
                <a:cxn ang="0">
                  <a:pos x="490" y="441"/>
                </a:cxn>
                <a:cxn ang="0">
                  <a:pos x="513" y="569"/>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6"/>
            <p:cNvSpPr>
              <a:spLocks noEditPoints="1"/>
            </p:cNvSpPr>
            <p:nvPr/>
          </p:nvSpPr>
          <p:spPr bwMode="auto">
            <a:xfrm>
              <a:off x="2547938" y="1978025"/>
              <a:ext cx="3121025" cy="2570163"/>
            </a:xfrm>
            <a:custGeom>
              <a:avLst/>
              <a:gdLst/>
              <a:ahLst/>
              <a:cxnLst>
                <a:cxn ang="0">
                  <a:pos x="257" y="254"/>
                </a:cxn>
                <a:cxn ang="0">
                  <a:pos x="257" y="322"/>
                </a:cxn>
                <a:cxn ang="0">
                  <a:pos x="257" y="254"/>
                </a:cxn>
                <a:cxn ang="0">
                  <a:pos x="380" y="254"/>
                </a:cxn>
                <a:cxn ang="0">
                  <a:pos x="380" y="322"/>
                </a:cxn>
                <a:cxn ang="0">
                  <a:pos x="380" y="254"/>
                </a:cxn>
                <a:cxn ang="0">
                  <a:pos x="504" y="254"/>
                </a:cxn>
                <a:cxn ang="0">
                  <a:pos x="504" y="322"/>
                </a:cxn>
                <a:cxn ang="0">
                  <a:pos x="504" y="254"/>
                </a:cxn>
                <a:cxn ang="0">
                  <a:pos x="480" y="520"/>
                </a:cxn>
                <a:cxn ang="0">
                  <a:pos x="494" y="643"/>
                </a:cxn>
                <a:cxn ang="0">
                  <a:pos x="449" y="664"/>
                </a:cxn>
                <a:cxn ang="0">
                  <a:pos x="303" y="526"/>
                </a:cxn>
                <a:cxn ang="0">
                  <a:pos x="74" y="369"/>
                </a:cxn>
                <a:cxn ang="0">
                  <a:pos x="380" y="0"/>
                </a:cxn>
                <a:cxn ang="0">
                  <a:pos x="480" y="520"/>
                </a:cxn>
                <a:cxn ang="0">
                  <a:pos x="434" y="578"/>
                </a:cxn>
                <a:cxn ang="0">
                  <a:pos x="425" y="503"/>
                </a:cxn>
                <a:cxn ang="0">
                  <a:pos x="425" y="503"/>
                </a:cxn>
                <a:cxn ang="0">
                  <a:pos x="446" y="475"/>
                </a:cxn>
                <a:cxn ang="0">
                  <a:pos x="380" y="52"/>
                </a:cxn>
                <a:cxn ang="0">
                  <a:pos x="315" y="475"/>
                </a:cxn>
                <a:cxn ang="0">
                  <a:pos x="332" y="483"/>
                </a:cxn>
                <a:cxn ang="0">
                  <a:pos x="434" y="578"/>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grpSp>
        <p:nvGrpSpPr>
          <p:cNvPr id="15" name="noun_project_0826.eps"/>
          <p:cNvGrpSpPr>
            <a:grpSpLocks/>
          </p:cNvGrpSpPr>
          <p:nvPr/>
        </p:nvGrpSpPr>
        <p:grpSpPr bwMode="auto">
          <a:xfrm>
            <a:off x="463582" y="4404592"/>
            <a:ext cx="671793" cy="694566"/>
            <a:chOff x="4044" y="2501"/>
            <a:chExt cx="290" cy="364"/>
          </a:xfrm>
          <a:solidFill>
            <a:schemeClr val="bg2">
              <a:lumMod val="60000"/>
              <a:lumOff val="40000"/>
            </a:schemeClr>
          </a:solidFill>
        </p:grpSpPr>
        <p:sp>
          <p:nvSpPr>
            <p:cNvPr id="16" name="Freeform 280"/>
            <p:cNvSpPr>
              <a:spLocks/>
            </p:cNvSpPr>
            <p:nvPr/>
          </p:nvSpPr>
          <p:spPr bwMode="auto">
            <a:xfrm>
              <a:off x="4161" y="2605"/>
              <a:ext cx="54" cy="54"/>
            </a:xfrm>
            <a:custGeom>
              <a:avLst/>
              <a:gdLst>
                <a:gd name="T0" fmla="*/ 3 w 486"/>
                <a:gd name="T1" fmla="*/ 0 h 485"/>
                <a:gd name="T2" fmla="*/ 4 w 486"/>
                <a:gd name="T3" fmla="*/ 0 h 485"/>
                <a:gd name="T4" fmla="*/ 4 w 486"/>
                <a:gd name="T5" fmla="*/ 0 h 485"/>
                <a:gd name="T6" fmla="*/ 4 w 486"/>
                <a:gd name="T7" fmla="*/ 0 h 485"/>
                <a:gd name="T8" fmla="*/ 5 w 486"/>
                <a:gd name="T9" fmla="*/ 1 h 485"/>
                <a:gd name="T10" fmla="*/ 5 w 486"/>
                <a:gd name="T11" fmla="*/ 1 h 485"/>
                <a:gd name="T12" fmla="*/ 5 w 486"/>
                <a:gd name="T13" fmla="*/ 1 h 485"/>
                <a:gd name="T14" fmla="*/ 6 w 486"/>
                <a:gd name="T15" fmla="*/ 2 h 485"/>
                <a:gd name="T16" fmla="*/ 6 w 486"/>
                <a:gd name="T17" fmla="*/ 2 h 485"/>
                <a:gd name="T18" fmla="*/ 6 w 486"/>
                <a:gd name="T19" fmla="*/ 2 h 485"/>
                <a:gd name="T20" fmla="*/ 6 w 486"/>
                <a:gd name="T21" fmla="*/ 3 h 485"/>
                <a:gd name="T22" fmla="*/ 6 w 486"/>
                <a:gd name="T23" fmla="*/ 3 h 485"/>
                <a:gd name="T24" fmla="*/ 6 w 486"/>
                <a:gd name="T25" fmla="*/ 4 h 485"/>
                <a:gd name="T26" fmla="*/ 6 w 486"/>
                <a:gd name="T27" fmla="*/ 4 h 485"/>
                <a:gd name="T28" fmla="*/ 6 w 486"/>
                <a:gd name="T29" fmla="*/ 5 h 485"/>
                <a:gd name="T30" fmla="*/ 5 w 486"/>
                <a:gd name="T31" fmla="*/ 5 h 485"/>
                <a:gd name="T32" fmla="*/ 5 w 486"/>
                <a:gd name="T33" fmla="*/ 5 h 485"/>
                <a:gd name="T34" fmla="*/ 5 w 486"/>
                <a:gd name="T35" fmla="*/ 6 h 485"/>
                <a:gd name="T36" fmla="*/ 4 w 486"/>
                <a:gd name="T37" fmla="*/ 6 h 485"/>
                <a:gd name="T38" fmla="*/ 4 w 486"/>
                <a:gd name="T39" fmla="*/ 6 h 485"/>
                <a:gd name="T40" fmla="*/ 3 w 486"/>
                <a:gd name="T41" fmla="*/ 6 h 485"/>
                <a:gd name="T42" fmla="*/ 3 w 486"/>
                <a:gd name="T43" fmla="*/ 6 h 485"/>
                <a:gd name="T44" fmla="*/ 3 w 486"/>
                <a:gd name="T45" fmla="*/ 6 h 485"/>
                <a:gd name="T46" fmla="*/ 2 w 486"/>
                <a:gd name="T47" fmla="*/ 6 h 485"/>
                <a:gd name="T48" fmla="*/ 2 w 486"/>
                <a:gd name="T49" fmla="*/ 6 h 485"/>
                <a:gd name="T50" fmla="*/ 1 w 486"/>
                <a:gd name="T51" fmla="*/ 6 h 485"/>
                <a:gd name="T52" fmla="*/ 1 w 486"/>
                <a:gd name="T53" fmla="*/ 5 h 485"/>
                <a:gd name="T54" fmla="*/ 1 w 486"/>
                <a:gd name="T55" fmla="*/ 5 h 485"/>
                <a:gd name="T56" fmla="*/ 0 w 486"/>
                <a:gd name="T57" fmla="*/ 5 h 485"/>
                <a:gd name="T58" fmla="*/ 0 w 486"/>
                <a:gd name="T59" fmla="*/ 4 h 485"/>
                <a:gd name="T60" fmla="*/ 0 w 486"/>
                <a:gd name="T61" fmla="*/ 4 h 485"/>
                <a:gd name="T62" fmla="*/ 0 w 486"/>
                <a:gd name="T63" fmla="*/ 3 h 485"/>
                <a:gd name="T64" fmla="*/ 0 w 486"/>
                <a:gd name="T65" fmla="*/ 3 h 485"/>
                <a:gd name="T66" fmla="*/ 0 w 486"/>
                <a:gd name="T67" fmla="*/ 3 h 485"/>
                <a:gd name="T68" fmla="*/ 0 w 486"/>
                <a:gd name="T69" fmla="*/ 2 h 485"/>
                <a:gd name="T70" fmla="*/ 0 w 486"/>
                <a:gd name="T71" fmla="*/ 2 h 485"/>
                <a:gd name="T72" fmla="*/ 0 w 486"/>
                <a:gd name="T73" fmla="*/ 1 h 485"/>
                <a:gd name="T74" fmla="*/ 1 w 486"/>
                <a:gd name="T75" fmla="*/ 1 h 485"/>
                <a:gd name="T76" fmla="*/ 1 w 486"/>
                <a:gd name="T77" fmla="*/ 1 h 485"/>
                <a:gd name="T78" fmla="*/ 1 w 486"/>
                <a:gd name="T79" fmla="*/ 0 h 485"/>
                <a:gd name="T80" fmla="*/ 2 w 486"/>
                <a:gd name="T81" fmla="*/ 0 h 485"/>
                <a:gd name="T82" fmla="*/ 2 w 486"/>
                <a:gd name="T83" fmla="*/ 0 h 485"/>
                <a:gd name="T84" fmla="*/ 3 w 486"/>
                <a:gd name="T85" fmla="*/ 0 h 485"/>
                <a:gd name="T86" fmla="*/ 3 w 486"/>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6"/>
                <a:gd name="T133" fmla="*/ 0 h 485"/>
                <a:gd name="T134" fmla="*/ 486 w 486"/>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6" h="485">
                  <a:moveTo>
                    <a:pt x="247" y="0"/>
                  </a:moveTo>
                  <a:lnTo>
                    <a:pt x="285" y="3"/>
                  </a:lnTo>
                  <a:lnTo>
                    <a:pt x="322" y="12"/>
                  </a:lnTo>
                  <a:lnTo>
                    <a:pt x="356" y="27"/>
                  </a:lnTo>
                  <a:lnTo>
                    <a:pt x="387" y="46"/>
                  </a:lnTo>
                  <a:lnTo>
                    <a:pt x="416" y="70"/>
                  </a:lnTo>
                  <a:lnTo>
                    <a:pt x="439" y="98"/>
                  </a:lnTo>
                  <a:lnTo>
                    <a:pt x="459" y="129"/>
                  </a:lnTo>
                  <a:lnTo>
                    <a:pt x="474" y="163"/>
                  </a:lnTo>
                  <a:lnTo>
                    <a:pt x="483" y="200"/>
                  </a:lnTo>
                  <a:lnTo>
                    <a:pt x="486" y="238"/>
                  </a:lnTo>
                  <a:lnTo>
                    <a:pt x="483" y="276"/>
                  </a:lnTo>
                  <a:lnTo>
                    <a:pt x="476" y="310"/>
                  </a:lnTo>
                  <a:lnTo>
                    <a:pt x="464" y="343"/>
                  </a:lnTo>
                  <a:lnTo>
                    <a:pt x="447" y="374"/>
                  </a:lnTo>
                  <a:lnTo>
                    <a:pt x="427" y="401"/>
                  </a:lnTo>
                  <a:lnTo>
                    <a:pt x="403" y="426"/>
                  </a:lnTo>
                  <a:lnTo>
                    <a:pt x="377" y="446"/>
                  </a:lnTo>
                  <a:lnTo>
                    <a:pt x="347" y="462"/>
                  </a:lnTo>
                  <a:lnTo>
                    <a:pt x="316" y="475"/>
                  </a:lnTo>
                  <a:lnTo>
                    <a:pt x="282" y="482"/>
                  </a:lnTo>
                  <a:lnTo>
                    <a:pt x="247" y="485"/>
                  </a:lnTo>
                  <a:lnTo>
                    <a:pt x="210" y="482"/>
                  </a:lnTo>
                  <a:lnTo>
                    <a:pt x="175" y="475"/>
                  </a:lnTo>
                  <a:lnTo>
                    <a:pt x="142" y="462"/>
                  </a:lnTo>
                  <a:lnTo>
                    <a:pt x="111" y="446"/>
                  </a:lnTo>
                  <a:lnTo>
                    <a:pt x="84" y="426"/>
                  </a:lnTo>
                  <a:lnTo>
                    <a:pt x="60" y="401"/>
                  </a:lnTo>
                  <a:lnTo>
                    <a:pt x="40" y="374"/>
                  </a:lnTo>
                  <a:lnTo>
                    <a:pt x="22" y="343"/>
                  </a:lnTo>
                  <a:lnTo>
                    <a:pt x="10" y="310"/>
                  </a:lnTo>
                  <a:lnTo>
                    <a:pt x="3" y="276"/>
                  </a:lnTo>
                  <a:lnTo>
                    <a:pt x="0" y="238"/>
                  </a:lnTo>
                  <a:lnTo>
                    <a:pt x="3" y="203"/>
                  </a:lnTo>
                  <a:lnTo>
                    <a:pt x="10" y="170"/>
                  </a:lnTo>
                  <a:lnTo>
                    <a:pt x="22" y="138"/>
                  </a:lnTo>
                  <a:lnTo>
                    <a:pt x="40" y="108"/>
                  </a:lnTo>
                  <a:lnTo>
                    <a:pt x="60" y="82"/>
                  </a:lnTo>
                  <a:lnTo>
                    <a:pt x="84" y="58"/>
                  </a:lnTo>
                  <a:lnTo>
                    <a:pt x="111" y="38"/>
                  </a:lnTo>
                  <a:lnTo>
                    <a:pt x="142" y="22"/>
                  </a:lnTo>
                  <a:lnTo>
                    <a:pt x="175" y="10"/>
                  </a:lnTo>
                  <a:lnTo>
                    <a:pt x="210" y="2"/>
                  </a:lnTo>
                  <a:lnTo>
                    <a:pt x="24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7" name="Freeform 281"/>
            <p:cNvSpPr>
              <a:spLocks noEditPoints="1"/>
            </p:cNvSpPr>
            <p:nvPr/>
          </p:nvSpPr>
          <p:spPr bwMode="auto">
            <a:xfrm>
              <a:off x="4095" y="2589"/>
              <a:ext cx="168" cy="276"/>
            </a:xfrm>
            <a:custGeom>
              <a:avLst/>
              <a:gdLst>
                <a:gd name="T0" fmla="*/ 6 w 1514"/>
                <a:gd name="T1" fmla="*/ 25 h 2489"/>
                <a:gd name="T2" fmla="*/ 6 w 1514"/>
                <a:gd name="T3" fmla="*/ 25 h 2489"/>
                <a:gd name="T4" fmla="*/ 5 w 1514"/>
                <a:gd name="T5" fmla="*/ 25 h 2489"/>
                <a:gd name="T6" fmla="*/ 5 w 1514"/>
                <a:gd name="T7" fmla="*/ 24 h 2489"/>
                <a:gd name="T8" fmla="*/ 17 w 1514"/>
                <a:gd name="T9" fmla="*/ 0 h 2489"/>
                <a:gd name="T10" fmla="*/ 18 w 1514"/>
                <a:gd name="T11" fmla="*/ 1 h 2489"/>
                <a:gd name="T12" fmla="*/ 19 w 1514"/>
                <a:gd name="T13" fmla="*/ 2 h 2489"/>
                <a:gd name="T14" fmla="*/ 16 w 1514"/>
                <a:gd name="T15" fmla="*/ 9 h 2489"/>
                <a:gd name="T16" fmla="*/ 18 w 1514"/>
                <a:gd name="T17" fmla="*/ 22 h 2489"/>
                <a:gd name="T18" fmla="*/ 18 w 1514"/>
                <a:gd name="T19" fmla="*/ 23 h 2489"/>
                <a:gd name="T20" fmla="*/ 14 w 1514"/>
                <a:gd name="T21" fmla="*/ 24 h 2489"/>
                <a:gd name="T22" fmla="*/ 14 w 1514"/>
                <a:gd name="T23" fmla="*/ 26 h 2489"/>
                <a:gd name="T24" fmla="*/ 14 w 1514"/>
                <a:gd name="T25" fmla="*/ 28 h 2489"/>
                <a:gd name="T26" fmla="*/ 14 w 1514"/>
                <a:gd name="T27" fmla="*/ 29 h 2489"/>
                <a:gd name="T28" fmla="*/ 14 w 1514"/>
                <a:gd name="T29" fmla="*/ 30 h 2489"/>
                <a:gd name="T30" fmla="*/ 14 w 1514"/>
                <a:gd name="T31" fmla="*/ 30 h 2489"/>
                <a:gd name="T32" fmla="*/ 13 w 1514"/>
                <a:gd name="T33" fmla="*/ 31 h 2489"/>
                <a:gd name="T34" fmla="*/ 12 w 1514"/>
                <a:gd name="T35" fmla="*/ 31 h 2489"/>
                <a:gd name="T36" fmla="*/ 11 w 1514"/>
                <a:gd name="T37" fmla="*/ 30 h 2489"/>
                <a:gd name="T38" fmla="*/ 10 w 1514"/>
                <a:gd name="T39" fmla="*/ 29 h 2489"/>
                <a:gd name="T40" fmla="*/ 10 w 1514"/>
                <a:gd name="T41" fmla="*/ 26 h 2489"/>
                <a:gd name="T42" fmla="*/ 10 w 1514"/>
                <a:gd name="T43" fmla="*/ 23 h 2489"/>
                <a:gd name="T44" fmla="*/ 10 w 1514"/>
                <a:gd name="T45" fmla="*/ 29 h 2489"/>
                <a:gd name="T46" fmla="*/ 9 w 1514"/>
                <a:gd name="T47" fmla="*/ 30 h 2489"/>
                <a:gd name="T48" fmla="*/ 9 w 1514"/>
                <a:gd name="T49" fmla="*/ 30 h 2489"/>
                <a:gd name="T50" fmla="*/ 8 w 1514"/>
                <a:gd name="T51" fmla="*/ 31 h 2489"/>
                <a:gd name="T52" fmla="*/ 7 w 1514"/>
                <a:gd name="T53" fmla="*/ 30 h 2489"/>
                <a:gd name="T54" fmla="*/ 7 w 1514"/>
                <a:gd name="T55" fmla="*/ 30 h 2489"/>
                <a:gd name="T56" fmla="*/ 6 w 1514"/>
                <a:gd name="T57" fmla="*/ 30 h 2489"/>
                <a:gd name="T58" fmla="*/ 4 w 1514"/>
                <a:gd name="T59" fmla="*/ 29 h 2489"/>
                <a:gd name="T60" fmla="*/ 3 w 1514"/>
                <a:gd name="T61" fmla="*/ 28 h 2489"/>
                <a:gd name="T62" fmla="*/ 1 w 1514"/>
                <a:gd name="T63" fmla="*/ 27 h 2489"/>
                <a:gd name="T64" fmla="*/ 0 w 1514"/>
                <a:gd name="T65" fmla="*/ 26 h 2489"/>
                <a:gd name="T66" fmla="*/ 0 w 1514"/>
                <a:gd name="T67" fmla="*/ 25 h 2489"/>
                <a:gd name="T68" fmla="*/ 0 w 1514"/>
                <a:gd name="T69" fmla="*/ 25 h 2489"/>
                <a:gd name="T70" fmla="*/ 1 w 1514"/>
                <a:gd name="T71" fmla="*/ 24 h 2489"/>
                <a:gd name="T72" fmla="*/ 1 w 1514"/>
                <a:gd name="T73" fmla="*/ 24 h 2489"/>
                <a:gd name="T74" fmla="*/ 2 w 1514"/>
                <a:gd name="T75" fmla="*/ 24 h 2489"/>
                <a:gd name="T76" fmla="*/ 6 w 1514"/>
                <a:gd name="T77" fmla="*/ 23 h 2489"/>
                <a:gd name="T78" fmla="*/ 3 w 1514"/>
                <a:gd name="T79" fmla="*/ 23 h 2489"/>
                <a:gd name="T80" fmla="*/ 7 w 1514"/>
                <a:gd name="T81" fmla="*/ 15 h 2489"/>
                <a:gd name="T82" fmla="*/ 4 w 1514"/>
                <a:gd name="T83" fmla="*/ 9 h 2489"/>
                <a:gd name="T84" fmla="*/ 4 w 1514"/>
                <a:gd name="T85" fmla="*/ 7 h 2489"/>
                <a:gd name="T86" fmla="*/ 3 w 1514"/>
                <a:gd name="T87" fmla="*/ 6 h 2489"/>
                <a:gd name="T88" fmla="*/ 3 w 1514"/>
                <a:gd name="T89" fmla="*/ 4 h 2489"/>
                <a:gd name="T90" fmla="*/ 2 w 1514"/>
                <a:gd name="T91" fmla="*/ 3 h 2489"/>
                <a:gd name="T92" fmla="*/ 2 w 1514"/>
                <a:gd name="T93" fmla="*/ 2 h 2489"/>
                <a:gd name="T94" fmla="*/ 2 w 1514"/>
                <a:gd name="T95" fmla="*/ 1 h 2489"/>
                <a:gd name="T96" fmla="*/ 3 w 1514"/>
                <a:gd name="T97" fmla="*/ 0 h 2489"/>
                <a:gd name="T98" fmla="*/ 4 w 1514"/>
                <a:gd name="T99" fmla="*/ 0 h 2489"/>
                <a:gd name="T100" fmla="*/ 5 w 1514"/>
                <a:gd name="T101" fmla="*/ 1 h 2489"/>
                <a:gd name="T102" fmla="*/ 13 w 1514"/>
                <a:gd name="T103" fmla="*/ 8 h 2489"/>
                <a:gd name="T104" fmla="*/ 16 w 1514"/>
                <a:gd name="T105" fmla="*/ 1 h 2489"/>
                <a:gd name="T106" fmla="*/ 16 w 1514"/>
                <a:gd name="T107" fmla="*/ 0 h 2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4"/>
                <a:gd name="T163" fmla="*/ 0 h 2489"/>
                <a:gd name="T164" fmla="*/ 1514 w 1514"/>
                <a:gd name="T165" fmla="*/ 2489 h 2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4" h="2489">
                  <a:moveTo>
                    <a:pt x="479" y="1943"/>
                  </a:moveTo>
                  <a:lnTo>
                    <a:pt x="479" y="1968"/>
                  </a:lnTo>
                  <a:lnTo>
                    <a:pt x="479" y="1994"/>
                  </a:lnTo>
                  <a:lnTo>
                    <a:pt x="479" y="2019"/>
                  </a:lnTo>
                  <a:lnTo>
                    <a:pt x="479" y="2040"/>
                  </a:lnTo>
                  <a:lnTo>
                    <a:pt x="479" y="2057"/>
                  </a:lnTo>
                  <a:lnTo>
                    <a:pt x="469" y="2050"/>
                  </a:lnTo>
                  <a:lnTo>
                    <a:pt x="456" y="2041"/>
                  </a:lnTo>
                  <a:lnTo>
                    <a:pt x="440" y="2032"/>
                  </a:lnTo>
                  <a:lnTo>
                    <a:pt x="424" y="2022"/>
                  </a:lnTo>
                  <a:lnTo>
                    <a:pt x="409" y="2013"/>
                  </a:lnTo>
                  <a:lnTo>
                    <a:pt x="417" y="2000"/>
                  </a:lnTo>
                  <a:lnTo>
                    <a:pt x="428" y="1984"/>
                  </a:lnTo>
                  <a:lnTo>
                    <a:pt x="442" y="1970"/>
                  </a:lnTo>
                  <a:lnTo>
                    <a:pt x="459" y="1956"/>
                  </a:lnTo>
                  <a:lnTo>
                    <a:pt x="479" y="1943"/>
                  </a:lnTo>
                  <a:close/>
                  <a:moveTo>
                    <a:pt x="1377" y="0"/>
                  </a:moveTo>
                  <a:lnTo>
                    <a:pt x="1401" y="1"/>
                  </a:lnTo>
                  <a:lnTo>
                    <a:pt x="1428" y="9"/>
                  </a:lnTo>
                  <a:lnTo>
                    <a:pt x="1453" y="19"/>
                  </a:lnTo>
                  <a:lnTo>
                    <a:pt x="1475" y="32"/>
                  </a:lnTo>
                  <a:lnTo>
                    <a:pt x="1491" y="47"/>
                  </a:lnTo>
                  <a:lnTo>
                    <a:pt x="1503" y="65"/>
                  </a:lnTo>
                  <a:lnTo>
                    <a:pt x="1511" y="86"/>
                  </a:lnTo>
                  <a:lnTo>
                    <a:pt x="1514" y="111"/>
                  </a:lnTo>
                  <a:lnTo>
                    <a:pt x="1512" y="137"/>
                  </a:lnTo>
                  <a:lnTo>
                    <a:pt x="1507" y="169"/>
                  </a:lnTo>
                  <a:lnTo>
                    <a:pt x="1496" y="202"/>
                  </a:lnTo>
                  <a:lnTo>
                    <a:pt x="1333" y="698"/>
                  </a:lnTo>
                  <a:lnTo>
                    <a:pt x="1333" y="702"/>
                  </a:lnTo>
                  <a:lnTo>
                    <a:pt x="1332" y="707"/>
                  </a:lnTo>
                  <a:lnTo>
                    <a:pt x="1154" y="1200"/>
                  </a:lnTo>
                  <a:lnTo>
                    <a:pt x="1470" y="1815"/>
                  </a:lnTo>
                  <a:lnTo>
                    <a:pt x="1473" y="1823"/>
                  </a:lnTo>
                  <a:lnTo>
                    <a:pt x="1473" y="1832"/>
                  </a:lnTo>
                  <a:lnTo>
                    <a:pt x="1470" y="1840"/>
                  </a:lnTo>
                  <a:lnTo>
                    <a:pt x="1464" y="1847"/>
                  </a:lnTo>
                  <a:lnTo>
                    <a:pt x="1456" y="1851"/>
                  </a:lnTo>
                  <a:lnTo>
                    <a:pt x="1447" y="1853"/>
                  </a:lnTo>
                  <a:lnTo>
                    <a:pt x="1174" y="1852"/>
                  </a:lnTo>
                  <a:lnTo>
                    <a:pt x="1174" y="1895"/>
                  </a:lnTo>
                  <a:lnTo>
                    <a:pt x="1174" y="1939"/>
                  </a:lnTo>
                  <a:lnTo>
                    <a:pt x="1174" y="1983"/>
                  </a:lnTo>
                  <a:lnTo>
                    <a:pt x="1174" y="2028"/>
                  </a:lnTo>
                  <a:lnTo>
                    <a:pt x="1174" y="2072"/>
                  </a:lnTo>
                  <a:lnTo>
                    <a:pt x="1174" y="2115"/>
                  </a:lnTo>
                  <a:lnTo>
                    <a:pt x="1173" y="2156"/>
                  </a:lnTo>
                  <a:lnTo>
                    <a:pt x="1173" y="2194"/>
                  </a:lnTo>
                  <a:lnTo>
                    <a:pt x="1173" y="2229"/>
                  </a:lnTo>
                  <a:lnTo>
                    <a:pt x="1173" y="2261"/>
                  </a:lnTo>
                  <a:lnTo>
                    <a:pt x="1173" y="2287"/>
                  </a:lnTo>
                  <a:lnTo>
                    <a:pt x="1173" y="2310"/>
                  </a:lnTo>
                  <a:lnTo>
                    <a:pt x="1173" y="2326"/>
                  </a:lnTo>
                  <a:lnTo>
                    <a:pt x="1173" y="2336"/>
                  </a:lnTo>
                  <a:lnTo>
                    <a:pt x="1173" y="2340"/>
                  </a:lnTo>
                  <a:lnTo>
                    <a:pt x="1171" y="2369"/>
                  </a:lnTo>
                  <a:lnTo>
                    <a:pt x="1166" y="2394"/>
                  </a:lnTo>
                  <a:lnTo>
                    <a:pt x="1159" y="2416"/>
                  </a:lnTo>
                  <a:lnTo>
                    <a:pt x="1149" y="2434"/>
                  </a:lnTo>
                  <a:lnTo>
                    <a:pt x="1136" y="2448"/>
                  </a:lnTo>
                  <a:lnTo>
                    <a:pt x="1122" y="2461"/>
                  </a:lnTo>
                  <a:lnTo>
                    <a:pt x="1108" y="2470"/>
                  </a:lnTo>
                  <a:lnTo>
                    <a:pt x="1093" y="2477"/>
                  </a:lnTo>
                  <a:lnTo>
                    <a:pt x="1077" y="2482"/>
                  </a:lnTo>
                  <a:lnTo>
                    <a:pt x="1062" y="2485"/>
                  </a:lnTo>
                  <a:lnTo>
                    <a:pt x="1048" y="2487"/>
                  </a:lnTo>
                  <a:lnTo>
                    <a:pt x="1035" y="2489"/>
                  </a:lnTo>
                  <a:lnTo>
                    <a:pt x="1024" y="2489"/>
                  </a:lnTo>
                  <a:lnTo>
                    <a:pt x="1011" y="2488"/>
                  </a:lnTo>
                  <a:lnTo>
                    <a:pt x="994" y="2486"/>
                  </a:lnTo>
                  <a:lnTo>
                    <a:pt x="975" y="2482"/>
                  </a:lnTo>
                  <a:lnTo>
                    <a:pt x="955" y="2475"/>
                  </a:lnTo>
                  <a:lnTo>
                    <a:pt x="935" y="2464"/>
                  </a:lnTo>
                  <a:lnTo>
                    <a:pt x="919" y="2456"/>
                  </a:lnTo>
                  <a:lnTo>
                    <a:pt x="899" y="2445"/>
                  </a:lnTo>
                  <a:lnTo>
                    <a:pt x="876" y="2433"/>
                  </a:lnTo>
                  <a:lnTo>
                    <a:pt x="849" y="2419"/>
                  </a:lnTo>
                  <a:lnTo>
                    <a:pt x="820" y="2403"/>
                  </a:lnTo>
                  <a:lnTo>
                    <a:pt x="825" y="2380"/>
                  </a:lnTo>
                  <a:lnTo>
                    <a:pt x="827" y="2351"/>
                  </a:lnTo>
                  <a:lnTo>
                    <a:pt x="827" y="2075"/>
                  </a:lnTo>
                  <a:lnTo>
                    <a:pt x="843" y="2084"/>
                  </a:lnTo>
                  <a:lnTo>
                    <a:pt x="860" y="2093"/>
                  </a:lnTo>
                  <a:lnTo>
                    <a:pt x="876" y="2103"/>
                  </a:lnTo>
                  <a:lnTo>
                    <a:pt x="876" y="1851"/>
                  </a:lnTo>
                  <a:lnTo>
                    <a:pt x="799" y="1851"/>
                  </a:lnTo>
                  <a:lnTo>
                    <a:pt x="801" y="2351"/>
                  </a:lnTo>
                  <a:lnTo>
                    <a:pt x="799" y="2373"/>
                  </a:lnTo>
                  <a:lnTo>
                    <a:pt x="796" y="2391"/>
                  </a:lnTo>
                  <a:lnTo>
                    <a:pt x="787" y="2413"/>
                  </a:lnTo>
                  <a:lnTo>
                    <a:pt x="776" y="2430"/>
                  </a:lnTo>
                  <a:lnTo>
                    <a:pt x="762" y="2445"/>
                  </a:lnTo>
                  <a:lnTo>
                    <a:pt x="748" y="2457"/>
                  </a:lnTo>
                  <a:lnTo>
                    <a:pt x="732" y="2466"/>
                  </a:lnTo>
                  <a:lnTo>
                    <a:pt x="715" y="2473"/>
                  </a:lnTo>
                  <a:lnTo>
                    <a:pt x="700" y="2478"/>
                  </a:lnTo>
                  <a:lnTo>
                    <a:pt x="685" y="2482"/>
                  </a:lnTo>
                  <a:lnTo>
                    <a:pt x="671" y="2484"/>
                  </a:lnTo>
                  <a:lnTo>
                    <a:pt x="659" y="2485"/>
                  </a:lnTo>
                  <a:lnTo>
                    <a:pt x="650" y="2485"/>
                  </a:lnTo>
                  <a:lnTo>
                    <a:pt x="635" y="2484"/>
                  </a:lnTo>
                  <a:lnTo>
                    <a:pt x="615" y="2482"/>
                  </a:lnTo>
                  <a:lnTo>
                    <a:pt x="593" y="2476"/>
                  </a:lnTo>
                  <a:lnTo>
                    <a:pt x="592" y="2475"/>
                  </a:lnTo>
                  <a:lnTo>
                    <a:pt x="587" y="2473"/>
                  </a:lnTo>
                  <a:lnTo>
                    <a:pt x="579" y="2470"/>
                  </a:lnTo>
                  <a:lnTo>
                    <a:pt x="571" y="2466"/>
                  </a:lnTo>
                  <a:lnTo>
                    <a:pt x="564" y="2462"/>
                  </a:lnTo>
                  <a:lnTo>
                    <a:pt x="558" y="2459"/>
                  </a:lnTo>
                  <a:lnTo>
                    <a:pt x="537" y="2447"/>
                  </a:lnTo>
                  <a:lnTo>
                    <a:pt x="512" y="2434"/>
                  </a:lnTo>
                  <a:lnTo>
                    <a:pt x="483" y="2419"/>
                  </a:lnTo>
                  <a:lnTo>
                    <a:pt x="453" y="2401"/>
                  </a:lnTo>
                  <a:lnTo>
                    <a:pt x="419" y="2384"/>
                  </a:lnTo>
                  <a:lnTo>
                    <a:pt x="384" y="2365"/>
                  </a:lnTo>
                  <a:lnTo>
                    <a:pt x="348" y="2345"/>
                  </a:lnTo>
                  <a:lnTo>
                    <a:pt x="312" y="2326"/>
                  </a:lnTo>
                  <a:lnTo>
                    <a:pt x="276" y="2307"/>
                  </a:lnTo>
                  <a:lnTo>
                    <a:pt x="240" y="2287"/>
                  </a:lnTo>
                  <a:lnTo>
                    <a:pt x="205" y="2268"/>
                  </a:lnTo>
                  <a:lnTo>
                    <a:pt x="174" y="2250"/>
                  </a:lnTo>
                  <a:lnTo>
                    <a:pt x="144" y="2234"/>
                  </a:lnTo>
                  <a:lnTo>
                    <a:pt x="116" y="2219"/>
                  </a:lnTo>
                  <a:lnTo>
                    <a:pt x="94" y="2207"/>
                  </a:lnTo>
                  <a:lnTo>
                    <a:pt x="75" y="2195"/>
                  </a:lnTo>
                  <a:lnTo>
                    <a:pt x="50" y="2179"/>
                  </a:lnTo>
                  <a:lnTo>
                    <a:pt x="31" y="2161"/>
                  </a:lnTo>
                  <a:lnTo>
                    <a:pt x="17" y="2142"/>
                  </a:lnTo>
                  <a:lnTo>
                    <a:pt x="8" y="2123"/>
                  </a:lnTo>
                  <a:lnTo>
                    <a:pt x="2" y="2104"/>
                  </a:lnTo>
                  <a:lnTo>
                    <a:pt x="0" y="2084"/>
                  </a:lnTo>
                  <a:lnTo>
                    <a:pt x="1" y="2065"/>
                  </a:lnTo>
                  <a:lnTo>
                    <a:pt x="3" y="2048"/>
                  </a:lnTo>
                  <a:lnTo>
                    <a:pt x="7" y="2031"/>
                  </a:lnTo>
                  <a:lnTo>
                    <a:pt x="12" y="2017"/>
                  </a:lnTo>
                  <a:lnTo>
                    <a:pt x="17" y="2005"/>
                  </a:lnTo>
                  <a:lnTo>
                    <a:pt x="22" y="1994"/>
                  </a:lnTo>
                  <a:lnTo>
                    <a:pt x="29" y="1985"/>
                  </a:lnTo>
                  <a:lnTo>
                    <a:pt x="36" y="1975"/>
                  </a:lnTo>
                  <a:lnTo>
                    <a:pt x="44" y="1964"/>
                  </a:lnTo>
                  <a:lnTo>
                    <a:pt x="55" y="1953"/>
                  </a:lnTo>
                  <a:lnTo>
                    <a:pt x="66" y="1942"/>
                  </a:lnTo>
                  <a:lnTo>
                    <a:pt x="81" y="1932"/>
                  </a:lnTo>
                  <a:lnTo>
                    <a:pt x="96" y="1924"/>
                  </a:lnTo>
                  <a:lnTo>
                    <a:pt x="113" y="1918"/>
                  </a:lnTo>
                  <a:lnTo>
                    <a:pt x="132" y="1915"/>
                  </a:lnTo>
                  <a:lnTo>
                    <a:pt x="152" y="1915"/>
                  </a:lnTo>
                  <a:lnTo>
                    <a:pt x="175" y="1918"/>
                  </a:lnTo>
                  <a:lnTo>
                    <a:pt x="199" y="1926"/>
                  </a:lnTo>
                  <a:lnTo>
                    <a:pt x="226" y="1939"/>
                  </a:lnTo>
                  <a:lnTo>
                    <a:pt x="506" y="2102"/>
                  </a:lnTo>
                  <a:lnTo>
                    <a:pt x="505" y="1855"/>
                  </a:lnTo>
                  <a:lnTo>
                    <a:pt x="243" y="1857"/>
                  </a:lnTo>
                  <a:lnTo>
                    <a:pt x="234" y="1855"/>
                  </a:lnTo>
                  <a:lnTo>
                    <a:pt x="227" y="1851"/>
                  </a:lnTo>
                  <a:lnTo>
                    <a:pt x="221" y="1845"/>
                  </a:lnTo>
                  <a:lnTo>
                    <a:pt x="218" y="1836"/>
                  </a:lnTo>
                  <a:lnTo>
                    <a:pt x="218" y="1827"/>
                  </a:lnTo>
                  <a:lnTo>
                    <a:pt x="220" y="1819"/>
                  </a:lnTo>
                  <a:lnTo>
                    <a:pt x="529" y="1208"/>
                  </a:lnTo>
                  <a:lnTo>
                    <a:pt x="352" y="722"/>
                  </a:lnTo>
                  <a:lnTo>
                    <a:pt x="351" y="717"/>
                  </a:lnTo>
                  <a:lnTo>
                    <a:pt x="351" y="714"/>
                  </a:lnTo>
                  <a:lnTo>
                    <a:pt x="344" y="696"/>
                  </a:lnTo>
                  <a:lnTo>
                    <a:pt x="337" y="675"/>
                  </a:lnTo>
                  <a:lnTo>
                    <a:pt x="329" y="649"/>
                  </a:lnTo>
                  <a:lnTo>
                    <a:pt x="320" y="621"/>
                  </a:lnTo>
                  <a:lnTo>
                    <a:pt x="310" y="590"/>
                  </a:lnTo>
                  <a:lnTo>
                    <a:pt x="298" y="558"/>
                  </a:lnTo>
                  <a:lnTo>
                    <a:pt x="288" y="525"/>
                  </a:lnTo>
                  <a:lnTo>
                    <a:pt x="276" y="490"/>
                  </a:lnTo>
                  <a:lnTo>
                    <a:pt x="265" y="455"/>
                  </a:lnTo>
                  <a:lnTo>
                    <a:pt x="253" y="421"/>
                  </a:lnTo>
                  <a:lnTo>
                    <a:pt x="242" y="387"/>
                  </a:lnTo>
                  <a:lnTo>
                    <a:pt x="232" y="354"/>
                  </a:lnTo>
                  <a:lnTo>
                    <a:pt x="222" y="325"/>
                  </a:lnTo>
                  <a:lnTo>
                    <a:pt x="213" y="296"/>
                  </a:lnTo>
                  <a:lnTo>
                    <a:pt x="204" y="271"/>
                  </a:lnTo>
                  <a:lnTo>
                    <a:pt x="197" y="249"/>
                  </a:lnTo>
                  <a:lnTo>
                    <a:pt x="191" y="231"/>
                  </a:lnTo>
                  <a:lnTo>
                    <a:pt x="187" y="218"/>
                  </a:lnTo>
                  <a:lnTo>
                    <a:pt x="184" y="209"/>
                  </a:lnTo>
                  <a:lnTo>
                    <a:pt x="183" y="206"/>
                  </a:lnTo>
                  <a:lnTo>
                    <a:pt x="173" y="172"/>
                  </a:lnTo>
                  <a:lnTo>
                    <a:pt x="168" y="141"/>
                  </a:lnTo>
                  <a:lnTo>
                    <a:pt x="166" y="114"/>
                  </a:lnTo>
                  <a:lnTo>
                    <a:pt x="169" y="90"/>
                  </a:lnTo>
                  <a:lnTo>
                    <a:pt x="177" y="69"/>
                  </a:lnTo>
                  <a:lnTo>
                    <a:pt x="188" y="50"/>
                  </a:lnTo>
                  <a:lnTo>
                    <a:pt x="204" y="35"/>
                  </a:lnTo>
                  <a:lnTo>
                    <a:pt x="226" y="23"/>
                  </a:lnTo>
                  <a:lnTo>
                    <a:pt x="251" y="13"/>
                  </a:lnTo>
                  <a:lnTo>
                    <a:pt x="278" y="5"/>
                  </a:lnTo>
                  <a:lnTo>
                    <a:pt x="303" y="3"/>
                  </a:lnTo>
                  <a:lnTo>
                    <a:pt x="326" y="6"/>
                  </a:lnTo>
                  <a:lnTo>
                    <a:pt x="346" y="15"/>
                  </a:lnTo>
                  <a:lnTo>
                    <a:pt x="366" y="27"/>
                  </a:lnTo>
                  <a:lnTo>
                    <a:pt x="384" y="44"/>
                  </a:lnTo>
                  <a:lnTo>
                    <a:pt x="400" y="67"/>
                  </a:lnTo>
                  <a:lnTo>
                    <a:pt x="414" y="94"/>
                  </a:lnTo>
                  <a:lnTo>
                    <a:pt x="426" y="127"/>
                  </a:lnTo>
                  <a:lnTo>
                    <a:pt x="610" y="684"/>
                  </a:lnTo>
                  <a:lnTo>
                    <a:pt x="1075" y="677"/>
                  </a:lnTo>
                  <a:lnTo>
                    <a:pt x="1074" y="673"/>
                  </a:lnTo>
                  <a:lnTo>
                    <a:pt x="1074" y="667"/>
                  </a:lnTo>
                  <a:lnTo>
                    <a:pt x="1075" y="663"/>
                  </a:lnTo>
                  <a:lnTo>
                    <a:pt x="1254" y="123"/>
                  </a:lnTo>
                  <a:lnTo>
                    <a:pt x="1266" y="90"/>
                  </a:lnTo>
                  <a:lnTo>
                    <a:pt x="1280" y="64"/>
                  </a:lnTo>
                  <a:lnTo>
                    <a:pt x="1296" y="41"/>
                  </a:lnTo>
                  <a:lnTo>
                    <a:pt x="1313" y="24"/>
                  </a:lnTo>
                  <a:lnTo>
                    <a:pt x="1333" y="11"/>
                  </a:lnTo>
                  <a:lnTo>
                    <a:pt x="1354" y="3"/>
                  </a:lnTo>
                  <a:lnTo>
                    <a:pt x="137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8" name="Freeform 282"/>
            <p:cNvSpPr>
              <a:spLocks/>
            </p:cNvSpPr>
            <p:nvPr/>
          </p:nvSpPr>
          <p:spPr bwMode="auto">
            <a:xfrm>
              <a:off x="4044" y="2501"/>
              <a:ext cx="107" cy="95"/>
            </a:xfrm>
            <a:custGeom>
              <a:avLst/>
              <a:gdLst>
                <a:gd name="T0" fmla="*/ 6 w 964"/>
                <a:gd name="T1" fmla="*/ 0 h 858"/>
                <a:gd name="T2" fmla="*/ 7 w 964"/>
                <a:gd name="T3" fmla="*/ 0 h 858"/>
                <a:gd name="T4" fmla="*/ 8 w 964"/>
                <a:gd name="T5" fmla="*/ 1 h 858"/>
                <a:gd name="T6" fmla="*/ 9 w 964"/>
                <a:gd name="T7" fmla="*/ 1 h 858"/>
                <a:gd name="T8" fmla="*/ 9 w 964"/>
                <a:gd name="T9" fmla="*/ 1 h 858"/>
                <a:gd name="T10" fmla="*/ 10 w 964"/>
                <a:gd name="T11" fmla="*/ 1 h 858"/>
                <a:gd name="T12" fmla="*/ 11 w 964"/>
                <a:gd name="T13" fmla="*/ 2 h 858"/>
                <a:gd name="T14" fmla="*/ 11 w 964"/>
                <a:gd name="T15" fmla="*/ 2 h 858"/>
                <a:gd name="T16" fmla="*/ 12 w 964"/>
                <a:gd name="T17" fmla="*/ 3 h 858"/>
                <a:gd name="T18" fmla="*/ 12 w 964"/>
                <a:gd name="T19" fmla="*/ 4 h 858"/>
                <a:gd name="T20" fmla="*/ 12 w 964"/>
                <a:gd name="T21" fmla="*/ 4 h 858"/>
                <a:gd name="T22" fmla="*/ 11 w 964"/>
                <a:gd name="T23" fmla="*/ 5 h 858"/>
                <a:gd name="T24" fmla="*/ 12 w 964"/>
                <a:gd name="T25" fmla="*/ 6 h 858"/>
                <a:gd name="T26" fmla="*/ 12 w 964"/>
                <a:gd name="T27" fmla="*/ 6 h 858"/>
                <a:gd name="T28" fmla="*/ 12 w 964"/>
                <a:gd name="T29" fmla="*/ 7 h 858"/>
                <a:gd name="T30" fmla="*/ 11 w 964"/>
                <a:gd name="T31" fmla="*/ 8 h 858"/>
                <a:gd name="T32" fmla="*/ 11 w 964"/>
                <a:gd name="T33" fmla="*/ 9 h 858"/>
                <a:gd name="T34" fmla="*/ 10 w 964"/>
                <a:gd name="T35" fmla="*/ 9 h 858"/>
                <a:gd name="T36" fmla="*/ 9 w 964"/>
                <a:gd name="T37" fmla="*/ 9 h 858"/>
                <a:gd name="T38" fmla="*/ 8 w 964"/>
                <a:gd name="T39" fmla="*/ 10 h 858"/>
                <a:gd name="T40" fmla="*/ 8 w 964"/>
                <a:gd name="T41" fmla="*/ 10 h 858"/>
                <a:gd name="T42" fmla="*/ 7 w 964"/>
                <a:gd name="T43" fmla="*/ 10 h 858"/>
                <a:gd name="T44" fmla="*/ 6 w 964"/>
                <a:gd name="T45" fmla="*/ 11 h 858"/>
                <a:gd name="T46" fmla="*/ 5 w 964"/>
                <a:gd name="T47" fmla="*/ 10 h 858"/>
                <a:gd name="T48" fmla="*/ 4 w 964"/>
                <a:gd name="T49" fmla="*/ 10 h 858"/>
                <a:gd name="T50" fmla="*/ 3 w 964"/>
                <a:gd name="T51" fmla="*/ 9 h 858"/>
                <a:gd name="T52" fmla="*/ 3 w 964"/>
                <a:gd name="T53" fmla="*/ 9 h 858"/>
                <a:gd name="T54" fmla="*/ 2 w 964"/>
                <a:gd name="T55" fmla="*/ 8 h 858"/>
                <a:gd name="T56" fmla="*/ 2 w 964"/>
                <a:gd name="T57" fmla="*/ 8 h 858"/>
                <a:gd name="T58" fmla="*/ 1 w 964"/>
                <a:gd name="T59" fmla="*/ 8 h 858"/>
                <a:gd name="T60" fmla="*/ 1 w 964"/>
                <a:gd name="T61" fmla="*/ 7 h 858"/>
                <a:gd name="T62" fmla="*/ 0 w 964"/>
                <a:gd name="T63" fmla="*/ 7 h 858"/>
                <a:gd name="T64" fmla="*/ 0 w 964"/>
                <a:gd name="T65" fmla="*/ 6 h 858"/>
                <a:gd name="T66" fmla="*/ 0 w 964"/>
                <a:gd name="T67" fmla="*/ 5 h 858"/>
                <a:gd name="T68" fmla="*/ 0 w 964"/>
                <a:gd name="T69" fmla="*/ 5 h 858"/>
                <a:gd name="T70" fmla="*/ 1 w 964"/>
                <a:gd name="T71" fmla="*/ 4 h 858"/>
                <a:gd name="T72" fmla="*/ 1 w 964"/>
                <a:gd name="T73" fmla="*/ 3 h 858"/>
                <a:gd name="T74" fmla="*/ 1 w 964"/>
                <a:gd name="T75" fmla="*/ 3 h 858"/>
                <a:gd name="T76" fmla="*/ 2 w 964"/>
                <a:gd name="T77" fmla="*/ 2 h 858"/>
                <a:gd name="T78" fmla="*/ 2 w 964"/>
                <a:gd name="T79" fmla="*/ 2 h 858"/>
                <a:gd name="T80" fmla="*/ 3 w 964"/>
                <a:gd name="T81" fmla="*/ 1 h 858"/>
                <a:gd name="T82" fmla="*/ 4 w 964"/>
                <a:gd name="T83" fmla="*/ 1 h 858"/>
                <a:gd name="T84" fmla="*/ 4 w 964"/>
                <a:gd name="T85" fmla="*/ 0 h 858"/>
                <a:gd name="T86" fmla="*/ 5 w 964"/>
                <a:gd name="T87" fmla="*/ 0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4"/>
                <a:gd name="T133" fmla="*/ 0 h 858"/>
                <a:gd name="T134" fmla="*/ 964 w 964"/>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4" h="858">
                  <a:moveTo>
                    <a:pt x="473" y="0"/>
                  </a:moveTo>
                  <a:lnTo>
                    <a:pt x="512" y="2"/>
                  </a:lnTo>
                  <a:lnTo>
                    <a:pt x="549" y="10"/>
                  </a:lnTo>
                  <a:lnTo>
                    <a:pt x="585" y="22"/>
                  </a:lnTo>
                  <a:lnTo>
                    <a:pt x="617" y="39"/>
                  </a:lnTo>
                  <a:lnTo>
                    <a:pt x="648" y="59"/>
                  </a:lnTo>
                  <a:lnTo>
                    <a:pt x="676" y="82"/>
                  </a:lnTo>
                  <a:lnTo>
                    <a:pt x="700" y="110"/>
                  </a:lnTo>
                  <a:lnTo>
                    <a:pt x="723" y="103"/>
                  </a:lnTo>
                  <a:lnTo>
                    <a:pt x="747" y="98"/>
                  </a:lnTo>
                  <a:lnTo>
                    <a:pt x="772" y="96"/>
                  </a:lnTo>
                  <a:lnTo>
                    <a:pt x="806" y="99"/>
                  </a:lnTo>
                  <a:lnTo>
                    <a:pt x="839" y="108"/>
                  </a:lnTo>
                  <a:lnTo>
                    <a:pt x="869" y="122"/>
                  </a:lnTo>
                  <a:lnTo>
                    <a:pt x="895" y="142"/>
                  </a:lnTo>
                  <a:lnTo>
                    <a:pt x="919" y="164"/>
                  </a:lnTo>
                  <a:lnTo>
                    <a:pt x="938" y="192"/>
                  </a:lnTo>
                  <a:lnTo>
                    <a:pt x="953" y="221"/>
                  </a:lnTo>
                  <a:lnTo>
                    <a:pt x="961" y="254"/>
                  </a:lnTo>
                  <a:lnTo>
                    <a:pt x="964" y="288"/>
                  </a:lnTo>
                  <a:lnTo>
                    <a:pt x="962" y="318"/>
                  </a:lnTo>
                  <a:lnTo>
                    <a:pt x="955" y="348"/>
                  </a:lnTo>
                  <a:lnTo>
                    <a:pt x="943" y="374"/>
                  </a:lnTo>
                  <a:lnTo>
                    <a:pt x="929" y="399"/>
                  </a:lnTo>
                  <a:lnTo>
                    <a:pt x="941" y="426"/>
                  </a:lnTo>
                  <a:lnTo>
                    <a:pt x="952" y="455"/>
                  </a:lnTo>
                  <a:lnTo>
                    <a:pt x="958" y="484"/>
                  </a:lnTo>
                  <a:lnTo>
                    <a:pt x="960" y="516"/>
                  </a:lnTo>
                  <a:lnTo>
                    <a:pt x="957" y="555"/>
                  </a:lnTo>
                  <a:lnTo>
                    <a:pt x="947" y="591"/>
                  </a:lnTo>
                  <a:lnTo>
                    <a:pt x="932" y="626"/>
                  </a:lnTo>
                  <a:lnTo>
                    <a:pt x="913" y="658"/>
                  </a:lnTo>
                  <a:lnTo>
                    <a:pt x="889" y="685"/>
                  </a:lnTo>
                  <a:lnTo>
                    <a:pt x="861" y="710"/>
                  </a:lnTo>
                  <a:lnTo>
                    <a:pt x="830" y="729"/>
                  </a:lnTo>
                  <a:lnTo>
                    <a:pt x="795" y="743"/>
                  </a:lnTo>
                  <a:lnTo>
                    <a:pt x="758" y="753"/>
                  </a:lnTo>
                  <a:lnTo>
                    <a:pt x="720" y="756"/>
                  </a:lnTo>
                  <a:lnTo>
                    <a:pt x="694" y="755"/>
                  </a:lnTo>
                  <a:lnTo>
                    <a:pt x="669" y="780"/>
                  </a:lnTo>
                  <a:lnTo>
                    <a:pt x="643" y="803"/>
                  </a:lnTo>
                  <a:lnTo>
                    <a:pt x="612" y="821"/>
                  </a:lnTo>
                  <a:lnTo>
                    <a:pt x="581" y="836"/>
                  </a:lnTo>
                  <a:lnTo>
                    <a:pt x="547" y="847"/>
                  </a:lnTo>
                  <a:lnTo>
                    <a:pt x="510" y="855"/>
                  </a:lnTo>
                  <a:lnTo>
                    <a:pt x="473" y="858"/>
                  </a:lnTo>
                  <a:lnTo>
                    <a:pt x="433" y="855"/>
                  </a:lnTo>
                  <a:lnTo>
                    <a:pt x="395" y="846"/>
                  </a:lnTo>
                  <a:lnTo>
                    <a:pt x="358" y="833"/>
                  </a:lnTo>
                  <a:lnTo>
                    <a:pt x="324" y="816"/>
                  </a:lnTo>
                  <a:lnTo>
                    <a:pt x="293" y="794"/>
                  </a:lnTo>
                  <a:lnTo>
                    <a:pt x="265" y="768"/>
                  </a:lnTo>
                  <a:lnTo>
                    <a:pt x="240" y="739"/>
                  </a:lnTo>
                  <a:lnTo>
                    <a:pt x="220" y="708"/>
                  </a:lnTo>
                  <a:lnTo>
                    <a:pt x="203" y="672"/>
                  </a:lnTo>
                  <a:lnTo>
                    <a:pt x="198" y="673"/>
                  </a:lnTo>
                  <a:lnTo>
                    <a:pt x="192" y="673"/>
                  </a:lnTo>
                  <a:lnTo>
                    <a:pt x="157" y="670"/>
                  </a:lnTo>
                  <a:lnTo>
                    <a:pt x="125" y="661"/>
                  </a:lnTo>
                  <a:lnTo>
                    <a:pt x="95" y="646"/>
                  </a:lnTo>
                  <a:lnTo>
                    <a:pt x="68" y="628"/>
                  </a:lnTo>
                  <a:lnTo>
                    <a:pt x="45" y="605"/>
                  </a:lnTo>
                  <a:lnTo>
                    <a:pt x="26" y="578"/>
                  </a:lnTo>
                  <a:lnTo>
                    <a:pt x="11" y="548"/>
                  </a:lnTo>
                  <a:lnTo>
                    <a:pt x="3" y="516"/>
                  </a:lnTo>
                  <a:lnTo>
                    <a:pt x="0" y="481"/>
                  </a:lnTo>
                  <a:lnTo>
                    <a:pt x="2" y="452"/>
                  </a:lnTo>
                  <a:lnTo>
                    <a:pt x="8" y="423"/>
                  </a:lnTo>
                  <a:lnTo>
                    <a:pt x="19" y="397"/>
                  </a:lnTo>
                  <a:lnTo>
                    <a:pt x="34" y="372"/>
                  </a:lnTo>
                  <a:lnTo>
                    <a:pt x="51" y="351"/>
                  </a:lnTo>
                  <a:lnTo>
                    <a:pt x="72" y="331"/>
                  </a:lnTo>
                  <a:lnTo>
                    <a:pt x="70" y="306"/>
                  </a:lnTo>
                  <a:lnTo>
                    <a:pt x="73" y="273"/>
                  </a:lnTo>
                  <a:lnTo>
                    <a:pt x="81" y="243"/>
                  </a:lnTo>
                  <a:lnTo>
                    <a:pt x="93" y="214"/>
                  </a:lnTo>
                  <a:lnTo>
                    <a:pt x="110" y="189"/>
                  </a:lnTo>
                  <a:lnTo>
                    <a:pt x="131" y="166"/>
                  </a:lnTo>
                  <a:lnTo>
                    <a:pt x="154" y="147"/>
                  </a:lnTo>
                  <a:lnTo>
                    <a:pt x="182" y="131"/>
                  </a:lnTo>
                  <a:lnTo>
                    <a:pt x="212" y="120"/>
                  </a:lnTo>
                  <a:lnTo>
                    <a:pt x="242" y="115"/>
                  </a:lnTo>
                  <a:lnTo>
                    <a:pt x="267" y="87"/>
                  </a:lnTo>
                  <a:lnTo>
                    <a:pt x="295" y="61"/>
                  </a:lnTo>
                  <a:lnTo>
                    <a:pt x="326" y="40"/>
                  </a:lnTo>
                  <a:lnTo>
                    <a:pt x="360" y="23"/>
                  </a:lnTo>
                  <a:lnTo>
                    <a:pt x="396" y="10"/>
                  </a:lnTo>
                  <a:lnTo>
                    <a:pt x="433" y="2"/>
                  </a:lnTo>
                  <a:lnTo>
                    <a:pt x="473"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9" name="Freeform 283"/>
            <p:cNvSpPr>
              <a:spLocks/>
            </p:cNvSpPr>
            <p:nvPr/>
          </p:nvSpPr>
          <p:spPr bwMode="auto">
            <a:xfrm>
              <a:off x="4226" y="2501"/>
              <a:ext cx="108" cy="95"/>
            </a:xfrm>
            <a:custGeom>
              <a:avLst/>
              <a:gdLst>
                <a:gd name="T0" fmla="*/ 7 w 965"/>
                <a:gd name="T1" fmla="*/ 0 h 857"/>
                <a:gd name="T2" fmla="*/ 8 w 965"/>
                <a:gd name="T3" fmla="*/ 0 h 857"/>
                <a:gd name="T4" fmla="*/ 8 w 965"/>
                <a:gd name="T5" fmla="*/ 1 h 857"/>
                <a:gd name="T6" fmla="*/ 9 w 965"/>
                <a:gd name="T7" fmla="*/ 1 h 857"/>
                <a:gd name="T8" fmla="*/ 10 w 965"/>
                <a:gd name="T9" fmla="*/ 2 h 857"/>
                <a:gd name="T10" fmla="*/ 10 w 965"/>
                <a:gd name="T11" fmla="*/ 2 h 857"/>
                <a:gd name="T12" fmla="*/ 11 w 965"/>
                <a:gd name="T13" fmla="*/ 3 h 857"/>
                <a:gd name="T14" fmla="*/ 11 w 965"/>
                <a:gd name="T15" fmla="*/ 3 h 857"/>
                <a:gd name="T16" fmla="*/ 11 w 965"/>
                <a:gd name="T17" fmla="*/ 4 h 857"/>
                <a:gd name="T18" fmla="*/ 12 w 965"/>
                <a:gd name="T19" fmla="*/ 5 h 857"/>
                <a:gd name="T20" fmla="*/ 12 w 965"/>
                <a:gd name="T21" fmla="*/ 5 h 857"/>
                <a:gd name="T22" fmla="*/ 12 w 965"/>
                <a:gd name="T23" fmla="*/ 6 h 857"/>
                <a:gd name="T24" fmla="*/ 12 w 965"/>
                <a:gd name="T25" fmla="*/ 7 h 857"/>
                <a:gd name="T26" fmla="*/ 12 w 965"/>
                <a:gd name="T27" fmla="*/ 7 h 857"/>
                <a:gd name="T28" fmla="*/ 11 w 965"/>
                <a:gd name="T29" fmla="*/ 8 h 857"/>
                <a:gd name="T30" fmla="*/ 10 w 965"/>
                <a:gd name="T31" fmla="*/ 8 h 857"/>
                <a:gd name="T32" fmla="*/ 10 w 965"/>
                <a:gd name="T33" fmla="*/ 8 h 857"/>
                <a:gd name="T34" fmla="*/ 9 w 965"/>
                <a:gd name="T35" fmla="*/ 9 h 857"/>
                <a:gd name="T36" fmla="*/ 9 w 965"/>
                <a:gd name="T37" fmla="*/ 9 h 857"/>
                <a:gd name="T38" fmla="*/ 8 w 965"/>
                <a:gd name="T39" fmla="*/ 10 h 857"/>
                <a:gd name="T40" fmla="*/ 7 w 965"/>
                <a:gd name="T41" fmla="*/ 10 h 857"/>
                <a:gd name="T42" fmla="*/ 6 w 965"/>
                <a:gd name="T43" fmla="*/ 11 h 857"/>
                <a:gd name="T44" fmla="*/ 5 w 965"/>
                <a:gd name="T45" fmla="*/ 10 h 857"/>
                <a:gd name="T46" fmla="*/ 4 w 965"/>
                <a:gd name="T47" fmla="*/ 10 h 857"/>
                <a:gd name="T48" fmla="*/ 4 w 965"/>
                <a:gd name="T49" fmla="*/ 10 h 857"/>
                <a:gd name="T50" fmla="*/ 3 w 965"/>
                <a:gd name="T51" fmla="*/ 9 h 857"/>
                <a:gd name="T52" fmla="*/ 2 w 965"/>
                <a:gd name="T53" fmla="*/ 9 h 857"/>
                <a:gd name="T54" fmla="*/ 1 w 965"/>
                <a:gd name="T55" fmla="*/ 9 h 857"/>
                <a:gd name="T56" fmla="*/ 1 w 965"/>
                <a:gd name="T57" fmla="*/ 8 h 857"/>
                <a:gd name="T58" fmla="*/ 0 w 965"/>
                <a:gd name="T59" fmla="*/ 7 h 857"/>
                <a:gd name="T60" fmla="*/ 0 w 965"/>
                <a:gd name="T61" fmla="*/ 6 h 857"/>
                <a:gd name="T62" fmla="*/ 0 w 965"/>
                <a:gd name="T63" fmla="*/ 6 h 857"/>
                <a:gd name="T64" fmla="*/ 0 w 965"/>
                <a:gd name="T65" fmla="*/ 5 h 857"/>
                <a:gd name="T66" fmla="*/ 0 w 965"/>
                <a:gd name="T67" fmla="*/ 4 h 857"/>
                <a:gd name="T68" fmla="*/ 0 w 965"/>
                <a:gd name="T69" fmla="*/ 4 h 857"/>
                <a:gd name="T70" fmla="*/ 0 w 965"/>
                <a:gd name="T71" fmla="*/ 3 h 857"/>
                <a:gd name="T72" fmla="*/ 1 w 965"/>
                <a:gd name="T73" fmla="*/ 2 h 857"/>
                <a:gd name="T74" fmla="*/ 1 w 965"/>
                <a:gd name="T75" fmla="*/ 2 h 857"/>
                <a:gd name="T76" fmla="*/ 2 w 965"/>
                <a:gd name="T77" fmla="*/ 1 h 857"/>
                <a:gd name="T78" fmla="*/ 3 w 965"/>
                <a:gd name="T79" fmla="*/ 1 h 857"/>
                <a:gd name="T80" fmla="*/ 3 w 965"/>
                <a:gd name="T81" fmla="*/ 1 h 857"/>
                <a:gd name="T82" fmla="*/ 4 w 965"/>
                <a:gd name="T83" fmla="*/ 1 h 857"/>
                <a:gd name="T84" fmla="*/ 5 w 965"/>
                <a:gd name="T85" fmla="*/ 0 h 857"/>
                <a:gd name="T86" fmla="*/ 6 w 965"/>
                <a:gd name="T87" fmla="*/ 0 h 8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5"/>
                <a:gd name="T133" fmla="*/ 0 h 857"/>
                <a:gd name="T134" fmla="*/ 965 w 965"/>
                <a:gd name="T135" fmla="*/ 857 h 8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5" h="857">
                  <a:moveTo>
                    <a:pt x="492" y="0"/>
                  </a:moveTo>
                  <a:lnTo>
                    <a:pt x="531" y="2"/>
                  </a:lnTo>
                  <a:lnTo>
                    <a:pt x="570" y="10"/>
                  </a:lnTo>
                  <a:lnTo>
                    <a:pt x="606" y="23"/>
                  </a:lnTo>
                  <a:lnTo>
                    <a:pt x="639" y="40"/>
                  </a:lnTo>
                  <a:lnTo>
                    <a:pt x="670" y="61"/>
                  </a:lnTo>
                  <a:lnTo>
                    <a:pt x="698" y="87"/>
                  </a:lnTo>
                  <a:lnTo>
                    <a:pt x="722" y="115"/>
                  </a:lnTo>
                  <a:lnTo>
                    <a:pt x="754" y="120"/>
                  </a:lnTo>
                  <a:lnTo>
                    <a:pt x="783" y="131"/>
                  </a:lnTo>
                  <a:lnTo>
                    <a:pt x="810" y="147"/>
                  </a:lnTo>
                  <a:lnTo>
                    <a:pt x="835" y="166"/>
                  </a:lnTo>
                  <a:lnTo>
                    <a:pt x="855" y="189"/>
                  </a:lnTo>
                  <a:lnTo>
                    <a:pt x="871" y="214"/>
                  </a:lnTo>
                  <a:lnTo>
                    <a:pt x="885" y="243"/>
                  </a:lnTo>
                  <a:lnTo>
                    <a:pt x="893" y="273"/>
                  </a:lnTo>
                  <a:lnTo>
                    <a:pt x="895" y="306"/>
                  </a:lnTo>
                  <a:lnTo>
                    <a:pt x="893" y="331"/>
                  </a:lnTo>
                  <a:lnTo>
                    <a:pt x="913" y="351"/>
                  </a:lnTo>
                  <a:lnTo>
                    <a:pt x="932" y="372"/>
                  </a:lnTo>
                  <a:lnTo>
                    <a:pt x="946" y="397"/>
                  </a:lnTo>
                  <a:lnTo>
                    <a:pt x="956" y="423"/>
                  </a:lnTo>
                  <a:lnTo>
                    <a:pt x="963" y="452"/>
                  </a:lnTo>
                  <a:lnTo>
                    <a:pt x="965" y="481"/>
                  </a:lnTo>
                  <a:lnTo>
                    <a:pt x="962" y="516"/>
                  </a:lnTo>
                  <a:lnTo>
                    <a:pt x="953" y="548"/>
                  </a:lnTo>
                  <a:lnTo>
                    <a:pt x="939" y="578"/>
                  </a:lnTo>
                  <a:lnTo>
                    <a:pt x="920" y="605"/>
                  </a:lnTo>
                  <a:lnTo>
                    <a:pt x="897" y="628"/>
                  </a:lnTo>
                  <a:lnTo>
                    <a:pt x="870" y="646"/>
                  </a:lnTo>
                  <a:lnTo>
                    <a:pt x="840" y="661"/>
                  </a:lnTo>
                  <a:lnTo>
                    <a:pt x="808" y="670"/>
                  </a:lnTo>
                  <a:lnTo>
                    <a:pt x="773" y="673"/>
                  </a:lnTo>
                  <a:lnTo>
                    <a:pt x="767" y="673"/>
                  </a:lnTo>
                  <a:lnTo>
                    <a:pt x="761" y="672"/>
                  </a:lnTo>
                  <a:lnTo>
                    <a:pt x="745" y="708"/>
                  </a:lnTo>
                  <a:lnTo>
                    <a:pt x="724" y="739"/>
                  </a:lnTo>
                  <a:lnTo>
                    <a:pt x="700" y="768"/>
                  </a:lnTo>
                  <a:lnTo>
                    <a:pt x="672" y="793"/>
                  </a:lnTo>
                  <a:lnTo>
                    <a:pt x="641" y="816"/>
                  </a:lnTo>
                  <a:lnTo>
                    <a:pt x="607" y="833"/>
                  </a:lnTo>
                  <a:lnTo>
                    <a:pt x="571" y="846"/>
                  </a:lnTo>
                  <a:lnTo>
                    <a:pt x="532" y="855"/>
                  </a:lnTo>
                  <a:lnTo>
                    <a:pt x="492" y="857"/>
                  </a:lnTo>
                  <a:lnTo>
                    <a:pt x="454" y="855"/>
                  </a:lnTo>
                  <a:lnTo>
                    <a:pt x="419" y="847"/>
                  </a:lnTo>
                  <a:lnTo>
                    <a:pt x="385" y="836"/>
                  </a:lnTo>
                  <a:lnTo>
                    <a:pt x="352" y="821"/>
                  </a:lnTo>
                  <a:lnTo>
                    <a:pt x="322" y="803"/>
                  </a:lnTo>
                  <a:lnTo>
                    <a:pt x="295" y="780"/>
                  </a:lnTo>
                  <a:lnTo>
                    <a:pt x="271" y="755"/>
                  </a:lnTo>
                  <a:lnTo>
                    <a:pt x="246" y="756"/>
                  </a:lnTo>
                  <a:lnTo>
                    <a:pt x="207" y="753"/>
                  </a:lnTo>
                  <a:lnTo>
                    <a:pt x="170" y="743"/>
                  </a:lnTo>
                  <a:lnTo>
                    <a:pt x="135" y="729"/>
                  </a:lnTo>
                  <a:lnTo>
                    <a:pt x="104" y="710"/>
                  </a:lnTo>
                  <a:lnTo>
                    <a:pt x="76" y="685"/>
                  </a:lnTo>
                  <a:lnTo>
                    <a:pt x="52" y="658"/>
                  </a:lnTo>
                  <a:lnTo>
                    <a:pt x="32" y="626"/>
                  </a:lnTo>
                  <a:lnTo>
                    <a:pt x="18" y="591"/>
                  </a:lnTo>
                  <a:lnTo>
                    <a:pt x="9" y="555"/>
                  </a:lnTo>
                  <a:lnTo>
                    <a:pt x="6" y="516"/>
                  </a:lnTo>
                  <a:lnTo>
                    <a:pt x="8" y="484"/>
                  </a:lnTo>
                  <a:lnTo>
                    <a:pt x="14" y="455"/>
                  </a:lnTo>
                  <a:lnTo>
                    <a:pt x="23" y="426"/>
                  </a:lnTo>
                  <a:lnTo>
                    <a:pt x="36" y="399"/>
                  </a:lnTo>
                  <a:lnTo>
                    <a:pt x="21" y="374"/>
                  </a:lnTo>
                  <a:lnTo>
                    <a:pt x="10" y="348"/>
                  </a:lnTo>
                  <a:lnTo>
                    <a:pt x="4" y="318"/>
                  </a:lnTo>
                  <a:lnTo>
                    <a:pt x="0" y="288"/>
                  </a:lnTo>
                  <a:lnTo>
                    <a:pt x="4" y="254"/>
                  </a:lnTo>
                  <a:lnTo>
                    <a:pt x="13" y="221"/>
                  </a:lnTo>
                  <a:lnTo>
                    <a:pt x="27" y="192"/>
                  </a:lnTo>
                  <a:lnTo>
                    <a:pt x="46" y="164"/>
                  </a:lnTo>
                  <a:lnTo>
                    <a:pt x="69" y="142"/>
                  </a:lnTo>
                  <a:lnTo>
                    <a:pt x="97" y="122"/>
                  </a:lnTo>
                  <a:lnTo>
                    <a:pt x="126" y="108"/>
                  </a:lnTo>
                  <a:lnTo>
                    <a:pt x="159" y="99"/>
                  </a:lnTo>
                  <a:lnTo>
                    <a:pt x="194" y="96"/>
                  </a:lnTo>
                  <a:lnTo>
                    <a:pt x="218" y="98"/>
                  </a:lnTo>
                  <a:lnTo>
                    <a:pt x="242" y="103"/>
                  </a:lnTo>
                  <a:lnTo>
                    <a:pt x="264" y="110"/>
                  </a:lnTo>
                  <a:lnTo>
                    <a:pt x="289" y="82"/>
                  </a:lnTo>
                  <a:lnTo>
                    <a:pt x="316" y="59"/>
                  </a:lnTo>
                  <a:lnTo>
                    <a:pt x="347" y="39"/>
                  </a:lnTo>
                  <a:lnTo>
                    <a:pt x="381" y="22"/>
                  </a:lnTo>
                  <a:lnTo>
                    <a:pt x="415" y="10"/>
                  </a:lnTo>
                  <a:lnTo>
                    <a:pt x="453" y="2"/>
                  </a:lnTo>
                  <a:lnTo>
                    <a:pt x="492" y="0"/>
                  </a:lnTo>
                  <a:close/>
                </a:path>
              </a:pathLst>
            </a:custGeom>
            <a:grpFill/>
            <a:ln w="0">
              <a:solidFill>
                <a:schemeClr val="bg1"/>
              </a:solidFill>
              <a:prstDash val="solid"/>
              <a:round/>
              <a:headEnd/>
              <a:tailEnd/>
            </a:ln>
          </p:spPr>
          <p:txBody>
            <a:bodyPr/>
            <a:lstStyle/>
            <a:p>
              <a:endParaRPr lang="en-ZA" dirty="0">
                <a:solidFill>
                  <a:srgbClr val="717171"/>
                </a:solidFill>
              </a:endParaRPr>
            </a:p>
          </p:txBody>
        </p:sp>
      </p:grpSp>
      <p:sp>
        <p:nvSpPr>
          <p:cNvPr id="20" name="TextBox 19"/>
          <p:cNvSpPr txBox="1"/>
          <p:nvPr/>
        </p:nvSpPr>
        <p:spPr>
          <a:xfrm>
            <a:off x="399002" y="5213458"/>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a:solidFill>
                  <a:srgbClr val="717171"/>
                </a:solidFill>
              </a:rPr>
              <a:t>Education through practical and accurate sex-education</a:t>
            </a:r>
          </a:p>
          <a:p>
            <a:pPr marL="190500" lvl="1" indent="-190500">
              <a:buSzPct val="100000"/>
              <a:buFont typeface="Wingdings"/>
              <a:buChar char=""/>
              <a:defRPr/>
            </a:pPr>
            <a:r>
              <a:rPr lang="en-ZA" sz="1100" dirty="0">
                <a:solidFill>
                  <a:srgbClr val="717171"/>
                </a:solidFill>
              </a:rPr>
              <a:t>Amaqhikiza groups [Older girls advise younger girls</a:t>
            </a:r>
            <a:r>
              <a:rPr lang="en-ZA" sz="1100" dirty="0" smtClean="0">
                <a:solidFill>
                  <a:srgbClr val="717171"/>
                </a:solidFill>
              </a:rPr>
              <a:t>]</a:t>
            </a:r>
          </a:p>
          <a:p>
            <a:pPr marL="190500" lvl="1" indent="-190500">
              <a:buSzPct val="100000"/>
              <a:buFont typeface="Wingdings"/>
              <a:buChar char=""/>
              <a:defRPr/>
            </a:pPr>
            <a:r>
              <a:rPr lang="en-ZA" sz="1100" dirty="0" smtClean="0">
                <a:solidFill>
                  <a:srgbClr val="717171"/>
                </a:solidFill>
              </a:rPr>
              <a:t>Key Gate Keeper Partnerships: Church, Model C Schools, Mothers/ Parents</a:t>
            </a:r>
            <a:endParaRPr lang="en-ZA" sz="1100" dirty="0">
              <a:solidFill>
                <a:srgbClr val="717171"/>
              </a:solidFill>
            </a:endParaRPr>
          </a:p>
        </p:txBody>
      </p:sp>
      <p:sp>
        <p:nvSpPr>
          <p:cNvPr id="21" name="TextBox 20"/>
          <p:cNvSpPr txBox="1"/>
          <p:nvPr/>
        </p:nvSpPr>
        <p:spPr>
          <a:xfrm>
            <a:off x="4776574" y="5206290"/>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Messaging: </a:t>
            </a:r>
          </a:p>
          <a:p>
            <a:pPr marL="647700" lvl="2" indent="-190500">
              <a:buSzPct val="100000"/>
              <a:buFont typeface="Wingdings"/>
              <a:buChar char=""/>
              <a:defRPr/>
            </a:pPr>
            <a:r>
              <a:rPr lang="en-ZA" sz="1100" dirty="0" smtClean="0">
                <a:solidFill>
                  <a:srgbClr val="717171"/>
                </a:solidFill>
              </a:rPr>
              <a:t>Social and community status of her: purity, abstinence, virginity</a:t>
            </a:r>
          </a:p>
          <a:p>
            <a:pPr marL="647700" lvl="2" indent="-190500">
              <a:buSzPct val="100000"/>
              <a:buFont typeface="Wingdings"/>
              <a:buChar char=""/>
              <a:defRPr/>
            </a:pPr>
            <a:r>
              <a:rPr lang="en-ZA" sz="1100" dirty="0" smtClean="0">
                <a:solidFill>
                  <a:srgbClr val="717171"/>
                </a:solidFill>
              </a:rPr>
              <a:t>Her ‘sacrifice’ of abstaining is worth it in the long run</a:t>
            </a:r>
            <a:endParaRPr lang="en-ZA" sz="1100" dirty="0">
              <a:solidFill>
                <a:srgbClr val="717171"/>
              </a:solidFill>
            </a:endParaRPr>
          </a:p>
          <a:p>
            <a:pPr marL="190500" lvl="1" indent="-190500">
              <a:buSzPct val="100000"/>
              <a:buFont typeface="Wingdings"/>
              <a:buChar char=""/>
              <a:defRPr/>
            </a:pPr>
            <a:endParaRPr lang="en-ZA" sz="1100" dirty="0">
              <a:solidFill>
                <a:srgbClr val="717171"/>
              </a:solidFill>
            </a:endParaRPr>
          </a:p>
        </p:txBody>
      </p:sp>
      <p:pic>
        <p:nvPicPr>
          <p:cNvPr id="22" name="Picture 4" descr="Image result for instagram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208074" y="4445577"/>
            <a:ext cx="1189019" cy="89925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9831" y="1786190"/>
            <a:ext cx="2651760" cy="1802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smtClean="0">
                <a:solidFill>
                  <a:srgbClr val="E5007E">
                    <a:lumMod val="60000"/>
                    <a:lumOff val="40000"/>
                  </a:srgbClr>
                </a:solidFill>
                <a:latin typeface="Cooper Black" panose="0208090404030B020404" pitchFamily="18" charset="0"/>
              </a:rPr>
              <a:t>Equip and prepare her with </a:t>
            </a:r>
            <a:r>
              <a:rPr lang="en-ZA" sz="2000" u="sng" dirty="0" smtClean="0">
                <a:solidFill>
                  <a:srgbClr val="E5007E">
                    <a:lumMod val="60000"/>
                    <a:lumOff val="40000"/>
                  </a:srgbClr>
                </a:solidFill>
                <a:latin typeface="Cooper Black" panose="0208090404030B020404" pitchFamily="18" charset="0"/>
              </a:rPr>
              <a:t>accurate information</a:t>
            </a:r>
          </a:p>
        </p:txBody>
      </p:sp>
      <p:sp>
        <p:nvSpPr>
          <p:cNvPr id="24" name="TextBox 23"/>
          <p:cNvSpPr txBox="1"/>
          <p:nvPr/>
        </p:nvSpPr>
        <p:spPr>
          <a:xfrm>
            <a:off x="10279527" y="4380693"/>
            <a:ext cx="366230" cy="830997"/>
          </a:xfrm>
          <a:prstGeom prst="rect">
            <a:avLst/>
          </a:prstGeom>
          <a:noFill/>
        </p:spPr>
        <p:txBody>
          <a:bodyPr wrap="square" lIns="0" tIns="0" rIns="0" bIns="0" rtlCol="0">
            <a:spAutoFit/>
          </a:bodyPr>
          <a:lstStyle/>
          <a:p>
            <a:r>
              <a:rPr lang="en-ZA" sz="5400" b="1" dirty="0" smtClean="0">
                <a:solidFill>
                  <a:srgbClr val="E5007E">
                    <a:lumMod val="60000"/>
                    <a:lumOff val="40000"/>
                  </a:srgbClr>
                </a:solidFill>
              </a:rPr>
              <a:t>&gt;</a:t>
            </a:r>
          </a:p>
        </p:txBody>
      </p:sp>
      <p:sp>
        <p:nvSpPr>
          <p:cNvPr id="25" name="AutoShape 2" descr="Image result for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3076" name="Picture 4" descr="Image result for facebook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813981" y="4523500"/>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08074" y="5802040"/>
            <a:ext cx="2457054" cy="184666"/>
          </a:xfrm>
          <a:prstGeom prst="rect">
            <a:avLst/>
          </a:prstGeom>
          <a:noFill/>
        </p:spPr>
        <p:txBody>
          <a:bodyPr wrap="square" lIns="0" tIns="0" rIns="0" bIns="0" rtlCol="0">
            <a:spAutoFit/>
          </a:bodyPr>
          <a:lstStyle/>
          <a:p>
            <a:pPr algn="ctr"/>
            <a:r>
              <a:rPr lang="en-ZA" sz="1200" dirty="0" smtClean="0">
                <a:solidFill>
                  <a:srgbClr val="717171"/>
                </a:solidFill>
              </a:rPr>
              <a:t>Observer rather than a participator</a:t>
            </a:r>
          </a:p>
        </p:txBody>
      </p:sp>
      <p:pic>
        <p:nvPicPr>
          <p:cNvPr id="3080" name="Picture 8" descr="Related image"/>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9383057" y="5342527"/>
            <a:ext cx="922596" cy="38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44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black south african woman"/>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952874" y="321131"/>
            <a:ext cx="7595405" cy="5562600"/>
          </a:xfrm>
          <a:prstGeom prst="rect">
            <a:avLst/>
          </a:prstGeom>
          <a:noFill/>
          <a:ln w="76200">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sp>
        <p:nvSpPr>
          <p:cNvPr id="11" name="noun_project_1381.eps"/>
          <p:cNvSpPr>
            <a:spLocks noEditPoints="1"/>
          </p:cNvSpPr>
          <p:nvPr/>
        </p:nvSpPr>
        <p:spPr bwMode="auto">
          <a:xfrm>
            <a:off x="917036" y="717525"/>
            <a:ext cx="2112981" cy="2267329"/>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chemeClr val="accent1">
              <a:lumMod val="60000"/>
              <a:lumOff val="40000"/>
            </a:schemeClr>
          </a:solidFill>
          <a:ln>
            <a:noFill/>
          </a:ln>
        </p:spPr>
        <p:txBody>
          <a:bodyPr/>
          <a:lstStyle/>
          <a:p>
            <a:endParaRPr lang="en-ZA" dirty="0">
              <a:solidFill>
                <a:srgbClr val="717171"/>
              </a:solidFill>
            </a:endParaRP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65</a:t>
            </a:fld>
            <a:endParaRPr lang="en-GB" dirty="0">
              <a:solidFill>
                <a:srgbClr val="717171"/>
              </a:solidFill>
            </a:endParaRPr>
          </a:p>
        </p:txBody>
      </p:sp>
      <p:sp>
        <p:nvSpPr>
          <p:cNvPr id="3" name="Text Placeholder 1"/>
          <p:cNvSpPr txBox="1">
            <a:spLocks/>
          </p:cNvSpPr>
          <p:nvPr/>
        </p:nvSpPr>
        <p:spPr>
          <a:xfrm>
            <a:off x="0" y="2984855"/>
            <a:ext cx="3952875" cy="158555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dirty="0" smtClean="0">
                <a:solidFill>
                  <a:srgbClr val="C50017">
                    <a:lumMod val="60000"/>
                    <a:lumOff val="40000"/>
                  </a:srgbClr>
                </a:solidFill>
              </a:rPr>
              <a:t>Protection </a:t>
            </a:r>
          </a:p>
          <a:p>
            <a:pPr algn="ctr"/>
            <a:r>
              <a:rPr lang="en-US" sz="3600" b="1" dirty="0" smtClean="0">
                <a:solidFill>
                  <a:srgbClr val="C50017">
                    <a:lumMod val="60000"/>
                    <a:lumOff val="40000"/>
                  </a:srgbClr>
                </a:solidFill>
              </a:rPr>
              <a:t>Savvy</a:t>
            </a:r>
            <a:endParaRPr lang="en-US" sz="3600" b="1" dirty="0">
              <a:solidFill>
                <a:srgbClr val="C50017">
                  <a:lumMod val="60000"/>
                  <a:lumOff val="40000"/>
                </a:srgbClr>
              </a:solidFill>
            </a:endParaRPr>
          </a:p>
        </p:txBody>
      </p:sp>
    </p:spTree>
    <p:extLst>
      <p:ext uri="{BB962C8B-B14F-4D97-AF65-F5344CB8AC3E}">
        <p14:creationId xmlns:p14="http://schemas.microsoft.com/office/powerpoint/2010/main" val="286903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90673" y="4425138"/>
            <a:ext cx="4027989" cy="167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noun_project_1381.eps"/>
          <p:cNvSpPr>
            <a:spLocks noEditPoints="1"/>
          </p:cNvSpPr>
          <p:nvPr/>
        </p:nvSpPr>
        <p:spPr bwMode="auto">
          <a:xfrm>
            <a:off x="411444" y="267831"/>
            <a:ext cx="462585" cy="495234"/>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chemeClr val="accent1">
              <a:lumMod val="60000"/>
              <a:lumOff val="40000"/>
            </a:schemeClr>
          </a:solidFill>
          <a:ln>
            <a:noFill/>
          </a:ln>
        </p:spPr>
        <p:txBody>
          <a:bodyPr/>
          <a:lstStyle/>
          <a:p>
            <a:endParaRPr lang="en-ZA" dirty="0">
              <a:solidFill>
                <a:srgbClr val="717171"/>
              </a:solidFill>
            </a:endParaRP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66</a:t>
            </a:fld>
            <a:endParaRPr lang="en-GB" dirty="0">
              <a:solidFill>
                <a:srgbClr val="717171"/>
              </a:solidFill>
            </a:endParaRPr>
          </a:p>
        </p:txBody>
      </p:sp>
      <p:sp>
        <p:nvSpPr>
          <p:cNvPr id="5" name="Rectangle 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Psychographic Profile</a:t>
            </a:r>
            <a:endParaRPr lang="en-ZA" sz="1400" dirty="0">
              <a:solidFill>
                <a:srgbClr val="FFFFFF"/>
              </a:solidFill>
            </a:endParaRPr>
          </a:p>
        </p:txBody>
      </p:sp>
      <p:sp>
        <p:nvSpPr>
          <p:cNvPr id="6" name="Rectangle 5"/>
          <p:cNvSpPr/>
          <p:nvPr/>
        </p:nvSpPr>
        <p:spPr>
          <a:xfrm>
            <a:off x="5590672" y="2634364"/>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Critical Life Events</a:t>
            </a:r>
            <a:endParaRPr lang="en-ZA" sz="1400" dirty="0">
              <a:solidFill>
                <a:srgbClr val="FFFFFF"/>
              </a:solidFill>
            </a:endParaRPr>
          </a:p>
        </p:txBody>
      </p:sp>
      <p:sp>
        <p:nvSpPr>
          <p:cNvPr id="21" name="TextBox 20"/>
          <p:cNvSpPr txBox="1"/>
          <p:nvPr/>
        </p:nvSpPr>
        <p:spPr>
          <a:xfrm>
            <a:off x="4930271" y="1086258"/>
            <a:ext cx="3437254" cy="1403362"/>
          </a:xfrm>
          <a:prstGeom prst="rect">
            <a:avLst/>
          </a:prstGeom>
          <a:noFill/>
        </p:spPr>
        <p:txBody>
          <a:bodyPr wrap="square" lIns="0" tIns="0" rIns="0" bIns="0" rtlCol="0">
            <a:noAutofit/>
          </a:bodyPr>
          <a:lstStyle/>
          <a:p>
            <a:r>
              <a:rPr lang="en-ZA" sz="1100" dirty="0" smtClean="0">
                <a:solidFill>
                  <a:srgbClr val="333333"/>
                </a:solidFill>
              </a:rPr>
              <a:t>She has a fierce sense of independence and self-confidence, striving to explore her options to a bigger and brighter future. She plans to achieve success with a well balanced sense of working hard and having fun. </a:t>
            </a:r>
          </a:p>
          <a:p>
            <a:endParaRPr lang="en-ZA" sz="1100" dirty="0">
              <a:solidFill>
                <a:srgbClr val="333333"/>
              </a:solidFill>
            </a:endParaRPr>
          </a:p>
          <a:p>
            <a:r>
              <a:rPr lang="en-ZA" sz="1100" dirty="0" smtClean="0">
                <a:solidFill>
                  <a:srgbClr val="333333"/>
                </a:solidFill>
              </a:rPr>
              <a:t>She has managed to break free from conforming to patriarchal expectations, and is not afraid to stand up for her rights as a woman. </a:t>
            </a:r>
          </a:p>
          <a:p>
            <a:endParaRPr lang="en-ZA" sz="1100" dirty="0">
              <a:solidFill>
                <a:srgbClr val="333333"/>
              </a:solidFill>
            </a:endParaRPr>
          </a:p>
          <a:p>
            <a:endParaRPr lang="en-ZA" sz="1100" dirty="0">
              <a:solidFill>
                <a:srgbClr val="333333"/>
              </a:solidFill>
            </a:endParaRPr>
          </a:p>
          <a:p>
            <a:endParaRPr lang="en-ZA" sz="1100" dirty="0" smtClean="0">
              <a:solidFill>
                <a:srgbClr val="333333"/>
              </a:solidFill>
            </a:endParaRPr>
          </a:p>
          <a:p>
            <a:endParaRPr lang="en-ZA" sz="1100" dirty="0">
              <a:solidFill>
                <a:srgbClr val="333333"/>
              </a:solidFill>
            </a:endParaRPr>
          </a:p>
          <a:p>
            <a:endParaRPr lang="en-ZA" sz="1100" dirty="0">
              <a:solidFill>
                <a:srgbClr val="333333"/>
              </a:solidFill>
            </a:endParaRPr>
          </a:p>
        </p:txBody>
      </p:sp>
      <p:sp>
        <p:nvSpPr>
          <p:cNvPr id="22" name="TextBox 21"/>
          <p:cNvSpPr txBox="1"/>
          <p:nvPr/>
        </p:nvSpPr>
        <p:spPr>
          <a:xfrm>
            <a:off x="4930271" y="3040764"/>
            <a:ext cx="3437254" cy="736239"/>
          </a:xfrm>
          <a:prstGeom prst="rect">
            <a:avLst/>
          </a:prstGeom>
          <a:noFill/>
        </p:spPr>
        <p:txBody>
          <a:bodyPr wrap="square" lIns="0" tIns="0" rIns="0" bIns="0" rtlCol="0">
            <a:noAutofit/>
          </a:bodyPr>
          <a:lstStyle/>
          <a:p>
            <a:r>
              <a:rPr lang="en-ZA" sz="1100" dirty="0" smtClean="0">
                <a:solidFill>
                  <a:srgbClr val="333333"/>
                </a:solidFill>
              </a:rPr>
              <a:t>She has learnt through other women’s experiences, and seeks out sexual health information. So she has managed to avoid any threats and risk to her health. </a:t>
            </a:r>
          </a:p>
          <a:p>
            <a:endParaRPr lang="en-ZA" sz="1100" dirty="0">
              <a:solidFill>
                <a:srgbClr val="333333"/>
              </a:solidFill>
            </a:endParaRPr>
          </a:p>
          <a:p>
            <a:endParaRPr lang="en-ZA" sz="1100" dirty="0" smtClean="0">
              <a:solidFill>
                <a:srgbClr val="333333"/>
              </a:solidFill>
            </a:endParaRPr>
          </a:p>
        </p:txBody>
      </p:sp>
      <p:sp>
        <p:nvSpPr>
          <p:cNvPr id="23" name="Rectangle 22"/>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Home Life</a:t>
            </a:r>
            <a:endParaRPr lang="en-ZA" sz="1400" dirty="0">
              <a:solidFill>
                <a:srgbClr val="FFFFFF"/>
              </a:solidFill>
            </a:endParaRPr>
          </a:p>
        </p:txBody>
      </p:sp>
      <p:sp>
        <p:nvSpPr>
          <p:cNvPr id="24" name="TextBox 23"/>
          <p:cNvSpPr txBox="1"/>
          <p:nvPr/>
        </p:nvSpPr>
        <p:spPr>
          <a:xfrm>
            <a:off x="8602660" y="1081957"/>
            <a:ext cx="3437254" cy="1253261"/>
          </a:xfrm>
          <a:prstGeom prst="rect">
            <a:avLst/>
          </a:prstGeom>
          <a:noFill/>
        </p:spPr>
        <p:txBody>
          <a:bodyPr wrap="square" lIns="0" tIns="0" rIns="0" bIns="0" rtlCol="0">
            <a:noAutofit/>
          </a:bodyPr>
          <a:lstStyle/>
          <a:p>
            <a:r>
              <a:rPr lang="en-ZA" sz="1100" dirty="0" smtClean="0">
                <a:solidFill>
                  <a:srgbClr val="333333"/>
                </a:solidFill>
              </a:rPr>
              <a:t>Typically from a stable and well educated home. Line of communication between her and her strong female role models means that she has both emotional and financial support. </a:t>
            </a:r>
          </a:p>
          <a:p>
            <a:endParaRPr lang="en-ZA" sz="1100" dirty="0">
              <a:solidFill>
                <a:srgbClr val="333333"/>
              </a:solidFill>
            </a:endParaRPr>
          </a:p>
          <a:p>
            <a:r>
              <a:rPr lang="en-ZA" sz="1100" dirty="0" smtClean="0">
                <a:solidFill>
                  <a:srgbClr val="333333"/>
                </a:solidFill>
              </a:rPr>
              <a:t>She is responsible in her duties to her family, helping out around the house and with household expenses. </a:t>
            </a:r>
            <a:endParaRPr lang="en-ZA" sz="1100" dirty="0">
              <a:solidFill>
                <a:srgbClr val="333333"/>
              </a:solidFill>
            </a:endParaRPr>
          </a:p>
        </p:txBody>
      </p:sp>
      <p:sp>
        <p:nvSpPr>
          <p:cNvPr id="25" name="Rectangle 24"/>
          <p:cNvSpPr/>
          <p:nvPr/>
        </p:nvSpPr>
        <p:spPr>
          <a:xfrm>
            <a:off x="9263060" y="2629695"/>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Relationship Status</a:t>
            </a:r>
            <a:endParaRPr lang="en-ZA" sz="1400" dirty="0">
              <a:solidFill>
                <a:srgbClr val="FFFFFF"/>
              </a:solidFill>
            </a:endParaRPr>
          </a:p>
        </p:txBody>
      </p:sp>
      <p:sp>
        <p:nvSpPr>
          <p:cNvPr id="26" name="TextBox 25"/>
          <p:cNvSpPr txBox="1"/>
          <p:nvPr/>
        </p:nvSpPr>
        <p:spPr>
          <a:xfrm>
            <a:off x="8602659" y="3036095"/>
            <a:ext cx="3437254" cy="1472478"/>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100" dirty="0" smtClean="0">
                <a:solidFill>
                  <a:srgbClr val="333333"/>
                </a:solidFill>
              </a:rPr>
              <a:t>Steady dater, with some flings in-between long-term boyfriends</a:t>
            </a:r>
          </a:p>
          <a:p>
            <a:pPr marL="171450" indent="-171450">
              <a:buFont typeface="Wingdings" panose="05000000000000000000" pitchFamily="2" charset="2"/>
              <a:buChar char="§"/>
            </a:pPr>
            <a:r>
              <a:rPr lang="en-ZA" sz="1100" dirty="0" smtClean="0">
                <a:solidFill>
                  <a:srgbClr val="333333"/>
                </a:solidFill>
              </a:rPr>
              <a:t>Trust is important to her, so she selects her partners based on their ability to let her have a voice in their sexual relationship. </a:t>
            </a:r>
          </a:p>
        </p:txBody>
      </p:sp>
      <p:grpSp>
        <p:nvGrpSpPr>
          <p:cNvPr id="27" name="noun_project_1662.svg.eps"/>
          <p:cNvGrpSpPr>
            <a:grpSpLocks/>
          </p:cNvGrpSpPr>
          <p:nvPr/>
        </p:nvGrpSpPr>
        <p:grpSpPr bwMode="auto">
          <a:xfrm>
            <a:off x="8630441" y="539762"/>
            <a:ext cx="555625" cy="464705"/>
            <a:chOff x="506" y="820"/>
            <a:chExt cx="385" cy="322"/>
          </a:xfrm>
          <a:solidFill>
            <a:schemeClr val="accent1">
              <a:lumMod val="60000"/>
              <a:lumOff val="40000"/>
            </a:schemeClr>
          </a:solidFill>
        </p:grpSpPr>
        <p:sp>
          <p:nvSpPr>
            <p:cNvPr id="28" name="Freeform 3909"/>
            <p:cNvSpPr>
              <a:spLocks/>
            </p:cNvSpPr>
            <p:nvPr/>
          </p:nvSpPr>
          <p:spPr bwMode="auto">
            <a:xfrm>
              <a:off x="506" y="820"/>
              <a:ext cx="385" cy="194"/>
            </a:xfrm>
            <a:custGeom>
              <a:avLst/>
              <a:gdLst>
                <a:gd name="T0" fmla="*/ 2 w 3462"/>
                <a:gd name="T1" fmla="*/ 0 h 1745"/>
                <a:gd name="T2" fmla="*/ 3 w 3462"/>
                <a:gd name="T3" fmla="*/ 1 h 1745"/>
                <a:gd name="T4" fmla="*/ 3 w 3462"/>
                <a:gd name="T5" fmla="*/ 1 h 1745"/>
                <a:gd name="T6" fmla="*/ 4 w 3462"/>
                <a:gd name="T7" fmla="*/ 1 h 1745"/>
                <a:gd name="T8" fmla="*/ 4 w 3462"/>
                <a:gd name="T9" fmla="*/ 2 h 1745"/>
                <a:gd name="T10" fmla="*/ 5 w 3462"/>
                <a:gd name="T11" fmla="*/ 2 h 1745"/>
                <a:gd name="T12" fmla="*/ 4 w 3462"/>
                <a:gd name="T13" fmla="*/ 2 h 1745"/>
                <a:gd name="T14" fmla="*/ 4 w 3462"/>
                <a:gd name="T15" fmla="*/ 2 h 1745"/>
                <a:gd name="T16" fmla="*/ 2 w 3462"/>
                <a:gd name="T17" fmla="*/ 1 h 1745"/>
                <a:gd name="T18" fmla="*/ 1 w 3462"/>
                <a:gd name="T19" fmla="*/ 2 h 1745"/>
                <a:gd name="T20" fmla="*/ 1 w 3462"/>
                <a:gd name="T21" fmla="*/ 2 h 1745"/>
                <a:gd name="T22" fmla="*/ 0 w 3462"/>
                <a:gd name="T23" fmla="*/ 2 h 1745"/>
                <a:gd name="T24" fmla="*/ 1 w 3462"/>
                <a:gd name="T25" fmla="*/ 1 h 1745"/>
                <a:gd name="T26" fmla="*/ 2 w 3462"/>
                <a:gd name="T27" fmla="*/ 0 h 17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62"/>
                <a:gd name="T43" fmla="*/ 0 h 1745"/>
                <a:gd name="T44" fmla="*/ 3462 w 3462"/>
                <a:gd name="T45" fmla="*/ 1745 h 17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62" h="1745">
                  <a:moveTo>
                    <a:pt x="1731" y="0"/>
                  </a:moveTo>
                  <a:lnTo>
                    <a:pt x="2530" y="805"/>
                  </a:lnTo>
                  <a:lnTo>
                    <a:pt x="2530" y="677"/>
                  </a:lnTo>
                  <a:lnTo>
                    <a:pt x="2889" y="677"/>
                  </a:lnTo>
                  <a:lnTo>
                    <a:pt x="2889" y="1168"/>
                  </a:lnTo>
                  <a:lnTo>
                    <a:pt x="3462" y="1745"/>
                  </a:lnTo>
                  <a:lnTo>
                    <a:pt x="2947" y="1745"/>
                  </a:lnTo>
                  <a:lnTo>
                    <a:pt x="2597" y="1391"/>
                  </a:lnTo>
                  <a:lnTo>
                    <a:pt x="1731" y="519"/>
                  </a:lnTo>
                  <a:lnTo>
                    <a:pt x="866" y="1391"/>
                  </a:lnTo>
                  <a:lnTo>
                    <a:pt x="515" y="1745"/>
                  </a:lnTo>
                  <a:lnTo>
                    <a:pt x="0" y="1745"/>
                  </a:lnTo>
                  <a:lnTo>
                    <a:pt x="866" y="873"/>
                  </a:lnTo>
                  <a:lnTo>
                    <a:pt x="17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9" name="Freeform 3910"/>
            <p:cNvSpPr>
              <a:spLocks noEditPoints="1"/>
            </p:cNvSpPr>
            <p:nvPr/>
          </p:nvSpPr>
          <p:spPr bwMode="auto">
            <a:xfrm>
              <a:off x="570" y="884"/>
              <a:ext cx="257" cy="258"/>
            </a:xfrm>
            <a:custGeom>
              <a:avLst/>
              <a:gdLst>
                <a:gd name="T0" fmla="*/ 1 w 2316"/>
                <a:gd name="T1" fmla="*/ 2 h 2325"/>
                <a:gd name="T2" fmla="*/ 1 w 2316"/>
                <a:gd name="T3" fmla="*/ 2 h 2325"/>
                <a:gd name="T4" fmla="*/ 1 w 2316"/>
                <a:gd name="T5" fmla="*/ 2 h 2325"/>
                <a:gd name="T6" fmla="*/ 1 w 2316"/>
                <a:gd name="T7" fmla="*/ 2 h 2325"/>
                <a:gd name="T8" fmla="*/ 1 w 2316"/>
                <a:gd name="T9" fmla="*/ 2 h 2325"/>
                <a:gd name="T10" fmla="*/ 1 w 2316"/>
                <a:gd name="T11" fmla="*/ 2 h 2325"/>
                <a:gd name="T12" fmla="*/ 1 w 2316"/>
                <a:gd name="T13" fmla="*/ 2 h 2325"/>
                <a:gd name="T14" fmla="*/ 1 w 2316"/>
                <a:gd name="T15" fmla="*/ 2 h 2325"/>
                <a:gd name="T16" fmla="*/ 1 w 2316"/>
                <a:gd name="T17" fmla="*/ 2 h 2325"/>
                <a:gd name="T18" fmla="*/ 1 w 2316"/>
                <a:gd name="T19" fmla="*/ 2 h 2325"/>
                <a:gd name="T20" fmla="*/ 2 w 2316"/>
                <a:gd name="T21" fmla="*/ 2 h 2325"/>
                <a:gd name="T22" fmla="*/ 2 w 2316"/>
                <a:gd name="T23" fmla="*/ 3 h 2325"/>
                <a:gd name="T24" fmla="*/ 3 w 2316"/>
                <a:gd name="T25" fmla="*/ 3 h 2325"/>
                <a:gd name="T26" fmla="*/ 3 w 2316"/>
                <a:gd name="T27" fmla="*/ 2 h 2325"/>
                <a:gd name="T28" fmla="*/ 2 w 2316"/>
                <a:gd name="T29" fmla="*/ 2 h 2325"/>
                <a:gd name="T30" fmla="*/ 1 w 2316"/>
                <a:gd name="T31" fmla="*/ 2 h 2325"/>
                <a:gd name="T32" fmla="*/ 1 w 2316"/>
                <a:gd name="T33" fmla="*/ 2 h 2325"/>
                <a:gd name="T34" fmla="*/ 1 w 2316"/>
                <a:gd name="T35" fmla="*/ 2 h 2325"/>
                <a:gd name="T36" fmla="*/ 1 w 2316"/>
                <a:gd name="T37" fmla="*/ 2 h 2325"/>
                <a:gd name="T38" fmla="*/ 1 w 2316"/>
                <a:gd name="T39" fmla="*/ 2 h 2325"/>
                <a:gd name="T40" fmla="*/ 1 w 2316"/>
                <a:gd name="T41" fmla="*/ 2 h 2325"/>
                <a:gd name="T42" fmla="*/ 1 w 2316"/>
                <a:gd name="T43" fmla="*/ 2 h 2325"/>
                <a:gd name="T44" fmla="*/ 1 w 2316"/>
                <a:gd name="T45" fmla="*/ 2 h 2325"/>
                <a:gd name="T46" fmla="*/ 1 w 2316"/>
                <a:gd name="T47" fmla="*/ 2 h 2325"/>
                <a:gd name="T48" fmla="*/ 1 w 2316"/>
                <a:gd name="T49" fmla="*/ 2 h 2325"/>
                <a:gd name="T50" fmla="*/ 2 w 2316"/>
                <a:gd name="T51" fmla="*/ 0 h 2325"/>
                <a:gd name="T52" fmla="*/ 3 w 2316"/>
                <a:gd name="T53" fmla="*/ 1 h 2325"/>
                <a:gd name="T54" fmla="*/ 3 w 2316"/>
                <a:gd name="T55" fmla="*/ 2 h 2325"/>
                <a:gd name="T56" fmla="*/ 3 w 2316"/>
                <a:gd name="T57" fmla="*/ 2 h 2325"/>
                <a:gd name="T58" fmla="*/ 3 w 2316"/>
                <a:gd name="T59" fmla="*/ 3 h 2325"/>
                <a:gd name="T60" fmla="*/ 0 w 2316"/>
                <a:gd name="T61" fmla="*/ 3 h 2325"/>
                <a:gd name="T62" fmla="*/ 0 w 2316"/>
                <a:gd name="T63" fmla="*/ 2 h 2325"/>
                <a:gd name="T64" fmla="*/ 0 w 2316"/>
                <a:gd name="T65" fmla="*/ 2 h 2325"/>
                <a:gd name="T66" fmla="*/ 0 w 2316"/>
                <a:gd name="T67" fmla="*/ 1 h 2325"/>
                <a:gd name="T68" fmla="*/ 2 w 2316"/>
                <a:gd name="T69" fmla="*/ 0 h 23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16"/>
                <a:gd name="T106" fmla="*/ 0 h 2325"/>
                <a:gd name="T107" fmla="*/ 2316 w 2316"/>
                <a:gd name="T108" fmla="*/ 2325 h 23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16" h="2325">
                  <a:moveTo>
                    <a:pt x="636" y="1677"/>
                  </a:moveTo>
                  <a:lnTo>
                    <a:pt x="636" y="1824"/>
                  </a:lnTo>
                  <a:lnTo>
                    <a:pt x="800" y="1824"/>
                  </a:lnTo>
                  <a:lnTo>
                    <a:pt x="800" y="1677"/>
                  </a:lnTo>
                  <a:lnTo>
                    <a:pt x="636" y="1677"/>
                  </a:lnTo>
                  <a:close/>
                  <a:moveTo>
                    <a:pt x="442" y="1677"/>
                  </a:moveTo>
                  <a:lnTo>
                    <a:pt x="442" y="1824"/>
                  </a:lnTo>
                  <a:lnTo>
                    <a:pt x="606" y="1824"/>
                  </a:lnTo>
                  <a:lnTo>
                    <a:pt x="606" y="1677"/>
                  </a:lnTo>
                  <a:lnTo>
                    <a:pt x="442" y="1677"/>
                  </a:lnTo>
                  <a:close/>
                  <a:moveTo>
                    <a:pt x="1499" y="1467"/>
                  </a:moveTo>
                  <a:lnTo>
                    <a:pt x="1499" y="2232"/>
                  </a:lnTo>
                  <a:lnTo>
                    <a:pt x="1905" y="2232"/>
                  </a:lnTo>
                  <a:lnTo>
                    <a:pt x="1905" y="1467"/>
                  </a:lnTo>
                  <a:lnTo>
                    <a:pt x="1499" y="1467"/>
                  </a:lnTo>
                  <a:close/>
                  <a:moveTo>
                    <a:pt x="636" y="1467"/>
                  </a:moveTo>
                  <a:lnTo>
                    <a:pt x="636" y="1646"/>
                  </a:lnTo>
                  <a:lnTo>
                    <a:pt x="800" y="1646"/>
                  </a:lnTo>
                  <a:lnTo>
                    <a:pt x="800" y="1467"/>
                  </a:lnTo>
                  <a:lnTo>
                    <a:pt x="636" y="1467"/>
                  </a:lnTo>
                  <a:close/>
                  <a:moveTo>
                    <a:pt x="442" y="1467"/>
                  </a:moveTo>
                  <a:lnTo>
                    <a:pt x="442" y="1646"/>
                  </a:lnTo>
                  <a:lnTo>
                    <a:pt x="606" y="1646"/>
                  </a:lnTo>
                  <a:lnTo>
                    <a:pt x="606" y="1467"/>
                  </a:lnTo>
                  <a:lnTo>
                    <a:pt x="442" y="1467"/>
                  </a:lnTo>
                  <a:close/>
                  <a:moveTo>
                    <a:pt x="1158" y="0"/>
                  </a:moveTo>
                  <a:lnTo>
                    <a:pt x="2024" y="874"/>
                  </a:lnTo>
                  <a:lnTo>
                    <a:pt x="2316" y="1168"/>
                  </a:lnTo>
                  <a:lnTo>
                    <a:pt x="2315" y="1168"/>
                  </a:lnTo>
                  <a:lnTo>
                    <a:pt x="2315" y="2325"/>
                  </a:lnTo>
                  <a:lnTo>
                    <a:pt x="1" y="2325"/>
                  </a:lnTo>
                  <a:lnTo>
                    <a:pt x="1" y="1168"/>
                  </a:lnTo>
                  <a:lnTo>
                    <a:pt x="0" y="1168"/>
                  </a:lnTo>
                  <a:lnTo>
                    <a:pt x="293" y="874"/>
                  </a:lnTo>
                  <a:lnTo>
                    <a:pt x="115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0" name="noun_project_2343.svg.eps"/>
          <p:cNvSpPr>
            <a:spLocks noEditPoints="1"/>
          </p:cNvSpPr>
          <p:nvPr/>
        </p:nvSpPr>
        <p:spPr bwMode="auto">
          <a:xfrm>
            <a:off x="4894552" y="472357"/>
            <a:ext cx="585788" cy="609600"/>
          </a:xfrm>
          <a:custGeom>
            <a:avLst/>
            <a:gdLst>
              <a:gd name="T0" fmla="*/ 2147483647 w 3318"/>
              <a:gd name="T1" fmla="*/ 2147483647 h 3461"/>
              <a:gd name="T2" fmla="*/ 2147483647 w 3318"/>
              <a:gd name="T3" fmla="*/ 2147483647 h 3461"/>
              <a:gd name="T4" fmla="*/ 2147483647 w 3318"/>
              <a:gd name="T5" fmla="*/ 2147483647 h 3461"/>
              <a:gd name="T6" fmla="*/ 2147483647 w 3318"/>
              <a:gd name="T7" fmla="*/ 2147483647 h 3461"/>
              <a:gd name="T8" fmla="*/ 2147483647 w 3318"/>
              <a:gd name="T9" fmla="*/ 2147483647 h 3461"/>
              <a:gd name="T10" fmla="*/ 2147483647 w 3318"/>
              <a:gd name="T11" fmla="*/ 2147483647 h 3461"/>
              <a:gd name="T12" fmla="*/ 2147483647 w 3318"/>
              <a:gd name="T13" fmla="*/ 2147483647 h 3461"/>
              <a:gd name="T14" fmla="*/ 2147483647 w 3318"/>
              <a:gd name="T15" fmla="*/ 2147483647 h 3461"/>
              <a:gd name="T16" fmla="*/ 2147483647 w 3318"/>
              <a:gd name="T17" fmla="*/ 2147483647 h 3461"/>
              <a:gd name="T18" fmla="*/ 2147483647 w 3318"/>
              <a:gd name="T19" fmla="*/ 2147483647 h 3461"/>
              <a:gd name="T20" fmla="*/ 2147483647 w 3318"/>
              <a:gd name="T21" fmla="*/ 2147483647 h 3461"/>
              <a:gd name="T22" fmla="*/ 2147483647 w 3318"/>
              <a:gd name="T23" fmla="*/ 2147483647 h 3461"/>
              <a:gd name="T24" fmla="*/ 2147483647 w 3318"/>
              <a:gd name="T25" fmla="*/ 2147483647 h 3461"/>
              <a:gd name="T26" fmla="*/ 2147483647 w 3318"/>
              <a:gd name="T27" fmla="*/ 2147483647 h 3461"/>
              <a:gd name="T28" fmla="*/ 2147483647 w 3318"/>
              <a:gd name="T29" fmla="*/ 2147483647 h 3461"/>
              <a:gd name="T30" fmla="*/ 2147483647 w 3318"/>
              <a:gd name="T31" fmla="*/ 2147483647 h 3461"/>
              <a:gd name="T32" fmla="*/ 2147483647 w 3318"/>
              <a:gd name="T33" fmla="*/ 2147483647 h 3461"/>
              <a:gd name="T34" fmla="*/ 2147483647 w 3318"/>
              <a:gd name="T35" fmla="*/ 2147483647 h 3461"/>
              <a:gd name="T36" fmla="*/ 2147483647 w 3318"/>
              <a:gd name="T37" fmla="*/ 2147483647 h 3461"/>
              <a:gd name="T38" fmla="*/ 2147483647 w 3318"/>
              <a:gd name="T39" fmla="*/ 2147483647 h 3461"/>
              <a:gd name="T40" fmla="*/ 2147483647 w 3318"/>
              <a:gd name="T41" fmla="*/ 2147483647 h 3461"/>
              <a:gd name="T42" fmla="*/ 2147483647 w 3318"/>
              <a:gd name="T43" fmla="*/ 2147483647 h 3461"/>
              <a:gd name="T44" fmla="*/ 2147483647 w 3318"/>
              <a:gd name="T45" fmla="*/ 2147483647 h 3461"/>
              <a:gd name="T46" fmla="*/ 2147483647 w 3318"/>
              <a:gd name="T47" fmla="*/ 2147483647 h 3461"/>
              <a:gd name="T48" fmla="*/ 2147483647 w 3318"/>
              <a:gd name="T49" fmla="*/ 2147483647 h 3461"/>
              <a:gd name="T50" fmla="*/ 2147483647 w 3318"/>
              <a:gd name="T51" fmla="*/ 2147483647 h 3461"/>
              <a:gd name="T52" fmla="*/ 2147483647 w 3318"/>
              <a:gd name="T53" fmla="*/ 2147483647 h 3461"/>
              <a:gd name="T54" fmla="*/ 2147483647 w 3318"/>
              <a:gd name="T55" fmla="*/ 2147483647 h 3461"/>
              <a:gd name="T56" fmla="*/ 2147483647 w 3318"/>
              <a:gd name="T57" fmla="*/ 2147483647 h 3461"/>
              <a:gd name="T58" fmla="*/ 2147483647 w 3318"/>
              <a:gd name="T59" fmla="*/ 2147483647 h 3461"/>
              <a:gd name="T60" fmla="*/ 2147483647 w 3318"/>
              <a:gd name="T61" fmla="*/ 2147483647 h 3461"/>
              <a:gd name="T62" fmla="*/ 2147483647 w 3318"/>
              <a:gd name="T63" fmla="*/ 2147483647 h 3461"/>
              <a:gd name="T64" fmla="*/ 2147483647 w 3318"/>
              <a:gd name="T65" fmla="*/ 2147483647 h 3461"/>
              <a:gd name="T66" fmla="*/ 2147483647 w 3318"/>
              <a:gd name="T67" fmla="*/ 2147483647 h 3461"/>
              <a:gd name="T68" fmla="*/ 2147483647 w 3318"/>
              <a:gd name="T69" fmla="*/ 2147483647 h 3461"/>
              <a:gd name="T70" fmla="*/ 2147483647 w 3318"/>
              <a:gd name="T71" fmla="*/ 2147483647 h 3461"/>
              <a:gd name="T72" fmla="*/ 2147483647 w 3318"/>
              <a:gd name="T73" fmla="*/ 2147483647 h 3461"/>
              <a:gd name="T74" fmla="*/ 2147483647 w 3318"/>
              <a:gd name="T75" fmla="*/ 2147483647 h 3461"/>
              <a:gd name="T76" fmla="*/ 2147483647 w 3318"/>
              <a:gd name="T77" fmla="*/ 2147483647 h 3461"/>
              <a:gd name="T78" fmla="*/ 2147483647 w 3318"/>
              <a:gd name="T79" fmla="*/ 2147483647 h 3461"/>
              <a:gd name="T80" fmla="*/ 2147483647 w 3318"/>
              <a:gd name="T81" fmla="*/ 2147483647 h 3461"/>
              <a:gd name="T82" fmla="*/ 2147483647 w 3318"/>
              <a:gd name="T83" fmla="*/ 2147483647 h 3461"/>
              <a:gd name="T84" fmla="*/ 2147483647 w 3318"/>
              <a:gd name="T85" fmla="*/ 2147483647 h 3461"/>
              <a:gd name="T86" fmla="*/ 2147483647 w 3318"/>
              <a:gd name="T87" fmla="*/ 2147483647 h 3461"/>
              <a:gd name="T88" fmla="*/ 2147483647 w 3318"/>
              <a:gd name="T89" fmla="*/ 2147483647 h 3461"/>
              <a:gd name="T90" fmla="*/ 2147483647 w 3318"/>
              <a:gd name="T91" fmla="*/ 2147483647 h 3461"/>
              <a:gd name="T92" fmla="*/ 2147483647 w 3318"/>
              <a:gd name="T93" fmla="*/ 2147483647 h 3461"/>
              <a:gd name="T94" fmla="*/ 2147483647 w 3318"/>
              <a:gd name="T95" fmla="*/ 251350004 h 3461"/>
              <a:gd name="T96" fmla="*/ 2147483647 w 3318"/>
              <a:gd name="T97" fmla="*/ 2147483647 h 3461"/>
              <a:gd name="T98" fmla="*/ 2147483647 w 3318"/>
              <a:gd name="T99" fmla="*/ 2147483647 h 3461"/>
              <a:gd name="T100" fmla="*/ 2147483647 w 3318"/>
              <a:gd name="T101" fmla="*/ 2147483647 h 3461"/>
              <a:gd name="T102" fmla="*/ 2147483647 w 3318"/>
              <a:gd name="T103" fmla="*/ 2147483647 h 3461"/>
              <a:gd name="T104" fmla="*/ 2147483647 w 3318"/>
              <a:gd name="T105" fmla="*/ 2147483647 h 3461"/>
              <a:gd name="T106" fmla="*/ 2147483647 w 3318"/>
              <a:gd name="T107" fmla="*/ 2147483647 h 3461"/>
              <a:gd name="T108" fmla="*/ 2147483647 w 3318"/>
              <a:gd name="T109" fmla="*/ 2147483647 h 3461"/>
              <a:gd name="T110" fmla="*/ 621829145 w 3318"/>
              <a:gd name="T111" fmla="*/ 2147483647 h 3461"/>
              <a:gd name="T112" fmla="*/ 616312180 w 3318"/>
              <a:gd name="T113" fmla="*/ 2147483647 h 3461"/>
              <a:gd name="T114" fmla="*/ 2147483647 w 3318"/>
              <a:gd name="T115" fmla="*/ 950768338 h 346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8"/>
              <a:gd name="T175" fmla="*/ 0 h 3461"/>
              <a:gd name="T176" fmla="*/ 3318 w 3318"/>
              <a:gd name="T177" fmla="*/ 3461 h 346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8" h="3461">
                <a:moveTo>
                  <a:pt x="1764" y="3103"/>
                </a:moveTo>
                <a:lnTo>
                  <a:pt x="1760" y="3103"/>
                </a:lnTo>
                <a:lnTo>
                  <a:pt x="1751" y="3106"/>
                </a:lnTo>
                <a:lnTo>
                  <a:pt x="1748" y="3109"/>
                </a:lnTo>
                <a:lnTo>
                  <a:pt x="1746" y="3112"/>
                </a:lnTo>
                <a:lnTo>
                  <a:pt x="1745" y="3115"/>
                </a:lnTo>
                <a:lnTo>
                  <a:pt x="1743" y="3118"/>
                </a:lnTo>
                <a:lnTo>
                  <a:pt x="1745" y="3123"/>
                </a:lnTo>
                <a:lnTo>
                  <a:pt x="1747" y="3126"/>
                </a:lnTo>
                <a:lnTo>
                  <a:pt x="1749" y="3128"/>
                </a:lnTo>
                <a:lnTo>
                  <a:pt x="1752" y="3129"/>
                </a:lnTo>
                <a:lnTo>
                  <a:pt x="1756" y="3129"/>
                </a:lnTo>
                <a:lnTo>
                  <a:pt x="1760" y="3129"/>
                </a:lnTo>
                <a:lnTo>
                  <a:pt x="1768" y="3126"/>
                </a:lnTo>
                <a:lnTo>
                  <a:pt x="1771" y="3124"/>
                </a:lnTo>
                <a:lnTo>
                  <a:pt x="1774" y="3120"/>
                </a:lnTo>
                <a:lnTo>
                  <a:pt x="1776" y="3117"/>
                </a:lnTo>
                <a:lnTo>
                  <a:pt x="1776" y="3114"/>
                </a:lnTo>
                <a:lnTo>
                  <a:pt x="1776" y="3111"/>
                </a:lnTo>
                <a:lnTo>
                  <a:pt x="1774" y="3107"/>
                </a:lnTo>
                <a:lnTo>
                  <a:pt x="1770" y="3104"/>
                </a:lnTo>
                <a:lnTo>
                  <a:pt x="1767" y="3103"/>
                </a:lnTo>
                <a:lnTo>
                  <a:pt x="1764" y="3103"/>
                </a:lnTo>
                <a:close/>
                <a:moveTo>
                  <a:pt x="1790" y="3094"/>
                </a:moveTo>
                <a:lnTo>
                  <a:pt x="1786" y="3095"/>
                </a:lnTo>
                <a:lnTo>
                  <a:pt x="1783" y="3096"/>
                </a:lnTo>
                <a:lnTo>
                  <a:pt x="1781" y="3098"/>
                </a:lnTo>
                <a:lnTo>
                  <a:pt x="1780" y="3101"/>
                </a:lnTo>
                <a:lnTo>
                  <a:pt x="1779" y="3104"/>
                </a:lnTo>
                <a:lnTo>
                  <a:pt x="1780" y="3107"/>
                </a:lnTo>
                <a:lnTo>
                  <a:pt x="1781" y="3111"/>
                </a:lnTo>
                <a:lnTo>
                  <a:pt x="1783" y="3113"/>
                </a:lnTo>
                <a:lnTo>
                  <a:pt x="1786" y="3114"/>
                </a:lnTo>
                <a:lnTo>
                  <a:pt x="1790" y="3115"/>
                </a:lnTo>
                <a:lnTo>
                  <a:pt x="1793" y="3114"/>
                </a:lnTo>
                <a:lnTo>
                  <a:pt x="1796" y="3113"/>
                </a:lnTo>
                <a:lnTo>
                  <a:pt x="1798" y="3111"/>
                </a:lnTo>
                <a:lnTo>
                  <a:pt x="1799" y="3107"/>
                </a:lnTo>
                <a:lnTo>
                  <a:pt x="1800" y="3104"/>
                </a:lnTo>
                <a:lnTo>
                  <a:pt x="1799" y="3101"/>
                </a:lnTo>
                <a:lnTo>
                  <a:pt x="1798" y="3098"/>
                </a:lnTo>
                <a:lnTo>
                  <a:pt x="1796" y="3096"/>
                </a:lnTo>
                <a:lnTo>
                  <a:pt x="1793" y="3095"/>
                </a:lnTo>
                <a:lnTo>
                  <a:pt x="1790" y="3094"/>
                </a:lnTo>
                <a:close/>
                <a:moveTo>
                  <a:pt x="1581" y="3008"/>
                </a:moveTo>
                <a:lnTo>
                  <a:pt x="1570" y="3009"/>
                </a:lnTo>
                <a:lnTo>
                  <a:pt x="1564" y="3011"/>
                </a:lnTo>
                <a:lnTo>
                  <a:pt x="1564" y="3015"/>
                </a:lnTo>
                <a:lnTo>
                  <a:pt x="1568" y="3020"/>
                </a:lnTo>
                <a:lnTo>
                  <a:pt x="1576" y="3026"/>
                </a:lnTo>
                <a:lnTo>
                  <a:pt x="1588" y="3031"/>
                </a:lnTo>
                <a:lnTo>
                  <a:pt x="1602" y="3035"/>
                </a:lnTo>
                <a:lnTo>
                  <a:pt x="1618" y="3040"/>
                </a:lnTo>
                <a:lnTo>
                  <a:pt x="1635" y="3043"/>
                </a:lnTo>
                <a:lnTo>
                  <a:pt x="1653" y="3043"/>
                </a:lnTo>
                <a:lnTo>
                  <a:pt x="1662" y="3043"/>
                </a:lnTo>
                <a:lnTo>
                  <a:pt x="1680" y="3043"/>
                </a:lnTo>
                <a:lnTo>
                  <a:pt x="1697" y="3040"/>
                </a:lnTo>
                <a:lnTo>
                  <a:pt x="1713" y="3035"/>
                </a:lnTo>
                <a:lnTo>
                  <a:pt x="1727" y="3031"/>
                </a:lnTo>
                <a:lnTo>
                  <a:pt x="1739" y="3026"/>
                </a:lnTo>
                <a:lnTo>
                  <a:pt x="1748" y="3020"/>
                </a:lnTo>
                <a:lnTo>
                  <a:pt x="1751" y="3015"/>
                </a:lnTo>
                <a:lnTo>
                  <a:pt x="1751" y="3011"/>
                </a:lnTo>
                <a:lnTo>
                  <a:pt x="1746" y="3009"/>
                </a:lnTo>
                <a:lnTo>
                  <a:pt x="1734" y="3008"/>
                </a:lnTo>
                <a:lnTo>
                  <a:pt x="1581" y="3008"/>
                </a:lnTo>
                <a:close/>
                <a:moveTo>
                  <a:pt x="1576" y="2910"/>
                </a:moveTo>
                <a:lnTo>
                  <a:pt x="1598" y="2912"/>
                </a:lnTo>
                <a:lnTo>
                  <a:pt x="1617" y="2916"/>
                </a:lnTo>
                <a:lnTo>
                  <a:pt x="1632" y="2923"/>
                </a:lnTo>
                <a:lnTo>
                  <a:pt x="1645" y="2930"/>
                </a:lnTo>
                <a:lnTo>
                  <a:pt x="1653" y="2939"/>
                </a:lnTo>
                <a:lnTo>
                  <a:pt x="1661" y="2947"/>
                </a:lnTo>
                <a:lnTo>
                  <a:pt x="1667" y="2939"/>
                </a:lnTo>
                <a:lnTo>
                  <a:pt x="1677" y="2930"/>
                </a:lnTo>
                <a:lnTo>
                  <a:pt x="1690" y="2923"/>
                </a:lnTo>
                <a:lnTo>
                  <a:pt x="1705" y="2916"/>
                </a:lnTo>
                <a:lnTo>
                  <a:pt x="1723" y="2912"/>
                </a:lnTo>
                <a:lnTo>
                  <a:pt x="1745" y="2910"/>
                </a:lnTo>
                <a:lnTo>
                  <a:pt x="1769" y="2911"/>
                </a:lnTo>
                <a:lnTo>
                  <a:pt x="1797" y="2913"/>
                </a:lnTo>
                <a:lnTo>
                  <a:pt x="1831" y="2919"/>
                </a:lnTo>
                <a:lnTo>
                  <a:pt x="1867" y="2930"/>
                </a:lnTo>
                <a:lnTo>
                  <a:pt x="1891" y="2936"/>
                </a:lnTo>
                <a:lnTo>
                  <a:pt x="1911" y="2937"/>
                </a:lnTo>
                <a:lnTo>
                  <a:pt x="1929" y="2936"/>
                </a:lnTo>
                <a:lnTo>
                  <a:pt x="1944" y="2933"/>
                </a:lnTo>
                <a:lnTo>
                  <a:pt x="1955" y="2930"/>
                </a:lnTo>
                <a:lnTo>
                  <a:pt x="1963" y="2927"/>
                </a:lnTo>
                <a:lnTo>
                  <a:pt x="1964" y="2927"/>
                </a:lnTo>
                <a:lnTo>
                  <a:pt x="1958" y="2931"/>
                </a:lnTo>
                <a:lnTo>
                  <a:pt x="1950" y="2939"/>
                </a:lnTo>
                <a:lnTo>
                  <a:pt x="1940" y="2946"/>
                </a:lnTo>
                <a:lnTo>
                  <a:pt x="1928" y="2955"/>
                </a:lnTo>
                <a:lnTo>
                  <a:pt x="1918" y="2964"/>
                </a:lnTo>
                <a:lnTo>
                  <a:pt x="1907" y="2972"/>
                </a:lnTo>
                <a:lnTo>
                  <a:pt x="1896" y="2980"/>
                </a:lnTo>
                <a:lnTo>
                  <a:pt x="1889" y="2985"/>
                </a:lnTo>
                <a:lnTo>
                  <a:pt x="1883" y="2989"/>
                </a:lnTo>
                <a:lnTo>
                  <a:pt x="1881" y="2990"/>
                </a:lnTo>
                <a:lnTo>
                  <a:pt x="1881" y="3008"/>
                </a:lnTo>
                <a:lnTo>
                  <a:pt x="1878" y="3034"/>
                </a:lnTo>
                <a:lnTo>
                  <a:pt x="1867" y="3060"/>
                </a:lnTo>
                <a:lnTo>
                  <a:pt x="1851" y="3084"/>
                </a:lnTo>
                <a:lnTo>
                  <a:pt x="1829" y="3105"/>
                </a:lnTo>
                <a:lnTo>
                  <a:pt x="1803" y="3124"/>
                </a:lnTo>
                <a:lnTo>
                  <a:pt x="1772" y="3139"/>
                </a:lnTo>
                <a:lnTo>
                  <a:pt x="1738" y="3150"/>
                </a:lnTo>
                <a:lnTo>
                  <a:pt x="1700" y="3157"/>
                </a:lnTo>
                <a:lnTo>
                  <a:pt x="1661" y="3160"/>
                </a:lnTo>
                <a:lnTo>
                  <a:pt x="1621" y="3157"/>
                </a:lnTo>
                <a:lnTo>
                  <a:pt x="1583" y="3150"/>
                </a:lnTo>
                <a:lnTo>
                  <a:pt x="1549" y="3139"/>
                </a:lnTo>
                <a:lnTo>
                  <a:pt x="1518" y="3124"/>
                </a:lnTo>
                <a:lnTo>
                  <a:pt x="1491" y="3105"/>
                </a:lnTo>
                <a:lnTo>
                  <a:pt x="1469" y="3084"/>
                </a:lnTo>
                <a:lnTo>
                  <a:pt x="1453" y="3060"/>
                </a:lnTo>
                <a:lnTo>
                  <a:pt x="1442" y="3034"/>
                </a:lnTo>
                <a:lnTo>
                  <a:pt x="1439" y="3008"/>
                </a:lnTo>
                <a:lnTo>
                  <a:pt x="1438" y="2990"/>
                </a:lnTo>
                <a:lnTo>
                  <a:pt x="1436" y="2989"/>
                </a:lnTo>
                <a:lnTo>
                  <a:pt x="1432" y="2985"/>
                </a:lnTo>
                <a:lnTo>
                  <a:pt x="1423" y="2980"/>
                </a:lnTo>
                <a:lnTo>
                  <a:pt x="1413" y="2972"/>
                </a:lnTo>
                <a:lnTo>
                  <a:pt x="1403" y="2964"/>
                </a:lnTo>
                <a:lnTo>
                  <a:pt x="1391" y="2955"/>
                </a:lnTo>
                <a:lnTo>
                  <a:pt x="1380" y="2946"/>
                </a:lnTo>
                <a:lnTo>
                  <a:pt x="1369" y="2939"/>
                </a:lnTo>
                <a:lnTo>
                  <a:pt x="1362" y="2931"/>
                </a:lnTo>
                <a:lnTo>
                  <a:pt x="1355" y="2927"/>
                </a:lnTo>
                <a:lnTo>
                  <a:pt x="1358" y="2927"/>
                </a:lnTo>
                <a:lnTo>
                  <a:pt x="1364" y="2930"/>
                </a:lnTo>
                <a:lnTo>
                  <a:pt x="1376" y="2933"/>
                </a:lnTo>
                <a:lnTo>
                  <a:pt x="1390" y="2936"/>
                </a:lnTo>
                <a:lnTo>
                  <a:pt x="1408" y="2937"/>
                </a:lnTo>
                <a:lnTo>
                  <a:pt x="1430" y="2936"/>
                </a:lnTo>
                <a:lnTo>
                  <a:pt x="1453" y="2930"/>
                </a:lnTo>
                <a:lnTo>
                  <a:pt x="1490" y="2919"/>
                </a:lnTo>
                <a:lnTo>
                  <a:pt x="1522" y="2913"/>
                </a:lnTo>
                <a:lnTo>
                  <a:pt x="1551" y="2911"/>
                </a:lnTo>
                <a:lnTo>
                  <a:pt x="1576" y="2910"/>
                </a:lnTo>
                <a:close/>
                <a:moveTo>
                  <a:pt x="2039" y="2253"/>
                </a:moveTo>
                <a:lnTo>
                  <a:pt x="2029" y="2255"/>
                </a:lnTo>
                <a:lnTo>
                  <a:pt x="2022" y="2261"/>
                </a:lnTo>
                <a:lnTo>
                  <a:pt x="2016" y="2268"/>
                </a:lnTo>
                <a:lnTo>
                  <a:pt x="2014" y="2278"/>
                </a:lnTo>
                <a:lnTo>
                  <a:pt x="2016" y="2288"/>
                </a:lnTo>
                <a:lnTo>
                  <a:pt x="2022" y="2296"/>
                </a:lnTo>
                <a:lnTo>
                  <a:pt x="2029" y="2302"/>
                </a:lnTo>
                <a:lnTo>
                  <a:pt x="2039" y="2303"/>
                </a:lnTo>
                <a:lnTo>
                  <a:pt x="2049" y="2302"/>
                </a:lnTo>
                <a:lnTo>
                  <a:pt x="2057" y="2296"/>
                </a:lnTo>
                <a:lnTo>
                  <a:pt x="2063" y="2288"/>
                </a:lnTo>
                <a:lnTo>
                  <a:pt x="2065" y="2278"/>
                </a:lnTo>
                <a:lnTo>
                  <a:pt x="2063" y="2268"/>
                </a:lnTo>
                <a:lnTo>
                  <a:pt x="2057" y="2261"/>
                </a:lnTo>
                <a:lnTo>
                  <a:pt x="2049" y="2255"/>
                </a:lnTo>
                <a:lnTo>
                  <a:pt x="2039" y="2253"/>
                </a:lnTo>
                <a:close/>
                <a:moveTo>
                  <a:pt x="1345" y="2253"/>
                </a:moveTo>
                <a:lnTo>
                  <a:pt x="1335" y="2255"/>
                </a:lnTo>
                <a:lnTo>
                  <a:pt x="1327" y="2261"/>
                </a:lnTo>
                <a:lnTo>
                  <a:pt x="1322" y="2268"/>
                </a:lnTo>
                <a:lnTo>
                  <a:pt x="1320" y="2278"/>
                </a:lnTo>
                <a:lnTo>
                  <a:pt x="1322" y="2288"/>
                </a:lnTo>
                <a:lnTo>
                  <a:pt x="1327" y="2296"/>
                </a:lnTo>
                <a:lnTo>
                  <a:pt x="1335" y="2302"/>
                </a:lnTo>
                <a:lnTo>
                  <a:pt x="1345" y="2303"/>
                </a:lnTo>
                <a:lnTo>
                  <a:pt x="1354" y="2302"/>
                </a:lnTo>
                <a:lnTo>
                  <a:pt x="1363" y="2296"/>
                </a:lnTo>
                <a:lnTo>
                  <a:pt x="1368" y="2288"/>
                </a:lnTo>
                <a:lnTo>
                  <a:pt x="1369" y="2278"/>
                </a:lnTo>
                <a:lnTo>
                  <a:pt x="1368" y="2268"/>
                </a:lnTo>
                <a:lnTo>
                  <a:pt x="1363" y="2261"/>
                </a:lnTo>
                <a:lnTo>
                  <a:pt x="1354" y="2255"/>
                </a:lnTo>
                <a:lnTo>
                  <a:pt x="1345" y="2253"/>
                </a:lnTo>
                <a:close/>
                <a:moveTo>
                  <a:pt x="2290" y="2130"/>
                </a:moveTo>
                <a:lnTo>
                  <a:pt x="2288" y="2133"/>
                </a:lnTo>
                <a:lnTo>
                  <a:pt x="2285" y="2141"/>
                </a:lnTo>
                <a:lnTo>
                  <a:pt x="2281" y="2154"/>
                </a:lnTo>
                <a:lnTo>
                  <a:pt x="2273" y="2172"/>
                </a:lnTo>
                <a:lnTo>
                  <a:pt x="2265" y="2192"/>
                </a:lnTo>
                <a:lnTo>
                  <a:pt x="2254" y="2215"/>
                </a:lnTo>
                <a:lnTo>
                  <a:pt x="2241" y="2238"/>
                </a:lnTo>
                <a:lnTo>
                  <a:pt x="2227" y="2263"/>
                </a:lnTo>
                <a:lnTo>
                  <a:pt x="2210" y="2288"/>
                </a:lnTo>
                <a:lnTo>
                  <a:pt x="2192" y="2311"/>
                </a:lnTo>
                <a:lnTo>
                  <a:pt x="2171" y="2334"/>
                </a:lnTo>
                <a:lnTo>
                  <a:pt x="2149" y="2353"/>
                </a:lnTo>
                <a:lnTo>
                  <a:pt x="2124" y="2369"/>
                </a:lnTo>
                <a:lnTo>
                  <a:pt x="2098" y="2382"/>
                </a:lnTo>
                <a:lnTo>
                  <a:pt x="2120" y="2365"/>
                </a:lnTo>
                <a:lnTo>
                  <a:pt x="2137" y="2345"/>
                </a:lnTo>
                <a:lnTo>
                  <a:pt x="2153" y="2323"/>
                </a:lnTo>
                <a:lnTo>
                  <a:pt x="2166" y="2301"/>
                </a:lnTo>
                <a:lnTo>
                  <a:pt x="2177" y="2278"/>
                </a:lnTo>
                <a:lnTo>
                  <a:pt x="2186" y="2255"/>
                </a:lnTo>
                <a:lnTo>
                  <a:pt x="2196" y="2236"/>
                </a:lnTo>
                <a:lnTo>
                  <a:pt x="2156" y="2232"/>
                </a:lnTo>
                <a:lnTo>
                  <a:pt x="2122" y="2230"/>
                </a:lnTo>
                <a:lnTo>
                  <a:pt x="2090" y="2229"/>
                </a:lnTo>
                <a:lnTo>
                  <a:pt x="2056" y="2231"/>
                </a:lnTo>
                <a:lnTo>
                  <a:pt x="2070" y="2244"/>
                </a:lnTo>
                <a:lnTo>
                  <a:pt x="2081" y="2260"/>
                </a:lnTo>
                <a:lnTo>
                  <a:pt x="2089" y="2277"/>
                </a:lnTo>
                <a:lnTo>
                  <a:pt x="2091" y="2297"/>
                </a:lnTo>
                <a:lnTo>
                  <a:pt x="2087" y="2319"/>
                </a:lnTo>
                <a:lnTo>
                  <a:pt x="2080" y="2338"/>
                </a:lnTo>
                <a:lnTo>
                  <a:pt x="2067" y="2354"/>
                </a:lnTo>
                <a:lnTo>
                  <a:pt x="2051" y="2367"/>
                </a:lnTo>
                <a:lnTo>
                  <a:pt x="2032" y="2376"/>
                </a:lnTo>
                <a:lnTo>
                  <a:pt x="2010" y="2379"/>
                </a:lnTo>
                <a:lnTo>
                  <a:pt x="1989" y="2376"/>
                </a:lnTo>
                <a:lnTo>
                  <a:pt x="1969" y="2367"/>
                </a:lnTo>
                <a:lnTo>
                  <a:pt x="1952" y="2354"/>
                </a:lnTo>
                <a:lnTo>
                  <a:pt x="1940" y="2338"/>
                </a:lnTo>
                <a:lnTo>
                  <a:pt x="1932" y="2319"/>
                </a:lnTo>
                <a:lnTo>
                  <a:pt x="1928" y="2297"/>
                </a:lnTo>
                <a:lnTo>
                  <a:pt x="1930" y="2279"/>
                </a:lnTo>
                <a:lnTo>
                  <a:pt x="1936" y="2263"/>
                </a:lnTo>
                <a:lnTo>
                  <a:pt x="1908" y="2279"/>
                </a:lnTo>
                <a:lnTo>
                  <a:pt x="1880" y="2298"/>
                </a:lnTo>
                <a:lnTo>
                  <a:pt x="1855" y="2320"/>
                </a:lnTo>
                <a:lnTo>
                  <a:pt x="1835" y="2341"/>
                </a:lnTo>
                <a:lnTo>
                  <a:pt x="1820" y="2364"/>
                </a:lnTo>
                <a:lnTo>
                  <a:pt x="1831" y="2335"/>
                </a:lnTo>
                <a:lnTo>
                  <a:pt x="1841" y="2309"/>
                </a:lnTo>
                <a:lnTo>
                  <a:pt x="1854" y="2285"/>
                </a:lnTo>
                <a:lnTo>
                  <a:pt x="1868" y="2264"/>
                </a:lnTo>
                <a:lnTo>
                  <a:pt x="1884" y="2244"/>
                </a:lnTo>
                <a:lnTo>
                  <a:pt x="1905" y="2225"/>
                </a:lnTo>
                <a:lnTo>
                  <a:pt x="1928" y="2209"/>
                </a:lnTo>
                <a:lnTo>
                  <a:pt x="1957" y="2194"/>
                </a:lnTo>
                <a:lnTo>
                  <a:pt x="1992" y="2180"/>
                </a:lnTo>
                <a:lnTo>
                  <a:pt x="2023" y="2172"/>
                </a:lnTo>
                <a:lnTo>
                  <a:pt x="2051" y="2165"/>
                </a:lnTo>
                <a:lnTo>
                  <a:pt x="2077" y="2162"/>
                </a:lnTo>
                <a:lnTo>
                  <a:pt x="2100" y="2160"/>
                </a:lnTo>
                <a:lnTo>
                  <a:pt x="2123" y="2160"/>
                </a:lnTo>
                <a:lnTo>
                  <a:pt x="2145" y="2160"/>
                </a:lnTo>
                <a:lnTo>
                  <a:pt x="2167" y="2160"/>
                </a:lnTo>
                <a:lnTo>
                  <a:pt x="2188" y="2159"/>
                </a:lnTo>
                <a:lnTo>
                  <a:pt x="2212" y="2155"/>
                </a:lnTo>
                <a:lnTo>
                  <a:pt x="2236" y="2150"/>
                </a:lnTo>
                <a:lnTo>
                  <a:pt x="2262" y="2141"/>
                </a:lnTo>
                <a:lnTo>
                  <a:pt x="2290" y="2130"/>
                </a:lnTo>
                <a:close/>
                <a:moveTo>
                  <a:pt x="1030" y="2130"/>
                </a:moveTo>
                <a:lnTo>
                  <a:pt x="1058" y="2141"/>
                </a:lnTo>
                <a:lnTo>
                  <a:pt x="1083" y="2150"/>
                </a:lnTo>
                <a:lnTo>
                  <a:pt x="1107" y="2155"/>
                </a:lnTo>
                <a:lnTo>
                  <a:pt x="1130" y="2159"/>
                </a:lnTo>
                <a:lnTo>
                  <a:pt x="1151" y="2160"/>
                </a:lnTo>
                <a:lnTo>
                  <a:pt x="1174" y="2160"/>
                </a:lnTo>
                <a:lnTo>
                  <a:pt x="1195" y="2160"/>
                </a:lnTo>
                <a:lnTo>
                  <a:pt x="1218" y="2160"/>
                </a:lnTo>
                <a:lnTo>
                  <a:pt x="1243" y="2162"/>
                </a:lnTo>
                <a:lnTo>
                  <a:pt x="1268" y="2165"/>
                </a:lnTo>
                <a:lnTo>
                  <a:pt x="1296" y="2172"/>
                </a:lnTo>
                <a:lnTo>
                  <a:pt x="1326" y="2180"/>
                </a:lnTo>
                <a:lnTo>
                  <a:pt x="1361" y="2194"/>
                </a:lnTo>
                <a:lnTo>
                  <a:pt x="1390" y="2209"/>
                </a:lnTo>
                <a:lnTo>
                  <a:pt x="1415" y="2225"/>
                </a:lnTo>
                <a:lnTo>
                  <a:pt x="1434" y="2244"/>
                </a:lnTo>
                <a:lnTo>
                  <a:pt x="1451" y="2264"/>
                </a:lnTo>
                <a:lnTo>
                  <a:pt x="1465" y="2285"/>
                </a:lnTo>
                <a:lnTo>
                  <a:pt x="1477" y="2309"/>
                </a:lnTo>
                <a:lnTo>
                  <a:pt x="1489" y="2335"/>
                </a:lnTo>
                <a:lnTo>
                  <a:pt x="1499" y="2364"/>
                </a:lnTo>
                <a:lnTo>
                  <a:pt x="1483" y="2341"/>
                </a:lnTo>
                <a:lnTo>
                  <a:pt x="1463" y="2320"/>
                </a:lnTo>
                <a:lnTo>
                  <a:pt x="1438" y="2298"/>
                </a:lnTo>
                <a:lnTo>
                  <a:pt x="1411" y="2279"/>
                </a:lnTo>
                <a:lnTo>
                  <a:pt x="1382" y="2263"/>
                </a:lnTo>
                <a:lnTo>
                  <a:pt x="1388" y="2279"/>
                </a:lnTo>
                <a:lnTo>
                  <a:pt x="1390" y="2297"/>
                </a:lnTo>
                <a:lnTo>
                  <a:pt x="1387" y="2319"/>
                </a:lnTo>
                <a:lnTo>
                  <a:pt x="1379" y="2338"/>
                </a:lnTo>
                <a:lnTo>
                  <a:pt x="1366" y="2354"/>
                </a:lnTo>
                <a:lnTo>
                  <a:pt x="1350" y="2367"/>
                </a:lnTo>
                <a:lnTo>
                  <a:pt x="1331" y="2376"/>
                </a:lnTo>
                <a:lnTo>
                  <a:pt x="1309" y="2379"/>
                </a:lnTo>
                <a:lnTo>
                  <a:pt x="1288" y="2376"/>
                </a:lnTo>
                <a:lnTo>
                  <a:pt x="1268" y="2367"/>
                </a:lnTo>
                <a:lnTo>
                  <a:pt x="1251" y="2354"/>
                </a:lnTo>
                <a:lnTo>
                  <a:pt x="1238" y="2338"/>
                </a:lnTo>
                <a:lnTo>
                  <a:pt x="1231" y="2319"/>
                </a:lnTo>
                <a:lnTo>
                  <a:pt x="1228" y="2297"/>
                </a:lnTo>
                <a:lnTo>
                  <a:pt x="1230" y="2278"/>
                </a:lnTo>
                <a:lnTo>
                  <a:pt x="1237" y="2260"/>
                </a:lnTo>
                <a:lnTo>
                  <a:pt x="1248" y="2244"/>
                </a:lnTo>
                <a:lnTo>
                  <a:pt x="1262" y="2231"/>
                </a:lnTo>
                <a:lnTo>
                  <a:pt x="1230" y="2229"/>
                </a:lnTo>
                <a:lnTo>
                  <a:pt x="1197" y="2230"/>
                </a:lnTo>
                <a:lnTo>
                  <a:pt x="1162" y="2232"/>
                </a:lnTo>
                <a:lnTo>
                  <a:pt x="1123" y="2236"/>
                </a:lnTo>
                <a:lnTo>
                  <a:pt x="1132" y="2255"/>
                </a:lnTo>
                <a:lnTo>
                  <a:pt x="1142" y="2278"/>
                </a:lnTo>
                <a:lnTo>
                  <a:pt x="1153" y="2301"/>
                </a:lnTo>
                <a:lnTo>
                  <a:pt x="1166" y="2323"/>
                </a:lnTo>
                <a:lnTo>
                  <a:pt x="1181" y="2345"/>
                </a:lnTo>
                <a:lnTo>
                  <a:pt x="1200" y="2365"/>
                </a:lnTo>
                <a:lnTo>
                  <a:pt x="1221" y="2382"/>
                </a:lnTo>
                <a:lnTo>
                  <a:pt x="1194" y="2369"/>
                </a:lnTo>
                <a:lnTo>
                  <a:pt x="1169" y="2353"/>
                </a:lnTo>
                <a:lnTo>
                  <a:pt x="1147" y="2334"/>
                </a:lnTo>
                <a:lnTo>
                  <a:pt x="1126" y="2311"/>
                </a:lnTo>
                <a:lnTo>
                  <a:pt x="1108" y="2288"/>
                </a:lnTo>
                <a:lnTo>
                  <a:pt x="1092" y="2263"/>
                </a:lnTo>
                <a:lnTo>
                  <a:pt x="1077" y="2238"/>
                </a:lnTo>
                <a:lnTo>
                  <a:pt x="1064" y="2215"/>
                </a:lnTo>
                <a:lnTo>
                  <a:pt x="1053" y="2192"/>
                </a:lnTo>
                <a:lnTo>
                  <a:pt x="1045" y="2172"/>
                </a:lnTo>
                <a:lnTo>
                  <a:pt x="1038" y="2154"/>
                </a:lnTo>
                <a:lnTo>
                  <a:pt x="1033" y="2141"/>
                </a:lnTo>
                <a:lnTo>
                  <a:pt x="1031" y="2133"/>
                </a:lnTo>
                <a:lnTo>
                  <a:pt x="1030" y="2130"/>
                </a:lnTo>
                <a:close/>
                <a:moveTo>
                  <a:pt x="2143" y="1913"/>
                </a:moveTo>
                <a:lnTo>
                  <a:pt x="2169" y="1914"/>
                </a:lnTo>
                <a:lnTo>
                  <a:pt x="2192" y="1918"/>
                </a:lnTo>
                <a:lnTo>
                  <a:pt x="2213" y="1925"/>
                </a:lnTo>
                <a:lnTo>
                  <a:pt x="2233" y="1934"/>
                </a:lnTo>
                <a:lnTo>
                  <a:pt x="2249" y="1945"/>
                </a:lnTo>
                <a:lnTo>
                  <a:pt x="2263" y="1956"/>
                </a:lnTo>
                <a:lnTo>
                  <a:pt x="2274" y="1965"/>
                </a:lnTo>
                <a:lnTo>
                  <a:pt x="2283" y="1975"/>
                </a:lnTo>
                <a:lnTo>
                  <a:pt x="2291" y="1982"/>
                </a:lnTo>
                <a:lnTo>
                  <a:pt x="2294" y="1988"/>
                </a:lnTo>
                <a:lnTo>
                  <a:pt x="2296" y="1990"/>
                </a:lnTo>
                <a:lnTo>
                  <a:pt x="2294" y="1989"/>
                </a:lnTo>
                <a:lnTo>
                  <a:pt x="2287" y="1985"/>
                </a:lnTo>
                <a:lnTo>
                  <a:pt x="2279" y="1980"/>
                </a:lnTo>
                <a:lnTo>
                  <a:pt x="2266" y="1974"/>
                </a:lnTo>
                <a:lnTo>
                  <a:pt x="2251" y="1967"/>
                </a:lnTo>
                <a:lnTo>
                  <a:pt x="2234" y="1962"/>
                </a:lnTo>
                <a:lnTo>
                  <a:pt x="2214" y="1957"/>
                </a:lnTo>
                <a:lnTo>
                  <a:pt x="2193" y="1953"/>
                </a:lnTo>
                <a:lnTo>
                  <a:pt x="2170" y="1952"/>
                </a:lnTo>
                <a:lnTo>
                  <a:pt x="2147" y="1953"/>
                </a:lnTo>
                <a:lnTo>
                  <a:pt x="2122" y="1959"/>
                </a:lnTo>
                <a:lnTo>
                  <a:pt x="2097" y="1968"/>
                </a:lnTo>
                <a:lnTo>
                  <a:pt x="2072" y="1982"/>
                </a:lnTo>
                <a:lnTo>
                  <a:pt x="2048" y="2002"/>
                </a:lnTo>
                <a:lnTo>
                  <a:pt x="2024" y="2028"/>
                </a:lnTo>
                <a:lnTo>
                  <a:pt x="1991" y="2067"/>
                </a:lnTo>
                <a:lnTo>
                  <a:pt x="1960" y="2101"/>
                </a:lnTo>
                <a:lnTo>
                  <a:pt x="1932" y="2130"/>
                </a:lnTo>
                <a:lnTo>
                  <a:pt x="1905" y="2152"/>
                </a:lnTo>
                <a:lnTo>
                  <a:pt x="1882" y="2169"/>
                </a:lnTo>
                <a:lnTo>
                  <a:pt x="1862" y="2182"/>
                </a:lnTo>
                <a:lnTo>
                  <a:pt x="1845" y="2190"/>
                </a:lnTo>
                <a:lnTo>
                  <a:pt x="1829" y="2194"/>
                </a:lnTo>
                <a:lnTo>
                  <a:pt x="1819" y="2194"/>
                </a:lnTo>
                <a:lnTo>
                  <a:pt x="1810" y="2191"/>
                </a:lnTo>
                <a:lnTo>
                  <a:pt x="1806" y="2183"/>
                </a:lnTo>
                <a:lnTo>
                  <a:pt x="1805" y="2174"/>
                </a:lnTo>
                <a:lnTo>
                  <a:pt x="1807" y="2160"/>
                </a:lnTo>
                <a:lnTo>
                  <a:pt x="1813" y="2145"/>
                </a:lnTo>
                <a:lnTo>
                  <a:pt x="1823" y="2128"/>
                </a:lnTo>
                <a:lnTo>
                  <a:pt x="1837" y="2107"/>
                </a:lnTo>
                <a:lnTo>
                  <a:pt x="1855" y="2086"/>
                </a:lnTo>
                <a:lnTo>
                  <a:pt x="1877" y="2063"/>
                </a:lnTo>
                <a:lnTo>
                  <a:pt x="1904" y="2039"/>
                </a:lnTo>
                <a:lnTo>
                  <a:pt x="1934" y="2015"/>
                </a:lnTo>
                <a:lnTo>
                  <a:pt x="1969" y="1990"/>
                </a:lnTo>
                <a:lnTo>
                  <a:pt x="2009" y="1965"/>
                </a:lnTo>
                <a:lnTo>
                  <a:pt x="2054" y="1939"/>
                </a:lnTo>
                <a:lnTo>
                  <a:pt x="2085" y="1925"/>
                </a:lnTo>
                <a:lnTo>
                  <a:pt x="2115" y="1917"/>
                </a:lnTo>
                <a:lnTo>
                  <a:pt x="2143" y="1913"/>
                </a:lnTo>
                <a:close/>
                <a:moveTo>
                  <a:pt x="1961" y="1547"/>
                </a:moveTo>
                <a:lnTo>
                  <a:pt x="1903" y="1603"/>
                </a:lnTo>
                <a:lnTo>
                  <a:pt x="1839" y="1657"/>
                </a:lnTo>
                <a:lnTo>
                  <a:pt x="1770" y="1710"/>
                </a:lnTo>
                <a:lnTo>
                  <a:pt x="1696" y="1758"/>
                </a:lnTo>
                <a:lnTo>
                  <a:pt x="1618" y="1804"/>
                </a:lnTo>
                <a:lnTo>
                  <a:pt x="1535" y="1847"/>
                </a:lnTo>
                <a:lnTo>
                  <a:pt x="1450" y="1885"/>
                </a:lnTo>
                <a:lnTo>
                  <a:pt x="1361" y="1918"/>
                </a:lnTo>
                <a:lnTo>
                  <a:pt x="1318" y="1932"/>
                </a:lnTo>
                <a:lnTo>
                  <a:pt x="1275" y="1945"/>
                </a:lnTo>
                <a:lnTo>
                  <a:pt x="1318" y="1970"/>
                </a:lnTo>
                <a:lnTo>
                  <a:pt x="1357" y="1995"/>
                </a:lnTo>
                <a:lnTo>
                  <a:pt x="1391" y="2020"/>
                </a:lnTo>
                <a:lnTo>
                  <a:pt x="1420" y="2044"/>
                </a:lnTo>
                <a:lnTo>
                  <a:pt x="1446" y="2067"/>
                </a:lnTo>
                <a:lnTo>
                  <a:pt x="1467" y="2090"/>
                </a:lnTo>
                <a:lnTo>
                  <a:pt x="1484" y="2110"/>
                </a:lnTo>
                <a:lnTo>
                  <a:pt x="1497" y="2130"/>
                </a:lnTo>
                <a:lnTo>
                  <a:pt x="1506" y="2147"/>
                </a:lnTo>
                <a:lnTo>
                  <a:pt x="1512" y="2162"/>
                </a:lnTo>
                <a:lnTo>
                  <a:pt x="1515" y="2175"/>
                </a:lnTo>
                <a:lnTo>
                  <a:pt x="1512" y="2184"/>
                </a:lnTo>
                <a:lnTo>
                  <a:pt x="1508" y="2191"/>
                </a:lnTo>
                <a:lnTo>
                  <a:pt x="1499" y="2194"/>
                </a:lnTo>
                <a:lnTo>
                  <a:pt x="1488" y="2194"/>
                </a:lnTo>
                <a:lnTo>
                  <a:pt x="1474" y="2190"/>
                </a:lnTo>
                <a:lnTo>
                  <a:pt x="1455" y="2181"/>
                </a:lnTo>
                <a:lnTo>
                  <a:pt x="1436" y="2168"/>
                </a:lnTo>
                <a:lnTo>
                  <a:pt x="1412" y="2151"/>
                </a:lnTo>
                <a:lnTo>
                  <a:pt x="1387" y="2129"/>
                </a:lnTo>
                <a:lnTo>
                  <a:pt x="1359" y="2101"/>
                </a:lnTo>
                <a:lnTo>
                  <a:pt x="1327" y="2067"/>
                </a:lnTo>
                <a:lnTo>
                  <a:pt x="1294" y="2028"/>
                </a:lnTo>
                <a:lnTo>
                  <a:pt x="1274" y="2004"/>
                </a:lnTo>
                <a:lnTo>
                  <a:pt x="1251" y="1986"/>
                </a:lnTo>
                <a:lnTo>
                  <a:pt x="1230" y="1972"/>
                </a:lnTo>
                <a:lnTo>
                  <a:pt x="1207" y="1962"/>
                </a:lnTo>
                <a:lnTo>
                  <a:pt x="1144" y="1975"/>
                </a:lnTo>
                <a:lnTo>
                  <a:pt x="1083" y="1984"/>
                </a:lnTo>
                <a:lnTo>
                  <a:pt x="1024" y="1989"/>
                </a:lnTo>
                <a:lnTo>
                  <a:pt x="979" y="1991"/>
                </a:lnTo>
                <a:lnTo>
                  <a:pt x="937" y="1990"/>
                </a:lnTo>
                <a:lnTo>
                  <a:pt x="939" y="2047"/>
                </a:lnTo>
                <a:lnTo>
                  <a:pt x="942" y="2104"/>
                </a:lnTo>
                <a:lnTo>
                  <a:pt x="945" y="2160"/>
                </a:lnTo>
                <a:lnTo>
                  <a:pt x="947" y="2213"/>
                </a:lnTo>
                <a:lnTo>
                  <a:pt x="949" y="2263"/>
                </a:lnTo>
                <a:lnTo>
                  <a:pt x="938" y="2220"/>
                </a:lnTo>
                <a:lnTo>
                  <a:pt x="925" y="2180"/>
                </a:lnTo>
                <a:lnTo>
                  <a:pt x="910" y="2144"/>
                </a:lnTo>
                <a:lnTo>
                  <a:pt x="895" y="2110"/>
                </a:lnTo>
                <a:lnTo>
                  <a:pt x="879" y="2081"/>
                </a:lnTo>
                <a:lnTo>
                  <a:pt x="862" y="2058"/>
                </a:lnTo>
                <a:lnTo>
                  <a:pt x="845" y="2038"/>
                </a:lnTo>
                <a:lnTo>
                  <a:pt x="828" y="2024"/>
                </a:lnTo>
                <a:lnTo>
                  <a:pt x="810" y="2018"/>
                </a:lnTo>
                <a:lnTo>
                  <a:pt x="795" y="2017"/>
                </a:lnTo>
                <a:lnTo>
                  <a:pt x="781" y="2022"/>
                </a:lnTo>
                <a:lnTo>
                  <a:pt x="770" y="2033"/>
                </a:lnTo>
                <a:lnTo>
                  <a:pt x="760" y="2049"/>
                </a:lnTo>
                <a:lnTo>
                  <a:pt x="752" y="2069"/>
                </a:lnTo>
                <a:lnTo>
                  <a:pt x="747" y="2094"/>
                </a:lnTo>
                <a:lnTo>
                  <a:pt x="744" y="2123"/>
                </a:lnTo>
                <a:lnTo>
                  <a:pt x="742" y="2155"/>
                </a:lnTo>
                <a:lnTo>
                  <a:pt x="743" y="2190"/>
                </a:lnTo>
                <a:lnTo>
                  <a:pt x="746" y="2226"/>
                </a:lnTo>
                <a:lnTo>
                  <a:pt x="751" y="2265"/>
                </a:lnTo>
                <a:lnTo>
                  <a:pt x="760" y="2306"/>
                </a:lnTo>
                <a:lnTo>
                  <a:pt x="771" y="2349"/>
                </a:lnTo>
                <a:lnTo>
                  <a:pt x="784" y="2391"/>
                </a:lnTo>
                <a:lnTo>
                  <a:pt x="799" y="2428"/>
                </a:lnTo>
                <a:lnTo>
                  <a:pt x="814" y="2463"/>
                </a:lnTo>
                <a:lnTo>
                  <a:pt x="831" y="2492"/>
                </a:lnTo>
                <a:lnTo>
                  <a:pt x="848" y="2518"/>
                </a:lnTo>
                <a:lnTo>
                  <a:pt x="865" y="2537"/>
                </a:lnTo>
                <a:lnTo>
                  <a:pt x="882" y="2551"/>
                </a:lnTo>
                <a:lnTo>
                  <a:pt x="900" y="2558"/>
                </a:lnTo>
                <a:lnTo>
                  <a:pt x="916" y="2559"/>
                </a:lnTo>
                <a:lnTo>
                  <a:pt x="928" y="2555"/>
                </a:lnTo>
                <a:lnTo>
                  <a:pt x="938" y="2546"/>
                </a:lnTo>
                <a:lnTo>
                  <a:pt x="948" y="2533"/>
                </a:lnTo>
                <a:lnTo>
                  <a:pt x="956" y="2515"/>
                </a:lnTo>
                <a:lnTo>
                  <a:pt x="961" y="2495"/>
                </a:lnTo>
                <a:lnTo>
                  <a:pt x="965" y="2470"/>
                </a:lnTo>
                <a:lnTo>
                  <a:pt x="973" y="2525"/>
                </a:lnTo>
                <a:lnTo>
                  <a:pt x="980" y="2584"/>
                </a:lnTo>
                <a:lnTo>
                  <a:pt x="989" y="2649"/>
                </a:lnTo>
                <a:lnTo>
                  <a:pt x="999" y="2716"/>
                </a:lnTo>
                <a:lnTo>
                  <a:pt x="1007" y="2788"/>
                </a:lnTo>
                <a:lnTo>
                  <a:pt x="1013" y="2816"/>
                </a:lnTo>
                <a:lnTo>
                  <a:pt x="1021" y="2844"/>
                </a:lnTo>
                <a:lnTo>
                  <a:pt x="1034" y="2874"/>
                </a:lnTo>
                <a:lnTo>
                  <a:pt x="1051" y="2905"/>
                </a:lnTo>
                <a:lnTo>
                  <a:pt x="1071" y="2937"/>
                </a:lnTo>
                <a:lnTo>
                  <a:pt x="1093" y="2969"/>
                </a:lnTo>
                <a:lnTo>
                  <a:pt x="1118" y="3001"/>
                </a:lnTo>
                <a:lnTo>
                  <a:pt x="1145" y="3034"/>
                </a:lnTo>
                <a:lnTo>
                  <a:pt x="1173" y="3067"/>
                </a:lnTo>
                <a:lnTo>
                  <a:pt x="1203" y="3099"/>
                </a:lnTo>
                <a:lnTo>
                  <a:pt x="1233" y="3131"/>
                </a:lnTo>
                <a:lnTo>
                  <a:pt x="1264" y="3162"/>
                </a:lnTo>
                <a:lnTo>
                  <a:pt x="1295" y="3192"/>
                </a:lnTo>
                <a:lnTo>
                  <a:pt x="1326" y="3222"/>
                </a:lnTo>
                <a:lnTo>
                  <a:pt x="1358" y="3250"/>
                </a:lnTo>
                <a:lnTo>
                  <a:pt x="1388" y="3277"/>
                </a:lnTo>
                <a:lnTo>
                  <a:pt x="1417" y="3302"/>
                </a:lnTo>
                <a:lnTo>
                  <a:pt x="1444" y="3326"/>
                </a:lnTo>
                <a:lnTo>
                  <a:pt x="1469" y="3347"/>
                </a:lnTo>
                <a:lnTo>
                  <a:pt x="1492" y="3366"/>
                </a:lnTo>
                <a:lnTo>
                  <a:pt x="1512" y="3383"/>
                </a:lnTo>
                <a:lnTo>
                  <a:pt x="1531" y="3397"/>
                </a:lnTo>
                <a:lnTo>
                  <a:pt x="1545" y="3408"/>
                </a:lnTo>
                <a:lnTo>
                  <a:pt x="1555" y="3417"/>
                </a:lnTo>
                <a:lnTo>
                  <a:pt x="1562" y="3422"/>
                </a:lnTo>
                <a:lnTo>
                  <a:pt x="1564" y="3423"/>
                </a:lnTo>
                <a:lnTo>
                  <a:pt x="1768" y="3423"/>
                </a:lnTo>
                <a:lnTo>
                  <a:pt x="1770" y="3422"/>
                </a:lnTo>
                <a:lnTo>
                  <a:pt x="1777" y="3417"/>
                </a:lnTo>
                <a:lnTo>
                  <a:pt x="1788" y="3408"/>
                </a:lnTo>
                <a:lnTo>
                  <a:pt x="1802" y="3397"/>
                </a:lnTo>
                <a:lnTo>
                  <a:pt x="1820" y="3383"/>
                </a:lnTo>
                <a:lnTo>
                  <a:pt x="1840" y="3366"/>
                </a:lnTo>
                <a:lnTo>
                  <a:pt x="1864" y="3347"/>
                </a:lnTo>
                <a:lnTo>
                  <a:pt x="1889" y="3326"/>
                </a:lnTo>
                <a:lnTo>
                  <a:pt x="1917" y="3302"/>
                </a:lnTo>
                <a:lnTo>
                  <a:pt x="1944" y="3277"/>
                </a:lnTo>
                <a:lnTo>
                  <a:pt x="1975" y="3250"/>
                </a:lnTo>
                <a:lnTo>
                  <a:pt x="2006" y="3222"/>
                </a:lnTo>
                <a:lnTo>
                  <a:pt x="2037" y="3192"/>
                </a:lnTo>
                <a:lnTo>
                  <a:pt x="2068" y="3162"/>
                </a:lnTo>
                <a:lnTo>
                  <a:pt x="2099" y="3131"/>
                </a:lnTo>
                <a:lnTo>
                  <a:pt x="2130" y="3099"/>
                </a:lnTo>
                <a:lnTo>
                  <a:pt x="2159" y="3067"/>
                </a:lnTo>
                <a:lnTo>
                  <a:pt x="2188" y="3034"/>
                </a:lnTo>
                <a:lnTo>
                  <a:pt x="2214" y="3001"/>
                </a:lnTo>
                <a:lnTo>
                  <a:pt x="2239" y="2969"/>
                </a:lnTo>
                <a:lnTo>
                  <a:pt x="2262" y="2937"/>
                </a:lnTo>
                <a:lnTo>
                  <a:pt x="2281" y="2905"/>
                </a:lnTo>
                <a:lnTo>
                  <a:pt x="2298" y="2874"/>
                </a:lnTo>
                <a:lnTo>
                  <a:pt x="2311" y="2844"/>
                </a:lnTo>
                <a:lnTo>
                  <a:pt x="2321" y="2816"/>
                </a:lnTo>
                <a:lnTo>
                  <a:pt x="2326" y="2788"/>
                </a:lnTo>
                <a:lnTo>
                  <a:pt x="2335" y="2716"/>
                </a:lnTo>
                <a:lnTo>
                  <a:pt x="2343" y="2649"/>
                </a:lnTo>
                <a:lnTo>
                  <a:pt x="2352" y="2584"/>
                </a:lnTo>
                <a:lnTo>
                  <a:pt x="2359" y="2525"/>
                </a:lnTo>
                <a:lnTo>
                  <a:pt x="2367" y="2470"/>
                </a:lnTo>
                <a:lnTo>
                  <a:pt x="2371" y="2495"/>
                </a:lnTo>
                <a:lnTo>
                  <a:pt x="2377" y="2515"/>
                </a:lnTo>
                <a:lnTo>
                  <a:pt x="2384" y="2533"/>
                </a:lnTo>
                <a:lnTo>
                  <a:pt x="2394" y="2546"/>
                </a:lnTo>
                <a:lnTo>
                  <a:pt x="2405" y="2555"/>
                </a:lnTo>
                <a:lnTo>
                  <a:pt x="2416" y="2559"/>
                </a:lnTo>
                <a:lnTo>
                  <a:pt x="2432" y="2558"/>
                </a:lnTo>
                <a:lnTo>
                  <a:pt x="2450" y="2551"/>
                </a:lnTo>
                <a:lnTo>
                  <a:pt x="2467" y="2537"/>
                </a:lnTo>
                <a:lnTo>
                  <a:pt x="2485" y="2518"/>
                </a:lnTo>
                <a:lnTo>
                  <a:pt x="2502" y="2492"/>
                </a:lnTo>
                <a:lnTo>
                  <a:pt x="2518" y="2463"/>
                </a:lnTo>
                <a:lnTo>
                  <a:pt x="2535" y="2428"/>
                </a:lnTo>
                <a:lnTo>
                  <a:pt x="2549" y="2391"/>
                </a:lnTo>
                <a:lnTo>
                  <a:pt x="2561" y="2349"/>
                </a:lnTo>
                <a:lnTo>
                  <a:pt x="2572" y="2306"/>
                </a:lnTo>
                <a:lnTo>
                  <a:pt x="2581" y="2265"/>
                </a:lnTo>
                <a:lnTo>
                  <a:pt x="2586" y="2226"/>
                </a:lnTo>
                <a:lnTo>
                  <a:pt x="2589" y="2190"/>
                </a:lnTo>
                <a:lnTo>
                  <a:pt x="2590" y="2155"/>
                </a:lnTo>
                <a:lnTo>
                  <a:pt x="2589" y="2123"/>
                </a:lnTo>
                <a:lnTo>
                  <a:pt x="2585" y="2094"/>
                </a:lnTo>
                <a:lnTo>
                  <a:pt x="2580" y="2069"/>
                </a:lnTo>
                <a:lnTo>
                  <a:pt x="2572" y="2049"/>
                </a:lnTo>
                <a:lnTo>
                  <a:pt x="2563" y="2033"/>
                </a:lnTo>
                <a:lnTo>
                  <a:pt x="2551" y="2022"/>
                </a:lnTo>
                <a:lnTo>
                  <a:pt x="2538" y="2017"/>
                </a:lnTo>
                <a:lnTo>
                  <a:pt x="2522" y="2018"/>
                </a:lnTo>
                <a:lnTo>
                  <a:pt x="2504" y="2024"/>
                </a:lnTo>
                <a:lnTo>
                  <a:pt x="2487" y="2038"/>
                </a:lnTo>
                <a:lnTo>
                  <a:pt x="2470" y="2058"/>
                </a:lnTo>
                <a:lnTo>
                  <a:pt x="2454" y="2081"/>
                </a:lnTo>
                <a:lnTo>
                  <a:pt x="2437" y="2110"/>
                </a:lnTo>
                <a:lnTo>
                  <a:pt x="2422" y="2144"/>
                </a:lnTo>
                <a:lnTo>
                  <a:pt x="2408" y="2180"/>
                </a:lnTo>
                <a:lnTo>
                  <a:pt x="2395" y="2220"/>
                </a:lnTo>
                <a:lnTo>
                  <a:pt x="2383" y="2263"/>
                </a:lnTo>
                <a:lnTo>
                  <a:pt x="2379" y="2198"/>
                </a:lnTo>
                <a:lnTo>
                  <a:pt x="2377" y="2140"/>
                </a:lnTo>
                <a:lnTo>
                  <a:pt x="2377" y="2087"/>
                </a:lnTo>
                <a:lnTo>
                  <a:pt x="2377" y="2037"/>
                </a:lnTo>
                <a:lnTo>
                  <a:pt x="2379" y="1993"/>
                </a:lnTo>
                <a:lnTo>
                  <a:pt x="2382" y="1952"/>
                </a:lnTo>
                <a:lnTo>
                  <a:pt x="2385" y="1917"/>
                </a:lnTo>
                <a:lnTo>
                  <a:pt x="2378" y="1915"/>
                </a:lnTo>
                <a:lnTo>
                  <a:pt x="2322" y="1892"/>
                </a:lnTo>
                <a:lnTo>
                  <a:pt x="2267" y="1863"/>
                </a:lnTo>
                <a:lnTo>
                  <a:pt x="2215" y="1830"/>
                </a:lnTo>
                <a:lnTo>
                  <a:pt x="2165" y="1792"/>
                </a:lnTo>
                <a:lnTo>
                  <a:pt x="2118" y="1750"/>
                </a:lnTo>
                <a:lnTo>
                  <a:pt x="2072" y="1704"/>
                </a:lnTo>
                <a:lnTo>
                  <a:pt x="2032" y="1655"/>
                </a:lnTo>
                <a:lnTo>
                  <a:pt x="1994" y="1602"/>
                </a:lnTo>
                <a:lnTo>
                  <a:pt x="1961" y="1547"/>
                </a:lnTo>
                <a:close/>
                <a:moveTo>
                  <a:pt x="1659" y="0"/>
                </a:moveTo>
                <a:lnTo>
                  <a:pt x="1764" y="3"/>
                </a:lnTo>
                <a:lnTo>
                  <a:pt x="1867" y="12"/>
                </a:lnTo>
                <a:lnTo>
                  <a:pt x="1968" y="26"/>
                </a:lnTo>
                <a:lnTo>
                  <a:pt x="2067" y="46"/>
                </a:lnTo>
                <a:lnTo>
                  <a:pt x="2165" y="71"/>
                </a:lnTo>
                <a:lnTo>
                  <a:pt x="2258" y="100"/>
                </a:lnTo>
                <a:lnTo>
                  <a:pt x="2350" y="135"/>
                </a:lnTo>
                <a:lnTo>
                  <a:pt x="2439" y="174"/>
                </a:lnTo>
                <a:lnTo>
                  <a:pt x="2525" y="218"/>
                </a:lnTo>
                <a:lnTo>
                  <a:pt x="2607" y="266"/>
                </a:lnTo>
                <a:lnTo>
                  <a:pt x="2686" y="319"/>
                </a:lnTo>
                <a:lnTo>
                  <a:pt x="2761" y="375"/>
                </a:lnTo>
                <a:lnTo>
                  <a:pt x="2832" y="435"/>
                </a:lnTo>
                <a:lnTo>
                  <a:pt x="2899" y="500"/>
                </a:lnTo>
                <a:lnTo>
                  <a:pt x="2962" y="566"/>
                </a:lnTo>
                <a:lnTo>
                  <a:pt x="3020" y="637"/>
                </a:lnTo>
                <a:lnTo>
                  <a:pt x="3075" y="711"/>
                </a:lnTo>
                <a:lnTo>
                  <a:pt x="3124" y="788"/>
                </a:lnTo>
                <a:lnTo>
                  <a:pt x="3168" y="867"/>
                </a:lnTo>
                <a:lnTo>
                  <a:pt x="3206" y="949"/>
                </a:lnTo>
                <a:lnTo>
                  <a:pt x="3240" y="1034"/>
                </a:lnTo>
                <a:lnTo>
                  <a:pt x="3268" y="1120"/>
                </a:lnTo>
                <a:lnTo>
                  <a:pt x="3289" y="1209"/>
                </a:lnTo>
                <a:lnTo>
                  <a:pt x="3305" y="1299"/>
                </a:lnTo>
                <a:lnTo>
                  <a:pt x="3315" y="1391"/>
                </a:lnTo>
                <a:lnTo>
                  <a:pt x="3318" y="1486"/>
                </a:lnTo>
                <a:lnTo>
                  <a:pt x="3315" y="1579"/>
                </a:lnTo>
                <a:lnTo>
                  <a:pt x="3305" y="1672"/>
                </a:lnTo>
                <a:lnTo>
                  <a:pt x="3289" y="1762"/>
                </a:lnTo>
                <a:lnTo>
                  <a:pt x="3268" y="1851"/>
                </a:lnTo>
                <a:lnTo>
                  <a:pt x="3240" y="1937"/>
                </a:lnTo>
                <a:lnTo>
                  <a:pt x="3207" y="2022"/>
                </a:lnTo>
                <a:lnTo>
                  <a:pt x="3169" y="2104"/>
                </a:lnTo>
                <a:lnTo>
                  <a:pt x="3125" y="2183"/>
                </a:lnTo>
                <a:lnTo>
                  <a:pt x="3075" y="2260"/>
                </a:lnTo>
                <a:lnTo>
                  <a:pt x="3022" y="2333"/>
                </a:lnTo>
                <a:lnTo>
                  <a:pt x="2963" y="2404"/>
                </a:lnTo>
                <a:lnTo>
                  <a:pt x="2901" y="2471"/>
                </a:lnTo>
                <a:lnTo>
                  <a:pt x="2833" y="2535"/>
                </a:lnTo>
                <a:lnTo>
                  <a:pt x="2762" y="2595"/>
                </a:lnTo>
                <a:lnTo>
                  <a:pt x="2688" y="2651"/>
                </a:lnTo>
                <a:lnTo>
                  <a:pt x="2609" y="2703"/>
                </a:lnTo>
                <a:lnTo>
                  <a:pt x="2527" y="2752"/>
                </a:lnTo>
                <a:lnTo>
                  <a:pt x="2442" y="2796"/>
                </a:lnTo>
                <a:lnTo>
                  <a:pt x="2353" y="2836"/>
                </a:lnTo>
                <a:lnTo>
                  <a:pt x="2339" y="2872"/>
                </a:lnTo>
                <a:lnTo>
                  <a:pt x="2321" y="2911"/>
                </a:lnTo>
                <a:lnTo>
                  <a:pt x="2297" y="2950"/>
                </a:lnTo>
                <a:lnTo>
                  <a:pt x="2269" y="2990"/>
                </a:lnTo>
                <a:lnTo>
                  <a:pt x="2239" y="3031"/>
                </a:lnTo>
                <a:lnTo>
                  <a:pt x="2205" y="3071"/>
                </a:lnTo>
                <a:lnTo>
                  <a:pt x="2169" y="3112"/>
                </a:lnTo>
                <a:lnTo>
                  <a:pt x="2132" y="3152"/>
                </a:lnTo>
                <a:lnTo>
                  <a:pt x="2092" y="3191"/>
                </a:lnTo>
                <a:lnTo>
                  <a:pt x="2053" y="3230"/>
                </a:lnTo>
                <a:lnTo>
                  <a:pt x="2013" y="3267"/>
                </a:lnTo>
                <a:lnTo>
                  <a:pt x="1973" y="3302"/>
                </a:lnTo>
                <a:lnTo>
                  <a:pt x="1936" y="3335"/>
                </a:lnTo>
                <a:lnTo>
                  <a:pt x="1899" y="3365"/>
                </a:lnTo>
                <a:lnTo>
                  <a:pt x="1865" y="3394"/>
                </a:lnTo>
                <a:lnTo>
                  <a:pt x="1834" y="3419"/>
                </a:lnTo>
                <a:lnTo>
                  <a:pt x="1805" y="3442"/>
                </a:lnTo>
                <a:lnTo>
                  <a:pt x="1781" y="3461"/>
                </a:lnTo>
                <a:lnTo>
                  <a:pt x="1552" y="3461"/>
                </a:lnTo>
                <a:lnTo>
                  <a:pt x="1550" y="3459"/>
                </a:lnTo>
                <a:lnTo>
                  <a:pt x="1544" y="3455"/>
                </a:lnTo>
                <a:lnTo>
                  <a:pt x="1534" y="3446"/>
                </a:lnTo>
                <a:lnTo>
                  <a:pt x="1520" y="3436"/>
                </a:lnTo>
                <a:lnTo>
                  <a:pt x="1504" y="3422"/>
                </a:lnTo>
                <a:lnTo>
                  <a:pt x="1484" y="3407"/>
                </a:lnTo>
                <a:lnTo>
                  <a:pt x="1463" y="3389"/>
                </a:lnTo>
                <a:lnTo>
                  <a:pt x="1438" y="3370"/>
                </a:lnTo>
                <a:lnTo>
                  <a:pt x="1413" y="3348"/>
                </a:lnTo>
                <a:lnTo>
                  <a:pt x="1386" y="3325"/>
                </a:lnTo>
                <a:lnTo>
                  <a:pt x="1358" y="3300"/>
                </a:lnTo>
                <a:lnTo>
                  <a:pt x="1329" y="3274"/>
                </a:lnTo>
                <a:lnTo>
                  <a:pt x="1300" y="3247"/>
                </a:lnTo>
                <a:lnTo>
                  <a:pt x="1269" y="3219"/>
                </a:lnTo>
                <a:lnTo>
                  <a:pt x="1231" y="3182"/>
                </a:lnTo>
                <a:lnTo>
                  <a:pt x="1191" y="3141"/>
                </a:lnTo>
                <a:lnTo>
                  <a:pt x="1152" y="3099"/>
                </a:lnTo>
                <a:lnTo>
                  <a:pt x="1115" y="3056"/>
                </a:lnTo>
                <a:lnTo>
                  <a:pt x="1080" y="3013"/>
                </a:lnTo>
                <a:lnTo>
                  <a:pt x="1048" y="2969"/>
                </a:lnTo>
                <a:lnTo>
                  <a:pt x="1020" y="2926"/>
                </a:lnTo>
                <a:lnTo>
                  <a:pt x="997" y="2884"/>
                </a:lnTo>
                <a:lnTo>
                  <a:pt x="981" y="2842"/>
                </a:lnTo>
                <a:lnTo>
                  <a:pt x="891" y="2803"/>
                </a:lnTo>
                <a:lnTo>
                  <a:pt x="805" y="2759"/>
                </a:lnTo>
                <a:lnTo>
                  <a:pt x="721" y="2712"/>
                </a:lnTo>
                <a:lnTo>
                  <a:pt x="642" y="2659"/>
                </a:lnTo>
                <a:lnTo>
                  <a:pt x="565" y="2602"/>
                </a:lnTo>
                <a:lnTo>
                  <a:pt x="493" y="2542"/>
                </a:lnTo>
                <a:lnTo>
                  <a:pt x="425" y="2479"/>
                </a:lnTo>
                <a:lnTo>
                  <a:pt x="361" y="2411"/>
                </a:lnTo>
                <a:lnTo>
                  <a:pt x="301" y="2340"/>
                </a:lnTo>
                <a:lnTo>
                  <a:pt x="247" y="2266"/>
                </a:lnTo>
                <a:lnTo>
                  <a:pt x="197" y="2189"/>
                </a:lnTo>
                <a:lnTo>
                  <a:pt x="153" y="2109"/>
                </a:lnTo>
                <a:lnTo>
                  <a:pt x="113" y="2027"/>
                </a:lnTo>
                <a:lnTo>
                  <a:pt x="80" y="1942"/>
                </a:lnTo>
                <a:lnTo>
                  <a:pt x="52" y="1855"/>
                </a:lnTo>
                <a:lnTo>
                  <a:pt x="29" y="1765"/>
                </a:lnTo>
                <a:lnTo>
                  <a:pt x="13" y="1674"/>
                </a:lnTo>
                <a:lnTo>
                  <a:pt x="3" y="1581"/>
                </a:lnTo>
                <a:lnTo>
                  <a:pt x="0" y="1486"/>
                </a:lnTo>
                <a:lnTo>
                  <a:pt x="3" y="1391"/>
                </a:lnTo>
                <a:lnTo>
                  <a:pt x="13" y="1299"/>
                </a:lnTo>
                <a:lnTo>
                  <a:pt x="28" y="1209"/>
                </a:lnTo>
                <a:lnTo>
                  <a:pt x="51" y="1120"/>
                </a:lnTo>
                <a:lnTo>
                  <a:pt x="78" y="1034"/>
                </a:lnTo>
                <a:lnTo>
                  <a:pt x="112" y="949"/>
                </a:lnTo>
                <a:lnTo>
                  <a:pt x="150" y="867"/>
                </a:lnTo>
                <a:lnTo>
                  <a:pt x="193" y="788"/>
                </a:lnTo>
                <a:lnTo>
                  <a:pt x="243" y="711"/>
                </a:lnTo>
                <a:lnTo>
                  <a:pt x="297" y="637"/>
                </a:lnTo>
                <a:lnTo>
                  <a:pt x="356" y="566"/>
                </a:lnTo>
                <a:lnTo>
                  <a:pt x="418" y="500"/>
                </a:lnTo>
                <a:lnTo>
                  <a:pt x="486" y="435"/>
                </a:lnTo>
                <a:lnTo>
                  <a:pt x="557" y="375"/>
                </a:lnTo>
                <a:lnTo>
                  <a:pt x="632" y="319"/>
                </a:lnTo>
                <a:lnTo>
                  <a:pt x="711" y="266"/>
                </a:lnTo>
                <a:lnTo>
                  <a:pt x="793" y="218"/>
                </a:lnTo>
                <a:lnTo>
                  <a:pt x="879" y="174"/>
                </a:lnTo>
                <a:lnTo>
                  <a:pt x="967" y="135"/>
                </a:lnTo>
                <a:lnTo>
                  <a:pt x="1059" y="100"/>
                </a:lnTo>
                <a:lnTo>
                  <a:pt x="1153" y="71"/>
                </a:lnTo>
                <a:lnTo>
                  <a:pt x="1250" y="46"/>
                </a:lnTo>
                <a:lnTo>
                  <a:pt x="1349" y="26"/>
                </a:lnTo>
                <a:lnTo>
                  <a:pt x="1451" y="12"/>
                </a:lnTo>
                <a:lnTo>
                  <a:pt x="1554" y="3"/>
                </a:lnTo>
                <a:lnTo>
                  <a:pt x="1659" y="0"/>
                </a:lnTo>
                <a:close/>
              </a:path>
            </a:pathLst>
          </a:custGeom>
          <a:solidFill>
            <a:schemeClr val="accent1">
              <a:lumMod val="60000"/>
              <a:lumOff val="40000"/>
            </a:schemeClr>
          </a:solidFill>
          <a:ln>
            <a:noFill/>
          </a:ln>
        </p:spPr>
        <p:txBody>
          <a:bodyPr/>
          <a:lstStyle/>
          <a:p>
            <a:endParaRPr lang="en-ZA" dirty="0">
              <a:solidFill>
                <a:srgbClr val="717171"/>
              </a:solidFill>
            </a:endParaRPr>
          </a:p>
        </p:txBody>
      </p:sp>
      <p:grpSp>
        <p:nvGrpSpPr>
          <p:cNvPr id="41" name="noun_project_0568.eps"/>
          <p:cNvGrpSpPr>
            <a:grpSpLocks/>
          </p:cNvGrpSpPr>
          <p:nvPr/>
        </p:nvGrpSpPr>
        <p:grpSpPr bwMode="auto">
          <a:xfrm>
            <a:off x="8658150" y="2489620"/>
            <a:ext cx="554182" cy="503802"/>
            <a:chOff x="3789" y="3056"/>
            <a:chExt cx="384" cy="384"/>
          </a:xfrm>
          <a:solidFill>
            <a:schemeClr val="accent1">
              <a:lumMod val="60000"/>
              <a:lumOff val="40000"/>
            </a:schemeClr>
          </a:solidFill>
        </p:grpSpPr>
        <p:sp>
          <p:nvSpPr>
            <p:cNvPr id="42" name="Freeform 411"/>
            <p:cNvSpPr>
              <a:spLocks/>
            </p:cNvSpPr>
            <p:nvPr/>
          </p:nvSpPr>
          <p:spPr bwMode="auto">
            <a:xfrm>
              <a:off x="3789" y="3056"/>
              <a:ext cx="384" cy="229"/>
            </a:xfrm>
            <a:custGeom>
              <a:avLst/>
              <a:gdLst>
                <a:gd name="T0" fmla="*/ 36 w 3457"/>
                <a:gd name="T1" fmla="*/ 1 h 2059"/>
                <a:gd name="T2" fmla="*/ 40 w 3457"/>
                <a:gd name="T3" fmla="*/ 3 h 2059"/>
                <a:gd name="T4" fmla="*/ 42 w 3457"/>
                <a:gd name="T5" fmla="*/ 7 h 2059"/>
                <a:gd name="T6" fmla="*/ 43 w 3457"/>
                <a:gd name="T7" fmla="*/ 11 h 2059"/>
                <a:gd name="T8" fmla="*/ 42 w 3457"/>
                <a:gd name="T9" fmla="*/ 16 h 2059"/>
                <a:gd name="T10" fmla="*/ 40 w 3457"/>
                <a:gd name="T11" fmla="*/ 22 h 2059"/>
                <a:gd name="T12" fmla="*/ 36 w 3457"/>
                <a:gd name="T13" fmla="*/ 22 h 2059"/>
                <a:gd name="T14" fmla="*/ 35 w 3457"/>
                <a:gd name="T15" fmla="*/ 20 h 2059"/>
                <a:gd name="T16" fmla="*/ 34 w 3457"/>
                <a:gd name="T17" fmla="*/ 18 h 2059"/>
                <a:gd name="T18" fmla="*/ 34 w 3457"/>
                <a:gd name="T19" fmla="*/ 17 h 2059"/>
                <a:gd name="T20" fmla="*/ 33 w 3457"/>
                <a:gd name="T21" fmla="*/ 17 h 2059"/>
                <a:gd name="T22" fmla="*/ 32 w 3457"/>
                <a:gd name="T23" fmla="*/ 18 h 2059"/>
                <a:gd name="T24" fmla="*/ 32 w 3457"/>
                <a:gd name="T25" fmla="*/ 20 h 2059"/>
                <a:gd name="T26" fmla="*/ 31 w 3457"/>
                <a:gd name="T27" fmla="*/ 19 h 2059"/>
                <a:gd name="T28" fmla="*/ 30 w 3457"/>
                <a:gd name="T29" fmla="*/ 15 h 2059"/>
                <a:gd name="T30" fmla="*/ 29 w 3457"/>
                <a:gd name="T31" fmla="*/ 11 h 2059"/>
                <a:gd name="T32" fmla="*/ 29 w 3457"/>
                <a:gd name="T33" fmla="*/ 10 h 2059"/>
                <a:gd name="T34" fmla="*/ 28 w 3457"/>
                <a:gd name="T35" fmla="*/ 9 h 2059"/>
                <a:gd name="T36" fmla="*/ 27 w 3457"/>
                <a:gd name="T37" fmla="*/ 9 h 2059"/>
                <a:gd name="T38" fmla="*/ 27 w 3457"/>
                <a:gd name="T39" fmla="*/ 11 h 2059"/>
                <a:gd name="T40" fmla="*/ 27 w 3457"/>
                <a:gd name="T41" fmla="*/ 14 h 2059"/>
                <a:gd name="T42" fmla="*/ 26 w 3457"/>
                <a:gd name="T43" fmla="*/ 19 h 2059"/>
                <a:gd name="T44" fmla="*/ 26 w 3457"/>
                <a:gd name="T45" fmla="*/ 23 h 2059"/>
                <a:gd name="T46" fmla="*/ 25 w 3457"/>
                <a:gd name="T47" fmla="*/ 25 h 2059"/>
                <a:gd name="T48" fmla="*/ 24 w 3457"/>
                <a:gd name="T49" fmla="*/ 24 h 2059"/>
                <a:gd name="T50" fmla="*/ 24 w 3457"/>
                <a:gd name="T51" fmla="*/ 23 h 2059"/>
                <a:gd name="T52" fmla="*/ 20 w 3457"/>
                <a:gd name="T53" fmla="*/ 22 h 2059"/>
                <a:gd name="T54" fmla="*/ 19 w 3457"/>
                <a:gd name="T55" fmla="*/ 20 h 2059"/>
                <a:gd name="T56" fmla="*/ 18 w 3457"/>
                <a:gd name="T57" fmla="*/ 18 h 2059"/>
                <a:gd name="T58" fmla="*/ 18 w 3457"/>
                <a:gd name="T59" fmla="*/ 17 h 2059"/>
                <a:gd name="T60" fmla="*/ 17 w 3457"/>
                <a:gd name="T61" fmla="*/ 17 h 2059"/>
                <a:gd name="T62" fmla="*/ 16 w 3457"/>
                <a:gd name="T63" fmla="*/ 18 h 2059"/>
                <a:gd name="T64" fmla="*/ 15 w 3457"/>
                <a:gd name="T65" fmla="*/ 20 h 2059"/>
                <a:gd name="T66" fmla="*/ 15 w 3457"/>
                <a:gd name="T67" fmla="*/ 19 h 2059"/>
                <a:gd name="T68" fmla="*/ 14 w 3457"/>
                <a:gd name="T69" fmla="*/ 15 h 2059"/>
                <a:gd name="T70" fmla="*/ 13 w 3457"/>
                <a:gd name="T71" fmla="*/ 11 h 2059"/>
                <a:gd name="T72" fmla="*/ 13 w 3457"/>
                <a:gd name="T73" fmla="*/ 10 h 2059"/>
                <a:gd name="T74" fmla="*/ 12 w 3457"/>
                <a:gd name="T75" fmla="*/ 9 h 2059"/>
                <a:gd name="T76" fmla="*/ 11 w 3457"/>
                <a:gd name="T77" fmla="*/ 9 h 2059"/>
                <a:gd name="T78" fmla="*/ 11 w 3457"/>
                <a:gd name="T79" fmla="*/ 11 h 2059"/>
                <a:gd name="T80" fmla="*/ 10 w 3457"/>
                <a:gd name="T81" fmla="*/ 14 h 2059"/>
                <a:gd name="T82" fmla="*/ 10 w 3457"/>
                <a:gd name="T83" fmla="*/ 19 h 2059"/>
                <a:gd name="T84" fmla="*/ 9 w 3457"/>
                <a:gd name="T85" fmla="*/ 23 h 2059"/>
                <a:gd name="T86" fmla="*/ 9 w 3457"/>
                <a:gd name="T87" fmla="*/ 25 h 2059"/>
                <a:gd name="T88" fmla="*/ 8 w 3457"/>
                <a:gd name="T89" fmla="*/ 24 h 2059"/>
                <a:gd name="T90" fmla="*/ 7 w 3457"/>
                <a:gd name="T91" fmla="*/ 23 h 2059"/>
                <a:gd name="T92" fmla="*/ 2 w 3457"/>
                <a:gd name="T93" fmla="*/ 22 h 2059"/>
                <a:gd name="T94" fmla="*/ 1 w 3457"/>
                <a:gd name="T95" fmla="*/ 17 h 2059"/>
                <a:gd name="T96" fmla="*/ 0 w 3457"/>
                <a:gd name="T97" fmla="*/ 12 h 2059"/>
                <a:gd name="T98" fmla="*/ 0 w 3457"/>
                <a:gd name="T99" fmla="*/ 8 h 2059"/>
                <a:gd name="T100" fmla="*/ 2 w 3457"/>
                <a:gd name="T101" fmla="*/ 4 h 2059"/>
                <a:gd name="T102" fmla="*/ 5 w 3457"/>
                <a:gd name="T103" fmla="*/ 1 h 2059"/>
                <a:gd name="T104" fmla="*/ 9 w 3457"/>
                <a:gd name="T105" fmla="*/ 0 h 2059"/>
                <a:gd name="T106" fmla="*/ 14 w 3457"/>
                <a:gd name="T107" fmla="*/ 1 h 2059"/>
                <a:gd name="T108" fmla="*/ 18 w 3457"/>
                <a:gd name="T109" fmla="*/ 3 h 2059"/>
                <a:gd name="T110" fmla="*/ 20 w 3457"/>
                <a:gd name="T111" fmla="*/ 5 h 2059"/>
                <a:gd name="T112" fmla="*/ 21 w 3457"/>
                <a:gd name="T113" fmla="*/ 7 h 2059"/>
                <a:gd name="T114" fmla="*/ 21 w 3457"/>
                <a:gd name="T115" fmla="*/ 9 h 2059"/>
                <a:gd name="T116" fmla="*/ 21 w 3457"/>
                <a:gd name="T117" fmla="*/ 9 h 2059"/>
                <a:gd name="T118" fmla="*/ 22 w 3457"/>
                <a:gd name="T119" fmla="*/ 7 h 2059"/>
                <a:gd name="T120" fmla="*/ 23 w 3457"/>
                <a:gd name="T121" fmla="*/ 5 h 2059"/>
                <a:gd name="T122" fmla="*/ 25 w 3457"/>
                <a:gd name="T123" fmla="*/ 3 h 2059"/>
                <a:gd name="T124" fmla="*/ 28 w 3457"/>
                <a:gd name="T125" fmla="*/ 1 h 20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7"/>
                <a:gd name="T190" fmla="*/ 0 h 2059"/>
                <a:gd name="T191" fmla="*/ 3457 w 3457"/>
                <a:gd name="T192" fmla="*/ 2059 h 20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7" h="2059">
                  <a:moveTo>
                    <a:pt x="2615" y="0"/>
                  </a:moveTo>
                  <a:lnTo>
                    <a:pt x="2686" y="2"/>
                  </a:lnTo>
                  <a:lnTo>
                    <a:pt x="2754" y="11"/>
                  </a:lnTo>
                  <a:lnTo>
                    <a:pt x="2819" y="23"/>
                  </a:lnTo>
                  <a:lnTo>
                    <a:pt x="2880" y="40"/>
                  </a:lnTo>
                  <a:lnTo>
                    <a:pt x="2940" y="62"/>
                  </a:lnTo>
                  <a:lnTo>
                    <a:pt x="2995" y="87"/>
                  </a:lnTo>
                  <a:lnTo>
                    <a:pt x="3048" y="116"/>
                  </a:lnTo>
                  <a:lnTo>
                    <a:pt x="3096" y="149"/>
                  </a:lnTo>
                  <a:lnTo>
                    <a:pt x="3143" y="185"/>
                  </a:lnTo>
                  <a:lnTo>
                    <a:pt x="3186" y="223"/>
                  </a:lnTo>
                  <a:lnTo>
                    <a:pt x="3226" y="264"/>
                  </a:lnTo>
                  <a:lnTo>
                    <a:pt x="3262" y="308"/>
                  </a:lnTo>
                  <a:lnTo>
                    <a:pt x="3296" y="353"/>
                  </a:lnTo>
                  <a:lnTo>
                    <a:pt x="3327" y="401"/>
                  </a:lnTo>
                  <a:lnTo>
                    <a:pt x="3354" y="451"/>
                  </a:lnTo>
                  <a:lnTo>
                    <a:pt x="3377" y="501"/>
                  </a:lnTo>
                  <a:lnTo>
                    <a:pt x="3399" y="553"/>
                  </a:lnTo>
                  <a:lnTo>
                    <a:pt x="3417" y="605"/>
                  </a:lnTo>
                  <a:lnTo>
                    <a:pt x="3430" y="657"/>
                  </a:lnTo>
                  <a:lnTo>
                    <a:pt x="3442" y="710"/>
                  </a:lnTo>
                  <a:lnTo>
                    <a:pt x="3451" y="763"/>
                  </a:lnTo>
                  <a:lnTo>
                    <a:pt x="3455" y="815"/>
                  </a:lnTo>
                  <a:lnTo>
                    <a:pt x="3457" y="866"/>
                  </a:lnTo>
                  <a:lnTo>
                    <a:pt x="3455" y="939"/>
                  </a:lnTo>
                  <a:lnTo>
                    <a:pt x="3450" y="1015"/>
                  </a:lnTo>
                  <a:lnTo>
                    <a:pt x="3442" y="1094"/>
                  </a:lnTo>
                  <a:lnTo>
                    <a:pt x="3430" y="1173"/>
                  </a:lnTo>
                  <a:lnTo>
                    <a:pt x="3417" y="1254"/>
                  </a:lnTo>
                  <a:lnTo>
                    <a:pt x="3401" y="1335"/>
                  </a:lnTo>
                  <a:lnTo>
                    <a:pt x="3382" y="1414"/>
                  </a:lnTo>
                  <a:lnTo>
                    <a:pt x="3360" y="1493"/>
                  </a:lnTo>
                  <a:lnTo>
                    <a:pt x="3338" y="1567"/>
                  </a:lnTo>
                  <a:lnTo>
                    <a:pt x="3313" y="1639"/>
                  </a:lnTo>
                  <a:lnTo>
                    <a:pt x="3286" y="1706"/>
                  </a:lnTo>
                  <a:lnTo>
                    <a:pt x="3258" y="1769"/>
                  </a:lnTo>
                  <a:lnTo>
                    <a:pt x="3228" y="1824"/>
                  </a:lnTo>
                  <a:lnTo>
                    <a:pt x="3213" y="1852"/>
                  </a:lnTo>
                  <a:lnTo>
                    <a:pt x="2941" y="1852"/>
                  </a:lnTo>
                  <a:lnTo>
                    <a:pt x="2935" y="1838"/>
                  </a:lnTo>
                  <a:lnTo>
                    <a:pt x="2928" y="1820"/>
                  </a:lnTo>
                  <a:lnTo>
                    <a:pt x="2920" y="1797"/>
                  </a:lnTo>
                  <a:lnTo>
                    <a:pt x="2911" y="1772"/>
                  </a:lnTo>
                  <a:lnTo>
                    <a:pt x="2900" y="1743"/>
                  </a:lnTo>
                  <a:lnTo>
                    <a:pt x="2890" y="1713"/>
                  </a:lnTo>
                  <a:lnTo>
                    <a:pt x="2878" y="1682"/>
                  </a:lnTo>
                  <a:lnTo>
                    <a:pt x="2865" y="1650"/>
                  </a:lnTo>
                  <a:lnTo>
                    <a:pt x="2854" y="1617"/>
                  </a:lnTo>
                  <a:lnTo>
                    <a:pt x="2842" y="1584"/>
                  </a:lnTo>
                  <a:lnTo>
                    <a:pt x="2830" y="1553"/>
                  </a:lnTo>
                  <a:lnTo>
                    <a:pt x="2820" y="1524"/>
                  </a:lnTo>
                  <a:lnTo>
                    <a:pt x="2809" y="1496"/>
                  </a:lnTo>
                  <a:lnTo>
                    <a:pt x="2800" y="1471"/>
                  </a:lnTo>
                  <a:lnTo>
                    <a:pt x="2792" y="1448"/>
                  </a:lnTo>
                  <a:lnTo>
                    <a:pt x="2785" y="1430"/>
                  </a:lnTo>
                  <a:lnTo>
                    <a:pt x="2780" y="1417"/>
                  </a:lnTo>
                  <a:lnTo>
                    <a:pt x="2777" y="1408"/>
                  </a:lnTo>
                  <a:lnTo>
                    <a:pt x="2776" y="1406"/>
                  </a:lnTo>
                  <a:lnTo>
                    <a:pt x="2768" y="1390"/>
                  </a:lnTo>
                  <a:lnTo>
                    <a:pt x="2757" y="1377"/>
                  </a:lnTo>
                  <a:lnTo>
                    <a:pt x="2743" y="1368"/>
                  </a:lnTo>
                  <a:lnTo>
                    <a:pt x="2727" y="1362"/>
                  </a:lnTo>
                  <a:lnTo>
                    <a:pt x="2710" y="1360"/>
                  </a:lnTo>
                  <a:lnTo>
                    <a:pt x="2693" y="1362"/>
                  </a:lnTo>
                  <a:lnTo>
                    <a:pt x="2678" y="1369"/>
                  </a:lnTo>
                  <a:lnTo>
                    <a:pt x="2665" y="1378"/>
                  </a:lnTo>
                  <a:lnTo>
                    <a:pt x="2653" y="1391"/>
                  </a:lnTo>
                  <a:lnTo>
                    <a:pt x="2646" y="1406"/>
                  </a:lnTo>
                  <a:lnTo>
                    <a:pt x="2645" y="1409"/>
                  </a:lnTo>
                  <a:lnTo>
                    <a:pt x="2642" y="1416"/>
                  </a:lnTo>
                  <a:lnTo>
                    <a:pt x="2637" y="1429"/>
                  </a:lnTo>
                  <a:lnTo>
                    <a:pt x="2632" y="1445"/>
                  </a:lnTo>
                  <a:lnTo>
                    <a:pt x="2625" y="1465"/>
                  </a:lnTo>
                  <a:lnTo>
                    <a:pt x="2617" y="1489"/>
                  </a:lnTo>
                  <a:lnTo>
                    <a:pt x="2608" y="1514"/>
                  </a:lnTo>
                  <a:lnTo>
                    <a:pt x="2598" y="1542"/>
                  </a:lnTo>
                  <a:lnTo>
                    <a:pt x="2587" y="1571"/>
                  </a:lnTo>
                  <a:lnTo>
                    <a:pt x="2576" y="1603"/>
                  </a:lnTo>
                  <a:lnTo>
                    <a:pt x="2565" y="1635"/>
                  </a:lnTo>
                  <a:lnTo>
                    <a:pt x="2553" y="1667"/>
                  </a:lnTo>
                  <a:lnTo>
                    <a:pt x="2544" y="1629"/>
                  </a:lnTo>
                  <a:lnTo>
                    <a:pt x="2534" y="1588"/>
                  </a:lnTo>
                  <a:lnTo>
                    <a:pt x="2524" y="1545"/>
                  </a:lnTo>
                  <a:lnTo>
                    <a:pt x="2513" y="1498"/>
                  </a:lnTo>
                  <a:lnTo>
                    <a:pt x="2502" y="1450"/>
                  </a:lnTo>
                  <a:lnTo>
                    <a:pt x="2490" y="1402"/>
                  </a:lnTo>
                  <a:lnTo>
                    <a:pt x="2478" y="1352"/>
                  </a:lnTo>
                  <a:lnTo>
                    <a:pt x="2467" y="1302"/>
                  </a:lnTo>
                  <a:lnTo>
                    <a:pt x="2454" y="1251"/>
                  </a:lnTo>
                  <a:lnTo>
                    <a:pt x="2442" y="1201"/>
                  </a:lnTo>
                  <a:lnTo>
                    <a:pt x="2430" y="1151"/>
                  </a:lnTo>
                  <a:lnTo>
                    <a:pt x="2419" y="1103"/>
                  </a:lnTo>
                  <a:lnTo>
                    <a:pt x="2407" y="1056"/>
                  </a:lnTo>
                  <a:lnTo>
                    <a:pt x="2397" y="1011"/>
                  </a:lnTo>
                  <a:lnTo>
                    <a:pt x="2387" y="969"/>
                  </a:lnTo>
                  <a:lnTo>
                    <a:pt x="2377" y="928"/>
                  </a:lnTo>
                  <a:lnTo>
                    <a:pt x="2369" y="892"/>
                  </a:lnTo>
                  <a:lnTo>
                    <a:pt x="2360" y="858"/>
                  </a:lnTo>
                  <a:lnTo>
                    <a:pt x="2354" y="830"/>
                  </a:lnTo>
                  <a:lnTo>
                    <a:pt x="2348" y="805"/>
                  </a:lnTo>
                  <a:lnTo>
                    <a:pt x="2342" y="785"/>
                  </a:lnTo>
                  <a:lnTo>
                    <a:pt x="2339" y="770"/>
                  </a:lnTo>
                  <a:lnTo>
                    <a:pt x="2337" y="761"/>
                  </a:lnTo>
                  <a:lnTo>
                    <a:pt x="2336" y="758"/>
                  </a:lnTo>
                  <a:lnTo>
                    <a:pt x="2330" y="740"/>
                  </a:lnTo>
                  <a:lnTo>
                    <a:pt x="2318" y="725"/>
                  </a:lnTo>
                  <a:lnTo>
                    <a:pt x="2302" y="713"/>
                  </a:lnTo>
                  <a:lnTo>
                    <a:pt x="2285" y="707"/>
                  </a:lnTo>
                  <a:lnTo>
                    <a:pt x="2265" y="705"/>
                  </a:lnTo>
                  <a:lnTo>
                    <a:pt x="2246" y="709"/>
                  </a:lnTo>
                  <a:lnTo>
                    <a:pt x="2229" y="717"/>
                  </a:lnTo>
                  <a:lnTo>
                    <a:pt x="2215" y="731"/>
                  </a:lnTo>
                  <a:lnTo>
                    <a:pt x="2206" y="747"/>
                  </a:lnTo>
                  <a:lnTo>
                    <a:pt x="2200" y="766"/>
                  </a:lnTo>
                  <a:lnTo>
                    <a:pt x="2200" y="769"/>
                  </a:lnTo>
                  <a:lnTo>
                    <a:pt x="2199" y="780"/>
                  </a:lnTo>
                  <a:lnTo>
                    <a:pt x="2197" y="797"/>
                  </a:lnTo>
                  <a:lnTo>
                    <a:pt x="2194" y="819"/>
                  </a:lnTo>
                  <a:lnTo>
                    <a:pt x="2191" y="847"/>
                  </a:lnTo>
                  <a:lnTo>
                    <a:pt x="2188" y="880"/>
                  </a:lnTo>
                  <a:lnTo>
                    <a:pt x="2183" y="918"/>
                  </a:lnTo>
                  <a:lnTo>
                    <a:pt x="2178" y="959"/>
                  </a:lnTo>
                  <a:lnTo>
                    <a:pt x="2174" y="1005"/>
                  </a:lnTo>
                  <a:lnTo>
                    <a:pt x="2167" y="1055"/>
                  </a:lnTo>
                  <a:lnTo>
                    <a:pt x="2162" y="1106"/>
                  </a:lnTo>
                  <a:lnTo>
                    <a:pt x="2156" y="1161"/>
                  </a:lnTo>
                  <a:lnTo>
                    <a:pt x="2149" y="1217"/>
                  </a:lnTo>
                  <a:lnTo>
                    <a:pt x="2143" y="1275"/>
                  </a:lnTo>
                  <a:lnTo>
                    <a:pt x="2137" y="1335"/>
                  </a:lnTo>
                  <a:lnTo>
                    <a:pt x="2129" y="1395"/>
                  </a:lnTo>
                  <a:lnTo>
                    <a:pt x="2123" y="1456"/>
                  </a:lnTo>
                  <a:lnTo>
                    <a:pt x="2116" y="1516"/>
                  </a:lnTo>
                  <a:lnTo>
                    <a:pt x="2109" y="1577"/>
                  </a:lnTo>
                  <a:lnTo>
                    <a:pt x="2103" y="1636"/>
                  </a:lnTo>
                  <a:lnTo>
                    <a:pt x="2096" y="1693"/>
                  </a:lnTo>
                  <a:lnTo>
                    <a:pt x="2090" y="1750"/>
                  </a:lnTo>
                  <a:lnTo>
                    <a:pt x="2084" y="1804"/>
                  </a:lnTo>
                  <a:lnTo>
                    <a:pt x="2078" y="1856"/>
                  </a:lnTo>
                  <a:lnTo>
                    <a:pt x="2072" y="1903"/>
                  </a:lnTo>
                  <a:lnTo>
                    <a:pt x="2068" y="1949"/>
                  </a:lnTo>
                  <a:lnTo>
                    <a:pt x="2063" y="1990"/>
                  </a:lnTo>
                  <a:lnTo>
                    <a:pt x="2058" y="2026"/>
                  </a:lnTo>
                  <a:lnTo>
                    <a:pt x="2055" y="2059"/>
                  </a:lnTo>
                  <a:lnTo>
                    <a:pt x="2039" y="2035"/>
                  </a:lnTo>
                  <a:lnTo>
                    <a:pt x="2023" y="2012"/>
                  </a:lnTo>
                  <a:lnTo>
                    <a:pt x="2008" y="1989"/>
                  </a:lnTo>
                  <a:lnTo>
                    <a:pt x="1994" y="1967"/>
                  </a:lnTo>
                  <a:lnTo>
                    <a:pt x="1981" y="1947"/>
                  </a:lnTo>
                  <a:lnTo>
                    <a:pt x="1968" y="1929"/>
                  </a:lnTo>
                  <a:lnTo>
                    <a:pt x="1959" y="1914"/>
                  </a:lnTo>
                  <a:lnTo>
                    <a:pt x="1950" y="1901"/>
                  </a:lnTo>
                  <a:lnTo>
                    <a:pt x="1944" y="1891"/>
                  </a:lnTo>
                  <a:lnTo>
                    <a:pt x="1939" y="1885"/>
                  </a:lnTo>
                  <a:lnTo>
                    <a:pt x="1937" y="1883"/>
                  </a:lnTo>
                  <a:lnTo>
                    <a:pt x="1927" y="1869"/>
                  </a:lnTo>
                  <a:lnTo>
                    <a:pt x="1913" y="1860"/>
                  </a:lnTo>
                  <a:lnTo>
                    <a:pt x="1897" y="1855"/>
                  </a:lnTo>
                  <a:lnTo>
                    <a:pt x="1880" y="1852"/>
                  </a:lnTo>
                  <a:lnTo>
                    <a:pt x="1613" y="1852"/>
                  </a:lnTo>
                  <a:lnTo>
                    <a:pt x="1608" y="1838"/>
                  </a:lnTo>
                  <a:lnTo>
                    <a:pt x="1601" y="1820"/>
                  </a:lnTo>
                  <a:lnTo>
                    <a:pt x="1593" y="1797"/>
                  </a:lnTo>
                  <a:lnTo>
                    <a:pt x="1583" y="1772"/>
                  </a:lnTo>
                  <a:lnTo>
                    <a:pt x="1574" y="1743"/>
                  </a:lnTo>
                  <a:lnTo>
                    <a:pt x="1562" y="1713"/>
                  </a:lnTo>
                  <a:lnTo>
                    <a:pt x="1550" y="1682"/>
                  </a:lnTo>
                  <a:lnTo>
                    <a:pt x="1539" y="1650"/>
                  </a:lnTo>
                  <a:lnTo>
                    <a:pt x="1527" y="1617"/>
                  </a:lnTo>
                  <a:lnTo>
                    <a:pt x="1515" y="1584"/>
                  </a:lnTo>
                  <a:lnTo>
                    <a:pt x="1504" y="1553"/>
                  </a:lnTo>
                  <a:lnTo>
                    <a:pt x="1492" y="1524"/>
                  </a:lnTo>
                  <a:lnTo>
                    <a:pt x="1482" y="1496"/>
                  </a:lnTo>
                  <a:lnTo>
                    <a:pt x="1473" y="1471"/>
                  </a:lnTo>
                  <a:lnTo>
                    <a:pt x="1464" y="1448"/>
                  </a:lnTo>
                  <a:lnTo>
                    <a:pt x="1458" y="1430"/>
                  </a:lnTo>
                  <a:lnTo>
                    <a:pt x="1453" y="1417"/>
                  </a:lnTo>
                  <a:lnTo>
                    <a:pt x="1450" y="1408"/>
                  </a:lnTo>
                  <a:lnTo>
                    <a:pt x="1449" y="1406"/>
                  </a:lnTo>
                  <a:lnTo>
                    <a:pt x="1441" y="1390"/>
                  </a:lnTo>
                  <a:lnTo>
                    <a:pt x="1430" y="1377"/>
                  </a:lnTo>
                  <a:lnTo>
                    <a:pt x="1417" y="1368"/>
                  </a:lnTo>
                  <a:lnTo>
                    <a:pt x="1401" y="1362"/>
                  </a:lnTo>
                  <a:lnTo>
                    <a:pt x="1384" y="1360"/>
                  </a:lnTo>
                  <a:lnTo>
                    <a:pt x="1367" y="1362"/>
                  </a:lnTo>
                  <a:lnTo>
                    <a:pt x="1351" y="1369"/>
                  </a:lnTo>
                  <a:lnTo>
                    <a:pt x="1337" y="1378"/>
                  </a:lnTo>
                  <a:lnTo>
                    <a:pt x="1327" y="1391"/>
                  </a:lnTo>
                  <a:lnTo>
                    <a:pt x="1319" y="1406"/>
                  </a:lnTo>
                  <a:lnTo>
                    <a:pt x="1318" y="1409"/>
                  </a:lnTo>
                  <a:lnTo>
                    <a:pt x="1315" y="1416"/>
                  </a:lnTo>
                  <a:lnTo>
                    <a:pt x="1311" y="1429"/>
                  </a:lnTo>
                  <a:lnTo>
                    <a:pt x="1305" y="1445"/>
                  </a:lnTo>
                  <a:lnTo>
                    <a:pt x="1298" y="1465"/>
                  </a:lnTo>
                  <a:lnTo>
                    <a:pt x="1289" y="1489"/>
                  </a:lnTo>
                  <a:lnTo>
                    <a:pt x="1281" y="1514"/>
                  </a:lnTo>
                  <a:lnTo>
                    <a:pt x="1270" y="1542"/>
                  </a:lnTo>
                  <a:lnTo>
                    <a:pt x="1260" y="1571"/>
                  </a:lnTo>
                  <a:lnTo>
                    <a:pt x="1249" y="1603"/>
                  </a:lnTo>
                  <a:lnTo>
                    <a:pt x="1237" y="1635"/>
                  </a:lnTo>
                  <a:lnTo>
                    <a:pt x="1227" y="1667"/>
                  </a:lnTo>
                  <a:lnTo>
                    <a:pt x="1217" y="1630"/>
                  </a:lnTo>
                  <a:lnTo>
                    <a:pt x="1208" y="1588"/>
                  </a:lnTo>
                  <a:lnTo>
                    <a:pt x="1197" y="1545"/>
                  </a:lnTo>
                  <a:lnTo>
                    <a:pt x="1187" y="1498"/>
                  </a:lnTo>
                  <a:lnTo>
                    <a:pt x="1175" y="1451"/>
                  </a:lnTo>
                  <a:lnTo>
                    <a:pt x="1163" y="1402"/>
                  </a:lnTo>
                  <a:lnTo>
                    <a:pt x="1152" y="1352"/>
                  </a:lnTo>
                  <a:lnTo>
                    <a:pt x="1139" y="1302"/>
                  </a:lnTo>
                  <a:lnTo>
                    <a:pt x="1127" y="1251"/>
                  </a:lnTo>
                  <a:lnTo>
                    <a:pt x="1116" y="1201"/>
                  </a:lnTo>
                  <a:lnTo>
                    <a:pt x="1104" y="1151"/>
                  </a:lnTo>
                  <a:lnTo>
                    <a:pt x="1092" y="1103"/>
                  </a:lnTo>
                  <a:lnTo>
                    <a:pt x="1081" y="1056"/>
                  </a:lnTo>
                  <a:lnTo>
                    <a:pt x="1070" y="1011"/>
                  </a:lnTo>
                  <a:lnTo>
                    <a:pt x="1059" y="969"/>
                  </a:lnTo>
                  <a:lnTo>
                    <a:pt x="1050" y="928"/>
                  </a:lnTo>
                  <a:lnTo>
                    <a:pt x="1041" y="892"/>
                  </a:lnTo>
                  <a:lnTo>
                    <a:pt x="1034" y="858"/>
                  </a:lnTo>
                  <a:lnTo>
                    <a:pt x="1026" y="830"/>
                  </a:lnTo>
                  <a:lnTo>
                    <a:pt x="1021" y="805"/>
                  </a:lnTo>
                  <a:lnTo>
                    <a:pt x="1016" y="785"/>
                  </a:lnTo>
                  <a:lnTo>
                    <a:pt x="1013" y="770"/>
                  </a:lnTo>
                  <a:lnTo>
                    <a:pt x="1011" y="761"/>
                  </a:lnTo>
                  <a:lnTo>
                    <a:pt x="1009" y="758"/>
                  </a:lnTo>
                  <a:lnTo>
                    <a:pt x="1002" y="740"/>
                  </a:lnTo>
                  <a:lnTo>
                    <a:pt x="990" y="725"/>
                  </a:lnTo>
                  <a:lnTo>
                    <a:pt x="976" y="713"/>
                  </a:lnTo>
                  <a:lnTo>
                    <a:pt x="958" y="707"/>
                  </a:lnTo>
                  <a:lnTo>
                    <a:pt x="938" y="705"/>
                  </a:lnTo>
                  <a:lnTo>
                    <a:pt x="919" y="709"/>
                  </a:lnTo>
                  <a:lnTo>
                    <a:pt x="902" y="717"/>
                  </a:lnTo>
                  <a:lnTo>
                    <a:pt x="889" y="731"/>
                  </a:lnTo>
                  <a:lnTo>
                    <a:pt x="878" y="747"/>
                  </a:lnTo>
                  <a:lnTo>
                    <a:pt x="874" y="766"/>
                  </a:lnTo>
                  <a:lnTo>
                    <a:pt x="873" y="769"/>
                  </a:lnTo>
                  <a:lnTo>
                    <a:pt x="872" y="780"/>
                  </a:lnTo>
                  <a:lnTo>
                    <a:pt x="870" y="797"/>
                  </a:lnTo>
                  <a:lnTo>
                    <a:pt x="867" y="819"/>
                  </a:lnTo>
                  <a:lnTo>
                    <a:pt x="864" y="847"/>
                  </a:lnTo>
                  <a:lnTo>
                    <a:pt x="861" y="880"/>
                  </a:lnTo>
                  <a:lnTo>
                    <a:pt x="857" y="918"/>
                  </a:lnTo>
                  <a:lnTo>
                    <a:pt x="851" y="959"/>
                  </a:lnTo>
                  <a:lnTo>
                    <a:pt x="846" y="1005"/>
                  </a:lnTo>
                  <a:lnTo>
                    <a:pt x="841" y="1055"/>
                  </a:lnTo>
                  <a:lnTo>
                    <a:pt x="836" y="1106"/>
                  </a:lnTo>
                  <a:lnTo>
                    <a:pt x="829" y="1161"/>
                  </a:lnTo>
                  <a:lnTo>
                    <a:pt x="823" y="1217"/>
                  </a:lnTo>
                  <a:lnTo>
                    <a:pt x="816" y="1275"/>
                  </a:lnTo>
                  <a:lnTo>
                    <a:pt x="809" y="1335"/>
                  </a:lnTo>
                  <a:lnTo>
                    <a:pt x="803" y="1395"/>
                  </a:lnTo>
                  <a:lnTo>
                    <a:pt x="796" y="1456"/>
                  </a:lnTo>
                  <a:lnTo>
                    <a:pt x="789" y="1516"/>
                  </a:lnTo>
                  <a:lnTo>
                    <a:pt x="783" y="1577"/>
                  </a:lnTo>
                  <a:lnTo>
                    <a:pt x="775" y="1636"/>
                  </a:lnTo>
                  <a:lnTo>
                    <a:pt x="769" y="1693"/>
                  </a:lnTo>
                  <a:lnTo>
                    <a:pt x="762" y="1750"/>
                  </a:lnTo>
                  <a:lnTo>
                    <a:pt x="757" y="1804"/>
                  </a:lnTo>
                  <a:lnTo>
                    <a:pt x="751" y="1856"/>
                  </a:lnTo>
                  <a:lnTo>
                    <a:pt x="745" y="1903"/>
                  </a:lnTo>
                  <a:lnTo>
                    <a:pt x="740" y="1949"/>
                  </a:lnTo>
                  <a:lnTo>
                    <a:pt x="736" y="1990"/>
                  </a:lnTo>
                  <a:lnTo>
                    <a:pt x="732" y="2026"/>
                  </a:lnTo>
                  <a:lnTo>
                    <a:pt x="727" y="2059"/>
                  </a:lnTo>
                  <a:lnTo>
                    <a:pt x="712" y="2035"/>
                  </a:lnTo>
                  <a:lnTo>
                    <a:pt x="697" y="2012"/>
                  </a:lnTo>
                  <a:lnTo>
                    <a:pt x="681" y="1989"/>
                  </a:lnTo>
                  <a:lnTo>
                    <a:pt x="667" y="1967"/>
                  </a:lnTo>
                  <a:lnTo>
                    <a:pt x="653" y="1947"/>
                  </a:lnTo>
                  <a:lnTo>
                    <a:pt x="642" y="1929"/>
                  </a:lnTo>
                  <a:lnTo>
                    <a:pt x="631" y="1914"/>
                  </a:lnTo>
                  <a:lnTo>
                    <a:pt x="622" y="1901"/>
                  </a:lnTo>
                  <a:lnTo>
                    <a:pt x="616" y="1891"/>
                  </a:lnTo>
                  <a:lnTo>
                    <a:pt x="612" y="1885"/>
                  </a:lnTo>
                  <a:lnTo>
                    <a:pt x="611" y="1883"/>
                  </a:lnTo>
                  <a:lnTo>
                    <a:pt x="599" y="1869"/>
                  </a:lnTo>
                  <a:lnTo>
                    <a:pt x="585" y="1860"/>
                  </a:lnTo>
                  <a:lnTo>
                    <a:pt x="570" y="1855"/>
                  </a:lnTo>
                  <a:lnTo>
                    <a:pt x="553" y="1852"/>
                  </a:lnTo>
                  <a:lnTo>
                    <a:pt x="246" y="1852"/>
                  </a:lnTo>
                  <a:lnTo>
                    <a:pt x="232" y="1828"/>
                  </a:lnTo>
                  <a:lnTo>
                    <a:pt x="217" y="1791"/>
                  </a:lnTo>
                  <a:lnTo>
                    <a:pt x="199" y="1750"/>
                  </a:lnTo>
                  <a:lnTo>
                    <a:pt x="181" y="1703"/>
                  </a:lnTo>
                  <a:lnTo>
                    <a:pt x="163" y="1652"/>
                  </a:lnTo>
                  <a:lnTo>
                    <a:pt x="144" y="1597"/>
                  </a:lnTo>
                  <a:lnTo>
                    <a:pt x="124" y="1537"/>
                  </a:lnTo>
                  <a:lnTo>
                    <a:pt x="105" y="1476"/>
                  </a:lnTo>
                  <a:lnTo>
                    <a:pt x="87" y="1412"/>
                  </a:lnTo>
                  <a:lnTo>
                    <a:pt x="69" y="1345"/>
                  </a:lnTo>
                  <a:lnTo>
                    <a:pt x="53" y="1277"/>
                  </a:lnTo>
                  <a:lnTo>
                    <a:pt x="38" y="1208"/>
                  </a:lnTo>
                  <a:lnTo>
                    <a:pt x="25" y="1140"/>
                  </a:lnTo>
                  <a:lnTo>
                    <a:pt x="15" y="1070"/>
                  </a:lnTo>
                  <a:lnTo>
                    <a:pt x="7" y="1001"/>
                  </a:lnTo>
                  <a:lnTo>
                    <a:pt x="2" y="933"/>
                  </a:lnTo>
                  <a:lnTo>
                    <a:pt x="0" y="866"/>
                  </a:lnTo>
                  <a:lnTo>
                    <a:pt x="2" y="813"/>
                  </a:lnTo>
                  <a:lnTo>
                    <a:pt x="7" y="760"/>
                  </a:lnTo>
                  <a:lnTo>
                    <a:pt x="15" y="706"/>
                  </a:lnTo>
                  <a:lnTo>
                    <a:pt x="26" y="653"/>
                  </a:lnTo>
                  <a:lnTo>
                    <a:pt x="40" y="600"/>
                  </a:lnTo>
                  <a:lnTo>
                    <a:pt x="58" y="548"/>
                  </a:lnTo>
                  <a:lnTo>
                    <a:pt x="79" y="496"/>
                  </a:lnTo>
                  <a:lnTo>
                    <a:pt x="103" y="446"/>
                  </a:lnTo>
                  <a:lnTo>
                    <a:pt x="130" y="397"/>
                  </a:lnTo>
                  <a:lnTo>
                    <a:pt x="160" y="350"/>
                  </a:lnTo>
                  <a:lnTo>
                    <a:pt x="194" y="305"/>
                  </a:lnTo>
                  <a:lnTo>
                    <a:pt x="230" y="261"/>
                  </a:lnTo>
                  <a:lnTo>
                    <a:pt x="269" y="221"/>
                  </a:lnTo>
                  <a:lnTo>
                    <a:pt x="312" y="183"/>
                  </a:lnTo>
                  <a:lnTo>
                    <a:pt x="357" y="148"/>
                  </a:lnTo>
                  <a:lnTo>
                    <a:pt x="405" y="117"/>
                  </a:lnTo>
                  <a:lnTo>
                    <a:pt x="456" y="88"/>
                  </a:lnTo>
                  <a:lnTo>
                    <a:pt x="511" y="63"/>
                  </a:lnTo>
                  <a:lnTo>
                    <a:pt x="567" y="43"/>
                  </a:lnTo>
                  <a:lnTo>
                    <a:pt x="628" y="26"/>
                  </a:lnTo>
                  <a:lnTo>
                    <a:pt x="690" y="14"/>
                  </a:lnTo>
                  <a:lnTo>
                    <a:pt x="756" y="6"/>
                  </a:lnTo>
                  <a:lnTo>
                    <a:pt x="825" y="3"/>
                  </a:lnTo>
                  <a:lnTo>
                    <a:pt x="897" y="5"/>
                  </a:lnTo>
                  <a:lnTo>
                    <a:pt x="966" y="12"/>
                  </a:lnTo>
                  <a:lnTo>
                    <a:pt x="1031" y="22"/>
                  </a:lnTo>
                  <a:lnTo>
                    <a:pt x="1091" y="35"/>
                  </a:lnTo>
                  <a:lnTo>
                    <a:pt x="1148" y="52"/>
                  </a:lnTo>
                  <a:lnTo>
                    <a:pt x="1202" y="72"/>
                  </a:lnTo>
                  <a:lnTo>
                    <a:pt x="1252" y="95"/>
                  </a:lnTo>
                  <a:lnTo>
                    <a:pt x="1300" y="120"/>
                  </a:lnTo>
                  <a:lnTo>
                    <a:pt x="1344" y="147"/>
                  </a:lnTo>
                  <a:lnTo>
                    <a:pt x="1384" y="175"/>
                  </a:lnTo>
                  <a:lnTo>
                    <a:pt x="1422" y="206"/>
                  </a:lnTo>
                  <a:lnTo>
                    <a:pt x="1457" y="238"/>
                  </a:lnTo>
                  <a:lnTo>
                    <a:pt x="1489" y="272"/>
                  </a:lnTo>
                  <a:lnTo>
                    <a:pt x="1519" y="306"/>
                  </a:lnTo>
                  <a:lnTo>
                    <a:pt x="1545" y="340"/>
                  </a:lnTo>
                  <a:lnTo>
                    <a:pt x="1569" y="375"/>
                  </a:lnTo>
                  <a:lnTo>
                    <a:pt x="1592" y="409"/>
                  </a:lnTo>
                  <a:lnTo>
                    <a:pt x="1611" y="444"/>
                  </a:lnTo>
                  <a:lnTo>
                    <a:pt x="1629" y="478"/>
                  </a:lnTo>
                  <a:lnTo>
                    <a:pt x="1645" y="510"/>
                  </a:lnTo>
                  <a:lnTo>
                    <a:pt x="1658" y="542"/>
                  </a:lnTo>
                  <a:lnTo>
                    <a:pt x="1671" y="573"/>
                  </a:lnTo>
                  <a:lnTo>
                    <a:pt x="1681" y="602"/>
                  </a:lnTo>
                  <a:lnTo>
                    <a:pt x="1690" y="629"/>
                  </a:lnTo>
                  <a:lnTo>
                    <a:pt x="1698" y="654"/>
                  </a:lnTo>
                  <a:lnTo>
                    <a:pt x="1703" y="677"/>
                  </a:lnTo>
                  <a:lnTo>
                    <a:pt x="1708" y="696"/>
                  </a:lnTo>
                  <a:lnTo>
                    <a:pt x="1713" y="713"/>
                  </a:lnTo>
                  <a:lnTo>
                    <a:pt x="1715" y="727"/>
                  </a:lnTo>
                  <a:lnTo>
                    <a:pt x="1717" y="736"/>
                  </a:lnTo>
                  <a:lnTo>
                    <a:pt x="1718" y="743"/>
                  </a:lnTo>
                  <a:lnTo>
                    <a:pt x="1718" y="745"/>
                  </a:lnTo>
                  <a:lnTo>
                    <a:pt x="1718" y="743"/>
                  </a:lnTo>
                  <a:lnTo>
                    <a:pt x="1719" y="736"/>
                  </a:lnTo>
                  <a:lnTo>
                    <a:pt x="1721" y="727"/>
                  </a:lnTo>
                  <a:lnTo>
                    <a:pt x="1724" y="713"/>
                  </a:lnTo>
                  <a:lnTo>
                    <a:pt x="1727" y="696"/>
                  </a:lnTo>
                  <a:lnTo>
                    <a:pt x="1733" y="676"/>
                  </a:lnTo>
                  <a:lnTo>
                    <a:pt x="1739" y="654"/>
                  </a:lnTo>
                  <a:lnTo>
                    <a:pt x="1746" y="628"/>
                  </a:lnTo>
                  <a:lnTo>
                    <a:pt x="1755" y="602"/>
                  </a:lnTo>
                  <a:lnTo>
                    <a:pt x="1766" y="572"/>
                  </a:lnTo>
                  <a:lnTo>
                    <a:pt x="1778" y="541"/>
                  </a:lnTo>
                  <a:lnTo>
                    <a:pt x="1792" y="509"/>
                  </a:lnTo>
                  <a:lnTo>
                    <a:pt x="1808" y="476"/>
                  </a:lnTo>
                  <a:lnTo>
                    <a:pt x="1826" y="441"/>
                  </a:lnTo>
                  <a:lnTo>
                    <a:pt x="1846" y="408"/>
                  </a:lnTo>
                  <a:lnTo>
                    <a:pt x="1868" y="373"/>
                  </a:lnTo>
                  <a:lnTo>
                    <a:pt x="1893" y="337"/>
                  </a:lnTo>
                  <a:lnTo>
                    <a:pt x="1920" y="302"/>
                  </a:lnTo>
                  <a:lnTo>
                    <a:pt x="1950" y="269"/>
                  </a:lnTo>
                  <a:lnTo>
                    <a:pt x="1982" y="236"/>
                  </a:lnTo>
                  <a:lnTo>
                    <a:pt x="2017" y="204"/>
                  </a:lnTo>
                  <a:lnTo>
                    <a:pt x="2055" y="173"/>
                  </a:lnTo>
                  <a:lnTo>
                    <a:pt x="2095" y="143"/>
                  </a:lnTo>
                  <a:lnTo>
                    <a:pt x="2140" y="117"/>
                  </a:lnTo>
                  <a:lnTo>
                    <a:pt x="2187" y="91"/>
                  </a:lnTo>
                  <a:lnTo>
                    <a:pt x="2237" y="69"/>
                  </a:lnTo>
                  <a:lnTo>
                    <a:pt x="2291" y="49"/>
                  </a:lnTo>
                  <a:lnTo>
                    <a:pt x="2348" y="32"/>
                  </a:lnTo>
                  <a:lnTo>
                    <a:pt x="2409" y="18"/>
                  </a:lnTo>
                  <a:lnTo>
                    <a:pt x="2474" y="9"/>
                  </a:lnTo>
                  <a:lnTo>
                    <a:pt x="2543" y="2"/>
                  </a:lnTo>
                  <a:lnTo>
                    <a:pt x="261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3" name="Freeform 412"/>
            <p:cNvSpPr>
              <a:spLocks/>
            </p:cNvSpPr>
            <p:nvPr/>
          </p:nvSpPr>
          <p:spPr bwMode="auto">
            <a:xfrm>
              <a:off x="3825" y="3187"/>
              <a:ext cx="313" cy="253"/>
            </a:xfrm>
            <a:custGeom>
              <a:avLst/>
              <a:gdLst>
                <a:gd name="T0" fmla="*/ 25 w 2818"/>
                <a:gd name="T1" fmla="*/ 3 h 2280"/>
                <a:gd name="T2" fmla="*/ 26 w 2818"/>
                <a:gd name="T3" fmla="*/ 6 h 2280"/>
                <a:gd name="T4" fmla="*/ 26 w 2818"/>
                <a:gd name="T5" fmla="*/ 8 h 2280"/>
                <a:gd name="T6" fmla="*/ 27 w 2818"/>
                <a:gd name="T7" fmla="*/ 9 h 2280"/>
                <a:gd name="T8" fmla="*/ 27 w 2818"/>
                <a:gd name="T9" fmla="*/ 10 h 2280"/>
                <a:gd name="T10" fmla="*/ 28 w 2818"/>
                <a:gd name="T11" fmla="*/ 10 h 2280"/>
                <a:gd name="T12" fmla="*/ 28 w 2818"/>
                <a:gd name="T13" fmla="*/ 9 h 2280"/>
                <a:gd name="T14" fmla="*/ 29 w 2818"/>
                <a:gd name="T15" fmla="*/ 7 h 2280"/>
                <a:gd name="T16" fmla="*/ 30 w 2818"/>
                <a:gd name="T17" fmla="*/ 6 h 2280"/>
                <a:gd name="T18" fmla="*/ 30 w 2818"/>
                <a:gd name="T19" fmla="*/ 8 h 2280"/>
                <a:gd name="T20" fmla="*/ 31 w 2818"/>
                <a:gd name="T21" fmla="*/ 9 h 2280"/>
                <a:gd name="T22" fmla="*/ 31 w 2818"/>
                <a:gd name="T23" fmla="*/ 10 h 2280"/>
                <a:gd name="T24" fmla="*/ 34 w 2818"/>
                <a:gd name="T25" fmla="*/ 12 h 2280"/>
                <a:gd name="T26" fmla="*/ 30 w 2818"/>
                <a:gd name="T27" fmla="*/ 16 h 2280"/>
                <a:gd name="T28" fmla="*/ 27 w 2818"/>
                <a:gd name="T29" fmla="*/ 20 h 2280"/>
                <a:gd name="T30" fmla="*/ 23 w 2818"/>
                <a:gd name="T31" fmla="*/ 23 h 2280"/>
                <a:gd name="T32" fmla="*/ 20 w 2818"/>
                <a:gd name="T33" fmla="*/ 26 h 2280"/>
                <a:gd name="T34" fmla="*/ 18 w 2818"/>
                <a:gd name="T35" fmla="*/ 27 h 2280"/>
                <a:gd name="T36" fmla="*/ 17 w 2818"/>
                <a:gd name="T37" fmla="*/ 28 h 2280"/>
                <a:gd name="T38" fmla="*/ 17 w 2818"/>
                <a:gd name="T39" fmla="*/ 28 h 2280"/>
                <a:gd name="T40" fmla="*/ 15 w 2818"/>
                <a:gd name="T41" fmla="*/ 27 h 2280"/>
                <a:gd name="T42" fmla="*/ 12 w 2818"/>
                <a:gd name="T43" fmla="*/ 24 h 2280"/>
                <a:gd name="T44" fmla="*/ 9 w 2818"/>
                <a:gd name="T45" fmla="*/ 22 h 2280"/>
                <a:gd name="T46" fmla="*/ 6 w 2818"/>
                <a:gd name="T47" fmla="*/ 18 h 2280"/>
                <a:gd name="T48" fmla="*/ 2 w 2818"/>
                <a:gd name="T49" fmla="*/ 14 h 2280"/>
                <a:gd name="T50" fmla="*/ 2 w 2818"/>
                <a:gd name="T51" fmla="*/ 10 h 2280"/>
                <a:gd name="T52" fmla="*/ 3 w 2818"/>
                <a:gd name="T53" fmla="*/ 11 h 2280"/>
                <a:gd name="T54" fmla="*/ 4 w 2818"/>
                <a:gd name="T55" fmla="*/ 12 h 2280"/>
                <a:gd name="T56" fmla="*/ 5 w 2818"/>
                <a:gd name="T57" fmla="*/ 14 h 2280"/>
                <a:gd name="T58" fmla="*/ 5 w 2818"/>
                <a:gd name="T59" fmla="*/ 14 h 2280"/>
                <a:gd name="T60" fmla="*/ 6 w 2818"/>
                <a:gd name="T61" fmla="*/ 14 h 2280"/>
                <a:gd name="T62" fmla="*/ 6 w 2818"/>
                <a:gd name="T63" fmla="*/ 13 h 2280"/>
                <a:gd name="T64" fmla="*/ 7 w 2818"/>
                <a:gd name="T65" fmla="*/ 11 h 2280"/>
                <a:gd name="T66" fmla="*/ 7 w 2818"/>
                <a:gd name="T67" fmla="*/ 8 h 2280"/>
                <a:gd name="T68" fmla="*/ 7 w 2818"/>
                <a:gd name="T69" fmla="*/ 5 h 2280"/>
                <a:gd name="T70" fmla="*/ 8 w 2818"/>
                <a:gd name="T71" fmla="*/ 1 h 2280"/>
                <a:gd name="T72" fmla="*/ 9 w 2818"/>
                <a:gd name="T73" fmla="*/ 3 h 2280"/>
                <a:gd name="T74" fmla="*/ 9 w 2818"/>
                <a:gd name="T75" fmla="*/ 6 h 2280"/>
                <a:gd name="T76" fmla="*/ 10 w 2818"/>
                <a:gd name="T77" fmla="*/ 8 h 2280"/>
                <a:gd name="T78" fmla="*/ 10 w 2818"/>
                <a:gd name="T79" fmla="*/ 9 h 2280"/>
                <a:gd name="T80" fmla="*/ 11 w 2818"/>
                <a:gd name="T81" fmla="*/ 10 h 2280"/>
                <a:gd name="T82" fmla="*/ 12 w 2818"/>
                <a:gd name="T83" fmla="*/ 10 h 2280"/>
                <a:gd name="T84" fmla="*/ 12 w 2818"/>
                <a:gd name="T85" fmla="*/ 9 h 2280"/>
                <a:gd name="T86" fmla="*/ 13 w 2818"/>
                <a:gd name="T87" fmla="*/ 7 h 2280"/>
                <a:gd name="T88" fmla="*/ 13 w 2818"/>
                <a:gd name="T89" fmla="*/ 6 h 2280"/>
                <a:gd name="T90" fmla="*/ 14 w 2818"/>
                <a:gd name="T91" fmla="*/ 8 h 2280"/>
                <a:gd name="T92" fmla="*/ 15 w 2818"/>
                <a:gd name="T93" fmla="*/ 9 h 2280"/>
                <a:gd name="T94" fmla="*/ 15 w 2818"/>
                <a:gd name="T95" fmla="*/ 10 h 2280"/>
                <a:gd name="T96" fmla="*/ 19 w 2818"/>
                <a:gd name="T97" fmla="*/ 10 h 2280"/>
                <a:gd name="T98" fmla="*/ 20 w 2818"/>
                <a:gd name="T99" fmla="*/ 12 h 2280"/>
                <a:gd name="T100" fmla="*/ 21 w 2818"/>
                <a:gd name="T101" fmla="*/ 13 h 2280"/>
                <a:gd name="T102" fmla="*/ 21 w 2818"/>
                <a:gd name="T103" fmla="*/ 14 h 2280"/>
                <a:gd name="T104" fmla="*/ 22 w 2818"/>
                <a:gd name="T105" fmla="*/ 14 h 2280"/>
                <a:gd name="T106" fmla="*/ 23 w 2818"/>
                <a:gd name="T107" fmla="*/ 14 h 2280"/>
                <a:gd name="T108" fmla="*/ 23 w 2818"/>
                <a:gd name="T109" fmla="*/ 13 h 2280"/>
                <a:gd name="T110" fmla="*/ 23 w 2818"/>
                <a:gd name="T111" fmla="*/ 10 h 2280"/>
                <a:gd name="T112" fmla="*/ 24 w 2818"/>
                <a:gd name="T113" fmla="*/ 7 h 2280"/>
                <a:gd name="T114" fmla="*/ 24 w 2818"/>
                <a:gd name="T115" fmla="*/ 3 h 22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18"/>
                <a:gd name="T175" fmla="*/ 0 h 2280"/>
                <a:gd name="T176" fmla="*/ 2818 w 2818"/>
                <a:gd name="T177" fmla="*/ 2280 h 22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18" h="2280">
                  <a:moveTo>
                    <a:pt x="1973" y="0"/>
                  </a:moveTo>
                  <a:lnTo>
                    <a:pt x="1985" y="51"/>
                  </a:lnTo>
                  <a:lnTo>
                    <a:pt x="1997" y="103"/>
                  </a:lnTo>
                  <a:lnTo>
                    <a:pt x="2010" y="155"/>
                  </a:lnTo>
                  <a:lnTo>
                    <a:pt x="2023" y="208"/>
                  </a:lnTo>
                  <a:lnTo>
                    <a:pt x="2035" y="260"/>
                  </a:lnTo>
                  <a:lnTo>
                    <a:pt x="2047" y="310"/>
                  </a:lnTo>
                  <a:lnTo>
                    <a:pt x="2060" y="361"/>
                  </a:lnTo>
                  <a:lnTo>
                    <a:pt x="2071" y="410"/>
                  </a:lnTo>
                  <a:lnTo>
                    <a:pt x="2082" y="457"/>
                  </a:lnTo>
                  <a:lnTo>
                    <a:pt x="2093" y="502"/>
                  </a:lnTo>
                  <a:lnTo>
                    <a:pt x="2103" y="545"/>
                  </a:lnTo>
                  <a:lnTo>
                    <a:pt x="2113" y="584"/>
                  </a:lnTo>
                  <a:lnTo>
                    <a:pt x="2121" y="620"/>
                  </a:lnTo>
                  <a:lnTo>
                    <a:pt x="2129" y="653"/>
                  </a:lnTo>
                  <a:lnTo>
                    <a:pt x="2136" y="682"/>
                  </a:lnTo>
                  <a:lnTo>
                    <a:pt x="2141" y="706"/>
                  </a:lnTo>
                  <a:lnTo>
                    <a:pt x="2147" y="725"/>
                  </a:lnTo>
                  <a:lnTo>
                    <a:pt x="2150" y="740"/>
                  </a:lnTo>
                  <a:lnTo>
                    <a:pt x="2152" y="749"/>
                  </a:lnTo>
                  <a:lnTo>
                    <a:pt x="2152" y="752"/>
                  </a:lnTo>
                  <a:lnTo>
                    <a:pt x="2158" y="769"/>
                  </a:lnTo>
                  <a:lnTo>
                    <a:pt x="2169" y="784"/>
                  </a:lnTo>
                  <a:lnTo>
                    <a:pt x="2183" y="794"/>
                  </a:lnTo>
                  <a:lnTo>
                    <a:pt x="2199" y="802"/>
                  </a:lnTo>
                  <a:lnTo>
                    <a:pt x="2216" y="805"/>
                  </a:lnTo>
                  <a:lnTo>
                    <a:pt x="2234" y="804"/>
                  </a:lnTo>
                  <a:lnTo>
                    <a:pt x="2251" y="798"/>
                  </a:lnTo>
                  <a:lnTo>
                    <a:pt x="2265" y="788"/>
                  </a:lnTo>
                  <a:lnTo>
                    <a:pt x="2277" y="775"/>
                  </a:lnTo>
                  <a:lnTo>
                    <a:pt x="2286" y="759"/>
                  </a:lnTo>
                  <a:lnTo>
                    <a:pt x="2286" y="756"/>
                  </a:lnTo>
                  <a:lnTo>
                    <a:pt x="2289" y="749"/>
                  </a:lnTo>
                  <a:lnTo>
                    <a:pt x="2293" y="736"/>
                  </a:lnTo>
                  <a:lnTo>
                    <a:pt x="2299" y="719"/>
                  </a:lnTo>
                  <a:lnTo>
                    <a:pt x="2307" y="698"/>
                  </a:lnTo>
                  <a:lnTo>
                    <a:pt x="2315" y="674"/>
                  </a:lnTo>
                  <a:lnTo>
                    <a:pt x="2325" y="648"/>
                  </a:lnTo>
                  <a:lnTo>
                    <a:pt x="2334" y="619"/>
                  </a:lnTo>
                  <a:lnTo>
                    <a:pt x="2345" y="588"/>
                  </a:lnTo>
                  <a:lnTo>
                    <a:pt x="2357" y="557"/>
                  </a:lnTo>
                  <a:lnTo>
                    <a:pt x="2368" y="524"/>
                  </a:lnTo>
                  <a:lnTo>
                    <a:pt x="2380" y="491"/>
                  </a:lnTo>
                  <a:lnTo>
                    <a:pt x="2392" y="458"/>
                  </a:lnTo>
                  <a:lnTo>
                    <a:pt x="2403" y="492"/>
                  </a:lnTo>
                  <a:lnTo>
                    <a:pt x="2416" y="526"/>
                  </a:lnTo>
                  <a:lnTo>
                    <a:pt x="2429" y="559"/>
                  </a:lnTo>
                  <a:lnTo>
                    <a:pt x="2440" y="592"/>
                  </a:lnTo>
                  <a:lnTo>
                    <a:pt x="2452" y="623"/>
                  </a:lnTo>
                  <a:lnTo>
                    <a:pt x="2464" y="653"/>
                  </a:lnTo>
                  <a:lnTo>
                    <a:pt x="2473" y="681"/>
                  </a:lnTo>
                  <a:lnTo>
                    <a:pt x="2483" y="706"/>
                  </a:lnTo>
                  <a:lnTo>
                    <a:pt x="2490" y="727"/>
                  </a:lnTo>
                  <a:lnTo>
                    <a:pt x="2497" y="744"/>
                  </a:lnTo>
                  <a:lnTo>
                    <a:pt x="2502" y="758"/>
                  </a:lnTo>
                  <a:lnTo>
                    <a:pt x="2505" y="767"/>
                  </a:lnTo>
                  <a:lnTo>
                    <a:pt x="2506" y="769"/>
                  </a:lnTo>
                  <a:lnTo>
                    <a:pt x="2514" y="785"/>
                  </a:lnTo>
                  <a:lnTo>
                    <a:pt x="2524" y="797"/>
                  </a:lnTo>
                  <a:lnTo>
                    <a:pt x="2538" y="806"/>
                  </a:lnTo>
                  <a:lnTo>
                    <a:pt x="2554" y="812"/>
                  </a:lnTo>
                  <a:lnTo>
                    <a:pt x="2571" y="814"/>
                  </a:lnTo>
                  <a:lnTo>
                    <a:pt x="2818" y="814"/>
                  </a:lnTo>
                  <a:lnTo>
                    <a:pt x="2771" y="894"/>
                  </a:lnTo>
                  <a:lnTo>
                    <a:pt x="2722" y="971"/>
                  </a:lnTo>
                  <a:lnTo>
                    <a:pt x="2672" y="1048"/>
                  </a:lnTo>
                  <a:lnTo>
                    <a:pt x="2619" y="1122"/>
                  </a:lnTo>
                  <a:lnTo>
                    <a:pt x="2565" y="1194"/>
                  </a:lnTo>
                  <a:lnTo>
                    <a:pt x="2510" y="1265"/>
                  </a:lnTo>
                  <a:lnTo>
                    <a:pt x="2454" y="1333"/>
                  </a:lnTo>
                  <a:lnTo>
                    <a:pt x="2397" y="1400"/>
                  </a:lnTo>
                  <a:lnTo>
                    <a:pt x="2341" y="1465"/>
                  </a:lnTo>
                  <a:lnTo>
                    <a:pt x="2282" y="1526"/>
                  </a:lnTo>
                  <a:lnTo>
                    <a:pt x="2225" y="1587"/>
                  </a:lnTo>
                  <a:lnTo>
                    <a:pt x="2168" y="1645"/>
                  </a:lnTo>
                  <a:lnTo>
                    <a:pt x="2112" y="1701"/>
                  </a:lnTo>
                  <a:lnTo>
                    <a:pt x="2054" y="1754"/>
                  </a:lnTo>
                  <a:lnTo>
                    <a:pt x="1999" y="1806"/>
                  </a:lnTo>
                  <a:lnTo>
                    <a:pt x="1945" y="1855"/>
                  </a:lnTo>
                  <a:lnTo>
                    <a:pt x="1892" y="1902"/>
                  </a:lnTo>
                  <a:lnTo>
                    <a:pt x="1840" y="1945"/>
                  </a:lnTo>
                  <a:lnTo>
                    <a:pt x="1790" y="1987"/>
                  </a:lnTo>
                  <a:lnTo>
                    <a:pt x="1743" y="2026"/>
                  </a:lnTo>
                  <a:lnTo>
                    <a:pt x="1697" y="2062"/>
                  </a:lnTo>
                  <a:lnTo>
                    <a:pt x="1653" y="2096"/>
                  </a:lnTo>
                  <a:lnTo>
                    <a:pt x="1612" y="2128"/>
                  </a:lnTo>
                  <a:lnTo>
                    <a:pt x="1574" y="2155"/>
                  </a:lnTo>
                  <a:lnTo>
                    <a:pt x="1540" y="2181"/>
                  </a:lnTo>
                  <a:lnTo>
                    <a:pt x="1508" y="2204"/>
                  </a:lnTo>
                  <a:lnTo>
                    <a:pt x="1480" y="2223"/>
                  </a:lnTo>
                  <a:lnTo>
                    <a:pt x="1455" y="2240"/>
                  </a:lnTo>
                  <a:lnTo>
                    <a:pt x="1435" y="2255"/>
                  </a:lnTo>
                  <a:lnTo>
                    <a:pt x="1418" y="2266"/>
                  </a:lnTo>
                  <a:lnTo>
                    <a:pt x="1406" y="2273"/>
                  </a:lnTo>
                  <a:lnTo>
                    <a:pt x="1399" y="2278"/>
                  </a:lnTo>
                  <a:lnTo>
                    <a:pt x="1397" y="2280"/>
                  </a:lnTo>
                  <a:lnTo>
                    <a:pt x="1395" y="2278"/>
                  </a:lnTo>
                  <a:lnTo>
                    <a:pt x="1387" y="2273"/>
                  </a:lnTo>
                  <a:lnTo>
                    <a:pt x="1376" y="2266"/>
                  </a:lnTo>
                  <a:lnTo>
                    <a:pt x="1360" y="2255"/>
                  </a:lnTo>
                  <a:lnTo>
                    <a:pt x="1340" y="2240"/>
                  </a:lnTo>
                  <a:lnTo>
                    <a:pt x="1315" y="2223"/>
                  </a:lnTo>
                  <a:lnTo>
                    <a:pt x="1288" y="2204"/>
                  </a:lnTo>
                  <a:lnTo>
                    <a:pt x="1257" y="2181"/>
                  </a:lnTo>
                  <a:lnTo>
                    <a:pt x="1223" y="2155"/>
                  </a:lnTo>
                  <a:lnTo>
                    <a:pt x="1185" y="2128"/>
                  </a:lnTo>
                  <a:lnTo>
                    <a:pt x="1146" y="2096"/>
                  </a:lnTo>
                  <a:lnTo>
                    <a:pt x="1102" y="2062"/>
                  </a:lnTo>
                  <a:lnTo>
                    <a:pt x="1058" y="2026"/>
                  </a:lnTo>
                  <a:lnTo>
                    <a:pt x="1011" y="1987"/>
                  </a:lnTo>
                  <a:lnTo>
                    <a:pt x="961" y="1945"/>
                  </a:lnTo>
                  <a:lnTo>
                    <a:pt x="910" y="1902"/>
                  </a:lnTo>
                  <a:lnTo>
                    <a:pt x="858" y="1855"/>
                  </a:lnTo>
                  <a:lnTo>
                    <a:pt x="805" y="1806"/>
                  </a:lnTo>
                  <a:lnTo>
                    <a:pt x="750" y="1754"/>
                  </a:lnTo>
                  <a:lnTo>
                    <a:pt x="695" y="1701"/>
                  </a:lnTo>
                  <a:lnTo>
                    <a:pt x="640" y="1645"/>
                  </a:lnTo>
                  <a:lnTo>
                    <a:pt x="582" y="1587"/>
                  </a:lnTo>
                  <a:lnTo>
                    <a:pt x="526" y="1526"/>
                  </a:lnTo>
                  <a:lnTo>
                    <a:pt x="470" y="1465"/>
                  </a:lnTo>
                  <a:lnTo>
                    <a:pt x="414" y="1400"/>
                  </a:lnTo>
                  <a:lnTo>
                    <a:pt x="358" y="1333"/>
                  </a:lnTo>
                  <a:lnTo>
                    <a:pt x="304" y="1265"/>
                  </a:lnTo>
                  <a:lnTo>
                    <a:pt x="249" y="1194"/>
                  </a:lnTo>
                  <a:lnTo>
                    <a:pt x="196" y="1122"/>
                  </a:lnTo>
                  <a:lnTo>
                    <a:pt x="144" y="1048"/>
                  </a:lnTo>
                  <a:lnTo>
                    <a:pt x="95" y="971"/>
                  </a:lnTo>
                  <a:lnTo>
                    <a:pt x="46" y="894"/>
                  </a:lnTo>
                  <a:lnTo>
                    <a:pt x="0" y="814"/>
                  </a:lnTo>
                  <a:lnTo>
                    <a:pt x="195" y="814"/>
                  </a:lnTo>
                  <a:lnTo>
                    <a:pt x="202" y="825"/>
                  </a:lnTo>
                  <a:lnTo>
                    <a:pt x="211" y="839"/>
                  </a:lnTo>
                  <a:lnTo>
                    <a:pt x="222" y="855"/>
                  </a:lnTo>
                  <a:lnTo>
                    <a:pt x="234" y="874"/>
                  </a:lnTo>
                  <a:lnTo>
                    <a:pt x="247" y="894"/>
                  </a:lnTo>
                  <a:lnTo>
                    <a:pt x="262" y="916"/>
                  </a:lnTo>
                  <a:lnTo>
                    <a:pt x="277" y="939"/>
                  </a:lnTo>
                  <a:lnTo>
                    <a:pt x="293" y="962"/>
                  </a:lnTo>
                  <a:lnTo>
                    <a:pt x="309" y="985"/>
                  </a:lnTo>
                  <a:lnTo>
                    <a:pt x="324" y="1009"/>
                  </a:lnTo>
                  <a:lnTo>
                    <a:pt x="339" y="1031"/>
                  </a:lnTo>
                  <a:lnTo>
                    <a:pt x="352" y="1051"/>
                  </a:lnTo>
                  <a:lnTo>
                    <a:pt x="364" y="1069"/>
                  </a:lnTo>
                  <a:lnTo>
                    <a:pt x="376" y="1086"/>
                  </a:lnTo>
                  <a:lnTo>
                    <a:pt x="384" y="1100"/>
                  </a:lnTo>
                  <a:lnTo>
                    <a:pt x="391" y="1109"/>
                  </a:lnTo>
                  <a:lnTo>
                    <a:pt x="395" y="1116"/>
                  </a:lnTo>
                  <a:lnTo>
                    <a:pt x="397" y="1118"/>
                  </a:lnTo>
                  <a:lnTo>
                    <a:pt x="409" y="1132"/>
                  </a:lnTo>
                  <a:lnTo>
                    <a:pt x="421" y="1141"/>
                  </a:lnTo>
                  <a:lnTo>
                    <a:pt x="437" y="1148"/>
                  </a:lnTo>
                  <a:lnTo>
                    <a:pt x="454" y="1150"/>
                  </a:lnTo>
                  <a:lnTo>
                    <a:pt x="471" y="1148"/>
                  </a:lnTo>
                  <a:lnTo>
                    <a:pt x="487" y="1141"/>
                  </a:lnTo>
                  <a:lnTo>
                    <a:pt x="501" y="1132"/>
                  </a:lnTo>
                  <a:lnTo>
                    <a:pt x="511" y="1119"/>
                  </a:lnTo>
                  <a:lnTo>
                    <a:pt x="520" y="1104"/>
                  </a:lnTo>
                  <a:lnTo>
                    <a:pt x="523" y="1088"/>
                  </a:lnTo>
                  <a:lnTo>
                    <a:pt x="524" y="1084"/>
                  </a:lnTo>
                  <a:lnTo>
                    <a:pt x="525" y="1073"/>
                  </a:lnTo>
                  <a:lnTo>
                    <a:pt x="527" y="1056"/>
                  </a:lnTo>
                  <a:lnTo>
                    <a:pt x="529" y="1032"/>
                  </a:lnTo>
                  <a:lnTo>
                    <a:pt x="533" y="1003"/>
                  </a:lnTo>
                  <a:lnTo>
                    <a:pt x="537" y="968"/>
                  </a:lnTo>
                  <a:lnTo>
                    <a:pt x="541" y="929"/>
                  </a:lnTo>
                  <a:lnTo>
                    <a:pt x="546" y="885"/>
                  </a:lnTo>
                  <a:lnTo>
                    <a:pt x="552" y="837"/>
                  </a:lnTo>
                  <a:lnTo>
                    <a:pt x="557" y="786"/>
                  </a:lnTo>
                  <a:lnTo>
                    <a:pt x="563" y="732"/>
                  </a:lnTo>
                  <a:lnTo>
                    <a:pt x="570" y="674"/>
                  </a:lnTo>
                  <a:lnTo>
                    <a:pt x="577" y="615"/>
                  </a:lnTo>
                  <a:lnTo>
                    <a:pt x="584" y="553"/>
                  </a:lnTo>
                  <a:lnTo>
                    <a:pt x="591" y="492"/>
                  </a:lnTo>
                  <a:lnTo>
                    <a:pt x="597" y="428"/>
                  </a:lnTo>
                  <a:lnTo>
                    <a:pt x="605" y="365"/>
                  </a:lnTo>
                  <a:lnTo>
                    <a:pt x="612" y="301"/>
                  </a:lnTo>
                  <a:lnTo>
                    <a:pt x="618" y="238"/>
                  </a:lnTo>
                  <a:lnTo>
                    <a:pt x="626" y="176"/>
                  </a:lnTo>
                  <a:lnTo>
                    <a:pt x="633" y="115"/>
                  </a:lnTo>
                  <a:lnTo>
                    <a:pt x="640" y="57"/>
                  </a:lnTo>
                  <a:lnTo>
                    <a:pt x="646" y="0"/>
                  </a:lnTo>
                  <a:lnTo>
                    <a:pt x="658" y="51"/>
                  </a:lnTo>
                  <a:lnTo>
                    <a:pt x="670" y="103"/>
                  </a:lnTo>
                  <a:lnTo>
                    <a:pt x="683" y="156"/>
                  </a:lnTo>
                  <a:lnTo>
                    <a:pt x="695" y="208"/>
                  </a:lnTo>
                  <a:lnTo>
                    <a:pt x="708" y="260"/>
                  </a:lnTo>
                  <a:lnTo>
                    <a:pt x="720" y="310"/>
                  </a:lnTo>
                  <a:lnTo>
                    <a:pt x="732" y="361"/>
                  </a:lnTo>
                  <a:lnTo>
                    <a:pt x="744" y="410"/>
                  </a:lnTo>
                  <a:lnTo>
                    <a:pt x="755" y="457"/>
                  </a:lnTo>
                  <a:lnTo>
                    <a:pt x="766" y="502"/>
                  </a:lnTo>
                  <a:lnTo>
                    <a:pt x="775" y="545"/>
                  </a:lnTo>
                  <a:lnTo>
                    <a:pt x="785" y="584"/>
                  </a:lnTo>
                  <a:lnTo>
                    <a:pt x="793" y="620"/>
                  </a:lnTo>
                  <a:lnTo>
                    <a:pt x="802" y="653"/>
                  </a:lnTo>
                  <a:lnTo>
                    <a:pt x="808" y="682"/>
                  </a:lnTo>
                  <a:lnTo>
                    <a:pt x="815" y="706"/>
                  </a:lnTo>
                  <a:lnTo>
                    <a:pt x="819" y="725"/>
                  </a:lnTo>
                  <a:lnTo>
                    <a:pt x="822" y="740"/>
                  </a:lnTo>
                  <a:lnTo>
                    <a:pt x="824" y="749"/>
                  </a:lnTo>
                  <a:lnTo>
                    <a:pt x="825" y="752"/>
                  </a:lnTo>
                  <a:lnTo>
                    <a:pt x="832" y="769"/>
                  </a:lnTo>
                  <a:lnTo>
                    <a:pt x="842" y="784"/>
                  </a:lnTo>
                  <a:lnTo>
                    <a:pt x="855" y="794"/>
                  </a:lnTo>
                  <a:lnTo>
                    <a:pt x="871" y="802"/>
                  </a:lnTo>
                  <a:lnTo>
                    <a:pt x="889" y="805"/>
                  </a:lnTo>
                  <a:lnTo>
                    <a:pt x="907" y="804"/>
                  </a:lnTo>
                  <a:lnTo>
                    <a:pt x="924" y="798"/>
                  </a:lnTo>
                  <a:lnTo>
                    <a:pt x="938" y="788"/>
                  </a:lnTo>
                  <a:lnTo>
                    <a:pt x="949" y="775"/>
                  </a:lnTo>
                  <a:lnTo>
                    <a:pt x="958" y="759"/>
                  </a:lnTo>
                  <a:lnTo>
                    <a:pt x="959" y="756"/>
                  </a:lnTo>
                  <a:lnTo>
                    <a:pt x="962" y="749"/>
                  </a:lnTo>
                  <a:lnTo>
                    <a:pt x="966" y="736"/>
                  </a:lnTo>
                  <a:lnTo>
                    <a:pt x="972" y="719"/>
                  </a:lnTo>
                  <a:lnTo>
                    <a:pt x="979" y="698"/>
                  </a:lnTo>
                  <a:lnTo>
                    <a:pt x="988" y="674"/>
                  </a:lnTo>
                  <a:lnTo>
                    <a:pt x="997" y="648"/>
                  </a:lnTo>
                  <a:lnTo>
                    <a:pt x="1008" y="619"/>
                  </a:lnTo>
                  <a:lnTo>
                    <a:pt x="1018" y="588"/>
                  </a:lnTo>
                  <a:lnTo>
                    <a:pt x="1030" y="557"/>
                  </a:lnTo>
                  <a:lnTo>
                    <a:pt x="1041" y="524"/>
                  </a:lnTo>
                  <a:lnTo>
                    <a:pt x="1052" y="491"/>
                  </a:lnTo>
                  <a:lnTo>
                    <a:pt x="1064" y="458"/>
                  </a:lnTo>
                  <a:lnTo>
                    <a:pt x="1077" y="492"/>
                  </a:lnTo>
                  <a:lnTo>
                    <a:pt x="1089" y="526"/>
                  </a:lnTo>
                  <a:lnTo>
                    <a:pt x="1102" y="559"/>
                  </a:lnTo>
                  <a:lnTo>
                    <a:pt x="1114" y="592"/>
                  </a:lnTo>
                  <a:lnTo>
                    <a:pt x="1125" y="623"/>
                  </a:lnTo>
                  <a:lnTo>
                    <a:pt x="1136" y="653"/>
                  </a:lnTo>
                  <a:lnTo>
                    <a:pt x="1147" y="681"/>
                  </a:lnTo>
                  <a:lnTo>
                    <a:pt x="1156" y="706"/>
                  </a:lnTo>
                  <a:lnTo>
                    <a:pt x="1164" y="727"/>
                  </a:lnTo>
                  <a:lnTo>
                    <a:pt x="1170" y="744"/>
                  </a:lnTo>
                  <a:lnTo>
                    <a:pt x="1175" y="758"/>
                  </a:lnTo>
                  <a:lnTo>
                    <a:pt x="1178" y="767"/>
                  </a:lnTo>
                  <a:lnTo>
                    <a:pt x="1179" y="769"/>
                  </a:lnTo>
                  <a:lnTo>
                    <a:pt x="1187" y="785"/>
                  </a:lnTo>
                  <a:lnTo>
                    <a:pt x="1198" y="797"/>
                  </a:lnTo>
                  <a:lnTo>
                    <a:pt x="1211" y="806"/>
                  </a:lnTo>
                  <a:lnTo>
                    <a:pt x="1227" y="812"/>
                  </a:lnTo>
                  <a:lnTo>
                    <a:pt x="1244" y="814"/>
                  </a:lnTo>
                  <a:lnTo>
                    <a:pt x="1522" y="814"/>
                  </a:lnTo>
                  <a:lnTo>
                    <a:pt x="1528" y="825"/>
                  </a:lnTo>
                  <a:lnTo>
                    <a:pt x="1538" y="839"/>
                  </a:lnTo>
                  <a:lnTo>
                    <a:pt x="1549" y="855"/>
                  </a:lnTo>
                  <a:lnTo>
                    <a:pt x="1561" y="874"/>
                  </a:lnTo>
                  <a:lnTo>
                    <a:pt x="1575" y="894"/>
                  </a:lnTo>
                  <a:lnTo>
                    <a:pt x="1589" y="916"/>
                  </a:lnTo>
                  <a:lnTo>
                    <a:pt x="1605" y="939"/>
                  </a:lnTo>
                  <a:lnTo>
                    <a:pt x="1620" y="962"/>
                  </a:lnTo>
                  <a:lnTo>
                    <a:pt x="1635" y="985"/>
                  </a:lnTo>
                  <a:lnTo>
                    <a:pt x="1650" y="1009"/>
                  </a:lnTo>
                  <a:lnTo>
                    <a:pt x="1665" y="1031"/>
                  </a:lnTo>
                  <a:lnTo>
                    <a:pt x="1679" y="1051"/>
                  </a:lnTo>
                  <a:lnTo>
                    <a:pt x="1692" y="1069"/>
                  </a:lnTo>
                  <a:lnTo>
                    <a:pt x="1702" y="1086"/>
                  </a:lnTo>
                  <a:lnTo>
                    <a:pt x="1711" y="1100"/>
                  </a:lnTo>
                  <a:lnTo>
                    <a:pt x="1718" y="1109"/>
                  </a:lnTo>
                  <a:lnTo>
                    <a:pt x="1722" y="1116"/>
                  </a:lnTo>
                  <a:lnTo>
                    <a:pt x="1723" y="1118"/>
                  </a:lnTo>
                  <a:lnTo>
                    <a:pt x="1735" y="1132"/>
                  </a:lnTo>
                  <a:lnTo>
                    <a:pt x="1749" y="1141"/>
                  </a:lnTo>
                  <a:lnTo>
                    <a:pt x="1764" y="1148"/>
                  </a:lnTo>
                  <a:lnTo>
                    <a:pt x="1781" y="1150"/>
                  </a:lnTo>
                  <a:lnTo>
                    <a:pt x="1798" y="1148"/>
                  </a:lnTo>
                  <a:lnTo>
                    <a:pt x="1814" y="1141"/>
                  </a:lnTo>
                  <a:lnTo>
                    <a:pt x="1827" y="1132"/>
                  </a:lnTo>
                  <a:lnTo>
                    <a:pt x="1839" y="1119"/>
                  </a:lnTo>
                  <a:lnTo>
                    <a:pt x="1846" y="1104"/>
                  </a:lnTo>
                  <a:lnTo>
                    <a:pt x="1851" y="1088"/>
                  </a:lnTo>
                  <a:lnTo>
                    <a:pt x="1851" y="1084"/>
                  </a:lnTo>
                  <a:lnTo>
                    <a:pt x="1852" y="1073"/>
                  </a:lnTo>
                  <a:lnTo>
                    <a:pt x="1854" y="1056"/>
                  </a:lnTo>
                  <a:lnTo>
                    <a:pt x="1857" y="1032"/>
                  </a:lnTo>
                  <a:lnTo>
                    <a:pt x="1860" y="1003"/>
                  </a:lnTo>
                  <a:lnTo>
                    <a:pt x="1863" y="968"/>
                  </a:lnTo>
                  <a:lnTo>
                    <a:pt x="1869" y="929"/>
                  </a:lnTo>
                  <a:lnTo>
                    <a:pt x="1873" y="884"/>
                  </a:lnTo>
                  <a:lnTo>
                    <a:pt x="1878" y="837"/>
                  </a:lnTo>
                  <a:lnTo>
                    <a:pt x="1885" y="786"/>
                  </a:lnTo>
                  <a:lnTo>
                    <a:pt x="1891" y="732"/>
                  </a:lnTo>
                  <a:lnTo>
                    <a:pt x="1897" y="674"/>
                  </a:lnTo>
                  <a:lnTo>
                    <a:pt x="1904" y="615"/>
                  </a:lnTo>
                  <a:lnTo>
                    <a:pt x="1910" y="553"/>
                  </a:lnTo>
                  <a:lnTo>
                    <a:pt x="1918" y="492"/>
                  </a:lnTo>
                  <a:lnTo>
                    <a:pt x="1925" y="428"/>
                  </a:lnTo>
                  <a:lnTo>
                    <a:pt x="1931" y="365"/>
                  </a:lnTo>
                  <a:lnTo>
                    <a:pt x="1939" y="301"/>
                  </a:lnTo>
                  <a:lnTo>
                    <a:pt x="1946" y="238"/>
                  </a:lnTo>
                  <a:lnTo>
                    <a:pt x="1953" y="176"/>
                  </a:lnTo>
                  <a:lnTo>
                    <a:pt x="1960" y="115"/>
                  </a:lnTo>
                  <a:lnTo>
                    <a:pt x="1966" y="56"/>
                  </a:lnTo>
                  <a:lnTo>
                    <a:pt x="19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44" name="noun_project_1675.svg.eps"/>
          <p:cNvGrpSpPr>
            <a:grpSpLocks/>
          </p:cNvGrpSpPr>
          <p:nvPr/>
        </p:nvGrpSpPr>
        <p:grpSpPr bwMode="auto">
          <a:xfrm>
            <a:off x="4930271" y="4818608"/>
            <a:ext cx="563562" cy="812029"/>
            <a:chOff x="1045" y="1378"/>
            <a:chExt cx="194" cy="286"/>
          </a:xfrm>
          <a:solidFill>
            <a:schemeClr val="accent1">
              <a:lumMod val="60000"/>
              <a:lumOff val="40000"/>
            </a:schemeClr>
          </a:solidFill>
        </p:grpSpPr>
        <p:sp>
          <p:nvSpPr>
            <p:cNvPr id="45" name="Freeform 4012"/>
            <p:cNvSpPr>
              <a:spLocks noEditPoints="1"/>
            </p:cNvSpPr>
            <p:nvPr/>
          </p:nvSpPr>
          <p:spPr bwMode="auto">
            <a:xfrm>
              <a:off x="1084" y="1378"/>
              <a:ext cx="115" cy="43"/>
            </a:xfrm>
            <a:custGeom>
              <a:avLst/>
              <a:gdLst>
                <a:gd name="T0" fmla="*/ 0 w 1382"/>
                <a:gd name="T1" fmla="*/ 0 h 517"/>
                <a:gd name="T2" fmla="*/ 0 w 1382"/>
                <a:gd name="T3" fmla="*/ 0 h 517"/>
                <a:gd name="T4" fmla="*/ 0 w 1382"/>
                <a:gd name="T5" fmla="*/ 0 h 517"/>
                <a:gd name="T6" fmla="*/ 0 w 1382"/>
                <a:gd name="T7" fmla="*/ 0 h 517"/>
                <a:gd name="T8" fmla="*/ 0 w 1382"/>
                <a:gd name="T9" fmla="*/ 0 h 517"/>
                <a:gd name="T10" fmla="*/ 0 w 1382"/>
                <a:gd name="T11" fmla="*/ 0 h 517"/>
                <a:gd name="T12" fmla="*/ 0 w 1382"/>
                <a:gd name="T13" fmla="*/ 0 h 517"/>
                <a:gd name="T14" fmla="*/ 0 w 1382"/>
                <a:gd name="T15" fmla="*/ 0 h 517"/>
                <a:gd name="T16" fmla="*/ 0 w 1382"/>
                <a:gd name="T17" fmla="*/ 0 h 517"/>
                <a:gd name="T18" fmla="*/ 0 w 1382"/>
                <a:gd name="T19" fmla="*/ 0 h 517"/>
                <a:gd name="T20" fmla="*/ 0 w 1382"/>
                <a:gd name="T21" fmla="*/ 0 h 517"/>
                <a:gd name="T22" fmla="*/ 0 w 1382"/>
                <a:gd name="T23" fmla="*/ 0 h 517"/>
                <a:gd name="T24" fmla="*/ 0 w 1382"/>
                <a:gd name="T25" fmla="*/ 0 h 517"/>
                <a:gd name="T26" fmla="*/ 0 w 1382"/>
                <a:gd name="T27" fmla="*/ 0 h 517"/>
                <a:gd name="T28" fmla="*/ 0 w 1382"/>
                <a:gd name="T29" fmla="*/ 0 h 517"/>
                <a:gd name="T30" fmla="*/ 0 w 1382"/>
                <a:gd name="T31" fmla="*/ 0 h 517"/>
                <a:gd name="T32" fmla="*/ 0 w 1382"/>
                <a:gd name="T33" fmla="*/ 0 h 517"/>
                <a:gd name="T34" fmla="*/ 0 w 1382"/>
                <a:gd name="T35" fmla="*/ 0 h 517"/>
                <a:gd name="T36" fmla="*/ 0 w 1382"/>
                <a:gd name="T37" fmla="*/ 0 h 517"/>
                <a:gd name="T38" fmla="*/ 0 w 1382"/>
                <a:gd name="T39" fmla="*/ 0 h 517"/>
                <a:gd name="T40" fmla="*/ 1 w 1382"/>
                <a:gd name="T41" fmla="*/ 0 h 517"/>
                <a:gd name="T42" fmla="*/ 1 w 1382"/>
                <a:gd name="T43" fmla="*/ 0 h 517"/>
                <a:gd name="T44" fmla="*/ 1 w 1382"/>
                <a:gd name="T45" fmla="*/ 0 h 517"/>
                <a:gd name="T46" fmla="*/ 1 w 1382"/>
                <a:gd name="T47" fmla="*/ 0 h 517"/>
                <a:gd name="T48" fmla="*/ 1 w 1382"/>
                <a:gd name="T49" fmla="*/ 0 h 517"/>
                <a:gd name="T50" fmla="*/ 1 w 1382"/>
                <a:gd name="T51" fmla="*/ 0 h 517"/>
                <a:gd name="T52" fmla="*/ 1 w 1382"/>
                <a:gd name="T53" fmla="*/ 0 h 517"/>
                <a:gd name="T54" fmla="*/ 1 w 1382"/>
                <a:gd name="T55" fmla="*/ 0 h 517"/>
                <a:gd name="T56" fmla="*/ 1 w 1382"/>
                <a:gd name="T57" fmla="*/ 0 h 517"/>
                <a:gd name="T58" fmla="*/ 1 w 1382"/>
                <a:gd name="T59" fmla="*/ 0 h 517"/>
                <a:gd name="T60" fmla="*/ 1 w 1382"/>
                <a:gd name="T61" fmla="*/ 0 h 517"/>
                <a:gd name="T62" fmla="*/ 1 w 1382"/>
                <a:gd name="T63" fmla="*/ 0 h 517"/>
                <a:gd name="T64" fmla="*/ 1 w 1382"/>
                <a:gd name="T65" fmla="*/ 0 h 517"/>
                <a:gd name="T66" fmla="*/ 1 w 1382"/>
                <a:gd name="T67" fmla="*/ 0 h 517"/>
                <a:gd name="T68" fmla="*/ 1 w 1382"/>
                <a:gd name="T69" fmla="*/ 0 h 517"/>
                <a:gd name="T70" fmla="*/ 0 w 1382"/>
                <a:gd name="T71" fmla="*/ 0 h 517"/>
                <a:gd name="T72" fmla="*/ 0 w 1382"/>
                <a:gd name="T73" fmla="*/ 0 h 517"/>
                <a:gd name="T74" fmla="*/ 0 w 1382"/>
                <a:gd name="T75" fmla="*/ 0 h 517"/>
                <a:gd name="T76" fmla="*/ 0 w 1382"/>
                <a:gd name="T77" fmla="*/ 0 h 517"/>
                <a:gd name="T78" fmla="*/ 0 w 1382"/>
                <a:gd name="T79" fmla="*/ 0 h 517"/>
                <a:gd name="T80" fmla="*/ 0 w 1382"/>
                <a:gd name="T81" fmla="*/ 0 h 517"/>
                <a:gd name="T82" fmla="*/ 0 w 1382"/>
                <a:gd name="T83" fmla="*/ 0 h 517"/>
                <a:gd name="T84" fmla="*/ 0 w 1382"/>
                <a:gd name="T85" fmla="*/ 0 h 517"/>
                <a:gd name="T86" fmla="*/ 0 w 1382"/>
                <a:gd name="T87" fmla="*/ 0 h 517"/>
                <a:gd name="T88" fmla="*/ 0 w 1382"/>
                <a:gd name="T89" fmla="*/ 0 h 517"/>
                <a:gd name="T90" fmla="*/ 0 w 1382"/>
                <a:gd name="T91" fmla="*/ 0 h 517"/>
                <a:gd name="T92" fmla="*/ 0 w 1382"/>
                <a:gd name="T93" fmla="*/ 0 h 517"/>
                <a:gd name="T94" fmla="*/ 0 w 1382"/>
                <a:gd name="T95" fmla="*/ 0 h 517"/>
                <a:gd name="T96" fmla="*/ 0 w 1382"/>
                <a:gd name="T97" fmla="*/ 0 h 517"/>
                <a:gd name="T98" fmla="*/ 0 w 1382"/>
                <a:gd name="T99" fmla="*/ 0 h 517"/>
                <a:gd name="T100" fmla="*/ 0 w 1382"/>
                <a:gd name="T101" fmla="*/ 0 h 517"/>
                <a:gd name="T102" fmla="*/ 0 w 1382"/>
                <a:gd name="T103" fmla="*/ 0 h 517"/>
                <a:gd name="T104" fmla="*/ 0 w 1382"/>
                <a:gd name="T105" fmla="*/ 0 h 517"/>
                <a:gd name="T106" fmla="*/ 0 w 1382"/>
                <a:gd name="T107" fmla="*/ 0 h 517"/>
                <a:gd name="T108" fmla="*/ 0 w 1382"/>
                <a:gd name="T109" fmla="*/ 0 h 517"/>
                <a:gd name="T110" fmla="*/ 0 w 1382"/>
                <a:gd name="T111" fmla="*/ 0 h 517"/>
                <a:gd name="T112" fmla="*/ 0 w 1382"/>
                <a:gd name="T113" fmla="*/ 0 h 5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82"/>
                <a:gd name="T172" fmla="*/ 0 h 517"/>
                <a:gd name="T173" fmla="*/ 1382 w 1382"/>
                <a:gd name="T174" fmla="*/ 517 h 5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82" h="517">
                  <a:moveTo>
                    <a:pt x="694" y="81"/>
                  </a:moveTo>
                  <a:lnTo>
                    <a:pt x="674" y="84"/>
                  </a:lnTo>
                  <a:lnTo>
                    <a:pt x="656" y="92"/>
                  </a:lnTo>
                  <a:lnTo>
                    <a:pt x="640" y="104"/>
                  </a:lnTo>
                  <a:lnTo>
                    <a:pt x="628" y="120"/>
                  </a:lnTo>
                  <a:lnTo>
                    <a:pt x="620" y="138"/>
                  </a:lnTo>
                  <a:lnTo>
                    <a:pt x="617" y="158"/>
                  </a:lnTo>
                  <a:lnTo>
                    <a:pt x="620" y="178"/>
                  </a:lnTo>
                  <a:lnTo>
                    <a:pt x="628" y="196"/>
                  </a:lnTo>
                  <a:lnTo>
                    <a:pt x="640" y="212"/>
                  </a:lnTo>
                  <a:lnTo>
                    <a:pt x="656" y="224"/>
                  </a:lnTo>
                  <a:lnTo>
                    <a:pt x="674" y="232"/>
                  </a:lnTo>
                  <a:lnTo>
                    <a:pt x="694" y="235"/>
                  </a:lnTo>
                  <a:lnTo>
                    <a:pt x="714" y="232"/>
                  </a:lnTo>
                  <a:lnTo>
                    <a:pt x="732" y="224"/>
                  </a:lnTo>
                  <a:lnTo>
                    <a:pt x="748" y="211"/>
                  </a:lnTo>
                  <a:lnTo>
                    <a:pt x="760" y="196"/>
                  </a:lnTo>
                  <a:lnTo>
                    <a:pt x="769" y="178"/>
                  </a:lnTo>
                  <a:lnTo>
                    <a:pt x="771" y="158"/>
                  </a:lnTo>
                  <a:lnTo>
                    <a:pt x="767" y="138"/>
                  </a:lnTo>
                  <a:lnTo>
                    <a:pt x="760" y="120"/>
                  </a:lnTo>
                  <a:lnTo>
                    <a:pt x="748" y="104"/>
                  </a:lnTo>
                  <a:lnTo>
                    <a:pt x="732" y="92"/>
                  </a:lnTo>
                  <a:lnTo>
                    <a:pt x="714" y="84"/>
                  </a:lnTo>
                  <a:lnTo>
                    <a:pt x="694" y="81"/>
                  </a:lnTo>
                  <a:close/>
                  <a:moveTo>
                    <a:pt x="624" y="0"/>
                  </a:moveTo>
                  <a:lnTo>
                    <a:pt x="759" y="0"/>
                  </a:lnTo>
                  <a:lnTo>
                    <a:pt x="790" y="1"/>
                  </a:lnTo>
                  <a:lnTo>
                    <a:pt x="818" y="7"/>
                  </a:lnTo>
                  <a:lnTo>
                    <a:pt x="841" y="15"/>
                  </a:lnTo>
                  <a:lnTo>
                    <a:pt x="861" y="27"/>
                  </a:lnTo>
                  <a:lnTo>
                    <a:pt x="877" y="42"/>
                  </a:lnTo>
                  <a:lnTo>
                    <a:pt x="890" y="60"/>
                  </a:lnTo>
                  <a:lnTo>
                    <a:pt x="901" y="81"/>
                  </a:lnTo>
                  <a:lnTo>
                    <a:pt x="908" y="107"/>
                  </a:lnTo>
                  <a:lnTo>
                    <a:pt x="914" y="135"/>
                  </a:lnTo>
                  <a:lnTo>
                    <a:pt x="916" y="165"/>
                  </a:lnTo>
                  <a:lnTo>
                    <a:pt x="917" y="200"/>
                  </a:lnTo>
                  <a:lnTo>
                    <a:pt x="919" y="218"/>
                  </a:lnTo>
                  <a:lnTo>
                    <a:pt x="925" y="235"/>
                  </a:lnTo>
                  <a:lnTo>
                    <a:pt x="936" y="251"/>
                  </a:lnTo>
                  <a:lnTo>
                    <a:pt x="950" y="266"/>
                  </a:lnTo>
                  <a:lnTo>
                    <a:pt x="967" y="276"/>
                  </a:lnTo>
                  <a:lnTo>
                    <a:pt x="986" y="285"/>
                  </a:lnTo>
                  <a:lnTo>
                    <a:pt x="1006" y="289"/>
                  </a:lnTo>
                  <a:lnTo>
                    <a:pt x="1028" y="291"/>
                  </a:lnTo>
                  <a:lnTo>
                    <a:pt x="1054" y="293"/>
                  </a:lnTo>
                  <a:lnTo>
                    <a:pt x="1085" y="295"/>
                  </a:lnTo>
                  <a:lnTo>
                    <a:pt x="1118" y="299"/>
                  </a:lnTo>
                  <a:lnTo>
                    <a:pt x="1153" y="302"/>
                  </a:lnTo>
                  <a:lnTo>
                    <a:pt x="1187" y="305"/>
                  </a:lnTo>
                  <a:lnTo>
                    <a:pt x="1220" y="308"/>
                  </a:lnTo>
                  <a:lnTo>
                    <a:pt x="1250" y="310"/>
                  </a:lnTo>
                  <a:lnTo>
                    <a:pt x="1276" y="312"/>
                  </a:lnTo>
                  <a:lnTo>
                    <a:pt x="1299" y="317"/>
                  </a:lnTo>
                  <a:lnTo>
                    <a:pt x="1321" y="325"/>
                  </a:lnTo>
                  <a:lnTo>
                    <a:pt x="1339" y="336"/>
                  </a:lnTo>
                  <a:lnTo>
                    <a:pt x="1354" y="350"/>
                  </a:lnTo>
                  <a:lnTo>
                    <a:pt x="1366" y="365"/>
                  </a:lnTo>
                  <a:lnTo>
                    <a:pt x="1375" y="382"/>
                  </a:lnTo>
                  <a:lnTo>
                    <a:pt x="1380" y="400"/>
                  </a:lnTo>
                  <a:lnTo>
                    <a:pt x="1382" y="419"/>
                  </a:lnTo>
                  <a:lnTo>
                    <a:pt x="1381" y="437"/>
                  </a:lnTo>
                  <a:lnTo>
                    <a:pt x="1377" y="455"/>
                  </a:lnTo>
                  <a:lnTo>
                    <a:pt x="1369" y="471"/>
                  </a:lnTo>
                  <a:lnTo>
                    <a:pt x="1357" y="486"/>
                  </a:lnTo>
                  <a:lnTo>
                    <a:pt x="1342" y="498"/>
                  </a:lnTo>
                  <a:lnTo>
                    <a:pt x="1324" y="507"/>
                  </a:lnTo>
                  <a:lnTo>
                    <a:pt x="1301" y="514"/>
                  </a:lnTo>
                  <a:lnTo>
                    <a:pt x="1276" y="516"/>
                  </a:lnTo>
                  <a:lnTo>
                    <a:pt x="108" y="517"/>
                  </a:lnTo>
                  <a:lnTo>
                    <a:pt x="81" y="515"/>
                  </a:lnTo>
                  <a:lnTo>
                    <a:pt x="60" y="509"/>
                  </a:lnTo>
                  <a:lnTo>
                    <a:pt x="41" y="499"/>
                  </a:lnTo>
                  <a:lnTo>
                    <a:pt x="26" y="487"/>
                  </a:lnTo>
                  <a:lnTo>
                    <a:pt x="14" y="472"/>
                  </a:lnTo>
                  <a:lnTo>
                    <a:pt x="6" y="455"/>
                  </a:lnTo>
                  <a:lnTo>
                    <a:pt x="2" y="438"/>
                  </a:lnTo>
                  <a:lnTo>
                    <a:pt x="0" y="420"/>
                  </a:lnTo>
                  <a:lnTo>
                    <a:pt x="2" y="401"/>
                  </a:lnTo>
                  <a:lnTo>
                    <a:pt x="9" y="383"/>
                  </a:lnTo>
                  <a:lnTo>
                    <a:pt x="17" y="366"/>
                  </a:lnTo>
                  <a:lnTo>
                    <a:pt x="29" y="351"/>
                  </a:lnTo>
                  <a:lnTo>
                    <a:pt x="44" y="337"/>
                  </a:lnTo>
                  <a:lnTo>
                    <a:pt x="62" y="325"/>
                  </a:lnTo>
                  <a:lnTo>
                    <a:pt x="83" y="318"/>
                  </a:lnTo>
                  <a:lnTo>
                    <a:pt x="108" y="314"/>
                  </a:lnTo>
                  <a:lnTo>
                    <a:pt x="132" y="311"/>
                  </a:lnTo>
                  <a:lnTo>
                    <a:pt x="162" y="308"/>
                  </a:lnTo>
                  <a:lnTo>
                    <a:pt x="195" y="306"/>
                  </a:lnTo>
                  <a:lnTo>
                    <a:pt x="230" y="303"/>
                  </a:lnTo>
                  <a:lnTo>
                    <a:pt x="264" y="300"/>
                  </a:lnTo>
                  <a:lnTo>
                    <a:pt x="299" y="297"/>
                  </a:lnTo>
                  <a:lnTo>
                    <a:pt x="328" y="293"/>
                  </a:lnTo>
                  <a:lnTo>
                    <a:pt x="355" y="291"/>
                  </a:lnTo>
                  <a:lnTo>
                    <a:pt x="376" y="289"/>
                  </a:lnTo>
                  <a:lnTo>
                    <a:pt x="398" y="285"/>
                  </a:lnTo>
                  <a:lnTo>
                    <a:pt x="416" y="277"/>
                  </a:lnTo>
                  <a:lnTo>
                    <a:pt x="433" y="266"/>
                  </a:lnTo>
                  <a:lnTo>
                    <a:pt x="447" y="252"/>
                  </a:lnTo>
                  <a:lnTo>
                    <a:pt x="457" y="235"/>
                  </a:lnTo>
                  <a:lnTo>
                    <a:pt x="464" y="218"/>
                  </a:lnTo>
                  <a:lnTo>
                    <a:pt x="466" y="200"/>
                  </a:lnTo>
                  <a:lnTo>
                    <a:pt x="467" y="165"/>
                  </a:lnTo>
                  <a:lnTo>
                    <a:pt x="469" y="135"/>
                  </a:lnTo>
                  <a:lnTo>
                    <a:pt x="474" y="107"/>
                  </a:lnTo>
                  <a:lnTo>
                    <a:pt x="482" y="82"/>
                  </a:lnTo>
                  <a:lnTo>
                    <a:pt x="491" y="60"/>
                  </a:lnTo>
                  <a:lnTo>
                    <a:pt x="505" y="42"/>
                  </a:lnTo>
                  <a:lnTo>
                    <a:pt x="521" y="27"/>
                  </a:lnTo>
                  <a:lnTo>
                    <a:pt x="542" y="15"/>
                  </a:lnTo>
                  <a:lnTo>
                    <a:pt x="565" y="7"/>
                  </a:lnTo>
                  <a:lnTo>
                    <a:pt x="592" y="1"/>
                  </a:lnTo>
                  <a:lnTo>
                    <a:pt x="6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6" name="Freeform 4013"/>
            <p:cNvSpPr>
              <a:spLocks noEditPoints="1"/>
            </p:cNvSpPr>
            <p:nvPr/>
          </p:nvSpPr>
          <p:spPr bwMode="auto">
            <a:xfrm>
              <a:off x="1045" y="1414"/>
              <a:ext cx="194" cy="250"/>
            </a:xfrm>
            <a:custGeom>
              <a:avLst/>
              <a:gdLst>
                <a:gd name="T0" fmla="*/ 0 w 2332"/>
                <a:gd name="T1" fmla="*/ 2 h 3005"/>
                <a:gd name="T2" fmla="*/ 0 w 2332"/>
                <a:gd name="T3" fmla="*/ 1 h 3005"/>
                <a:gd name="T4" fmla="*/ 1 w 2332"/>
                <a:gd name="T5" fmla="*/ 1 h 3005"/>
                <a:gd name="T6" fmla="*/ 0 w 2332"/>
                <a:gd name="T7" fmla="*/ 2 h 3005"/>
                <a:gd name="T8" fmla="*/ 1 w 2332"/>
                <a:gd name="T9" fmla="*/ 1 h 3005"/>
                <a:gd name="T10" fmla="*/ 0 w 2332"/>
                <a:gd name="T11" fmla="*/ 1 h 3005"/>
                <a:gd name="T12" fmla="*/ 0 w 2332"/>
                <a:gd name="T13" fmla="*/ 1 h 3005"/>
                <a:gd name="T14" fmla="*/ 1 w 2332"/>
                <a:gd name="T15" fmla="*/ 1 h 3005"/>
                <a:gd name="T16" fmla="*/ 0 w 2332"/>
                <a:gd name="T17" fmla="*/ 1 h 3005"/>
                <a:gd name="T18" fmla="*/ 1 w 2332"/>
                <a:gd name="T19" fmla="*/ 1 h 3005"/>
                <a:gd name="T20" fmla="*/ 0 w 2332"/>
                <a:gd name="T21" fmla="*/ 1 h 3005"/>
                <a:gd name="T22" fmla="*/ 0 w 2332"/>
                <a:gd name="T23" fmla="*/ 1 h 3005"/>
                <a:gd name="T24" fmla="*/ 1 w 2332"/>
                <a:gd name="T25" fmla="*/ 1 h 3005"/>
                <a:gd name="T26" fmla="*/ 0 w 2332"/>
                <a:gd name="T27" fmla="*/ 1 h 3005"/>
                <a:gd name="T28" fmla="*/ 1 w 2332"/>
                <a:gd name="T29" fmla="*/ 1 h 3005"/>
                <a:gd name="T30" fmla="*/ 0 w 2332"/>
                <a:gd name="T31" fmla="*/ 1 h 3005"/>
                <a:gd name="T32" fmla="*/ 0 w 2332"/>
                <a:gd name="T33" fmla="*/ 1 h 3005"/>
                <a:gd name="T34" fmla="*/ 1 w 2332"/>
                <a:gd name="T35" fmla="*/ 1 h 3005"/>
                <a:gd name="T36" fmla="*/ 0 w 2332"/>
                <a:gd name="T37" fmla="*/ 1 h 3005"/>
                <a:gd name="T38" fmla="*/ 1 w 2332"/>
                <a:gd name="T39" fmla="*/ 1 h 3005"/>
                <a:gd name="T40" fmla="*/ 0 w 2332"/>
                <a:gd name="T41" fmla="*/ 1 h 3005"/>
                <a:gd name="T42" fmla="*/ 0 w 2332"/>
                <a:gd name="T43" fmla="*/ 1 h 3005"/>
                <a:gd name="T44" fmla="*/ 1 w 2332"/>
                <a:gd name="T45" fmla="*/ 1 h 3005"/>
                <a:gd name="T46" fmla="*/ 0 w 2332"/>
                <a:gd name="T47" fmla="*/ 1 h 3005"/>
                <a:gd name="T48" fmla="*/ 1 w 2332"/>
                <a:gd name="T49" fmla="*/ 1 h 3005"/>
                <a:gd name="T50" fmla="*/ 0 w 2332"/>
                <a:gd name="T51" fmla="*/ 1 h 3005"/>
                <a:gd name="T52" fmla="*/ 0 w 2332"/>
                <a:gd name="T53" fmla="*/ 1 h 3005"/>
                <a:gd name="T54" fmla="*/ 1 w 2332"/>
                <a:gd name="T55" fmla="*/ 1 h 3005"/>
                <a:gd name="T56" fmla="*/ 0 w 2332"/>
                <a:gd name="T57" fmla="*/ 1 h 3005"/>
                <a:gd name="T58" fmla="*/ 1 w 2332"/>
                <a:gd name="T59" fmla="*/ 1 h 3005"/>
                <a:gd name="T60" fmla="*/ 1 w 2332"/>
                <a:gd name="T61" fmla="*/ 0 h 3005"/>
                <a:gd name="T62" fmla="*/ 0 w 2332"/>
                <a:gd name="T63" fmla="*/ 0 h 3005"/>
                <a:gd name="T64" fmla="*/ 0 w 2332"/>
                <a:gd name="T65" fmla="*/ 0 h 3005"/>
                <a:gd name="T66" fmla="*/ 1 w 2332"/>
                <a:gd name="T67" fmla="*/ 0 h 3005"/>
                <a:gd name="T68" fmla="*/ 1 w 2332"/>
                <a:gd name="T69" fmla="*/ 0 h 3005"/>
                <a:gd name="T70" fmla="*/ 1 w 2332"/>
                <a:gd name="T71" fmla="*/ 0 h 3005"/>
                <a:gd name="T72" fmla="*/ 1 w 2332"/>
                <a:gd name="T73" fmla="*/ 0 h 3005"/>
                <a:gd name="T74" fmla="*/ 1 w 2332"/>
                <a:gd name="T75" fmla="*/ 2 h 3005"/>
                <a:gd name="T76" fmla="*/ 0 w 2332"/>
                <a:gd name="T77" fmla="*/ 0 h 3005"/>
                <a:gd name="T78" fmla="*/ 0 w 2332"/>
                <a:gd name="T79" fmla="*/ 0 h 3005"/>
                <a:gd name="T80" fmla="*/ 0 w 2332"/>
                <a:gd name="T81" fmla="*/ 0 h 3005"/>
                <a:gd name="T82" fmla="*/ 0 w 2332"/>
                <a:gd name="T83" fmla="*/ 0 h 3005"/>
                <a:gd name="T84" fmla="*/ 0 w 2332"/>
                <a:gd name="T85" fmla="*/ 0 h 3005"/>
                <a:gd name="T86" fmla="*/ 0 w 2332"/>
                <a:gd name="T87" fmla="*/ 0 h 3005"/>
                <a:gd name="T88" fmla="*/ 0 w 2332"/>
                <a:gd name="T89" fmla="*/ 0 h 3005"/>
                <a:gd name="T90" fmla="*/ 1 w 2332"/>
                <a:gd name="T91" fmla="*/ 0 h 3005"/>
                <a:gd name="T92" fmla="*/ 1 w 2332"/>
                <a:gd name="T93" fmla="*/ 0 h 3005"/>
                <a:gd name="T94" fmla="*/ 1 w 2332"/>
                <a:gd name="T95" fmla="*/ 0 h 3005"/>
                <a:gd name="T96" fmla="*/ 1 w 2332"/>
                <a:gd name="T97" fmla="*/ 0 h 3005"/>
                <a:gd name="T98" fmla="*/ 1 w 2332"/>
                <a:gd name="T99" fmla="*/ 0 h 3005"/>
                <a:gd name="T100" fmla="*/ 1 w 2332"/>
                <a:gd name="T101" fmla="*/ 0 h 30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32"/>
                <a:gd name="T154" fmla="*/ 0 h 3005"/>
                <a:gd name="T155" fmla="*/ 2332 w 2332"/>
                <a:gd name="T156" fmla="*/ 3005 h 30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32" h="3005">
                  <a:moveTo>
                    <a:pt x="174" y="2630"/>
                  </a:moveTo>
                  <a:lnTo>
                    <a:pt x="174" y="2771"/>
                  </a:lnTo>
                  <a:lnTo>
                    <a:pt x="313" y="2771"/>
                  </a:lnTo>
                  <a:lnTo>
                    <a:pt x="313" y="2630"/>
                  </a:lnTo>
                  <a:lnTo>
                    <a:pt x="174" y="2630"/>
                  </a:lnTo>
                  <a:close/>
                  <a:moveTo>
                    <a:pt x="2086" y="2629"/>
                  </a:moveTo>
                  <a:lnTo>
                    <a:pt x="436" y="2629"/>
                  </a:lnTo>
                  <a:lnTo>
                    <a:pt x="436" y="2771"/>
                  </a:lnTo>
                  <a:lnTo>
                    <a:pt x="2086" y="2770"/>
                  </a:lnTo>
                  <a:lnTo>
                    <a:pt x="2086" y="2629"/>
                  </a:lnTo>
                  <a:close/>
                  <a:moveTo>
                    <a:pt x="173" y="2318"/>
                  </a:moveTo>
                  <a:lnTo>
                    <a:pt x="174" y="2460"/>
                  </a:lnTo>
                  <a:lnTo>
                    <a:pt x="313" y="2460"/>
                  </a:lnTo>
                  <a:lnTo>
                    <a:pt x="313" y="2318"/>
                  </a:lnTo>
                  <a:lnTo>
                    <a:pt x="173" y="2318"/>
                  </a:lnTo>
                  <a:close/>
                  <a:moveTo>
                    <a:pt x="2086" y="2317"/>
                  </a:moveTo>
                  <a:lnTo>
                    <a:pt x="436" y="2318"/>
                  </a:lnTo>
                  <a:lnTo>
                    <a:pt x="436" y="2460"/>
                  </a:lnTo>
                  <a:lnTo>
                    <a:pt x="2086" y="2459"/>
                  </a:lnTo>
                  <a:lnTo>
                    <a:pt x="2086" y="2317"/>
                  </a:lnTo>
                  <a:close/>
                  <a:moveTo>
                    <a:pt x="173" y="2007"/>
                  </a:moveTo>
                  <a:lnTo>
                    <a:pt x="173" y="2149"/>
                  </a:lnTo>
                  <a:lnTo>
                    <a:pt x="313" y="2149"/>
                  </a:lnTo>
                  <a:lnTo>
                    <a:pt x="313" y="2007"/>
                  </a:lnTo>
                  <a:lnTo>
                    <a:pt x="173" y="2007"/>
                  </a:lnTo>
                  <a:close/>
                  <a:moveTo>
                    <a:pt x="2086" y="2006"/>
                  </a:moveTo>
                  <a:lnTo>
                    <a:pt x="435" y="2007"/>
                  </a:lnTo>
                  <a:lnTo>
                    <a:pt x="436" y="2149"/>
                  </a:lnTo>
                  <a:lnTo>
                    <a:pt x="2086" y="2148"/>
                  </a:lnTo>
                  <a:lnTo>
                    <a:pt x="2086" y="2006"/>
                  </a:lnTo>
                  <a:close/>
                  <a:moveTo>
                    <a:pt x="173" y="1696"/>
                  </a:moveTo>
                  <a:lnTo>
                    <a:pt x="173" y="1837"/>
                  </a:lnTo>
                  <a:lnTo>
                    <a:pt x="313" y="1837"/>
                  </a:lnTo>
                  <a:lnTo>
                    <a:pt x="313" y="1696"/>
                  </a:lnTo>
                  <a:lnTo>
                    <a:pt x="173" y="1696"/>
                  </a:lnTo>
                  <a:close/>
                  <a:moveTo>
                    <a:pt x="2086" y="1695"/>
                  </a:moveTo>
                  <a:lnTo>
                    <a:pt x="435" y="1696"/>
                  </a:lnTo>
                  <a:lnTo>
                    <a:pt x="435" y="1837"/>
                  </a:lnTo>
                  <a:lnTo>
                    <a:pt x="2086" y="1836"/>
                  </a:lnTo>
                  <a:lnTo>
                    <a:pt x="2086" y="1695"/>
                  </a:lnTo>
                  <a:close/>
                  <a:moveTo>
                    <a:pt x="313" y="1385"/>
                  </a:moveTo>
                  <a:lnTo>
                    <a:pt x="173" y="1385"/>
                  </a:lnTo>
                  <a:lnTo>
                    <a:pt x="173" y="1525"/>
                  </a:lnTo>
                  <a:lnTo>
                    <a:pt x="313" y="1525"/>
                  </a:lnTo>
                  <a:lnTo>
                    <a:pt x="313" y="1385"/>
                  </a:lnTo>
                  <a:close/>
                  <a:moveTo>
                    <a:pt x="2086" y="1384"/>
                  </a:moveTo>
                  <a:lnTo>
                    <a:pt x="435" y="1385"/>
                  </a:lnTo>
                  <a:lnTo>
                    <a:pt x="435" y="1525"/>
                  </a:lnTo>
                  <a:lnTo>
                    <a:pt x="2086" y="1524"/>
                  </a:lnTo>
                  <a:lnTo>
                    <a:pt x="2086" y="1384"/>
                  </a:lnTo>
                  <a:close/>
                  <a:moveTo>
                    <a:pt x="173" y="1073"/>
                  </a:moveTo>
                  <a:lnTo>
                    <a:pt x="173" y="1214"/>
                  </a:lnTo>
                  <a:lnTo>
                    <a:pt x="312" y="1214"/>
                  </a:lnTo>
                  <a:lnTo>
                    <a:pt x="312" y="1073"/>
                  </a:lnTo>
                  <a:lnTo>
                    <a:pt x="173" y="1073"/>
                  </a:lnTo>
                  <a:close/>
                  <a:moveTo>
                    <a:pt x="2085" y="1073"/>
                  </a:moveTo>
                  <a:lnTo>
                    <a:pt x="435" y="1073"/>
                  </a:lnTo>
                  <a:lnTo>
                    <a:pt x="435" y="1214"/>
                  </a:lnTo>
                  <a:lnTo>
                    <a:pt x="2085" y="1213"/>
                  </a:lnTo>
                  <a:lnTo>
                    <a:pt x="2085" y="1073"/>
                  </a:lnTo>
                  <a:close/>
                  <a:moveTo>
                    <a:pt x="1279" y="257"/>
                  </a:moveTo>
                  <a:lnTo>
                    <a:pt x="1052" y="257"/>
                  </a:lnTo>
                  <a:lnTo>
                    <a:pt x="1052" y="478"/>
                  </a:lnTo>
                  <a:lnTo>
                    <a:pt x="830" y="478"/>
                  </a:lnTo>
                  <a:lnTo>
                    <a:pt x="829" y="478"/>
                  </a:lnTo>
                  <a:lnTo>
                    <a:pt x="830" y="706"/>
                  </a:lnTo>
                  <a:lnTo>
                    <a:pt x="1052" y="706"/>
                  </a:lnTo>
                  <a:lnTo>
                    <a:pt x="1052" y="928"/>
                  </a:lnTo>
                  <a:lnTo>
                    <a:pt x="1279" y="928"/>
                  </a:lnTo>
                  <a:lnTo>
                    <a:pt x="1279" y="706"/>
                  </a:lnTo>
                  <a:lnTo>
                    <a:pt x="1502" y="705"/>
                  </a:lnTo>
                  <a:lnTo>
                    <a:pt x="1502" y="478"/>
                  </a:lnTo>
                  <a:lnTo>
                    <a:pt x="1279" y="478"/>
                  </a:lnTo>
                  <a:lnTo>
                    <a:pt x="1279" y="257"/>
                  </a:lnTo>
                  <a:close/>
                  <a:moveTo>
                    <a:pt x="2331" y="0"/>
                  </a:moveTo>
                  <a:lnTo>
                    <a:pt x="2332" y="3004"/>
                  </a:lnTo>
                  <a:lnTo>
                    <a:pt x="1" y="3005"/>
                  </a:lnTo>
                  <a:lnTo>
                    <a:pt x="0" y="1"/>
                  </a:lnTo>
                  <a:lnTo>
                    <a:pt x="407" y="1"/>
                  </a:lnTo>
                  <a:lnTo>
                    <a:pt x="410" y="21"/>
                  </a:lnTo>
                  <a:lnTo>
                    <a:pt x="416" y="42"/>
                  </a:lnTo>
                  <a:lnTo>
                    <a:pt x="423" y="63"/>
                  </a:lnTo>
                  <a:lnTo>
                    <a:pt x="433" y="82"/>
                  </a:lnTo>
                  <a:lnTo>
                    <a:pt x="444" y="98"/>
                  </a:lnTo>
                  <a:lnTo>
                    <a:pt x="456" y="108"/>
                  </a:lnTo>
                  <a:lnTo>
                    <a:pt x="470" y="119"/>
                  </a:lnTo>
                  <a:lnTo>
                    <a:pt x="488" y="130"/>
                  </a:lnTo>
                  <a:lnTo>
                    <a:pt x="508" y="137"/>
                  </a:lnTo>
                  <a:lnTo>
                    <a:pt x="533" y="143"/>
                  </a:lnTo>
                  <a:lnTo>
                    <a:pt x="561" y="145"/>
                  </a:lnTo>
                  <a:lnTo>
                    <a:pt x="1770" y="145"/>
                  </a:lnTo>
                  <a:lnTo>
                    <a:pt x="1798" y="143"/>
                  </a:lnTo>
                  <a:lnTo>
                    <a:pt x="1823" y="136"/>
                  </a:lnTo>
                  <a:lnTo>
                    <a:pt x="1843" y="129"/>
                  </a:lnTo>
                  <a:lnTo>
                    <a:pt x="1861" y="119"/>
                  </a:lnTo>
                  <a:lnTo>
                    <a:pt x="1875" y="107"/>
                  </a:lnTo>
                  <a:lnTo>
                    <a:pt x="1887" y="97"/>
                  </a:lnTo>
                  <a:lnTo>
                    <a:pt x="1898" y="81"/>
                  </a:lnTo>
                  <a:lnTo>
                    <a:pt x="1908" y="62"/>
                  </a:lnTo>
                  <a:lnTo>
                    <a:pt x="1915" y="41"/>
                  </a:lnTo>
                  <a:lnTo>
                    <a:pt x="1920" y="21"/>
                  </a:lnTo>
                  <a:lnTo>
                    <a:pt x="1923" y="0"/>
                  </a:lnTo>
                  <a:lnTo>
                    <a:pt x="23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7"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Protection Savvy</a:t>
            </a:r>
          </a:p>
        </p:txBody>
      </p:sp>
      <p:sp>
        <p:nvSpPr>
          <p:cNvPr id="49" name="TextBox 48"/>
          <p:cNvSpPr txBox="1"/>
          <p:nvPr/>
        </p:nvSpPr>
        <p:spPr>
          <a:xfrm>
            <a:off x="1045030" y="753064"/>
            <a:ext cx="3657599" cy="215444"/>
          </a:xfrm>
          <a:prstGeom prst="rect">
            <a:avLst/>
          </a:prstGeom>
          <a:noFill/>
        </p:spPr>
        <p:txBody>
          <a:bodyPr wrap="square" lIns="0" tIns="0" rIns="0" bIns="0" rtlCol="0">
            <a:spAutoFit/>
          </a:bodyPr>
          <a:lstStyle/>
          <a:p>
            <a:r>
              <a:rPr lang="en-ZA" sz="1400" b="1" i="1" dirty="0" smtClean="0">
                <a:solidFill>
                  <a:srgbClr val="C50017">
                    <a:lumMod val="60000"/>
                    <a:lumOff val="40000"/>
                  </a:srgbClr>
                </a:solidFill>
              </a:rPr>
              <a:t>Know-how is her safety blanket</a:t>
            </a:r>
          </a:p>
        </p:txBody>
      </p:sp>
      <p:grpSp>
        <p:nvGrpSpPr>
          <p:cNvPr id="50" name="noun_project_0404.eps"/>
          <p:cNvGrpSpPr>
            <a:grpSpLocks/>
          </p:cNvGrpSpPr>
          <p:nvPr/>
        </p:nvGrpSpPr>
        <p:grpSpPr bwMode="auto">
          <a:xfrm>
            <a:off x="4976588" y="2521666"/>
            <a:ext cx="467323" cy="471756"/>
            <a:chOff x="4171" y="2496"/>
            <a:chExt cx="338" cy="384"/>
          </a:xfrm>
          <a:solidFill>
            <a:schemeClr val="accent1">
              <a:lumMod val="60000"/>
              <a:lumOff val="40000"/>
            </a:schemeClr>
          </a:solidFill>
        </p:grpSpPr>
        <p:sp>
          <p:nvSpPr>
            <p:cNvPr id="51" name="Freeform 300"/>
            <p:cNvSpPr>
              <a:spLocks noEditPoints="1"/>
            </p:cNvSpPr>
            <p:nvPr/>
          </p:nvSpPr>
          <p:spPr bwMode="auto">
            <a:xfrm>
              <a:off x="4171" y="2619"/>
              <a:ext cx="338" cy="261"/>
            </a:xfrm>
            <a:custGeom>
              <a:avLst/>
              <a:gdLst>
                <a:gd name="T0" fmla="*/ 28 w 3044"/>
                <a:gd name="T1" fmla="*/ 26 h 2350"/>
                <a:gd name="T2" fmla="*/ 35 w 3044"/>
                <a:gd name="T3" fmla="*/ 20 h 2350"/>
                <a:gd name="T4" fmla="*/ 20 w 3044"/>
                <a:gd name="T5" fmla="*/ 20 h 2350"/>
                <a:gd name="T6" fmla="*/ 26 w 3044"/>
                <a:gd name="T7" fmla="*/ 26 h 2350"/>
                <a:gd name="T8" fmla="*/ 20 w 3044"/>
                <a:gd name="T9" fmla="*/ 20 h 2350"/>
                <a:gd name="T10" fmla="*/ 11 w 3044"/>
                <a:gd name="T11" fmla="*/ 26 h 2350"/>
                <a:gd name="T12" fmla="*/ 18 w 3044"/>
                <a:gd name="T13" fmla="*/ 20 h 2350"/>
                <a:gd name="T14" fmla="*/ 3 w 3044"/>
                <a:gd name="T15" fmla="*/ 20 h 2350"/>
                <a:gd name="T16" fmla="*/ 9 w 3044"/>
                <a:gd name="T17" fmla="*/ 26 h 2350"/>
                <a:gd name="T18" fmla="*/ 3 w 3044"/>
                <a:gd name="T19" fmla="*/ 20 h 2350"/>
                <a:gd name="T20" fmla="*/ 28 w 3044"/>
                <a:gd name="T21" fmla="*/ 18 h 2350"/>
                <a:gd name="T22" fmla="*/ 35 w 3044"/>
                <a:gd name="T23" fmla="*/ 11 h 2350"/>
                <a:gd name="T24" fmla="*/ 20 w 3044"/>
                <a:gd name="T25" fmla="*/ 11 h 2350"/>
                <a:gd name="T26" fmla="*/ 26 w 3044"/>
                <a:gd name="T27" fmla="*/ 18 h 2350"/>
                <a:gd name="T28" fmla="*/ 20 w 3044"/>
                <a:gd name="T29" fmla="*/ 11 h 2350"/>
                <a:gd name="T30" fmla="*/ 11 w 3044"/>
                <a:gd name="T31" fmla="*/ 18 h 2350"/>
                <a:gd name="T32" fmla="*/ 18 w 3044"/>
                <a:gd name="T33" fmla="*/ 11 h 2350"/>
                <a:gd name="T34" fmla="*/ 3 w 3044"/>
                <a:gd name="T35" fmla="*/ 11 h 2350"/>
                <a:gd name="T36" fmla="*/ 9 w 3044"/>
                <a:gd name="T37" fmla="*/ 18 h 2350"/>
                <a:gd name="T38" fmla="*/ 3 w 3044"/>
                <a:gd name="T39" fmla="*/ 11 h 2350"/>
                <a:gd name="T40" fmla="*/ 28 w 3044"/>
                <a:gd name="T41" fmla="*/ 9 h 2350"/>
                <a:gd name="T42" fmla="*/ 35 w 3044"/>
                <a:gd name="T43" fmla="*/ 3 h 2350"/>
                <a:gd name="T44" fmla="*/ 20 w 3044"/>
                <a:gd name="T45" fmla="*/ 3 h 2350"/>
                <a:gd name="T46" fmla="*/ 26 w 3044"/>
                <a:gd name="T47" fmla="*/ 9 h 2350"/>
                <a:gd name="T48" fmla="*/ 20 w 3044"/>
                <a:gd name="T49" fmla="*/ 3 h 2350"/>
                <a:gd name="T50" fmla="*/ 11 w 3044"/>
                <a:gd name="T51" fmla="*/ 9 h 2350"/>
                <a:gd name="T52" fmla="*/ 18 w 3044"/>
                <a:gd name="T53" fmla="*/ 3 h 2350"/>
                <a:gd name="T54" fmla="*/ 3 w 3044"/>
                <a:gd name="T55" fmla="*/ 3 h 2350"/>
                <a:gd name="T56" fmla="*/ 9 w 3044"/>
                <a:gd name="T57" fmla="*/ 9 h 2350"/>
                <a:gd name="T58" fmla="*/ 3 w 3044"/>
                <a:gd name="T59" fmla="*/ 3 h 2350"/>
                <a:gd name="T60" fmla="*/ 38 w 3044"/>
                <a:gd name="T61" fmla="*/ 0 h 2350"/>
                <a:gd name="T62" fmla="*/ 38 w 3044"/>
                <a:gd name="T63" fmla="*/ 26 h 2350"/>
                <a:gd name="T64" fmla="*/ 37 w 3044"/>
                <a:gd name="T65" fmla="*/ 27 h 2350"/>
                <a:gd name="T66" fmla="*/ 37 w 3044"/>
                <a:gd name="T67" fmla="*/ 28 h 2350"/>
                <a:gd name="T68" fmla="*/ 36 w 3044"/>
                <a:gd name="T69" fmla="*/ 28 h 2350"/>
                <a:gd name="T70" fmla="*/ 35 w 3044"/>
                <a:gd name="T71" fmla="*/ 29 h 2350"/>
                <a:gd name="T72" fmla="*/ 34 w 3044"/>
                <a:gd name="T73" fmla="*/ 29 h 2350"/>
                <a:gd name="T74" fmla="*/ 3 w 3044"/>
                <a:gd name="T75" fmla="*/ 29 h 2350"/>
                <a:gd name="T76" fmla="*/ 2 w 3044"/>
                <a:gd name="T77" fmla="*/ 29 h 2350"/>
                <a:gd name="T78" fmla="*/ 1 w 3044"/>
                <a:gd name="T79" fmla="*/ 28 h 2350"/>
                <a:gd name="T80" fmla="*/ 1 w 3044"/>
                <a:gd name="T81" fmla="*/ 27 h 2350"/>
                <a:gd name="T82" fmla="*/ 0 w 3044"/>
                <a:gd name="T83" fmla="*/ 27 h 2350"/>
                <a:gd name="T84" fmla="*/ 0 w 3044"/>
                <a:gd name="T85" fmla="*/ 26 h 23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44"/>
                <a:gd name="T130" fmla="*/ 0 h 2350"/>
                <a:gd name="T131" fmla="*/ 3044 w 3044"/>
                <a:gd name="T132" fmla="*/ 2350 h 23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44" h="2350">
                  <a:moveTo>
                    <a:pt x="2283" y="1590"/>
                  </a:moveTo>
                  <a:lnTo>
                    <a:pt x="2283" y="2143"/>
                  </a:lnTo>
                  <a:lnTo>
                    <a:pt x="2836" y="2143"/>
                  </a:lnTo>
                  <a:lnTo>
                    <a:pt x="2836" y="1590"/>
                  </a:lnTo>
                  <a:lnTo>
                    <a:pt x="2283" y="1590"/>
                  </a:lnTo>
                  <a:close/>
                  <a:moveTo>
                    <a:pt x="1591" y="1590"/>
                  </a:moveTo>
                  <a:lnTo>
                    <a:pt x="1591" y="2143"/>
                  </a:lnTo>
                  <a:lnTo>
                    <a:pt x="2145" y="2143"/>
                  </a:lnTo>
                  <a:lnTo>
                    <a:pt x="2145" y="1590"/>
                  </a:lnTo>
                  <a:lnTo>
                    <a:pt x="1591" y="1590"/>
                  </a:lnTo>
                  <a:close/>
                  <a:moveTo>
                    <a:pt x="899" y="1590"/>
                  </a:moveTo>
                  <a:lnTo>
                    <a:pt x="899" y="2143"/>
                  </a:lnTo>
                  <a:lnTo>
                    <a:pt x="1453" y="2143"/>
                  </a:lnTo>
                  <a:lnTo>
                    <a:pt x="1453" y="1590"/>
                  </a:lnTo>
                  <a:lnTo>
                    <a:pt x="899" y="1590"/>
                  </a:lnTo>
                  <a:close/>
                  <a:moveTo>
                    <a:pt x="208" y="1590"/>
                  </a:moveTo>
                  <a:lnTo>
                    <a:pt x="208" y="2143"/>
                  </a:lnTo>
                  <a:lnTo>
                    <a:pt x="761" y="2143"/>
                  </a:lnTo>
                  <a:lnTo>
                    <a:pt x="761" y="1590"/>
                  </a:lnTo>
                  <a:lnTo>
                    <a:pt x="208" y="1590"/>
                  </a:lnTo>
                  <a:close/>
                  <a:moveTo>
                    <a:pt x="2283" y="898"/>
                  </a:moveTo>
                  <a:lnTo>
                    <a:pt x="2283" y="1451"/>
                  </a:lnTo>
                  <a:lnTo>
                    <a:pt x="2836" y="1451"/>
                  </a:lnTo>
                  <a:lnTo>
                    <a:pt x="2836" y="898"/>
                  </a:lnTo>
                  <a:lnTo>
                    <a:pt x="2283" y="898"/>
                  </a:lnTo>
                  <a:close/>
                  <a:moveTo>
                    <a:pt x="1591" y="898"/>
                  </a:moveTo>
                  <a:lnTo>
                    <a:pt x="1591" y="1451"/>
                  </a:lnTo>
                  <a:lnTo>
                    <a:pt x="2145" y="1451"/>
                  </a:lnTo>
                  <a:lnTo>
                    <a:pt x="2145" y="898"/>
                  </a:lnTo>
                  <a:lnTo>
                    <a:pt x="1591" y="898"/>
                  </a:lnTo>
                  <a:close/>
                  <a:moveTo>
                    <a:pt x="899" y="898"/>
                  </a:moveTo>
                  <a:lnTo>
                    <a:pt x="899" y="1451"/>
                  </a:lnTo>
                  <a:lnTo>
                    <a:pt x="1453" y="1451"/>
                  </a:lnTo>
                  <a:lnTo>
                    <a:pt x="1453" y="898"/>
                  </a:lnTo>
                  <a:lnTo>
                    <a:pt x="899" y="898"/>
                  </a:lnTo>
                  <a:close/>
                  <a:moveTo>
                    <a:pt x="208" y="898"/>
                  </a:moveTo>
                  <a:lnTo>
                    <a:pt x="208" y="1451"/>
                  </a:lnTo>
                  <a:lnTo>
                    <a:pt x="761" y="1451"/>
                  </a:lnTo>
                  <a:lnTo>
                    <a:pt x="761" y="898"/>
                  </a:lnTo>
                  <a:lnTo>
                    <a:pt x="208" y="898"/>
                  </a:lnTo>
                  <a:close/>
                  <a:moveTo>
                    <a:pt x="2283" y="207"/>
                  </a:moveTo>
                  <a:lnTo>
                    <a:pt x="2283" y="760"/>
                  </a:lnTo>
                  <a:lnTo>
                    <a:pt x="2836" y="760"/>
                  </a:lnTo>
                  <a:lnTo>
                    <a:pt x="2836" y="207"/>
                  </a:lnTo>
                  <a:lnTo>
                    <a:pt x="2283" y="207"/>
                  </a:lnTo>
                  <a:close/>
                  <a:moveTo>
                    <a:pt x="1591" y="207"/>
                  </a:moveTo>
                  <a:lnTo>
                    <a:pt x="1591" y="760"/>
                  </a:lnTo>
                  <a:lnTo>
                    <a:pt x="2145" y="760"/>
                  </a:lnTo>
                  <a:lnTo>
                    <a:pt x="2145" y="207"/>
                  </a:lnTo>
                  <a:lnTo>
                    <a:pt x="1591" y="207"/>
                  </a:lnTo>
                  <a:close/>
                  <a:moveTo>
                    <a:pt x="899" y="207"/>
                  </a:moveTo>
                  <a:lnTo>
                    <a:pt x="899" y="760"/>
                  </a:lnTo>
                  <a:lnTo>
                    <a:pt x="1453" y="760"/>
                  </a:lnTo>
                  <a:lnTo>
                    <a:pt x="1453" y="207"/>
                  </a:lnTo>
                  <a:lnTo>
                    <a:pt x="899" y="207"/>
                  </a:lnTo>
                  <a:close/>
                  <a:moveTo>
                    <a:pt x="208" y="207"/>
                  </a:moveTo>
                  <a:lnTo>
                    <a:pt x="208" y="760"/>
                  </a:lnTo>
                  <a:lnTo>
                    <a:pt x="761" y="760"/>
                  </a:lnTo>
                  <a:lnTo>
                    <a:pt x="761" y="207"/>
                  </a:lnTo>
                  <a:lnTo>
                    <a:pt x="208" y="207"/>
                  </a:lnTo>
                  <a:close/>
                  <a:moveTo>
                    <a:pt x="0" y="0"/>
                  </a:moveTo>
                  <a:lnTo>
                    <a:pt x="3044" y="0"/>
                  </a:lnTo>
                  <a:lnTo>
                    <a:pt x="3044" y="2070"/>
                  </a:lnTo>
                  <a:lnTo>
                    <a:pt x="3041" y="2111"/>
                  </a:lnTo>
                  <a:lnTo>
                    <a:pt x="3031" y="2151"/>
                  </a:lnTo>
                  <a:lnTo>
                    <a:pt x="3018" y="2188"/>
                  </a:lnTo>
                  <a:lnTo>
                    <a:pt x="2999" y="2222"/>
                  </a:lnTo>
                  <a:lnTo>
                    <a:pt x="2976" y="2254"/>
                  </a:lnTo>
                  <a:lnTo>
                    <a:pt x="2948" y="2281"/>
                  </a:lnTo>
                  <a:lnTo>
                    <a:pt x="2917" y="2305"/>
                  </a:lnTo>
                  <a:lnTo>
                    <a:pt x="2883" y="2324"/>
                  </a:lnTo>
                  <a:lnTo>
                    <a:pt x="2847" y="2338"/>
                  </a:lnTo>
                  <a:lnTo>
                    <a:pt x="2808" y="2347"/>
                  </a:lnTo>
                  <a:lnTo>
                    <a:pt x="2767" y="2350"/>
                  </a:lnTo>
                  <a:lnTo>
                    <a:pt x="277" y="2350"/>
                  </a:lnTo>
                  <a:lnTo>
                    <a:pt x="236" y="2347"/>
                  </a:lnTo>
                  <a:lnTo>
                    <a:pt x="196" y="2338"/>
                  </a:lnTo>
                  <a:lnTo>
                    <a:pt x="159" y="2324"/>
                  </a:lnTo>
                  <a:lnTo>
                    <a:pt x="126" y="2305"/>
                  </a:lnTo>
                  <a:lnTo>
                    <a:pt x="94" y="2281"/>
                  </a:lnTo>
                  <a:lnTo>
                    <a:pt x="67" y="2254"/>
                  </a:lnTo>
                  <a:lnTo>
                    <a:pt x="44" y="2222"/>
                  </a:lnTo>
                  <a:lnTo>
                    <a:pt x="25" y="2188"/>
                  </a:lnTo>
                  <a:lnTo>
                    <a:pt x="12" y="2151"/>
                  </a:lnTo>
                  <a:lnTo>
                    <a:pt x="2" y="2111"/>
                  </a:lnTo>
                  <a:lnTo>
                    <a:pt x="0" y="2070"/>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2" name="Freeform 301"/>
            <p:cNvSpPr>
              <a:spLocks noEditPoints="1"/>
            </p:cNvSpPr>
            <p:nvPr/>
          </p:nvSpPr>
          <p:spPr bwMode="auto">
            <a:xfrm>
              <a:off x="4171" y="2496"/>
              <a:ext cx="338" cy="108"/>
            </a:xfrm>
            <a:custGeom>
              <a:avLst/>
              <a:gdLst>
                <a:gd name="T0" fmla="*/ 25 w 3044"/>
                <a:gd name="T1" fmla="*/ 7 h 968"/>
                <a:gd name="T2" fmla="*/ 25 w 3044"/>
                <a:gd name="T3" fmla="*/ 8 h 968"/>
                <a:gd name="T4" fmla="*/ 25 w 3044"/>
                <a:gd name="T5" fmla="*/ 9 h 968"/>
                <a:gd name="T6" fmla="*/ 25 w 3044"/>
                <a:gd name="T7" fmla="*/ 10 h 968"/>
                <a:gd name="T8" fmla="*/ 26 w 3044"/>
                <a:gd name="T9" fmla="*/ 11 h 968"/>
                <a:gd name="T10" fmla="*/ 27 w 3044"/>
                <a:gd name="T11" fmla="*/ 11 h 968"/>
                <a:gd name="T12" fmla="*/ 28 w 3044"/>
                <a:gd name="T13" fmla="*/ 11 h 968"/>
                <a:gd name="T14" fmla="*/ 29 w 3044"/>
                <a:gd name="T15" fmla="*/ 10 h 968"/>
                <a:gd name="T16" fmla="*/ 30 w 3044"/>
                <a:gd name="T17" fmla="*/ 9 h 968"/>
                <a:gd name="T18" fmla="*/ 30 w 3044"/>
                <a:gd name="T19" fmla="*/ 8 h 968"/>
                <a:gd name="T20" fmla="*/ 29 w 3044"/>
                <a:gd name="T21" fmla="*/ 7 h 968"/>
                <a:gd name="T22" fmla="*/ 29 w 3044"/>
                <a:gd name="T23" fmla="*/ 9 h 968"/>
                <a:gd name="T24" fmla="*/ 28 w 3044"/>
                <a:gd name="T25" fmla="*/ 9 h 968"/>
                <a:gd name="T26" fmla="*/ 28 w 3044"/>
                <a:gd name="T27" fmla="*/ 10 h 968"/>
                <a:gd name="T28" fmla="*/ 27 w 3044"/>
                <a:gd name="T29" fmla="*/ 10 h 968"/>
                <a:gd name="T30" fmla="*/ 26 w 3044"/>
                <a:gd name="T31" fmla="*/ 9 h 968"/>
                <a:gd name="T32" fmla="*/ 26 w 3044"/>
                <a:gd name="T33" fmla="*/ 6 h 968"/>
                <a:gd name="T34" fmla="*/ 8 w 3044"/>
                <a:gd name="T35" fmla="*/ 7 h 968"/>
                <a:gd name="T36" fmla="*/ 8 w 3044"/>
                <a:gd name="T37" fmla="*/ 8 h 968"/>
                <a:gd name="T38" fmla="*/ 8 w 3044"/>
                <a:gd name="T39" fmla="*/ 9 h 968"/>
                <a:gd name="T40" fmla="*/ 8 w 3044"/>
                <a:gd name="T41" fmla="*/ 10 h 968"/>
                <a:gd name="T42" fmla="*/ 9 w 3044"/>
                <a:gd name="T43" fmla="*/ 11 h 968"/>
                <a:gd name="T44" fmla="*/ 10 w 3044"/>
                <a:gd name="T45" fmla="*/ 11 h 968"/>
                <a:gd name="T46" fmla="*/ 11 w 3044"/>
                <a:gd name="T47" fmla="*/ 11 h 968"/>
                <a:gd name="T48" fmla="*/ 12 w 3044"/>
                <a:gd name="T49" fmla="*/ 10 h 968"/>
                <a:gd name="T50" fmla="*/ 13 w 3044"/>
                <a:gd name="T51" fmla="*/ 9 h 968"/>
                <a:gd name="T52" fmla="*/ 13 w 3044"/>
                <a:gd name="T53" fmla="*/ 8 h 968"/>
                <a:gd name="T54" fmla="*/ 12 w 3044"/>
                <a:gd name="T55" fmla="*/ 7 h 968"/>
                <a:gd name="T56" fmla="*/ 12 w 3044"/>
                <a:gd name="T57" fmla="*/ 9 h 968"/>
                <a:gd name="T58" fmla="*/ 11 w 3044"/>
                <a:gd name="T59" fmla="*/ 9 h 968"/>
                <a:gd name="T60" fmla="*/ 11 w 3044"/>
                <a:gd name="T61" fmla="*/ 10 h 968"/>
                <a:gd name="T62" fmla="*/ 10 w 3044"/>
                <a:gd name="T63" fmla="*/ 10 h 968"/>
                <a:gd name="T64" fmla="*/ 9 w 3044"/>
                <a:gd name="T65" fmla="*/ 9 h 968"/>
                <a:gd name="T66" fmla="*/ 9 w 3044"/>
                <a:gd name="T67" fmla="*/ 6 h 968"/>
                <a:gd name="T68" fmla="*/ 11 w 3044"/>
                <a:gd name="T69" fmla="*/ 0 h 968"/>
                <a:gd name="T70" fmla="*/ 11 w 3044"/>
                <a:gd name="T71" fmla="*/ 1 h 968"/>
                <a:gd name="T72" fmla="*/ 12 w 3044"/>
                <a:gd name="T73" fmla="*/ 5 h 968"/>
                <a:gd name="T74" fmla="*/ 26 w 3044"/>
                <a:gd name="T75" fmla="*/ 1 h 968"/>
                <a:gd name="T76" fmla="*/ 27 w 3044"/>
                <a:gd name="T77" fmla="*/ 0 h 968"/>
                <a:gd name="T78" fmla="*/ 27 w 3044"/>
                <a:gd name="T79" fmla="*/ 0 h 968"/>
                <a:gd name="T80" fmla="*/ 28 w 3044"/>
                <a:gd name="T81" fmla="*/ 0 h 968"/>
                <a:gd name="T82" fmla="*/ 29 w 3044"/>
                <a:gd name="T83" fmla="*/ 1 h 968"/>
                <a:gd name="T84" fmla="*/ 34 w 3044"/>
                <a:gd name="T85" fmla="*/ 5 h 968"/>
                <a:gd name="T86" fmla="*/ 36 w 3044"/>
                <a:gd name="T87" fmla="*/ 5 h 968"/>
                <a:gd name="T88" fmla="*/ 37 w 3044"/>
                <a:gd name="T89" fmla="*/ 6 h 968"/>
                <a:gd name="T90" fmla="*/ 37 w 3044"/>
                <a:gd name="T91" fmla="*/ 8 h 968"/>
                <a:gd name="T92" fmla="*/ 38 w 3044"/>
                <a:gd name="T93" fmla="*/ 12 h 968"/>
                <a:gd name="T94" fmla="*/ 0 w 3044"/>
                <a:gd name="T95" fmla="*/ 8 h 968"/>
                <a:gd name="T96" fmla="*/ 1 w 3044"/>
                <a:gd name="T97" fmla="*/ 7 h 968"/>
                <a:gd name="T98" fmla="*/ 2 w 3044"/>
                <a:gd name="T99" fmla="*/ 6 h 968"/>
                <a:gd name="T100" fmla="*/ 3 w 3044"/>
                <a:gd name="T101" fmla="*/ 5 h 968"/>
                <a:gd name="T102" fmla="*/ 9 w 3044"/>
                <a:gd name="T103" fmla="*/ 1 h 968"/>
                <a:gd name="T104" fmla="*/ 9 w 3044"/>
                <a:gd name="T105" fmla="*/ 0 h 968"/>
                <a:gd name="T106" fmla="*/ 10 w 3044"/>
                <a:gd name="T107" fmla="*/ 0 h 9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44"/>
                <a:gd name="T163" fmla="*/ 0 h 968"/>
                <a:gd name="T164" fmla="*/ 3044 w 3044"/>
                <a:gd name="T165" fmla="*/ 968 h 9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44" h="968">
                  <a:moveTo>
                    <a:pt x="2110" y="512"/>
                  </a:moveTo>
                  <a:lnTo>
                    <a:pt x="2085" y="529"/>
                  </a:lnTo>
                  <a:lnTo>
                    <a:pt x="2062" y="550"/>
                  </a:lnTo>
                  <a:lnTo>
                    <a:pt x="2043" y="574"/>
                  </a:lnTo>
                  <a:lnTo>
                    <a:pt x="2027" y="600"/>
                  </a:lnTo>
                  <a:lnTo>
                    <a:pt x="2016" y="628"/>
                  </a:lnTo>
                  <a:lnTo>
                    <a:pt x="2008" y="659"/>
                  </a:lnTo>
                  <a:lnTo>
                    <a:pt x="2006" y="691"/>
                  </a:lnTo>
                  <a:lnTo>
                    <a:pt x="2008" y="725"/>
                  </a:lnTo>
                  <a:lnTo>
                    <a:pt x="2017" y="757"/>
                  </a:lnTo>
                  <a:lnTo>
                    <a:pt x="2029" y="787"/>
                  </a:lnTo>
                  <a:lnTo>
                    <a:pt x="2046" y="814"/>
                  </a:lnTo>
                  <a:lnTo>
                    <a:pt x="2067" y="838"/>
                  </a:lnTo>
                  <a:lnTo>
                    <a:pt x="2091" y="859"/>
                  </a:lnTo>
                  <a:lnTo>
                    <a:pt x="2118" y="876"/>
                  </a:lnTo>
                  <a:lnTo>
                    <a:pt x="2148" y="888"/>
                  </a:lnTo>
                  <a:lnTo>
                    <a:pt x="2179" y="895"/>
                  </a:lnTo>
                  <a:lnTo>
                    <a:pt x="2214" y="899"/>
                  </a:lnTo>
                  <a:lnTo>
                    <a:pt x="2247" y="895"/>
                  </a:lnTo>
                  <a:lnTo>
                    <a:pt x="2279" y="888"/>
                  </a:lnTo>
                  <a:lnTo>
                    <a:pt x="2309" y="876"/>
                  </a:lnTo>
                  <a:lnTo>
                    <a:pt x="2336" y="859"/>
                  </a:lnTo>
                  <a:lnTo>
                    <a:pt x="2360" y="838"/>
                  </a:lnTo>
                  <a:lnTo>
                    <a:pt x="2380" y="814"/>
                  </a:lnTo>
                  <a:lnTo>
                    <a:pt x="2398" y="787"/>
                  </a:lnTo>
                  <a:lnTo>
                    <a:pt x="2411" y="757"/>
                  </a:lnTo>
                  <a:lnTo>
                    <a:pt x="2418" y="725"/>
                  </a:lnTo>
                  <a:lnTo>
                    <a:pt x="2421" y="691"/>
                  </a:lnTo>
                  <a:lnTo>
                    <a:pt x="2418" y="659"/>
                  </a:lnTo>
                  <a:lnTo>
                    <a:pt x="2411" y="628"/>
                  </a:lnTo>
                  <a:lnTo>
                    <a:pt x="2399" y="600"/>
                  </a:lnTo>
                  <a:lnTo>
                    <a:pt x="2384" y="573"/>
                  </a:lnTo>
                  <a:lnTo>
                    <a:pt x="2365" y="550"/>
                  </a:lnTo>
                  <a:lnTo>
                    <a:pt x="2343" y="529"/>
                  </a:lnTo>
                  <a:lnTo>
                    <a:pt x="2317" y="512"/>
                  </a:lnTo>
                  <a:lnTo>
                    <a:pt x="2317" y="691"/>
                  </a:lnTo>
                  <a:lnTo>
                    <a:pt x="2314" y="715"/>
                  </a:lnTo>
                  <a:lnTo>
                    <a:pt x="2307" y="736"/>
                  </a:lnTo>
                  <a:lnTo>
                    <a:pt x="2294" y="756"/>
                  </a:lnTo>
                  <a:lnTo>
                    <a:pt x="2279" y="772"/>
                  </a:lnTo>
                  <a:lnTo>
                    <a:pt x="2259" y="784"/>
                  </a:lnTo>
                  <a:lnTo>
                    <a:pt x="2237" y="792"/>
                  </a:lnTo>
                  <a:lnTo>
                    <a:pt x="2214" y="795"/>
                  </a:lnTo>
                  <a:lnTo>
                    <a:pt x="2190" y="792"/>
                  </a:lnTo>
                  <a:lnTo>
                    <a:pt x="2168" y="784"/>
                  </a:lnTo>
                  <a:lnTo>
                    <a:pt x="2149" y="772"/>
                  </a:lnTo>
                  <a:lnTo>
                    <a:pt x="2132" y="756"/>
                  </a:lnTo>
                  <a:lnTo>
                    <a:pt x="2120" y="736"/>
                  </a:lnTo>
                  <a:lnTo>
                    <a:pt x="2112" y="715"/>
                  </a:lnTo>
                  <a:lnTo>
                    <a:pt x="2110" y="691"/>
                  </a:lnTo>
                  <a:lnTo>
                    <a:pt x="2110" y="512"/>
                  </a:lnTo>
                  <a:close/>
                  <a:moveTo>
                    <a:pt x="726" y="512"/>
                  </a:moveTo>
                  <a:lnTo>
                    <a:pt x="701" y="529"/>
                  </a:lnTo>
                  <a:lnTo>
                    <a:pt x="678" y="550"/>
                  </a:lnTo>
                  <a:lnTo>
                    <a:pt x="659" y="574"/>
                  </a:lnTo>
                  <a:lnTo>
                    <a:pt x="644" y="600"/>
                  </a:lnTo>
                  <a:lnTo>
                    <a:pt x="632" y="628"/>
                  </a:lnTo>
                  <a:lnTo>
                    <a:pt x="625" y="659"/>
                  </a:lnTo>
                  <a:lnTo>
                    <a:pt x="623" y="691"/>
                  </a:lnTo>
                  <a:lnTo>
                    <a:pt x="625" y="725"/>
                  </a:lnTo>
                  <a:lnTo>
                    <a:pt x="633" y="757"/>
                  </a:lnTo>
                  <a:lnTo>
                    <a:pt x="646" y="787"/>
                  </a:lnTo>
                  <a:lnTo>
                    <a:pt x="662" y="814"/>
                  </a:lnTo>
                  <a:lnTo>
                    <a:pt x="683" y="838"/>
                  </a:lnTo>
                  <a:lnTo>
                    <a:pt x="708" y="859"/>
                  </a:lnTo>
                  <a:lnTo>
                    <a:pt x="735" y="876"/>
                  </a:lnTo>
                  <a:lnTo>
                    <a:pt x="764" y="888"/>
                  </a:lnTo>
                  <a:lnTo>
                    <a:pt x="796" y="895"/>
                  </a:lnTo>
                  <a:lnTo>
                    <a:pt x="830" y="899"/>
                  </a:lnTo>
                  <a:lnTo>
                    <a:pt x="864" y="895"/>
                  </a:lnTo>
                  <a:lnTo>
                    <a:pt x="895" y="888"/>
                  </a:lnTo>
                  <a:lnTo>
                    <a:pt x="926" y="876"/>
                  </a:lnTo>
                  <a:lnTo>
                    <a:pt x="953" y="859"/>
                  </a:lnTo>
                  <a:lnTo>
                    <a:pt x="977" y="838"/>
                  </a:lnTo>
                  <a:lnTo>
                    <a:pt x="997" y="814"/>
                  </a:lnTo>
                  <a:lnTo>
                    <a:pt x="1015" y="787"/>
                  </a:lnTo>
                  <a:lnTo>
                    <a:pt x="1027" y="757"/>
                  </a:lnTo>
                  <a:lnTo>
                    <a:pt x="1035" y="725"/>
                  </a:lnTo>
                  <a:lnTo>
                    <a:pt x="1038" y="691"/>
                  </a:lnTo>
                  <a:lnTo>
                    <a:pt x="1035" y="659"/>
                  </a:lnTo>
                  <a:lnTo>
                    <a:pt x="1027" y="628"/>
                  </a:lnTo>
                  <a:lnTo>
                    <a:pt x="1016" y="600"/>
                  </a:lnTo>
                  <a:lnTo>
                    <a:pt x="1000" y="573"/>
                  </a:lnTo>
                  <a:lnTo>
                    <a:pt x="981" y="550"/>
                  </a:lnTo>
                  <a:lnTo>
                    <a:pt x="959" y="529"/>
                  </a:lnTo>
                  <a:lnTo>
                    <a:pt x="934" y="512"/>
                  </a:lnTo>
                  <a:lnTo>
                    <a:pt x="934" y="691"/>
                  </a:lnTo>
                  <a:lnTo>
                    <a:pt x="931" y="715"/>
                  </a:lnTo>
                  <a:lnTo>
                    <a:pt x="923" y="736"/>
                  </a:lnTo>
                  <a:lnTo>
                    <a:pt x="911" y="756"/>
                  </a:lnTo>
                  <a:lnTo>
                    <a:pt x="895" y="772"/>
                  </a:lnTo>
                  <a:lnTo>
                    <a:pt x="875" y="784"/>
                  </a:lnTo>
                  <a:lnTo>
                    <a:pt x="853" y="792"/>
                  </a:lnTo>
                  <a:lnTo>
                    <a:pt x="830" y="795"/>
                  </a:lnTo>
                  <a:lnTo>
                    <a:pt x="806" y="792"/>
                  </a:lnTo>
                  <a:lnTo>
                    <a:pt x="784" y="784"/>
                  </a:lnTo>
                  <a:lnTo>
                    <a:pt x="765" y="772"/>
                  </a:lnTo>
                  <a:lnTo>
                    <a:pt x="748" y="756"/>
                  </a:lnTo>
                  <a:lnTo>
                    <a:pt x="737" y="736"/>
                  </a:lnTo>
                  <a:lnTo>
                    <a:pt x="728" y="715"/>
                  </a:lnTo>
                  <a:lnTo>
                    <a:pt x="726" y="691"/>
                  </a:lnTo>
                  <a:lnTo>
                    <a:pt x="726" y="512"/>
                  </a:lnTo>
                  <a:close/>
                  <a:moveTo>
                    <a:pt x="830" y="0"/>
                  </a:moveTo>
                  <a:lnTo>
                    <a:pt x="853" y="3"/>
                  </a:lnTo>
                  <a:lnTo>
                    <a:pt x="875" y="10"/>
                  </a:lnTo>
                  <a:lnTo>
                    <a:pt x="895" y="23"/>
                  </a:lnTo>
                  <a:lnTo>
                    <a:pt x="911" y="39"/>
                  </a:lnTo>
                  <a:lnTo>
                    <a:pt x="923" y="58"/>
                  </a:lnTo>
                  <a:lnTo>
                    <a:pt x="931" y="80"/>
                  </a:lnTo>
                  <a:lnTo>
                    <a:pt x="934" y="104"/>
                  </a:lnTo>
                  <a:lnTo>
                    <a:pt x="934" y="415"/>
                  </a:lnTo>
                  <a:lnTo>
                    <a:pt x="2110" y="415"/>
                  </a:lnTo>
                  <a:lnTo>
                    <a:pt x="2110" y="104"/>
                  </a:lnTo>
                  <a:lnTo>
                    <a:pt x="2112" y="80"/>
                  </a:lnTo>
                  <a:lnTo>
                    <a:pt x="2120" y="58"/>
                  </a:lnTo>
                  <a:lnTo>
                    <a:pt x="2132" y="39"/>
                  </a:lnTo>
                  <a:lnTo>
                    <a:pt x="2149" y="23"/>
                  </a:lnTo>
                  <a:lnTo>
                    <a:pt x="2168" y="10"/>
                  </a:lnTo>
                  <a:lnTo>
                    <a:pt x="2190" y="3"/>
                  </a:lnTo>
                  <a:lnTo>
                    <a:pt x="2214" y="0"/>
                  </a:lnTo>
                  <a:lnTo>
                    <a:pt x="2237" y="3"/>
                  </a:lnTo>
                  <a:lnTo>
                    <a:pt x="2259" y="10"/>
                  </a:lnTo>
                  <a:lnTo>
                    <a:pt x="2279" y="23"/>
                  </a:lnTo>
                  <a:lnTo>
                    <a:pt x="2294" y="39"/>
                  </a:lnTo>
                  <a:lnTo>
                    <a:pt x="2307" y="58"/>
                  </a:lnTo>
                  <a:lnTo>
                    <a:pt x="2314" y="80"/>
                  </a:lnTo>
                  <a:lnTo>
                    <a:pt x="2317" y="104"/>
                  </a:lnTo>
                  <a:lnTo>
                    <a:pt x="2317" y="415"/>
                  </a:lnTo>
                  <a:lnTo>
                    <a:pt x="2767" y="415"/>
                  </a:lnTo>
                  <a:lnTo>
                    <a:pt x="2808" y="418"/>
                  </a:lnTo>
                  <a:lnTo>
                    <a:pt x="2847" y="426"/>
                  </a:lnTo>
                  <a:lnTo>
                    <a:pt x="2883" y="441"/>
                  </a:lnTo>
                  <a:lnTo>
                    <a:pt x="2917" y="460"/>
                  </a:lnTo>
                  <a:lnTo>
                    <a:pt x="2948" y="484"/>
                  </a:lnTo>
                  <a:lnTo>
                    <a:pt x="2976" y="511"/>
                  </a:lnTo>
                  <a:lnTo>
                    <a:pt x="2999" y="542"/>
                  </a:lnTo>
                  <a:lnTo>
                    <a:pt x="3018" y="577"/>
                  </a:lnTo>
                  <a:lnTo>
                    <a:pt x="3031" y="614"/>
                  </a:lnTo>
                  <a:lnTo>
                    <a:pt x="3041" y="653"/>
                  </a:lnTo>
                  <a:lnTo>
                    <a:pt x="3044" y="694"/>
                  </a:lnTo>
                  <a:lnTo>
                    <a:pt x="3044" y="968"/>
                  </a:lnTo>
                  <a:lnTo>
                    <a:pt x="0" y="968"/>
                  </a:lnTo>
                  <a:lnTo>
                    <a:pt x="0" y="694"/>
                  </a:lnTo>
                  <a:lnTo>
                    <a:pt x="2" y="653"/>
                  </a:lnTo>
                  <a:lnTo>
                    <a:pt x="12" y="614"/>
                  </a:lnTo>
                  <a:lnTo>
                    <a:pt x="25" y="577"/>
                  </a:lnTo>
                  <a:lnTo>
                    <a:pt x="44" y="542"/>
                  </a:lnTo>
                  <a:lnTo>
                    <a:pt x="67" y="511"/>
                  </a:lnTo>
                  <a:lnTo>
                    <a:pt x="94" y="484"/>
                  </a:lnTo>
                  <a:lnTo>
                    <a:pt x="126" y="460"/>
                  </a:lnTo>
                  <a:lnTo>
                    <a:pt x="159" y="441"/>
                  </a:lnTo>
                  <a:lnTo>
                    <a:pt x="196" y="426"/>
                  </a:lnTo>
                  <a:lnTo>
                    <a:pt x="236" y="418"/>
                  </a:lnTo>
                  <a:lnTo>
                    <a:pt x="277" y="415"/>
                  </a:lnTo>
                  <a:lnTo>
                    <a:pt x="726" y="415"/>
                  </a:lnTo>
                  <a:lnTo>
                    <a:pt x="726" y="104"/>
                  </a:lnTo>
                  <a:lnTo>
                    <a:pt x="728" y="80"/>
                  </a:lnTo>
                  <a:lnTo>
                    <a:pt x="737" y="58"/>
                  </a:lnTo>
                  <a:lnTo>
                    <a:pt x="748" y="39"/>
                  </a:lnTo>
                  <a:lnTo>
                    <a:pt x="765" y="23"/>
                  </a:lnTo>
                  <a:lnTo>
                    <a:pt x="784" y="10"/>
                  </a:lnTo>
                  <a:lnTo>
                    <a:pt x="806" y="3"/>
                  </a:lnTo>
                  <a:lnTo>
                    <a:pt x="8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717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1449519"/>
            <a:ext cx="4741610" cy="406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391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67</a:t>
            </a:fld>
            <a:endParaRPr lang="en-GB" dirty="0">
              <a:solidFill>
                <a:srgbClr val="717171"/>
              </a:solidFill>
            </a:endParaRPr>
          </a:p>
        </p:txBody>
      </p:sp>
      <p:sp>
        <p:nvSpPr>
          <p:cNvPr id="5" name="TextBox 4"/>
          <p:cNvSpPr txBox="1"/>
          <p:nvPr/>
        </p:nvSpPr>
        <p:spPr>
          <a:xfrm>
            <a:off x="1045030" y="753064"/>
            <a:ext cx="8163044" cy="215444"/>
          </a:xfrm>
          <a:prstGeom prst="rect">
            <a:avLst/>
          </a:prstGeom>
          <a:noFill/>
        </p:spPr>
        <p:txBody>
          <a:bodyPr wrap="square" lIns="0" tIns="0" rIns="0" bIns="0" rtlCol="0">
            <a:spAutoFit/>
          </a:bodyPr>
          <a:lstStyle/>
          <a:p>
            <a:r>
              <a:rPr lang="en-ZA" sz="1400" b="1" i="1" dirty="0" smtClean="0">
                <a:solidFill>
                  <a:srgbClr val="C50017">
                    <a:lumMod val="60000"/>
                    <a:lumOff val="40000"/>
                  </a:srgbClr>
                </a:solidFill>
              </a:rPr>
              <a:t>She is typically prepared, but she is vulnerable in unexpected moments/ incidents</a:t>
            </a:r>
          </a:p>
        </p:txBody>
      </p:sp>
      <p:sp>
        <p:nvSpPr>
          <p:cNvPr id="6" name="Rectangle 5"/>
          <p:cNvSpPr/>
          <p:nvPr/>
        </p:nvSpPr>
        <p:spPr>
          <a:xfrm>
            <a:off x="3714950" y="1331354"/>
            <a:ext cx="1894382"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smtClean="0">
                <a:solidFill>
                  <a:srgbClr val="FFFFFF"/>
                </a:solidFill>
              </a:rPr>
              <a:t>Vulnerabilities</a:t>
            </a:r>
            <a:endParaRPr lang="en-ZA" sz="1400" b="1" dirty="0">
              <a:solidFill>
                <a:srgbClr val="FFFFFF"/>
              </a:solidFill>
            </a:endParaRPr>
          </a:p>
        </p:txBody>
      </p:sp>
      <p:sp>
        <p:nvSpPr>
          <p:cNvPr id="7" name="noun_project_0478.eps"/>
          <p:cNvSpPr>
            <a:spLocks/>
          </p:cNvSpPr>
          <p:nvPr/>
        </p:nvSpPr>
        <p:spPr bwMode="auto">
          <a:xfrm>
            <a:off x="3245780" y="1074060"/>
            <a:ext cx="404944" cy="614758"/>
          </a:xfrm>
          <a:custGeom>
            <a:avLst/>
            <a:gdLst>
              <a:gd name="T0" fmla="*/ 18195193 w 1964"/>
              <a:gd name="T1" fmla="*/ 0 h 3458"/>
              <a:gd name="T2" fmla="*/ 39184712 w 1964"/>
              <a:gd name="T3" fmla="*/ 0 h 3458"/>
              <a:gd name="T4" fmla="*/ 39526205 w 1964"/>
              <a:gd name="T5" fmla="*/ 93256 h 3458"/>
              <a:gd name="T6" fmla="*/ 39743648 w 1964"/>
              <a:gd name="T7" fmla="*/ 279767 h 3458"/>
              <a:gd name="T8" fmla="*/ 39898888 w 1964"/>
              <a:gd name="T9" fmla="*/ 528332 h 3458"/>
              <a:gd name="T10" fmla="*/ 60919596 w 1964"/>
              <a:gd name="T11" fmla="*/ 54819928 h 3458"/>
              <a:gd name="T12" fmla="*/ 60981622 w 1964"/>
              <a:gd name="T13" fmla="*/ 55161749 h 3458"/>
              <a:gd name="T14" fmla="*/ 60795369 w 1964"/>
              <a:gd name="T15" fmla="*/ 55472542 h 3458"/>
              <a:gd name="T16" fmla="*/ 60546914 w 1964"/>
              <a:gd name="T17" fmla="*/ 55659054 h 3458"/>
              <a:gd name="T18" fmla="*/ 60205420 w 1964"/>
              <a:gd name="T19" fmla="*/ 55752310 h 3458"/>
              <a:gd name="T20" fmla="*/ 30397684 w 1964"/>
              <a:gd name="T21" fmla="*/ 55752310 h 3458"/>
              <a:gd name="T22" fmla="*/ 37197600 w 1964"/>
              <a:gd name="T23" fmla="*/ 73341861 h 3458"/>
              <a:gd name="T24" fmla="*/ 39743648 w 1964"/>
              <a:gd name="T25" fmla="*/ 79868001 h 3458"/>
              <a:gd name="T26" fmla="*/ 39743648 w 1964"/>
              <a:gd name="T27" fmla="*/ 79868001 h 3458"/>
              <a:gd name="T28" fmla="*/ 42134455 w 1964"/>
              <a:gd name="T29" fmla="*/ 78904593 h 3458"/>
              <a:gd name="T30" fmla="*/ 45177237 w 1964"/>
              <a:gd name="T31" fmla="*/ 77754850 h 3458"/>
              <a:gd name="T32" fmla="*/ 45518906 w 1964"/>
              <a:gd name="T33" fmla="*/ 77723647 h 3458"/>
              <a:gd name="T34" fmla="*/ 45767185 w 1964"/>
              <a:gd name="T35" fmla="*/ 77816903 h 3458"/>
              <a:gd name="T36" fmla="*/ 46015640 w 1964"/>
              <a:gd name="T37" fmla="*/ 78065644 h 3458"/>
              <a:gd name="T38" fmla="*/ 46108855 w 1964"/>
              <a:gd name="T39" fmla="*/ 78345235 h 3458"/>
              <a:gd name="T40" fmla="*/ 46108855 w 1964"/>
              <a:gd name="T41" fmla="*/ 78687055 h 3458"/>
              <a:gd name="T42" fmla="*/ 39619420 w 1964"/>
              <a:gd name="T43" fmla="*/ 106905118 h 3458"/>
              <a:gd name="T44" fmla="*/ 39495193 w 1964"/>
              <a:gd name="T45" fmla="*/ 107153683 h 3458"/>
              <a:gd name="T46" fmla="*/ 39277927 w 1964"/>
              <a:gd name="T47" fmla="*/ 107340194 h 3458"/>
              <a:gd name="T48" fmla="*/ 39060484 w 1964"/>
              <a:gd name="T49" fmla="*/ 107433450 h 3458"/>
              <a:gd name="T50" fmla="*/ 38750004 w 1964"/>
              <a:gd name="T51" fmla="*/ 107464477 h 3458"/>
              <a:gd name="T52" fmla="*/ 38532738 w 1964"/>
              <a:gd name="T53" fmla="*/ 107371221 h 3458"/>
              <a:gd name="T54" fmla="*/ 14655501 w 1964"/>
              <a:gd name="T55" fmla="*/ 90869359 h 3458"/>
              <a:gd name="T56" fmla="*/ 14407046 w 1964"/>
              <a:gd name="T57" fmla="*/ 90620795 h 3458"/>
              <a:gd name="T58" fmla="*/ 14313831 w 1964"/>
              <a:gd name="T59" fmla="*/ 90310001 h 3458"/>
              <a:gd name="T60" fmla="*/ 14345020 w 1964"/>
              <a:gd name="T61" fmla="*/ 89999207 h 3458"/>
              <a:gd name="T62" fmla="*/ 14531273 w 1964"/>
              <a:gd name="T63" fmla="*/ 89719440 h 3458"/>
              <a:gd name="T64" fmla="*/ 14841754 w 1964"/>
              <a:gd name="T65" fmla="*/ 89532929 h 3458"/>
              <a:gd name="T66" fmla="*/ 18753952 w 1964"/>
              <a:gd name="T67" fmla="*/ 88010163 h 3458"/>
              <a:gd name="T68" fmla="*/ 20120279 w 1964"/>
              <a:gd name="T69" fmla="*/ 87450804 h 3458"/>
              <a:gd name="T70" fmla="*/ 18722939 w 1964"/>
              <a:gd name="T71" fmla="*/ 83814888 h 3458"/>
              <a:gd name="T72" fmla="*/ 11736771 w 1964"/>
              <a:gd name="T73" fmla="*/ 65790084 h 3458"/>
              <a:gd name="T74" fmla="*/ 31013 w 1964"/>
              <a:gd name="T75" fmla="*/ 35645382 h 3458"/>
              <a:gd name="T76" fmla="*/ 0 w 1964"/>
              <a:gd name="T77" fmla="*/ 35334588 h 3458"/>
              <a:gd name="T78" fmla="*/ 155240 w 1964"/>
              <a:gd name="T79" fmla="*/ 35023794 h 3458"/>
              <a:gd name="T80" fmla="*/ 434708 w 1964"/>
              <a:gd name="T81" fmla="*/ 34806256 h 3458"/>
              <a:gd name="T82" fmla="*/ 745189 w 1964"/>
              <a:gd name="T83" fmla="*/ 34744203 h 3458"/>
              <a:gd name="T84" fmla="*/ 30583938 w 1964"/>
              <a:gd name="T85" fmla="*/ 34744203 h 3458"/>
              <a:gd name="T86" fmla="*/ 17481017 w 1964"/>
              <a:gd name="T87" fmla="*/ 932381 h 3458"/>
              <a:gd name="T88" fmla="*/ 17418815 w 1964"/>
              <a:gd name="T89" fmla="*/ 621588 h 3458"/>
              <a:gd name="T90" fmla="*/ 17543042 w 1964"/>
              <a:gd name="T91" fmla="*/ 341820 h 3458"/>
              <a:gd name="T92" fmla="*/ 17760484 w 1964"/>
              <a:gd name="T93" fmla="*/ 186512 h 3458"/>
              <a:gd name="T94" fmla="*/ 17822510 w 1964"/>
              <a:gd name="T95" fmla="*/ 124282 h 3458"/>
              <a:gd name="T96" fmla="*/ 17915725 w 1964"/>
              <a:gd name="T97" fmla="*/ 62229 h 3458"/>
              <a:gd name="T98" fmla="*/ 18070965 w 1964"/>
              <a:gd name="T99" fmla="*/ 0 h 3458"/>
              <a:gd name="T100" fmla="*/ 18195193 w 1964"/>
              <a:gd name="T101" fmla="*/ 0 h 34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3458"/>
              <a:gd name="T155" fmla="*/ 1964 w 1964"/>
              <a:gd name="T156" fmla="*/ 3458 h 34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3458">
                <a:moveTo>
                  <a:pt x="586" y="0"/>
                </a:moveTo>
                <a:lnTo>
                  <a:pt x="1262" y="0"/>
                </a:lnTo>
                <a:lnTo>
                  <a:pt x="1273" y="3"/>
                </a:lnTo>
                <a:lnTo>
                  <a:pt x="1280" y="9"/>
                </a:lnTo>
                <a:lnTo>
                  <a:pt x="1285" y="17"/>
                </a:lnTo>
                <a:lnTo>
                  <a:pt x="1962" y="1764"/>
                </a:lnTo>
                <a:lnTo>
                  <a:pt x="1964" y="1775"/>
                </a:lnTo>
                <a:lnTo>
                  <a:pt x="1958" y="1785"/>
                </a:lnTo>
                <a:lnTo>
                  <a:pt x="1950" y="1791"/>
                </a:lnTo>
                <a:lnTo>
                  <a:pt x="1939" y="1794"/>
                </a:lnTo>
                <a:lnTo>
                  <a:pt x="979" y="1794"/>
                </a:lnTo>
                <a:lnTo>
                  <a:pt x="1198" y="2360"/>
                </a:lnTo>
                <a:lnTo>
                  <a:pt x="1280" y="2570"/>
                </a:lnTo>
                <a:lnTo>
                  <a:pt x="1357" y="2539"/>
                </a:lnTo>
                <a:lnTo>
                  <a:pt x="1455" y="2502"/>
                </a:lnTo>
                <a:lnTo>
                  <a:pt x="1466" y="2501"/>
                </a:lnTo>
                <a:lnTo>
                  <a:pt x="1474" y="2504"/>
                </a:lnTo>
                <a:lnTo>
                  <a:pt x="1482" y="2512"/>
                </a:lnTo>
                <a:lnTo>
                  <a:pt x="1485" y="2521"/>
                </a:lnTo>
                <a:lnTo>
                  <a:pt x="1485" y="2532"/>
                </a:lnTo>
                <a:lnTo>
                  <a:pt x="1276" y="3440"/>
                </a:lnTo>
                <a:lnTo>
                  <a:pt x="1272" y="3448"/>
                </a:lnTo>
                <a:lnTo>
                  <a:pt x="1265" y="3454"/>
                </a:lnTo>
                <a:lnTo>
                  <a:pt x="1258" y="3457"/>
                </a:lnTo>
                <a:lnTo>
                  <a:pt x="1248" y="3458"/>
                </a:lnTo>
                <a:lnTo>
                  <a:pt x="1241" y="3455"/>
                </a:lnTo>
                <a:lnTo>
                  <a:pt x="472" y="2924"/>
                </a:lnTo>
                <a:lnTo>
                  <a:pt x="464" y="2916"/>
                </a:lnTo>
                <a:lnTo>
                  <a:pt x="461" y="2906"/>
                </a:lnTo>
                <a:lnTo>
                  <a:pt x="462" y="2896"/>
                </a:lnTo>
                <a:lnTo>
                  <a:pt x="468" y="2887"/>
                </a:lnTo>
                <a:lnTo>
                  <a:pt x="478" y="2881"/>
                </a:lnTo>
                <a:lnTo>
                  <a:pt x="604" y="2832"/>
                </a:lnTo>
                <a:lnTo>
                  <a:pt x="648" y="2814"/>
                </a:lnTo>
                <a:lnTo>
                  <a:pt x="603" y="2697"/>
                </a:lnTo>
                <a:lnTo>
                  <a:pt x="378" y="2117"/>
                </a:lnTo>
                <a:lnTo>
                  <a:pt x="1" y="1147"/>
                </a:lnTo>
                <a:lnTo>
                  <a:pt x="0" y="1137"/>
                </a:lnTo>
                <a:lnTo>
                  <a:pt x="5" y="1127"/>
                </a:lnTo>
                <a:lnTo>
                  <a:pt x="14" y="1120"/>
                </a:lnTo>
                <a:lnTo>
                  <a:pt x="24" y="1118"/>
                </a:lnTo>
                <a:lnTo>
                  <a:pt x="985" y="1118"/>
                </a:lnTo>
                <a:lnTo>
                  <a:pt x="563" y="30"/>
                </a:lnTo>
                <a:lnTo>
                  <a:pt x="561" y="20"/>
                </a:lnTo>
                <a:lnTo>
                  <a:pt x="565" y="11"/>
                </a:lnTo>
                <a:lnTo>
                  <a:pt x="572" y="6"/>
                </a:lnTo>
                <a:lnTo>
                  <a:pt x="574" y="4"/>
                </a:lnTo>
                <a:lnTo>
                  <a:pt x="577" y="2"/>
                </a:lnTo>
                <a:lnTo>
                  <a:pt x="582" y="0"/>
                </a:lnTo>
                <a:lnTo>
                  <a:pt x="586" y="0"/>
                </a:lnTo>
                <a:close/>
              </a:path>
            </a:pathLst>
          </a:custGeom>
          <a:solidFill>
            <a:schemeClr val="accent1">
              <a:lumMod val="60000"/>
              <a:lumOff val="40000"/>
            </a:schemeClr>
          </a:solidFill>
          <a:ln>
            <a:solidFill>
              <a:schemeClr val="bg1"/>
            </a:solidFill>
          </a:ln>
        </p:spPr>
        <p:txBody>
          <a:bodyPr/>
          <a:lstStyle/>
          <a:p>
            <a:endParaRPr lang="en-ZA" dirty="0">
              <a:solidFill>
                <a:srgbClr val="717171"/>
              </a:solidFill>
            </a:endParaRPr>
          </a:p>
        </p:txBody>
      </p:sp>
      <p:sp>
        <p:nvSpPr>
          <p:cNvPr id="8" name="Arc 7"/>
          <p:cNvSpPr/>
          <p:nvPr/>
        </p:nvSpPr>
        <p:spPr>
          <a:xfrm>
            <a:off x="-1345840" y="1496360"/>
            <a:ext cx="4885874" cy="2460600"/>
          </a:xfrm>
          <a:prstGeom prst="arc">
            <a:avLst>
              <a:gd name="adj1" fmla="val 13449730"/>
              <a:gd name="adj2" fmla="val 8126018"/>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solidFill>
                <a:srgbClr val="717171"/>
              </a:solidFill>
            </a:endParaRPr>
          </a:p>
        </p:txBody>
      </p:sp>
      <p:graphicFrame>
        <p:nvGraphicFramePr>
          <p:cNvPr id="9" name="Diagram 8"/>
          <p:cNvGraphicFramePr/>
          <p:nvPr>
            <p:extLst/>
          </p:nvPr>
        </p:nvGraphicFramePr>
        <p:xfrm>
          <a:off x="2802188" y="1513117"/>
          <a:ext cx="8862940" cy="260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109974" y="4690336"/>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Relevant Initiatives</a:t>
            </a:r>
            <a:endParaRPr lang="en-ZA" sz="1400" dirty="0">
              <a:solidFill>
                <a:srgbClr val="FFFFFF"/>
              </a:solidFill>
            </a:endParaRPr>
          </a:p>
        </p:txBody>
      </p:sp>
      <p:sp>
        <p:nvSpPr>
          <p:cNvPr id="11" name="Rectangle 10"/>
          <p:cNvSpPr/>
          <p:nvPr/>
        </p:nvSpPr>
        <p:spPr>
          <a:xfrm>
            <a:off x="5688004" y="4703627"/>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Communication &amp; Messaging</a:t>
            </a:r>
            <a:endParaRPr lang="en-ZA" sz="1400" dirty="0">
              <a:solidFill>
                <a:srgbClr val="FFFFFF"/>
              </a:solidFill>
            </a:endParaRPr>
          </a:p>
        </p:txBody>
      </p:sp>
      <p:grpSp>
        <p:nvGrpSpPr>
          <p:cNvPr id="12" name="Group 11"/>
          <p:cNvGrpSpPr/>
          <p:nvPr/>
        </p:nvGrpSpPr>
        <p:grpSpPr>
          <a:xfrm>
            <a:off x="4659951" y="4495554"/>
            <a:ext cx="1054100" cy="592138"/>
            <a:chOff x="800100" y="1273175"/>
            <a:chExt cx="4868863" cy="3275013"/>
          </a:xfrm>
          <a:solidFill>
            <a:schemeClr val="accent1">
              <a:lumMod val="60000"/>
              <a:lumOff val="40000"/>
            </a:schemeClr>
          </a:solidFill>
        </p:grpSpPr>
        <p:sp>
          <p:nvSpPr>
            <p:cNvPr id="13" name="Freeform 5"/>
            <p:cNvSpPr>
              <a:spLocks/>
            </p:cNvSpPr>
            <p:nvPr/>
          </p:nvSpPr>
          <p:spPr bwMode="auto">
            <a:xfrm>
              <a:off x="800100" y="1273175"/>
              <a:ext cx="2838450" cy="2665413"/>
            </a:xfrm>
            <a:custGeom>
              <a:avLst/>
              <a:gdLst/>
              <a:ahLst/>
              <a:cxnLst>
                <a:cxn ang="0">
                  <a:pos x="513" y="569"/>
                </a:cxn>
                <a:cxn ang="0">
                  <a:pos x="385" y="690"/>
                </a:cxn>
                <a:cxn ang="0">
                  <a:pos x="340" y="669"/>
                </a:cxn>
                <a:cxn ang="0">
                  <a:pos x="354" y="546"/>
                </a:cxn>
                <a:cxn ang="0">
                  <a:pos x="454" y="0"/>
                </a:cxn>
                <a:cxn ang="0">
                  <a:pos x="755" y="166"/>
                </a:cxn>
                <a:cxn ang="0">
                  <a:pos x="490" y="441"/>
                </a:cxn>
                <a:cxn ang="0">
                  <a:pos x="513" y="569"/>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6"/>
            <p:cNvSpPr>
              <a:spLocks noEditPoints="1"/>
            </p:cNvSpPr>
            <p:nvPr/>
          </p:nvSpPr>
          <p:spPr bwMode="auto">
            <a:xfrm>
              <a:off x="2547938" y="1978025"/>
              <a:ext cx="3121025" cy="2570163"/>
            </a:xfrm>
            <a:custGeom>
              <a:avLst/>
              <a:gdLst/>
              <a:ahLst/>
              <a:cxnLst>
                <a:cxn ang="0">
                  <a:pos x="257" y="254"/>
                </a:cxn>
                <a:cxn ang="0">
                  <a:pos x="257" y="322"/>
                </a:cxn>
                <a:cxn ang="0">
                  <a:pos x="257" y="254"/>
                </a:cxn>
                <a:cxn ang="0">
                  <a:pos x="380" y="254"/>
                </a:cxn>
                <a:cxn ang="0">
                  <a:pos x="380" y="322"/>
                </a:cxn>
                <a:cxn ang="0">
                  <a:pos x="380" y="254"/>
                </a:cxn>
                <a:cxn ang="0">
                  <a:pos x="504" y="254"/>
                </a:cxn>
                <a:cxn ang="0">
                  <a:pos x="504" y="322"/>
                </a:cxn>
                <a:cxn ang="0">
                  <a:pos x="504" y="254"/>
                </a:cxn>
                <a:cxn ang="0">
                  <a:pos x="480" y="520"/>
                </a:cxn>
                <a:cxn ang="0">
                  <a:pos x="494" y="643"/>
                </a:cxn>
                <a:cxn ang="0">
                  <a:pos x="449" y="664"/>
                </a:cxn>
                <a:cxn ang="0">
                  <a:pos x="303" y="526"/>
                </a:cxn>
                <a:cxn ang="0">
                  <a:pos x="74" y="369"/>
                </a:cxn>
                <a:cxn ang="0">
                  <a:pos x="380" y="0"/>
                </a:cxn>
                <a:cxn ang="0">
                  <a:pos x="480" y="520"/>
                </a:cxn>
                <a:cxn ang="0">
                  <a:pos x="434" y="578"/>
                </a:cxn>
                <a:cxn ang="0">
                  <a:pos x="425" y="503"/>
                </a:cxn>
                <a:cxn ang="0">
                  <a:pos x="425" y="503"/>
                </a:cxn>
                <a:cxn ang="0">
                  <a:pos x="446" y="475"/>
                </a:cxn>
                <a:cxn ang="0">
                  <a:pos x="380" y="52"/>
                </a:cxn>
                <a:cxn ang="0">
                  <a:pos x="315" y="475"/>
                </a:cxn>
                <a:cxn ang="0">
                  <a:pos x="332" y="483"/>
                </a:cxn>
                <a:cxn ang="0">
                  <a:pos x="434" y="578"/>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grpSp>
        <p:nvGrpSpPr>
          <p:cNvPr id="15" name="noun_project_0826.eps"/>
          <p:cNvGrpSpPr>
            <a:grpSpLocks/>
          </p:cNvGrpSpPr>
          <p:nvPr/>
        </p:nvGrpSpPr>
        <p:grpSpPr bwMode="auto">
          <a:xfrm>
            <a:off x="463582" y="4404592"/>
            <a:ext cx="671793" cy="694566"/>
            <a:chOff x="4044" y="2501"/>
            <a:chExt cx="290" cy="364"/>
          </a:xfrm>
          <a:solidFill>
            <a:schemeClr val="accent1">
              <a:lumMod val="60000"/>
              <a:lumOff val="40000"/>
            </a:schemeClr>
          </a:solidFill>
        </p:grpSpPr>
        <p:sp>
          <p:nvSpPr>
            <p:cNvPr id="16" name="Freeform 280"/>
            <p:cNvSpPr>
              <a:spLocks/>
            </p:cNvSpPr>
            <p:nvPr/>
          </p:nvSpPr>
          <p:spPr bwMode="auto">
            <a:xfrm>
              <a:off x="4161" y="2605"/>
              <a:ext cx="54" cy="54"/>
            </a:xfrm>
            <a:custGeom>
              <a:avLst/>
              <a:gdLst>
                <a:gd name="T0" fmla="*/ 3 w 486"/>
                <a:gd name="T1" fmla="*/ 0 h 485"/>
                <a:gd name="T2" fmla="*/ 4 w 486"/>
                <a:gd name="T3" fmla="*/ 0 h 485"/>
                <a:gd name="T4" fmla="*/ 4 w 486"/>
                <a:gd name="T5" fmla="*/ 0 h 485"/>
                <a:gd name="T6" fmla="*/ 4 w 486"/>
                <a:gd name="T7" fmla="*/ 0 h 485"/>
                <a:gd name="T8" fmla="*/ 5 w 486"/>
                <a:gd name="T9" fmla="*/ 1 h 485"/>
                <a:gd name="T10" fmla="*/ 5 w 486"/>
                <a:gd name="T11" fmla="*/ 1 h 485"/>
                <a:gd name="T12" fmla="*/ 5 w 486"/>
                <a:gd name="T13" fmla="*/ 1 h 485"/>
                <a:gd name="T14" fmla="*/ 6 w 486"/>
                <a:gd name="T15" fmla="*/ 2 h 485"/>
                <a:gd name="T16" fmla="*/ 6 w 486"/>
                <a:gd name="T17" fmla="*/ 2 h 485"/>
                <a:gd name="T18" fmla="*/ 6 w 486"/>
                <a:gd name="T19" fmla="*/ 2 h 485"/>
                <a:gd name="T20" fmla="*/ 6 w 486"/>
                <a:gd name="T21" fmla="*/ 3 h 485"/>
                <a:gd name="T22" fmla="*/ 6 w 486"/>
                <a:gd name="T23" fmla="*/ 3 h 485"/>
                <a:gd name="T24" fmla="*/ 6 w 486"/>
                <a:gd name="T25" fmla="*/ 4 h 485"/>
                <a:gd name="T26" fmla="*/ 6 w 486"/>
                <a:gd name="T27" fmla="*/ 4 h 485"/>
                <a:gd name="T28" fmla="*/ 6 w 486"/>
                <a:gd name="T29" fmla="*/ 5 h 485"/>
                <a:gd name="T30" fmla="*/ 5 w 486"/>
                <a:gd name="T31" fmla="*/ 5 h 485"/>
                <a:gd name="T32" fmla="*/ 5 w 486"/>
                <a:gd name="T33" fmla="*/ 5 h 485"/>
                <a:gd name="T34" fmla="*/ 5 w 486"/>
                <a:gd name="T35" fmla="*/ 6 h 485"/>
                <a:gd name="T36" fmla="*/ 4 w 486"/>
                <a:gd name="T37" fmla="*/ 6 h 485"/>
                <a:gd name="T38" fmla="*/ 4 w 486"/>
                <a:gd name="T39" fmla="*/ 6 h 485"/>
                <a:gd name="T40" fmla="*/ 3 w 486"/>
                <a:gd name="T41" fmla="*/ 6 h 485"/>
                <a:gd name="T42" fmla="*/ 3 w 486"/>
                <a:gd name="T43" fmla="*/ 6 h 485"/>
                <a:gd name="T44" fmla="*/ 3 w 486"/>
                <a:gd name="T45" fmla="*/ 6 h 485"/>
                <a:gd name="T46" fmla="*/ 2 w 486"/>
                <a:gd name="T47" fmla="*/ 6 h 485"/>
                <a:gd name="T48" fmla="*/ 2 w 486"/>
                <a:gd name="T49" fmla="*/ 6 h 485"/>
                <a:gd name="T50" fmla="*/ 1 w 486"/>
                <a:gd name="T51" fmla="*/ 6 h 485"/>
                <a:gd name="T52" fmla="*/ 1 w 486"/>
                <a:gd name="T53" fmla="*/ 5 h 485"/>
                <a:gd name="T54" fmla="*/ 1 w 486"/>
                <a:gd name="T55" fmla="*/ 5 h 485"/>
                <a:gd name="T56" fmla="*/ 0 w 486"/>
                <a:gd name="T57" fmla="*/ 5 h 485"/>
                <a:gd name="T58" fmla="*/ 0 w 486"/>
                <a:gd name="T59" fmla="*/ 4 h 485"/>
                <a:gd name="T60" fmla="*/ 0 w 486"/>
                <a:gd name="T61" fmla="*/ 4 h 485"/>
                <a:gd name="T62" fmla="*/ 0 w 486"/>
                <a:gd name="T63" fmla="*/ 3 h 485"/>
                <a:gd name="T64" fmla="*/ 0 w 486"/>
                <a:gd name="T65" fmla="*/ 3 h 485"/>
                <a:gd name="T66" fmla="*/ 0 w 486"/>
                <a:gd name="T67" fmla="*/ 3 h 485"/>
                <a:gd name="T68" fmla="*/ 0 w 486"/>
                <a:gd name="T69" fmla="*/ 2 h 485"/>
                <a:gd name="T70" fmla="*/ 0 w 486"/>
                <a:gd name="T71" fmla="*/ 2 h 485"/>
                <a:gd name="T72" fmla="*/ 0 w 486"/>
                <a:gd name="T73" fmla="*/ 1 h 485"/>
                <a:gd name="T74" fmla="*/ 1 w 486"/>
                <a:gd name="T75" fmla="*/ 1 h 485"/>
                <a:gd name="T76" fmla="*/ 1 w 486"/>
                <a:gd name="T77" fmla="*/ 1 h 485"/>
                <a:gd name="T78" fmla="*/ 1 w 486"/>
                <a:gd name="T79" fmla="*/ 0 h 485"/>
                <a:gd name="T80" fmla="*/ 2 w 486"/>
                <a:gd name="T81" fmla="*/ 0 h 485"/>
                <a:gd name="T82" fmla="*/ 2 w 486"/>
                <a:gd name="T83" fmla="*/ 0 h 485"/>
                <a:gd name="T84" fmla="*/ 3 w 486"/>
                <a:gd name="T85" fmla="*/ 0 h 485"/>
                <a:gd name="T86" fmla="*/ 3 w 486"/>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6"/>
                <a:gd name="T133" fmla="*/ 0 h 485"/>
                <a:gd name="T134" fmla="*/ 486 w 486"/>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6" h="485">
                  <a:moveTo>
                    <a:pt x="247" y="0"/>
                  </a:moveTo>
                  <a:lnTo>
                    <a:pt x="285" y="3"/>
                  </a:lnTo>
                  <a:lnTo>
                    <a:pt x="322" y="12"/>
                  </a:lnTo>
                  <a:lnTo>
                    <a:pt x="356" y="27"/>
                  </a:lnTo>
                  <a:lnTo>
                    <a:pt x="387" y="46"/>
                  </a:lnTo>
                  <a:lnTo>
                    <a:pt x="416" y="70"/>
                  </a:lnTo>
                  <a:lnTo>
                    <a:pt x="439" y="98"/>
                  </a:lnTo>
                  <a:lnTo>
                    <a:pt x="459" y="129"/>
                  </a:lnTo>
                  <a:lnTo>
                    <a:pt x="474" y="163"/>
                  </a:lnTo>
                  <a:lnTo>
                    <a:pt x="483" y="200"/>
                  </a:lnTo>
                  <a:lnTo>
                    <a:pt x="486" y="238"/>
                  </a:lnTo>
                  <a:lnTo>
                    <a:pt x="483" y="276"/>
                  </a:lnTo>
                  <a:lnTo>
                    <a:pt x="476" y="310"/>
                  </a:lnTo>
                  <a:lnTo>
                    <a:pt x="464" y="343"/>
                  </a:lnTo>
                  <a:lnTo>
                    <a:pt x="447" y="374"/>
                  </a:lnTo>
                  <a:lnTo>
                    <a:pt x="427" y="401"/>
                  </a:lnTo>
                  <a:lnTo>
                    <a:pt x="403" y="426"/>
                  </a:lnTo>
                  <a:lnTo>
                    <a:pt x="377" y="446"/>
                  </a:lnTo>
                  <a:lnTo>
                    <a:pt x="347" y="462"/>
                  </a:lnTo>
                  <a:lnTo>
                    <a:pt x="316" y="475"/>
                  </a:lnTo>
                  <a:lnTo>
                    <a:pt x="282" y="482"/>
                  </a:lnTo>
                  <a:lnTo>
                    <a:pt x="247" y="485"/>
                  </a:lnTo>
                  <a:lnTo>
                    <a:pt x="210" y="482"/>
                  </a:lnTo>
                  <a:lnTo>
                    <a:pt x="175" y="475"/>
                  </a:lnTo>
                  <a:lnTo>
                    <a:pt x="142" y="462"/>
                  </a:lnTo>
                  <a:lnTo>
                    <a:pt x="111" y="446"/>
                  </a:lnTo>
                  <a:lnTo>
                    <a:pt x="84" y="426"/>
                  </a:lnTo>
                  <a:lnTo>
                    <a:pt x="60" y="401"/>
                  </a:lnTo>
                  <a:lnTo>
                    <a:pt x="40" y="374"/>
                  </a:lnTo>
                  <a:lnTo>
                    <a:pt x="22" y="343"/>
                  </a:lnTo>
                  <a:lnTo>
                    <a:pt x="10" y="310"/>
                  </a:lnTo>
                  <a:lnTo>
                    <a:pt x="3" y="276"/>
                  </a:lnTo>
                  <a:lnTo>
                    <a:pt x="0" y="238"/>
                  </a:lnTo>
                  <a:lnTo>
                    <a:pt x="3" y="203"/>
                  </a:lnTo>
                  <a:lnTo>
                    <a:pt x="10" y="170"/>
                  </a:lnTo>
                  <a:lnTo>
                    <a:pt x="22" y="138"/>
                  </a:lnTo>
                  <a:lnTo>
                    <a:pt x="40" y="108"/>
                  </a:lnTo>
                  <a:lnTo>
                    <a:pt x="60" y="82"/>
                  </a:lnTo>
                  <a:lnTo>
                    <a:pt x="84" y="58"/>
                  </a:lnTo>
                  <a:lnTo>
                    <a:pt x="111" y="38"/>
                  </a:lnTo>
                  <a:lnTo>
                    <a:pt x="142" y="22"/>
                  </a:lnTo>
                  <a:lnTo>
                    <a:pt x="175" y="10"/>
                  </a:lnTo>
                  <a:lnTo>
                    <a:pt x="210" y="2"/>
                  </a:lnTo>
                  <a:lnTo>
                    <a:pt x="24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7" name="Freeform 281"/>
            <p:cNvSpPr>
              <a:spLocks noEditPoints="1"/>
            </p:cNvSpPr>
            <p:nvPr/>
          </p:nvSpPr>
          <p:spPr bwMode="auto">
            <a:xfrm>
              <a:off x="4095" y="2589"/>
              <a:ext cx="168" cy="276"/>
            </a:xfrm>
            <a:custGeom>
              <a:avLst/>
              <a:gdLst>
                <a:gd name="T0" fmla="*/ 6 w 1514"/>
                <a:gd name="T1" fmla="*/ 25 h 2489"/>
                <a:gd name="T2" fmla="*/ 6 w 1514"/>
                <a:gd name="T3" fmla="*/ 25 h 2489"/>
                <a:gd name="T4" fmla="*/ 5 w 1514"/>
                <a:gd name="T5" fmla="*/ 25 h 2489"/>
                <a:gd name="T6" fmla="*/ 5 w 1514"/>
                <a:gd name="T7" fmla="*/ 24 h 2489"/>
                <a:gd name="T8" fmla="*/ 17 w 1514"/>
                <a:gd name="T9" fmla="*/ 0 h 2489"/>
                <a:gd name="T10" fmla="*/ 18 w 1514"/>
                <a:gd name="T11" fmla="*/ 1 h 2489"/>
                <a:gd name="T12" fmla="*/ 19 w 1514"/>
                <a:gd name="T13" fmla="*/ 2 h 2489"/>
                <a:gd name="T14" fmla="*/ 16 w 1514"/>
                <a:gd name="T15" fmla="*/ 9 h 2489"/>
                <a:gd name="T16" fmla="*/ 18 w 1514"/>
                <a:gd name="T17" fmla="*/ 22 h 2489"/>
                <a:gd name="T18" fmla="*/ 18 w 1514"/>
                <a:gd name="T19" fmla="*/ 23 h 2489"/>
                <a:gd name="T20" fmla="*/ 14 w 1514"/>
                <a:gd name="T21" fmla="*/ 24 h 2489"/>
                <a:gd name="T22" fmla="*/ 14 w 1514"/>
                <a:gd name="T23" fmla="*/ 26 h 2489"/>
                <a:gd name="T24" fmla="*/ 14 w 1514"/>
                <a:gd name="T25" fmla="*/ 28 h 2489"/>
                <a:gd name="T26" fmla="*/ 14 w 1514"/>
                <a:gd name="T27" fmla="*/ 29 h 2489"/>
                <a:gd name="T28" fmla="*/ 14 w 1514"/>
                <a:gd name="T29" fmla="*/ 30 h 2489"/>
                <a:gd name="T30" fmla="*/ 14 w 1514"/>
                <a:gd name="T31" fmla="*/ 30 h 2489"/>
                <a:gd name="T32" fmla="*/ 13 w 1514"/>
                <a:gd name="T33" fmla="*/ 31 h 2489"/>
                <a:gd name="T34" fmla="*/ 12 w 1514"/>
                <a:gd name="T35" fmla="*/ 31 h 2489"/>
                <a:gd name="T36" fmla="*/ 11 w 1514"/>
                <a:gd name="T37" fmla="*/ 30 h 2489"/>
                <a:gd name="T38" fmla="*/ 10 w 1514"/>
                <a:gd name="T39" fmla="*/ 29 h 2489"/>
                <a:gd name="T40" fmla="*/ 10 w 1514"/>
                <a:gd name="T41" fmla="*/ 26 h 2489"/>
                <a:gd name="T42" fmla="*/ 10 w 1514"/>
                <a:gd name="T43" fmla="*/ 23 h 2489"/>
                <a:gd name="T44" fmla="*/ 10 w 1514"/>
                <a:gd name="T45" fmla="*/ 29 h 2489"/>
                <a:gd name="T46" fmla="*/ 9 w 1514"/>
                <a:gd name="T47" fmla="*/ 30 h 2489"/>
                <a:gd name="T48" fmla="*/ 9 w 1514"/>
                <a:gd name="T49" fmla="*/ 30 h 2489"/>
                <a:gd name="T50" fmla="*/ 8 w 1514"/>
                <a:gd name="T51" fmla="*/ 31 h 2489"/>
                <a:gd name="T52" fmla="*/ 7 w 1514"/>
                <a:gd name="T53" fmla="*/ 30 h 2489"/>
                <a:gd name="T54" fmla="*/ 7 w 1514"/>
                <a:gd name="T55" fmla="*/ 30 h 2489"/>
                <a:gd name="T56" fmla="*/ 6 w 1514"/>
                <a:gd name="T57" fmla="*/ 30 h 2489"/>
                <a:gd name="T58" fmla="*/ 4 w 1514"/>
                <a:gd name="T59" fmla="*/ 29 h 2489"/>
                <a:gd name="T60" fmla="*/ 3 w 1514"/>
                <a:gd name="T61" fmla="*/ 28 h 2489"/>
                <a:gd name="T62" fmla="*/ 1 w 1514"/>
                <a:gd name="T63" fmla="*/ 27 h 2489"/>
                <a:gd name="T64" fmla="*/ 0 w 1514"/>
                <a:gd name="T65" fmla="*/ 26 h 2489"/>
                <a:gd name="T66" fmla="*/ 0 w 1514"/>
                <a:gd name="T67" fmla="*/ 25 h 2489"/>
                <a:gd name="T68" fmla="*/ 0 w 1514"/>
                <a:gd name="T69" fmla="*/ 25 h 2489"/>
                <a:gd name="T70" fmla="*/ 1 w 1514"/>
                <a:gd name="T71" fmla="*/ 24 h 2489"/>
                <a:gd name="T72" fmla="*/ 1 w 1514"/>
                <a:gd name="T73" fmla="*/ 24 h 2489"/>
                <a:gd name="T74" fmla="*/ 2 w 1514"/>
                <a:gd name="T75" fmla="*/ 24 h 2489"/>
                <a:gd name="T76" fmla="*/ 6 w 1514"/>
                <a:gd name="T77" fmla="*/ 23 h 2489"/>
                <a:gd name="T78" fmla="*/ 3 w 1514"/>
                <a:gd name="T79" fmla="*/ 23 h 2489"/>
                <a:gd name="T80" fmla="*/ 7 w 1514"/>
                <a:gd name="T81" fmla="*/ 15 h 2489"/>
                <a:gd name="T82" fmla="*/ 4 w 1514"/>
                <a:gd name="T83" fmla="*/ 9 h 2489"/>
                <a:gd name="T84" fmla="*/ 4 w 1514"/>
                <a:gd name="T85" fmla="*/ 7 h 2489"/>
                <a:gd name="T86" fmla="*/ 3 w 1514"/>
                <a:gd name="T87" fmla="*/ 6 h 2489"/>
                <a:gd name="T88" fmla="*/ 3 w 1514"/>
                <a:gd name="T89" fmla="*/ 4 h 2489"/>
                <a:gd name="T90" fmla="*/ 2 w 1514"/>
                <a:gd name="T91" fmla="*/ 3 h 2489"/>
                <a:gd name="T92" fmla="*/ 2 w 1514"/>
                <a:gd name="T93" fmla="*/ 2 h 2489"/>
                <a:gd name="T94" fmla="*/ 2 w 1514"/>
                <a:gd name="T95" fmla="*/ 1 h 2489"/>
                <a:gd name="T96" fmla="*/ 3 w 1514"/>
                <a:gd name="T97" fmla="*/ 0 h 2489"/>
                <a:gd name="T98" fmla="*/ 4 w 1514"/>
                <a:gd name="T99" fmla="*/ 0 h 2489"/>
                <a:gd name="T100" fmla="*/ 5 w 1514"/>
                <a:gd name="T101" fmla="*/ 1 h 2489"/>
                <a:gd name="T102" fmla="*/ 13 w 1514"/>
                <a:gd name="T103" fmla="*/ 8 h 2489"/>
                <a:gd name="T104" fmla="*/ 16 w 1514"/>
                <a:gd name="T105" fmla="*/ 1 h 2489"/>
                <a:gd name="T106" fmla="*/ 16 w 1514"/>
                <a:gd name="T107" fmla="*/ 0 h 2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4"/>
                <a:gd name="T163" fmla="*/ 0 h 2489"/>
                <a:gd name="T164" fmla="*/ 1514 w 1514"/>
                <a:gd name="T165" fmla="*/ 2489 h 2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4" h="2489">
                  <a:moveTo>
                    <a:pt x="479" y="1943"/>
                  </a:moveTo>
                  <a:lnTo>
                    <a:pt x="479" y="1968"/>
                  </a:lnTo>
                  <a:lnTo>
                    <a:pt x="479" y="1994"/>
                  </a:lnTo>
                  <a:lnTo>
                    <a:pt x="479" y="2019"/>
                  </a:lnTo>
                  <a:lnTo>
                    <a:pt x="479" y="2040"/>
                  </a:lnTo>
                  <a:lnTo>
                    <a:pt x="479" y="2057"/>
                  </a:lnTo>
                  <a:lnTo>
                    <a:pt x="469" y="2050"/>
                  </a:lnTo>
                  <a:lnTo>
                    <a:pt x="456" y="2041"/>
                  </a:lnTo>
                  <a:lnTo>
                    <a:pt x="440" y="2032"/>
                  </a:lnTo>
                  <a:lnTo>
                    <a:pt x="424" y="2022"/>
                  </a:lnTo>
                  <a:lnTo>
                    <a:pt x="409" y="2013"/>
                  </a:lnTo>
                  <a:lnTo>
                    <a:pt x="417" y="2000"/>
                  </a:lnTo>
                  <a:lnTo>
                    <a:pt x="428" y="1984"/>
                  </a:lnTo>
                  <a:lnTo>
                    <a:pt x="442" y="1970"/>
                  </a:lnTo>
                  <a:lnTo>
                    <a:pt x="459" y="1956"/>
                  </a:lnTo>
                  <a:lnTo>
                    <a:pt x="479" y="1943"/>
                  </a:lnTo>
                  <a:close/>
                  <a:moveTo>
                    <a:pt x="1377" y="0"/>
                  </a:moveTo>
                  <a:lnTo>
                    <a:pt x="1401" y="1"/>
                  </a:lnTo>
                  <a:lnTo>
                    <a:pt x="1428" y="9"/>
                  </a:lnTo>
                  <a:lnTo>
                    <a:pt x="1453" y="19"/>
                  </a:lnTo>
                  <a:lnTo>
                    <a:pt x="1475" y="32"/>
                  </a:lnTo>
                  <a:lnTo>
                    <a:pt x="1491" y="47"/>
                  </a:lnTo>
                  <a:lnTo>
                    <a:pt x="1503" y="65"/>
                  </a:lnTo>
                  <a:lnTo>
                    <a:pt x="1511" y="86"/>
                  </a:lnTo>
                  <a:lnTo>
                    <a:pt x="1514" y="111"/>
                  </a:lnTo>
                  <a:lnTo>
                    <a:pt x="1512" y="137"/>
                  </a:lnTo>
                  <a:lnTo>
                    <a:pt x="1507" y="169"/>
                  </a:lnTo>
                  <a:lnTo>
                    <a:pt x="1496" y="202"/>
                  </a:lnTo>
                  <a:lnTo>
                    <a:pt x="1333" y="698"/>
                  </a:lnTo>
                  <a:lnTo>
                    <a:pt x="1333" y="702"/>
                  </a:lnTo>
                  <a:lnTo>
                    <a:pt x="1332" y="707"/>
                  </a:lnTo>
                  <a:lnTo>
                    <a:pt x="1154" y="1200"/>
                  </a:lnTo>
                  <a:lnTo>
                    <a:pt x="1470" y="1815"/>
                  </a:lnTo>
                  <a:lnTo>
                    <a:pt x="1473" y="1823"/>
                  </a:lnTo>
                  <a:lnTo>
                    <a:pt x="1473" y="1832"/>
                  </a:lnTo>
                  <a:lnTo>
                    <a:pt x="1470" y="1840"/>
                  </a:lnTo>
                  <a:lnTo>
                    <a:pt x="1464" y="1847"/>
                  </a:lnTo>
                  <a:lnTo>
                    <a:pt x="1456" y="1851"/>
                  </a:lnTo>
                  <a:lnTo>
                    <a:pt x="1447" y="1853"/>
                  </a:lnTo>
                  <a:lnTo>
                    <a:pt x="1174" y="1852"/>
                  </a:lnTo>
                  <a:lnTo>
                    <a:pt x="1174" y="1895"/>
                  </a:lnTo>
                  <a:lnTo>
                    <a:pt x="1174" y="1939"/>
                  </a:lnTo>
                  <a:lnTo>
                    <a:pt x="1174" y="1983"/>
                  </a:lnTo>
                  <a:lnTo>
                    <a:pt x="1174" y="2028"/>
                  </a:lnTo>
                  <a:lnTo>
                    <a:pt x="1174" y="2072"/>
                  </a:lnTo>
                  <a:lnTo>
                    <a:pt x="1174" y="2115"/>
                  </a:lnTo>
                  <a:lnTo>
                    <a:pt x="1173" y="2156"/>
                  </a:lnTo>
                  <a:lnTo>
                    <a:pt x="1173" y="2194"/>
                  </a:lnTo>
                  <a:lnTo>
                    <a:pt x="1173" y="2229"/>
                  </a:lnTo>
                  <a:lnTo>
                    <a:pt x="1173" y="2261"/>
                  </a:lnTo>
                  <a:lnTo>
                    <a:pt x="1173" y="2287"/>
                  </a:lnTo>
                  <a:lnTo>
                    <a:pt x="1173" y="2310"/>
                  </a:lnTo>
                  <a:lnTo>
                    <a:pt x="1173" y="2326"/>
                  </a:lnTo>
                  <a:lnTo>
                    <a:pt x="1173" y="2336"/>
                  </a:lnTo>
                  <a:lnTo>
                    <a:pt x="1173" y="2340"/>
                  </a:lnTo>
                  <a:lnTo>
                    <a:pt x="1171" y="2369"/>
                  </a:lnTo>
                  <a:lnTo>
                    <a:pt x="1166" y="2394"/>
                  </a:lnTo>
                  <a:lnTo>
                    <a:pt x="1159" y="2416"/>
                  </a:lnTo>
                  <a:lnTo>
                    <a:pt x="1149" y="2434"/>
                  </a:lnTo>
                  <a:lnTo>
                    <a:pt x="1136" y="2448"/>
                  </a:lnTo>
                  <a:lnTo>
                    <a:pt x="1122" y="2461"/>
                  </a:lnTo>
                  <a:lnTo>
                    <a:pt x="1108" y="2470"/>
                  </a:lnTo>
                  <a:lnTo>
                    <a:pt x="1093" y="2477"/>
                  </a:lnTo>
                  <a:lnTo>
                    <a:pt x="1077" y="2482"/>
                  </a:lnTo>
                  <a:lnTo>
                    <a:pt x="1062" y="2485"/>
                  </a:lnTo>
                  <a:lnTo>
                    <a:pt x="1048" y="2487"/>
                  </a:lnTo>
                  <a:lnTo>
                    <a:pt x="1035" y="2489"/>
                  </a:lnTo>
                  <a:lnTo>
                    <a:pt x="1024" y="2489"/>
                  </a:lnTo>
                  <a:lnTo>
                    <a:pt x="1011" y="2488"/>
                  </a:lnTo>
                  <a:lnTo>
                    <a:pt x="994" y="2486"/>
                  </a:lnTo>
                  <a:lnTo>
                    <a:pt x="975" y="2482"/>
                  </a:lnTo>
                  <a:lnTo>
                    <a:pt x="955" y="2475"/>
                  </a:lnTo>
                  <a:lnTo>
                    <a:pt x="935" y="2464"/>
                  </a:lnTo>
                  <a:lnTo>
                    <a:pt x="919" y="2456"/>
                  </a:lnTo>
                  <a:lnTo>
                    <a:pt x="899" y="2445"/>
                  </a:lnTo>
                  <a:lnTo>
                    <a:pt x="876" y="2433"/>
                  </a:lnTo>
                  <a:lnTo>
                    <a:pt x="849" y="2419"/>
                  </a:lnTo>
                  <a:lnTo>
                    <a:pt x="820" y="2403"/>
                  </a:lnTo>
                  <a:lnTo>
                    <a:pt x="825" y="2380"/>
                  </a:lnTo>
                  <a:lnTo>
                    <a:pt x="827" y="2351"/>
                  </a:lnTo>
                  <a:lnTo>
                    <a:pt x="827" y="2075"/>
                  </a:lnTo>
                  <a:lnTo>
                    <a:pt x="843" y="2084"/>
                  </a:lnTo>
                  <a:lnTo>
                    <a:pt x="860" y="2093"/>
                  </a:lnTo>
                  <a:lnTo>
                    <a:pt x="876" y="2103"/>
                  </a:lnTo>
                  <a:lnTo>
                    <a:pt x="876" y="1851"/>
                  </a:lnTo>
                  <a:lnTo>
                    <a:pt x="799" y="1851"/>
                  </a:lnTo>
                  <a:lnTo>
                    <a:pt x="801" y="2351"/>
                  </a:lnTo>
                  <a:lnTo>
                    <a:pt x="799" y="2373"/>
                  </a:lnTo>
                  <a:lnTo>
                    <a:pt x="796" y="2391"/>
                  </a:lnTo>
                  <a:lnTo>
                    <a:pt x="787" y="2413"/>
                  </a:lnTo>
                  <a:lnTo>
                    <a:pt x="776" y="2430"/>
                  </a:lnTo>
                  <a:lnTo>
                    <a:pt x="762" y="2445"/>
                  </a:lnTo>
                  <a:lnTo>
                    <a:pt x="748" y="2457"/>
                  </a:lnTo>
                  <a:lnTo>
                    <a:pt x="732" y="2466"/>
                  </a:lnTo>
                  <a:lnTo>
                    <a:pt x="715" y="2473"/>
                  </a:lnTo>
                  <a:lnTo>
                    <a:pt x="700" y="2478"/>
                  </a:lnTo>
                  <a:lnTo>
                    <a:pt x="685" y="2482"/>
                  </a:lnTo>
                  <a:lnTo>
                    <a:pt x="671" y="2484"/>
                  </a:lnTo>
                  <a:lnTo>
                    <a:pt x="659" y="2485"/>
                  </a:lnTo>
                  <a:lnTo>
                    <a:pt x="650" y="2485"/>
                  </a:lnTo>
                  <a:lnTo>
                    <a:pt x="635" y="2484"/>
                  </a:lnTo>
                  <a:lnTo>
                    <a:pt x="615" y="2482"/>
                  </a:lnTo>
                  <a:lnTo>
                    <a:pt x="593" y="2476"/>
                  </a:lnTo>
                  <a:lnTo>
                    <a:pt x="592" y="2475"/>
                  </a:lnTo>
                  <a:lnTo>
                    <a:pt x="587" y="2473"/>
                  </a:lnTo>
                  <a:lnTo>
                    <a:pt x="579" y="2470"/>
                  </a:lnTo>
                  <a:lnTo>
                    <a:pt x="571" y="2466"/>
                  </a:lnTo>
                  <a:lnTo>
                    <a:pt x="564" y="2462"/>
                  </a:lnTo>
                  <a:lnTo>
                    <a:pt x="558" y="2459"/>
                  </a:lnTo>
                  <a:lnTo>
                    <a:pt x="537" y="2447"/>
                  </a:lnTo>
                  <a:lnTo>
                    <a:pt x="512" y="2434"/>
                  </a:lnTo>
                  <a:lnTo>
                    <a:pt x="483" y="2419"/>
                  </a:lnTo>
                  <a:lnTo>
                    <a:pt x="453" y="2401"/>
                  </a:lnTo>
                  <a:lnTo>
                    <a:pt x="419" y="2384"/>
                  </a:lnTo>
                  <a:lnTo>
                    <a:pt x="384" y="2365"/>
                  </a:lnTo>
                  <a:lnTo>
                    <a:pt x="348" y="2345"/>
                  </a:lnTo>
                  <a:lnTo>
                    <a:pt x="312" y="2326"/>
                  </a:lnTo>
                  <a:lnTo>
                    <a:pt x="276" y="2307"/>
                  </a:lnTo>
                  <a:lnTo>
                    <a:pt x="240" y="2287"/>
                  </a:lnTo>
                  <a:lnTo>
                    <a:pt x="205" y="2268"/>
                  </a:lnTo>
                  <a:lnTo>
                    <a:pt x="174" y="2250"/>
                  </a:lnTo>
                  <a:lnTo>
                    <a:pt x="144" y="2234"/>
                  </a:lnTo>
                  <a:lnTo>
                    <a:pt x="116" y="2219"/>
                  </a:lnTo>
                  <a:lnTo>
                    <a:pt x="94" y="2207"/>
                  </a:lnTo>
                  <a:lnTo>
                    <a:pt x="75" y="2195"/>
                  </a:lnTo>
                  <a:lnTo>
                    <a:pt x="50" y="2179"/>
                  </a:lnTo>
                  <a:lnTo>
                    <a:pt x="31" y="2161"/>
                  </a:lnTo>
                  <a:lnTo>
                    <a:pt x="17" y="2142"/>
                  </a:lnTo>
                  <a:lnTo>
                    <a:pt x="8" y="2123"/>
                  </a:lnTo>
                  <a:lnTo>
                    <a:pt x="2" y="2104"/>
                  </a:lnTo>
                  <a:lnTo>
                    <a:pt x="0" y="2084"/>
                  </a:lnTo>
                  <a:lnTo>
                    <a:pt x="1" y="2065"/>
                  </a:lnTo>
                  <a:lnTo>
                    <a:pt x="3" y="2048"/>
                  </a:lnTo>
                  <a:lnTo>
                    <a:pt x="7" y="2031"/>
                  </a:lnTo>
                  <a:lnTo>
                    <a:pt x="12" y="2017"/>
                  </a:lnTo>
                  <a:lnTo>
                    <a:pt x="17" y="2005"/>
                  </a:lnTo>
                  <a:lnTo>
                    <a:pt x="22" y="1994"/>
                  </a:lnTo>
                  <a:lnTo>
                    <a:pt x="29" y="1985"/>
                  </a:lnTo>
                  <a:lnTo>
                    <a:pt x="36" y="1975"/>
                  </a:lnTo>
                  <a:lnTo>
                    <a:pt x="44" y="1964"/>
                  </a:lnTo>
                  <a:lnTo>
                    <a:pt x="55" y="1953"/>
                  </a:lnTo>
                  <a:lnTo>
                    <a:pt x="66" y="1942"/>
                  </a:lnTo>
                  <a:lnTo>
                    <a:pt x="81" y="1932"/>
                  </a:lnTo>
                  <a:lnTo>
                    <a:pt x="96" y="1924"/>
                  </a:lnTo>
                  <a:lnTo>
                    <a:pt x="113" y="1918"/>
                  </a:lnTo>
                  <a:lnTo>
                    <a:pt x="132" y="1915"/>
                  </a:lnTo>
                  <a:lnTo>
                    <a:pt x="152" y="1915"/>
                  </a:lnTo>
                  <a:lnTo>
                    <a:pt x="175" y="1918"/>
                  </a:lnTo>
                  <a:lnTo>
                    <a:pt x="199" y="1926"/>
                  </a:lnTo>
                  <a:lnTo>
                    <a:pt x="226" y="1939"/>
                  </a:lnTo>
                  <a:lnTo>
                    <a:pt x="506" y="2102"/>
                  </a:lnTo>
                  <a:lnTo>
                    <a:pt x="505" y="1855"/>
                  </a:lnTo>
                  <a:lnTo>
                    <a:pt x="243" y="1857"/>
                  </a:lnTo>
                  <a:lnTo>
                    <a:pt x="234" y="1855"/>
                  </a:lnTo>
                  <a:lnTo>
                    <a:pt x="227" y="1851"/>
                  </a:lnTo>
                  <a:lnTo>
                    <a:pt x="221" y="1845"/>
                  </a:lnTo>
                  <a:lnTo>
                    <a:pt x="218" y="1836"/>
                  </a:lnTo>
                  <a:lnTo>
                    <a:pt x="218" y="1827"/>
                  </a:lnTo>
                  <a:lnTo>
                    <a:pt x="220" y="1819"/>
                  </a:lnTo>
                  <a:lnTo>
                    <a:pt x="529" y="1208"/>
                  </a:lnTo>
                  <a:lnTo>
                    <a:pt x="352" y="722"/>
                  </a:lnTo>
                  <a:lnTo>
                    <a:pt x="351" y="717"/>
                  </a:lnTo>
                  <a:lnTo>
                    <a:pt x="351" y="714"/>
                  </a:lnTo>
                  <a:lnTo>
                    <a:pt x="344" y="696"/>
                  </a:lnTo>
                  <a:lnTo>
                    <a:pt x="337" y="675"/>
                  </a:lnTo>
                  <a:lnTo>
                    <a:pt x="329" y="649"/>
                  </a:lnTo>
                  <a:lnTo>
                    <a:pt x="320" y="621"/>
                  </a:lnTo>
                  <a:lnTo>
                    <a:pt x="310" y="590"/>
                  </a:lnTo>
                  <a:lnTo>
                    <a:pt x="298" y="558"/>
                  </a:lnTo>
                  <a:lnTo>
                    <a:pt x="288" y="525"/>
                  </a:lnTo>
                  <a:lnTo>
                    <a:pt x="276" y="490"/>
                  </a:lnTo>
                  <a:lnTo>
                    <a:pt x="265" y="455"/>
                  </a:lnTo>
                  <a:lnTo>
                    <a:pt x="253" y="421"/>
                  </a:lnTo>
                  <a:lnTo>
                    <a:pt x="242" y="387"/>
                  </a:lnTo>
                  <a:lnTo>
                    <a:pt x="232" y="354"/>
                  </a:lnTo>
                  <a:lnTo>
                    <a:pt x="222" y="325"/>
                  </a:lnTo>
                  <a:lnTo>
                    <a:pt x="213" y="296"/>
                  </a:lnTo>
                  <a:lnTo>
                    <a:pt x="204" y="271"/>
                  </a:lnTo>
                  <a:lnTo>
                    <a:pt x="197" y="249"/>
                  </a:lnTo>
                  <a:lnTo>
                    <a:pt x="191" y="231"/>
                  </a:lnTo>
                  <a:lnTo>
                    <a:pt x="187" y="218"/>
                  </a:lnTo>
                  <a:lnTo>
                    <a:pt x="184" y="209"/>
                  </a:lnTo>
                  <a:lnTo>
                    <a:pt x="183" y="206"/>
                  </a:lnTo>
                  <a:lnTo>
                    <a:pt x="173" y="172"/>
                  </a:lnTo>
                  <a:lnTo>
                    <a:pt x="168" y="141"/>
                  </a:lnTo>
                  <a:lnTo>
                    <a:pt x="166" y="114"/>
                  </a:lnTo>
                  <a:lnTo>
                    <a:pt x="169" y="90"/>
                  </a:lnTo>
                  <a:lnTo>
                    <a:pt x="177" y="69"/>
                  </a:lnTo>
                  <a:lnTo>
                    <a:pt x="188" y="50"/>
                  </a:lnTo>
                  <a:lnTo>
                    <a:pt x="204" y="35"/>
                  </a:lnTo>
                  <a:lnTo>
                    <a:pt x="226" y="23"/>
                  </a:lnTo>
                  <a:lnTo>
                    <a:pt x="251" y="13"/>
                  </a:lnTo>
                  <a:lnTo>
                    <a:pt x="278" y="5"/>
                  </a:lnTo>
                  <a:lnTo>
                    <a:pt x="303" y="3"/>
                  </a:lnTo>
                  <a:lnTo>
                    <a:pt x="326" y="6"/>
                  </a:lnTo>
                  <a:lnTo>
                    <a:pt x="346" y="15"/>
                  </a:lnTo>
                  <a:lnTo>
                    <a:pt x="366" y="27"/>
                  </a:lnTo>
                  <a:lnTo>
                    <a:pt x="384" y="44"/>
                  </a:lnTo>
                  <a:lnTo>
                    <a:pt x="400" y="67"/>
                  </a:lnTo>
                  <a:lnTo>
                    <a:pt x="414" y="94"/>
                  </a:lnTo>
                  <a:lnTo>
                    <a:pt x="426" y="127"/>
                  </a:lnTo>
                  <a:lnTo>
                    <a:pt x="610" y="684"/>
                  </a:lnTo>
                  <a:lnTo>
                    <a:pt x="1075" y="677"/>
                  </a:lnTo>
                  <a:lnTo>
                    <a:pt x="1074" y="673"/>
                  </a:lnTo>
                  <a:lnTo>
                    <a:pt x="1074" y="667"/>
                  </a:lnTo>
                  <a:lnTo>
                    <a:pt x="1075" y="663"/>
                  </a:lnTo>
                  <a:lnTo>
                    <a:pt x="1254" y="123"/>
                  </a:lnTo>
                  <a:lnTo>
                    <a:pt x="1266" y="90"/>
                  </a:lnTo>
                  <a:lnTo>
                    <a:pt x="1280" y="64"/>
                  </a:lnTo>
                  <a:lnTo>
                    <a:pt x="1296" y="41"/>
                  </a:lnTo>
                  <a:lnTo>
                    <a:pt x="1313" y="24"/>
                  </a:lnTo>
                  <a:lnTo>
                    <a:pt x="1333" y="11"/>
                  </a:lnTo>
                  <a:lnTo>
                    <a:pt x="1354" y="3"/>
                  </a:lnTo>
                  <a:lnTo>
                    <a:pt x="137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8" name="Freeform 282"/>
            <p:cNvSpPr>
              <a:spLocks/>
            </p:cNvSpPr>
            <p:nvPr/>
          </p:nvSpPr>
          <p:spPr bwMode="auto">
            <a:xfrm>
              <a:off x="4044" y="2501"/>
              <a:ext cx="107" cy="95"/>
            </a:xfrm>
            <a:custGeom>
              <a:avLst/>
              <a:gdLst>
                <a:gd name="T0" fmla="*/ 6 w 964"/>
                <a:gd name="T1" fmla="*/ 0 h 858"/>
                <a:gd name="T2" fmla="*/ 7 w 964"/>
                <a:gd name="T3" fmla="*/ 0 h 858"/>
                <a:gd name="T4" fmla="*/ 8 w 964"/>
                <a:gd name="T5" fmla="*/ 1 h 858"/>
                <a:gd name="T6" fmla="*/ 9 w 964"/>
                <a:gd name="T7" fmla="*/ 1 h 858"/>
                <a:gd name="T8" fmla="*/ 9 w 964"/>
                <a:gd name="T9" fmla="*/ 1 h 858"/>
                <a:gd name="T10" fmla="*/ 10 w 964"/>
                <a:gd name="T11" fmla="*/ 1 h 858"/>
                <a:gd name="T12" fmla="*/ 11 w 964"/>
                <a:gd name="T13" fmla="*/ 2 h 858"/>
                <a:gd name="T14" fmla="*/ 11 w 964"/>
                <a:gd name="T15" fmla="*/ 2 h 858"/>
                <a:gd name="T16" fmla="*/ 12 w 964"/>
                <a:gd name="T17" fmla="*/ 3 h 858"/>
                <a:gd name="T18" fmla="*/ 12 w 964"/>
                <a:gd name="T19" fmla="*/ 4 h 858"/>
                <a:gd name="T20" fmla="*/ 12 w 964"/>
                <a:gd name="T21" fmla="*/ 4 h 858"/>
                <a:gd name="T22" fmla="*/ 11 w 964"/>
                <a:gd name="T23" fmla="*/ 5 h 858"/>
                <a:gd name="T24" fmla="*/ 12 w 964"/>
                <a:gd name="T25" fmla="*/ 6 h 858"/>
                <a:gd name="T26" fmla="*/ 12 w 964"/>
                <a:gd name="T27" fmla="*/ 6 h 858"/>
                <a:gd name="T28" fmla="*/ 12 w 964"/>
                <a:gd name="T29" fmla="*/ 7 h 858"/>
                <a:gd name="T30" fmla="*/ 11 w 964"/>
                <a:gd name="T31" fmla="*/ 8 h 858"/>
                <a:gd name="T32" fmla="*/ 11 w 964"/>
                <a:gd name="T33" fmla="*/ 9 h 858"/>
                <a:gd name="T34" fmla="*/ 10 w 964"/>
                <a:gd name="T35" fmla="*/ 9 h 858"/>
                <a:gd name="T36" fmla="*/ 9 w 964"/>
                <a:gd name="T37" fmla="*/ 9 h 858"/>
                <a:gd name="T38" fmla="*/ 8 w 964"/>
                <a:gd name="T39" fmla="*/ 10 h 858"/>
                <a:gd name="T40" fmla="*/ 8 w 964"/>
                <a:gd name="T41" fmla="*/ 10 h 858"/>
                <a:gd name="T42" fmla="*/ 7 w 964"/>
                <a:gd name="T43" fmla="*/ 10 h 858"/>
                <a:gd name="T44" fmla="*/ 6 w 964"/>
                <a:gd name="T45" fmla="*/ 11 h 858"/>
                <a:gd name="T46" fmla="*/ 5 w 964"/>
                <a:gd name="T47" fmla="*/ 10 h 858"/>
                <a:gd name="T48" fmla="*/ 4 w 964"/>
                <a:gd name="T49" fmla="*/ 10 h 858"/>
                <a:gd name="T50" fmla="*/ 3 w 964"/>
                <a:gd name="T51" fmla="*/ 9 h 858"/>
                <a:gd name="T52" fmla="*/ 3 w 964"/>
                <a:gd name="T53" fmla="*/ 9 h 858"/>
                <a:gd name="T54" fmla="*/ 2 w 964"/>
                <a:gd name="T55" fmla="*/ 8 h 858"/>
                <a:gd name="T56" fmla="*/ 2 w 964"/>
                <a:gd name="T57" fmla="*/ 8 h 858"/>
                <a:gd name="T58" fmla="*/ 1 w 964"/>
                <a:gd name="T59" fmla="*/ 8 h 858"/>
                <a:gd name="T60" fmla="*/ 1 w 964"/>
                <a:gd name="T61" fmla="*/ 7 h 858"/>
                <a:gd name="T62" fmla="*/ 0 w 964"/>
                <a:gd name="T63" fmla="*/ 7 h 858"/>
                <a:gd name="T64" fmla="*/ 0 w 964"/>
                <a:gd name="T65" fmla="*/ 6 h 858"/>
                <a:gd name="T66" fmla="*/ 0 w 964"/>
                <a:gd name="T67" fmla="*/ 5 h 858"/>
                <a:gd name="T68" fmla="*/ 0 w 964"/>
                <a:gd name="T69" fmla="*/ 5 h 858"/>
                <a:gd name="T70" fmla="*/ 1 w 964"/>
                <a:gd name="T71" fmla="*/ 4 h 858"/>
                <a:gd name="T72" fmla="*/ 1 w 964"/>
                <a:gd name="T73" fmla="*/ 3 h 858"/>
                <a:gd name="T74" fmla="*/ 1 w 964"/>
                <a:gd name="T75" fmla="*/ 3 h 858"/>
                <a:gd name="T76" fmla="*/ 2 w 964"/>
                <a:gd name="T77" fmla="*/ 2 h 858"/>
                <a:gd name="T78" fmla="*/ 2 w 964"/>
                <a:gd name="T79" fmla="*/ 2 h 858"/>
                <a:gd name="T80" fmla="*/ 3 w 964"/>
                <a:gd name="T81" fmla="*/ 1 h 858"/>
                <a:gd name="T82" fmla="*/ 4 w 964"/>
                <a:gd name="T83" fmla="*/ 1 h 858"/>
                <a:gd name="T84" fmla="*/ 4 w 964"/>
                <a:gd name="T85" fmla="*/ 0 h 858"/>
                <a:gd name="T86" fmla="*/ 5 w 964"/>
                <a:gd name="T87" fmla="*/ 0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4"/>
                <a:gd name="T133" fmla="*/ 0 h 858"/>
                <a:gd name="T134" fmla="*/ 964 w 964"/>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4" h="858">
                  <a:moveTo>
                    <a:pt x="473" y="0"/>
                  </a:moveTo>
                  <a:lnTo>
                    <a:pt x="512" y="2"/>
                  </a:lnTo>
                  <a:lnTo>
                    <a:pt x="549" y="10"/>
                  </a:lnTo>
                  <a:lnTo>
                    <a:pt x="585" y="22"/>
                  </a:lnTo>
                  <a:lnTo>
                    <a:pt x="617" y="39"/>
                  </a:lnTo>
                  <a:lnTo>
                    <a:pt x="648" y="59"/>
                  </a:lnTo>
                  <a:lnTo>
                    <a:pt x="676" y="82"/>
                  </a:lnTo>
                  <a:lnTo>
                    <a:pt x="700" y="110"/>
                  </a:lnTo>
                  <a:lnTo>
                    <a:pt x="723" y="103"/>
                  </a:lnTo>
                  <a:lnTo>
                    <a:pt x="747" y="98"/>
                  </a:lnTo>
                  <a:lnTo>
                    <a:pt x="772" y="96"/>
                  </a:lnTo>
                  <a:lnTo>
                    <a:pt x="806" y="99"/>
                  </a:lnTo>
                  <a:lnTo>
                    <a:pt x="839" y="108"/>
                  </a:lnTo>
                  <a:lnTo>
                    <a:pt x="869" y="122"/>
                  </a:lnTo>
                  <a:lnTo>
                    <a:pt x="895" y="142"/>
                  </a:lnTo>
                  <a:lnTo>
                    <a:pt x="919" y="164"/>
                  </a:lnTo>
                  <a:lnTo>
                    <a:pt x="938" y="192"/>
                  </a:lnTo>
                  <a:lnTo>
                    <a:pt x="953" y="221"/>
                  </a:lnTo>
                  <a:lnTo>
                    <a:pt x="961" y="254"/>
                  </a:lnTo>
                  <a:lnTo>
                    <a:pt x="964" y="288"/>
                  </a:lnTo>
                  <a:lnTo>
                    <a:pt x="962" y="318"/>
                  </a:lnTo>
                  <a:lnTo>
                    <a:pt x="955" y="348"/>
                  </a:lnTo>
                  <a:lnTo>
                    <a:pt x="943" y="374"/>
                  </a:lnTo>
                  <a:lnTo>
                    <a:pt x="929" y="399"/>
                  </a:lnTo>
                  <a:lnTo>
                    <a:pt x="941" y="426"/>
                  </a:lnTo>
                  <a:lnTo>
                    <a:pt x="952" y="455"/>
                  </a:lnTo>
                  <a:lnTo>
                    <a:pt x="958" y="484"/>
                  </a:lnTo>
                  <a:lnTo>
                    <a:pt x="960" y="516"/>
                  </a:lnTo>
                  <a:lnTo>
                    <a:pt x="957" y="555"/>
                  </a:lnTo>
                  <a:lnTo>
                    <a:pt x="947" y="591"/>
                  </a:lnTo>
                  <a:lnTo>
                    <a:pt x="932" y="626"/>
                  </a:lnTo>
                  <a:lnTo>
                    <a:pt x="913" y="658"/>
                  </a:lnTo>
                  <a:lnTo>
                    <a:pt x="889" y="685"/>
                  </a:lnTo>
                  <a:lnTo>
                    <a:pt x="861" y="710"/>
                  </a:lnTo>
                  <a:lnTo>
                    <a:pt x="830" y="729"/>
                  </a:lnTo>
                  <a:lnTo>
                    <a:pt x="795" y="743"/>
                  </a:lnTo>
                  <a:lnTo>
                    <a:pt x="758" y="753"/>
                  </a:lnTo>
                  <a:lnTo>
                    <a:pt x="720" y="756"/>
                  </a:lnTo>
                  <a:lnTo>
                    <a:pt x="694" y="755"/>
                  </a:lnTo>
                  <a:lnTo>
                    <a:pt x="669" y="780"/>
                  </a:lnTo>
                  <a:lnTo>
                    <a:pt x="643" y="803"/>
                  </a:lnTo>
                  <a:lnTo>
                    <a:pt x="612" y="821"/>
                  </a:lnTo>
                  <a:lnTo>
                    <a:pt x="581" y="836"/>
                  </a:lnTo>
                  <a:lnTo>
                    <a:pt x="547" y="847"/>
                  </a:lnTo>
                  <a:lnTo>
                    <a:pt x="510" y="855"/>
                  </a:lnTo>
                  <a:lnTo>
                    <a:pt x="473" y="858"/>
                  </a:lnTo>
                  <a:lnTo>
                    <a:pt x="433" y="855"/>
                  </a:lnTo>
                  <a:lnTo>
                    <a:pt x="395" y="846"/>
                  </a:lnTo>
                  <a:lnTo>
                    <a:pt x="358" y="833"/>
                  </a:lnTo>
                  <a:lnTo>
                    <a:pt x="324" y="816"/>
                  </a:lnTo>
                  <a:lnTo>
                    <a:pt x="293" y="794"/>
                  </a:lnTo>
                  <a:lnTo>
                    <a:pt x="265" y="768"/>
                  </a:lnTo>
                  <a:lnTo>
                    <a:pt x="240" y="739"/>
                  </a:lnTo>
                  <a:lnTo>
                    <a:pt x="220" y="708"/>
                  </a:lnTo>
                  <a:lnTo>
                    <a:pt x="203" y="672"/>
                  </a:lnTo>
                  <a:lnTo>
                    <a:pt x="198" y="673"/>
                  </a:lnTo>
                  <a:lnTo>
                    <a:pt x="192" y="673"/>
                  </a:lnTo>
                  <a:lnTo>
                    <a:pt x="157" y="670"/>
                  </a:lnTo>
                  <a:lnTo>
                    <a:pt x="125" y="661"/>
                  </a:lnTo>
                  <a:lnTo>
                    <a:pt x="95" y="646"/>
                  </a:lnTo>
                  <a:lnTo>
                    <a:pt x="68" y="628"/>
                  </a:lnTo>
                  <a:lnTo>
                    <a:pt x="45" y="605"/>
                  </a:lnTo>
                  <a:lnTo>
                    <a:pt x="26" y="578"/>
                  </a:lnTo>
                  <a:lnTo>
                    <a:pt x="11" y="548"/>
                  </a:lnTo>
                  <a:lnTo>
                    <a:pt x="3" y="516"/>
                  </a:lnTo>
                  <a:lnTo>
                    <a:pt x="0" y="481"/>
                  </a:lnTo>
                  <a:lnTo>
                    <a:pt x="2" y="452"/>
                  </a:lnTo>
                  <a:lnTo>
                    <a:pt x="8" y="423"/>
                  </a:lnTo>
                  <a:lnTo>
                    <a:pt x="19" y="397"/>
                  </a:lnTo>
                  <a:lnTo>
                    <a:pt x="34" y="372"/>
                  </a:lnTo>
                  <a:lnTo>
                    <a:pt x="51" y="351"/>
                  </a:lnTo>
                  <a:lnTo>
                    <a:pt x="72" y="331"/>
                  </a:lnTo>
                  <a:lnTo>
                    <a:pt x="70" y="306"/>
                  </a:lnTo>
                  <a:lnTo>
                    <a:pt x="73" y="273"/>
                  </a:lnTo>
                  <a:lnTo>
                    <a:pt x="81" y="243"/>
                  </a:lnTo>
                  <a:lnTo>
                    <a:pt x="93" y="214"/>
                  </a:lnTo>
                  <a:lnTo>
                    <a:pt x="110" y="189"/>
                  </a:lnTo>
                  <a:lnTo>
                    <a:pt x="131" y="166"/>
                  </a:lnTo>
                  <a:lnTo>
                    <a:pt x="154" y="147"/>
                  </a:lnTo>
                  <a:lnTo>
                    <a:pt x="182" y="131"/>
                  </a:lnTo>
                  <a:lnTo>
                    <a:pt x="212" y="120"/>
                  </a:lnTo>
                  <a:lnTo>
                    <a:pt x="242" y="115"/>
                  </a:lnTo>
                  <a:lnTo>
                    <a:pt x="267" y="87"/>
                  </a:lnTo>
                  <a:lnTo>
                    <a:pt x="295" y="61"/>
                  </a:lnTo>
                  <a:lnTo>
                    <a:pt x="326" y="40"/>
                  </a:lnTo>
                  <a:lnTo>
                    <a:pt x="360" y="23"/>
                  </a:lnTo>
                  <a:lnTo>
                    <a:pt x="396" y="10"/>
                  </a:lnTo>
                  <a:lnTo>
                    <a:pt x="433" y="2"/>
                  </a:lnTo>
                  <a:lnTo>
                    <a:pt x="473"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9" name="Freeform 283"/>
            <p:cNvSpPr>
              <a:spLocks/>
            </p:cNvSpPr>
            <p:nvPr/>
          </p:nvSpPr>
          <p:spPr bwMode="auto">
            <a:xfrm>
              <a:off x="4226" y="2501"/>
              <a:ext cx="108" cy="95"/>
            </a:xfrm>
            <a:custGeom>
              <a:avLst/>
              <a:gdLst>
                <a:gd name="T0" fmla="*/ 7 w 965"/>
                <a:gd name="T1" fmla="*/ 0 h 857"/>
                <a:gd name="T2" fmla="*/ 8 w 965"/>
                <a:gd name="T3" fmla="*/ 0 h 857"/>
                <a:gd name="T4" fmla="*/ 8 w 965"/>
                <a:gd name="T5" fmla="*/ 1 h 857"/>
                <a:gd name="T6" fmla="*/ 9 w 965"/>
                <a:gd name="T7" fmla="*/ 1 h 857"/>
                <a:gd name="T8" fmla="*/ 10 w 965"/>
                <a:gd name="T9" fmla="*/ 2 h 857"/>
                <a:gd name="T10" fmla="*/ 10 w 965"/>
                <a:gd name="T11" fmla="*/ 2 h 857"/>
                <a:gd name="T12" fmla="*/ 11 w 965"/>
                <a:gd name="T13" fmla="*/ 3 h 857"/>
                <a:gd name="T14" fmla="*/ 11 w 965"/>
                <a:gd name="T15" fmla="*/ 3 h 857"/>
                <a:gd name="T16" fmla="*/ 11 w 965"/>
                <a:gd name="T17" fmla="*/ 4 h 857"/>
                <a:gd name="T18" fmla="*/ 12 w 965"/>
                <a:gd name="T19" fmla="*/ 5 h 857"/>
                <a:gd name="T20" fmla="*/ 12 w 965"/>
                <a:gd name="T21" fmla="*/ 5 h 857"/>
                <a:gd name="T22" fmla="*/ 12 w 965"/>
                <a:gd name="T23" fmla="*/ 6 h 857"/>
                <a:gd name="T24" fmla="*/ 12 w 965"/>
                <a:gd name="T25" fmla="*/ 7 h 857"/>
                <a:gd name="T26" fmla="*/ 12 w 965"/>
                <a:gd name="T27" fmla="*/ 7 h 857"/>
                <a:gd name="T28" fmla="*/ 11 w 965"/>
                <a:gd name="T29" fmla="*/ 8 h 857"/>
                <a:gd name="T30" fmla="*/ 10 w 965"/>
                <a:gd name="T31" fmla="*/ 8 h 857"/>
                <a:gd name="T32" fmla="*/ 10 w 965"/>
                <a:gd name="T33" fmla="*/ 8 h 857"/>
                <a:gd name="T34" fmla="*/ 9 w 965"/>
                <a:gd name="T35" fmla="*/ 9 h 857"/>
                <a:gd name="T36" fmla="*/ 9 w 965"/>
                <a:gd name="T37" fmla="*/ 9 h 857"/>
                <a:gd name="T38" fmla="*/ 8 w 965"/>
                <a:gd name="T39" fmla="*/ 10 h 857"/>
                <a:gd name="T40" fmla="*/ 7 w 965"/>
                <a:gd name="T41" fmla="*/ 10 h 857"/>
                <a:gd name="T42" fmla="*/ 6 w 965"/>
                <a:gd name="T43" fmla="*/ 11 h 857"/>
                <a:gd name="T44" fmla="*/ 5 w 965"/>
                <a:gd name="T45" fmla="*/ 10 h 857"/>
                <a:gd name="T46" fmla="*/ 4 w 965"/>
                <a:gd name="T47" fmla="*/ 10 h 857"/>
                <a:gd name="T48" fmla="*/ 4 w 965"/>
                <a:gd name="T49" fmla="*/ 10 h 857"/>
                <a:gd name="T50" fmla="*/ 3 w 965"/>
                <a:gd name="T51" fmla="*/ 9 h 857"/>
                <a:gd name="T52" fmla="*/ 2 w 965"/>
                <a:gd name="T53" fmla="*/ 9 h 857"/>
                <a:gd name="T54" fmla="*/ 1 w 965"/>
                <a:gd name="T55" fmla="*/ 9 h 857"/>
                <a:gd name="T56" fmla="*/ 1 w 965"/>
                <a:gd name="T57" fmla="*/ 8 h 857"/>
                <a:gd name="T58" fmla="*/ 0 w 965"/>
                <a:gd name="T59" fmla="*/ 7 h 857"/>
                <a:gd name="T60" fmla="*/ 0 w 965"/>
                <a:gd name="T61" fmla="*/ 6 h 857"/>
                <a:gd name="T62" fmla="*/ 0 w 965"/>
                <a:gd name="T63" fmla="*/ 6 h 857"/>
                <a:gd name="T64" fmla="*/ 0 w 965"/>
                <a:gd name="T65" fmla="*/ 5 h 857"/>
                <a:gd name="T66" fmla="*/ 0 w 965"/>
                <a:gd name="T67" fmla="*/ 4 h 857"/>
                <a:gd name="T68" fmla="*/ 0 w 965"/>
                <a:gd name="T69" fmla="*/ 4 h 857"/>
                <a:gd name="T70" fmla="*/ 0 w 965"/>
                <a:gd name="T71" fmla="*/ 3 h 857"/>
                <a:gd name="T72" fmla="*/ 1 w 965"/>
                <a:gd name="T73" fmla="*/ 2 h 857"/>
                <a:gd name="T74" fmla="*/ 1 w 965"/>
                <a:gd name="T75" fmla="*/ 2 h 857"/>
                <a:gd name="T76" fmla="*/ 2 w 965"/>
                <a:gd name="T77" fmla="*/ 1 h 857"/>
                <a:gd name="T78" fmla="*/ 3 w 965"/>
                <a:gd name="T79" fmla="*/ 1 h 857"/>
                <a:gd name="T80" fmla="*/ 3 w 965"/>
                <a:gd name="T81" fmla="*/ 1 h 857"/>
                <a:gd name="T82" fmla="*/ 4 w 965"/>
                <a:gd name="T83" fmla="*/ 1 h 857"/>
                <a:gd name="T84" fmla="*/ 5 w 965"/>
                <a:gd name="T85" fmla="*/ 0 h 857"/>
                <a:gd name="T86" fmla="*/ 6 w 965"/>
                <a:gd name="T87" fmla="*/ 0 h 8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5"/>
                <a:gd name="T133" fmla="*/ 0 h 857"/>
                <a:gd name="T134" fmla="*/ 965 w 965"/>
                <a:gd name="T135" fmla="*/ 857 h 8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5" h="857">
                  <a:moveTo>
                    <a:pt x="492" y="0"/>
                  </a:moveTo>
                  <a:lnTo>
                    <a:pt x="531" y="2"/>
                  </a:lnTo>
                  <a:lnTo>
                    <a:pt x="570" y="10"/>
                  </a:lnTo>
                  <a:lnTo>
                    <a:pt x="606" y="23"/>
                  </a:lnTo>
                  <a:lnTo>
                    <a:pt x="639" y="40"/>
                  </a:lnTo>
                  <a:lnTo>
                    <a:pt x="670" y="61"/>
                  </a:lnTo>
                  <a:lnTo>
                    <a:pt x="698" y="87"/>
                  </a:lnTo>
                  <a:lnTo>
                    <a:pt x="722" y="115"/>
                  </a:lnTo>
                  <a:lnTo>
                    <a:pt x="754" y="120"/>
                  </a:lnTo>
                  <a:lnTo>
                    <a:pt x="783" y="131"/>
                  </a:lnTo>
                  <a:lnTo>
                    <a:pt x="810" y="147"/>
                  </a:lnTo>
                  <a:lnTo>
                    <a:pt x="835" y="166"/>
                  </a:lnTo>
                  <a:lnTo>
                    <a:pt x="855" y="189"/>
                  </a:lnTo>
                  <a:lnTo>
                    <a:pt x="871" y="214"/>
                  </a:lnTo>
                  <a:lnTo>
                    <a:pt x="885" y="243"/>
                  </a:lnTo>
                  <a:lnTo>
                    <a:pt x="893" y="273"/>
                  </a:lnTo>
                  <a:lnTo>
                    <a:pt x="895" y="306"/>
                  </a:lnTo>
                  <a:lnTo>
                    <a:pt x="893" y="331"/>
                  </a:lnTo>
                  <a:lnTo>
                    <a:pt x="913" y="351"/>
                  </a:lnTo>
                  <a:lnTo>
                    <a:pt x="932" y="372"/>
                  </a:lnTo>
                  <a:lnTo>
                    <a:pt x="946" y="397"/>
                  </a:lnTo>
                  <a:lnTo>
                    <a:pt x="956" y="423"/>
                  </a:lnTo>
                  <a:lnTo>
                    <a:pt x="963" y="452"/>
                  </a:lnTo>
                  <a:lnTo>
                    <a:pt x="965" y="481"/>
                  </a:lnTo>
                  <a:lnTo>
                    <a:pt x="962" y="516"/>
                  </a:lnTo>
                  <a:lnTo>
                    <a:pt x="953" y="548"/>
                  </a:lnTo>
                  <a:lnTo>
                    <a:pt x="939" y="578"/>
                  </a:lnTo>
                  <a:lnTo>
                    <a:pt x="920" y="605"/>
                  </a:lnTo>
                  <a:lnTo>
                    <a:pt x="897" y="628"/>
                  </a:lnTo>
                  <a:lnTo>
                    <a:pt x="870" y="646"/>
                  </a:lnTo>
                  <a:lnTo>
                    <a:pt x="840" y="661"/>
                  </a:lnTo>
                  <a:lnTo>
                    <a:pt x="808" y="670"/>
                  </a:lnTo>
                  <a:lnTo>
                    <a:pt x="773" y="673"/>
                  </a:lnTo>
                  <a:lnTo>
                    <a:pt x="767" y="673"/>
                  </a:lnTo>
                  <a:lnTo>
                    <a:pt x="761" y="672"/>
                  </a:lnTo>
                  <a:lnTo>
                    <a:pt x="745" y="708"/>
                  </a:lnTo>
                  <a:lnTo>
                    <a:pt x="724" y="739"/>
                  </a:lnTo>
                  <a:lnTo>
                    <a:pt x="700" y="768"/>
                  </a:lnTo>
                  <a:lnTo>
                    <a:pt x="672" y="793"/>
                  </a:lnTo>
                  <a:lnTo>
                    <a:pt x="641" y="816"/>
                  </a:lnTo>
                  <a:lnTo>
                    <a:pt x="607" y="833"/>
                  </a:lnTo>
                  <a:lnTo>
                    <a:pt x="571" y="846"/>
                  </a:lnTo>
                  <a:lnTo>
                    <a:pt x="532" y="855"/>
                  </a:lnTo>
                  <a:lnTo>
                    <a:pt x="492" y="857"/>
                  </a:lnTo>
                  <a:lnTo>
                    <a:pt x="454" y="855"/>
                  </a:lnTo>
                  <a:lnTo>
                    <a:pt x="419" y="847"/>
                  </a:lnTo>
                  <a:lnTo>
                    <a:pt x="385" y="836"/>
                  </a:lnTo>
                  <a:lnTo>
                    <a:pt x="352" y="821"/>
                  </a:lnTo>
                  <a:lnTo>
                    <a:pt x="322" y="803"/>
                  </a:lnTo>
                  <a:lnTo>
                    <a:pt x="295" y="780"/>
                  </a:lnTo>
                  <a:lnTo>
                    <a:pt x="271" y="755"/>
                  </a:lnTo>
                  <a:lnTo>
                    <a:pt x="246" y="756"/>
                  </a:lnTo>
                  <a:lnTo>
                    <a:pt x="207" y="753"/>
                  </a:lnTo>
                  <a:lnTo>
                    <a:pt x="170" y="743"/>
                  </a:lnTo>
                  <a:lnTo>
                    <a:pt x="135" y="729"/>
                  </a:lnTo>
                  <a:lnTo>
                    <a:pt x="104" y="710"/>
                  </a:lnTo>
                  <a:lnTo>
                    <a:pt x="76" y="685"/>
                  </a:lnTo>
                  <a:lnTo>
                    <a:pt x="52" y="658"/>
                  </a:lnTo>
                  <a:lnTo>
                    <a:pt x="32" y="626"/>
                  </a:lnTo>
                  <a:lnTo>
                    <a:pt x="18" y="591"/>
                  </a:lnTo>
                  <a:lnTo>
                    <a:pt x="9" y="555"/>
                  </a:lnTo>
                  <a:lnTo>
                    <a:pt x="6" y="516"/>
                  </a:lnTo>
                  <a:lnTo>
                    <a:pt x="8" y="484"/>
                  </a:lnTo>
                  <a:lnTo>
                    <a:pt x="14" y="455"/>
                  </a:lnTo>
                  <a:lnTo>
                    <a:pt x="23" y="426"/>
                  </a:lnTo>
                  <a:lnTo>
                    <a:pt x="36" y="399"/>
                  </a:lnTo>
                  <a:lnTo>
                    <a:pt x="21" y="374"/>
                  </a:lnTo>
                  <a:lnTo>
                    <a:pt x="10" y="348"/>
                  </a:lnTo>
                  <a:lnTo>
                    <a:pt x="4" y="318"/>
                  </a:lnTo>
                  <a:lnTo>
                    <a:pt x="0" y="288"/>
                  </a:lnTo>
                  <a:lnTo>
                    <a:pt x="4" y="254"/>
                  </a:lnTo>
                  <a:lnTo>
                    <a:pt x="13" y="221"/>
                  </a:lnTo>
                  <a:lnTo>
                    <a:pt x="27" y="192"/>
                  </a:lnTo>
                  <a:lnTo>
                    <a:pt x="46" y="164"/>
                  </a:lnTo>
                  <a:lnTo>
                    <a:pt x="69" y="142"/>
                  </a:lnTo>
                  <a:lnTo>
                    <a:pt x="97" y="122"/>
                  </a:lnTo>
                  <a:lnTo>
                    <a:pt x="126" y="108"/>
                  </a:lnTo>
                  <a:lnTo>
                    <a:pt x="159" y="99"/>
                  </a:lnTo>
                  <a:lnTo>
                    <a:pt x="194" y="96"/>
                  </a:lnTo>
                  <a:lnTo>
                    <a:pt x="218" y="98"/>
                  </a:lnTo>
                  <a:lnTo>
                    <a:pt x="242" y="103"/>
                  </a:lnTo>
                  <a:lnTo>
                    <a:pt x="264" y="110"/>
                  </a:lnTo>
                  <a:lnTo>
                    <a:pt x="289" y="82"/>
                  </a:lnTo>
                  <a:lnTo>
                    <a:pt x="316" y="59"/>
                  </a:lnTo>
                  <a:lnTo>
                    <a:pt x="347" y="39"/>
                  </a:lnTo>
                  <a:lnTo>
                    <a:pt x="381" y="22"/>
                  </a:lnTo>
                  <a:lnTo>
                    <a:pt x="415" y="10"/>
                  </a:lnTo>
                  <a:lnTo>
                    <a:pt x="453" y="2"/>
                  </a:lnTo>
                  <a:lnTo>
                    <a:pt x="492" y="0"/>
                  </a:lnTo>
                  <a:close/>
                </a:path>
              </a:pathLst>
            </a:custGeom>
            <a:grpFill/>
            <a:ln w="0">
              <a:solidFill>
                <a:schemeClr val="bg1"/>
              </a:solidFill>
              <a:prstDash val="solid"/>
              <a:round/>
              <a:headEnd/>
              <a:tailEnd/>
            </a:ln>
          </p:spPr>
          <p:txBody>
            <a:bodyPr/>
            <a:lstStyle/>
            <a:p>
              <a:endParaRPr lang="en-ZA" dirty="0">
                <a:solidFill>
                  <a:srgbClr val="717171"/>
                </a:solidFill>
              </a:endParaRPr>
            </a:p>
          </p:txBody>
        </p:sp>
      </p:grpSp>
      <p:sp>
        <p:nvSpPr>
          <p:cNvPr id="20" name="TextBox 19"/>
          <p:cNvSpPr txBox="1"/>
          <p:nvPr/>
        </p:nvSpPr>
        <p:spPr>
          <a:xfrm>
            <a:off x="399002" y="5213458"/>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Participation sexual health activations</a:t>
            </a:r>
          </a:p>
          <a:p>
            <a:pPr marL="190500" lvl="1" indent="-190500">
              <a:buSzPct val="100000"/>
              <a:buFont typeface="Wingdings"/>
              <a:buChar char=""/>
              <a:defRPr/>
            </a:pPr>
            <a:r>
              <a:rPr lang="en-ZA" sz="1100" dirty="0" smtClean="0">
                <a:solidFill>
                  <a:srgbClr val="717171"/>
                </a:solidFill>
              </a:rPr>
              <a:t>Key gate keepers: clinics, education institutions, Sexual Health NGO’s/ Organisations/ Initiatives</a:t>
            </a:r>
            <a:endParaRPr lang="en-ZA" sz="1100" dirty="0">
              <a:solidFill>
                <a:srgbClr val="717171"/>
              </a:solidFill>
            </a:endParaRPr>
          </a:p>
        </p:txBody>
      </p:sp>
      <p:sp>
        <p:nvSpPr>
          <p:cNvPr id="21" name="TextBox 20"/>
          <p:cNvSpPr txBox="1"/>
          <p:nvPr/>
        </p:nvSpPr>
        <p:spPr>
          <a:xfrm>
            <a:off x="4776574" y="5206290"/>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Positioning Messages: </a:t>
            </a:r>
          </a:p>
          <a:p>
            <a:pPr marL="647700" lvl="2" indent="-190500">
              <a:buSzPct val="100000"/>
              <a:buFont typeface="Wingdings"/>
              <a:buChar char=""/>
              <a:defRPr/>
            </a:pPr>
            <a:r>
              <a:rPr lang="en-ZA" sz="1100" dirty="0" smtClean="0">
                <a:solidFill>
                  <a:srgbClr val="717171"/>
                </a:solidFill>
              </a:rPr>
              <a:t>Prepare for unexpected vulnerable moments (rape/ self-defence)</a:t>
            </a:r>
          </a:p>
          <a:p>
            <a:pPr marL="647700" lvl="2" indent="-190500">
              <a:buSzPct val="100000"/>
              <a:buFont typeface="Wingdings"/>
              <a:buChar char=""/>
              <a:defRPr/>
            </a:pPr>
            <a:r>
              <a:rPr lang="en-ZA" sz="1100" dirty="0" smtClean="0">
                <a:solidFill>
                  <a:srgbClr val="717171"/>
                </a:solidFill>
              </a:rPr>
              <a:t>Have back-up protection on-hand</a:t>
            </a:r>
          </a:p>
          <a:p>
            <a:pPr marL="647700" lvl="2" indent="-190500">
              <a:buSzPct val="100000"/>
              <a:buFont typeface="Wingdings"/>
              <a:buChar char=""/>
              <a:defRPr/>
            </a:pPr>
            <a:r>
              <a:rPr lang="en-ZA" sz="1100" dirty="0" smtClean="0">
                <a:solidFill>
                  <a:srgbClr val="717171"/>
                </a:solidFill>
              </a:rPr>
              <a:t>Responsible but fun sexual encounters</a:t>
            </a:r>
            <a:endParaRPr lang="en-ZA" sz="1100" dirty="0">
              <a:solidFill>
                <a:srgbClr val="717171"/>
              </a:solidFill>
            </a:endParaRPr>
          </a:p>
          <a:p>
            <a:pPr marL="190500" lvl="1" indent="-190500">
              <a:buSzPct val="100000"/>
              <a:buFont typeface="Wingdings"/>
              <a:buChar char=""/>
              <a:defRPr/>
            </a:pPr>
            <a:endParaRPr lang="en-ZA" sz="1100" dirty="0">
              <a:solidFill>
                <a:srgbClr val="717171"/>
              </a:solidFill>
            </a:endParaRPr>
          </a:p>
        </p:txBody>
      </p:sp>
      <p:pic>
        <p:nvPicPr>
          <p:cNvPr id="22" name="Picture 4" descr="Image result for instagram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208074" y="4445577"/>
            <a:ext cx="1189019" cy="89925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9831" y="1786190"/>
            <a:ext cx="2651760" cy="1802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smtClean="0">
                <a:solidFill>
                  <a:srgbClr val="C50017">
                    <a:lumMod val="60000"/>
                    <a:lumOff val="40000"/>
                  </a:srgbClr>
                </a:solidFill>
                <a:latin typeface="Cooper Black" panose="0208090404030B020404" pitchFamily="18" charset="0"/>
              </a:rPr>
              <a:t>Ensure she is </a:t>
            </a:r>
            <a:r>
              <a:rPr lang="en-ZA" sz="2000" u="sng" dirty="0" smtClean="0">
                <a:solidFill>
                  <a:srgbClr val="C50017">
                    <a:lumMod val="60000"/>
                    <a:lumOff val="40000"/>
                  </a:srgbClr>
                </a:solidFill>
                <a:latin typeface="Cooper Black" panose="0208090404030B020404" pitchFamily="18" charset="0"/>
              </a:rPr>
              <a:t>prepared for the unexpected</a:t>
            </a:r>
          </a:p>
        </p:txBody>
      </p:sp>
      <p:sp>
        <p:nvSpPr>
          <p:cNvPr id="24" name="TextBox 23"/>
          <p:cNvSpPr txBox="1"/>
          <p:nvPr/>
        </p:nvSpPr>
        <p:spPr>
          <a:xfrm>
            <a:off x="10279527" y="4380693"/>
            <a:ext cx="366230" cy="830997"/>
          </a:xfrm>
          <a:prstGeom prst="rect">
            <a:avLst/>
          </a:prstGeom>
          <a:noFill/>
        </p:spPr>
        <p:txBody>
          <a:bodyPr wrap="square" lIns="0" tIns="0" rIns="0" bIns="0" rtlCol="0">
            <a:spAutoFit/>
          </a:bodyPr>
          <a:lstStyle/>
          <a:p>
            <a:r>
              <a:rPr lang="en-ZA" sz="5400" b="1" dirty="0" smtClean="0">
                <a:solidFill>
                  <a:srgbClr val="C50017">
                    <a:lumMod val="60000"/>
                    <a:lumOff val="40000"/>
                  </a:srgbClr>
                </a:solidFill>
              </a:rPr>
              <a:t>=</a:t>
            </a:r>
          </a:p>
        </p:txBody>
      </p:sp>
      <p:sp>
        <p:nvSpPr>
          <p:cNvPr id="25" name="AutoShape 2" descr="Image result for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3076" name="Picture 4" descr="Image result for facebook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813981" y="4523500"/>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34115" y="5346290"/>
            <a:ext cx="2457054" cy="738664"/>
          </a:xfrm>
          <a:prstGeom prst="rect">
            <a:avLst/>
          </a:prstGeom>
          <a:noFill/>
        </p:spPr>
        <p:txBody>
          <a:bodyPr wrap="square" lIns="0" tIns="0" rIns="0" bIns="0" rtlCol="0">
            <a:spAutoFit/>
          </a:bodyPr>
          <a:lstStyle/>
          <a:p>
            <a:pPr algn="ctr"/>
            <a:r>
              <a:rPr lang="en-ZA" sz="1200" dirty="0" smtClean="0">
                <a:solidFill>
                  <a:srgbClr val="717171"/>
                </a:solidFill>
              </a:rPr>
              <a:t>Participates and observes when on social media. She is not afraid to add her two cents to a relevant thread</a:t>
            </a:r>
          </a:p>
        </p:txBody>
      </p:sp>
      <p:sp>
        <p:nvSpPr>
          <p:cNvPr id="33" name="noun_project_1381.eps"/>
          <p:cNvSpPr>
            <a:spLocks noEditPoints="1"/>
          </p:cNvSpPr>
          <p:nvPr/>
        </p:nvSpPr>
        <p:spPr bwMode="auto">
          <a:xfrm>
            <a:off x="411444" y="267831"/>
            <a:ext cx="462585" cy="495234"/>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chemeClr val="accent1">
              <a:lumMod val="60000"/>
              <a:lumOff val="40000"/>
            </a:schemeClr>
          </a:solidFill>
          <a:ln>
            <a:noFill/>
          </a:ln>
        </p:spPr>
        <p:txBody>
          <a:bodyPr/>
          <a:lstStyle/>
          <a:p>
            <a:endParaRPr lang="en-ZA" dirty="0">
              <a:solidFill>
                <a:srgbClr val="717171"/>
              </a:solidFill>
            </a:endParaRPr>
          </a:p>
        </p:txBody>
      </p:sp>
      <p:sp>
        <p:nvSpPr>
          <p:cNvPr id="3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Protection Savvy</a:t>
            </a:r>
          </a:p>
        </p:txBody>
      </p:sp>
    </p:spTree>
    <p:extLst>
      <p:ext uri="{BB962C8B-B14F-4D97-AF65-F5344CB8AC3E}">
        <p14:creationId xmlns:p14="http://schemas.microsoft.com/office/powerpoint/2010/main" val="414403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Image result for black south african woman"/>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952875" y="321131"/>
            <a:ext cx="7595405" cy="5562600"/>
          </a:xfrm>
          <a:prstGeom prst="rect">
            <a:avLst/>
          </a:prstGeom>
          <a:noFill/>
          <a:ln w="76200">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68</a:t>
            </a:fld>
            <a:endParaRPr lang="en-GB" dirty="0">
              <a:solidFill>
                <a:srgbClr val="717171"/>
              </a:solidFill>
            </a:endParaRPr>
          </a:p>
        </p:txBody>
      </p:sp>
      <p:sp>
        <p:nvSpPr>
          <p:cNvPr id="3" name="Text Placeholder 1"/>
          <p:cNvSpPr txBox="1">
            <a:spLocks/>
          </p:cNvSpPr>
          <p:nvPr/>
        </p:nvSpPr>
        <p:spPr>
          <a:xfrm>
            <a:off x="0" y="2984855"/>
            <a:ext cx="3952875" cy="158555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dirty="0" smtClean="0">
                <a:solidFill>
                  <a:srgbClr val="E5007E">
                    <a:lumMod val="50000"/>
                  </a:srgbClr>
                </a:solidFill>
              </a:rPr>
              <a:t>Material</a:t>
            </a:r>
          </a:p>
          <a:p>
            <a:pPr algn="ctr"/>
            <a:r>
              <a:rPr lang="en-US" sz="3600" b="1" dirty="0" smtClean="0">
                <a:solidFill>
                  <a:srgbClr val="E5007E">
                    <a:lumMod val="50000"/>
                  </a:srgbClr>
                </a:solidFill>
              </a:rPr>
              <a:t>Girl</a:t>
            </a:r>
            <a:endParaRPr lang="en-US" sz="3600" b="1" dirty="0">
              <a:solidFill>
                <a:srgbClr val="E5007E">
                  <a:lumMod val="50000"/>
                </a:srgbClr>
              </a:solidFill>
            </a:endParaRPr>
          </a:p>
        </p:txBody>
      </p:sp>
      <p:sp>
        <p:nvSpPr>
          <p:cNvPr id="11" name="noun_project_1061.eps"/>
          <p:cNvSpPr>
            <a:spLocks/>
          </p:cNvSpPr>
          <p:nvPr/>
        </p:nvSpPr>
        <p:spPr bwMode="auto">
          <a:xfrm>
            <a:off x="787486" y="754145"/>
            <a:ext cx="2242531" cy="2123073"/>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chemeClr val="bg2">
              <a:lumMod val="50000"/>
            </a:schemeClr>
          </a:solidFill>
          <a:ln>
            <a:noFill/>
          </a:ln>
        </p:spPr>
        <p:txBody>
          <a:bodyPr/>
          <a:lstStyle/>
          <a:p>
            <a:endParaRPr lang="en-ZA" dirty="0">
              <a:solidFill>
                <a:srgbClr val="717171"/>
              </a:solidFill>
            </a:endParaRPr>
          </a:p>
        </p:txBody>
      </p:sp>
    </p:spTree>
    <p:extLst>
      <p:ext uri="{BB962C8B-B14F-4D97-AF65-F5344CB8AC3E}">
        <p14:creationId xmlns:p14="http://schemas.microsoft.com/office/powerpoint/2010/main" val="225365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90672" y="4563837"/>
            <a:ext cx="4027990" cy="151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noun_project_1061.eps"/>
          <p:cNvSpPr>
            <a:spLocks/>
          </p:cNvSpPr>
          <p:nvPr/>
        </p:nvSpPr>
        <p:spPr bwMode="auto">
          <a:xfrm>
            <a:off x="431668" y="231140"/>
            <a:ext cx="460505" cy="503802"/>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chemeClr val="bg2">
              <a:lumMod val="50000"/>
            </a:schemeClr>
          </a:solidFill>
          <a:ln>
            <a:noFill/>
          </a:ln>
        </p:spPr>
        <p:txBody>
          <a:bodyPr/>
          <a:lstStyle/>
          <a:p>
            <a:endParaRPr lang="en-ZA" dirty="0">
              <a:solidFill>
                <a:srgbClr val="717171"/>
              </a:solidFill>
            </a:endParaRP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69</a:t>
            </a:fld>
            <a:endParaRPr lang="en-GB" dirty="0">
              <a:solidFill>
                <a:srgbClr val="717171"/>
              </a:solidFill>
            </a:endParaRPr>
          </a:p>
        </p:txBody>
      </p:sp>
      <p:sp>
        <p:nvSpPr>
          <p:cNvPr id="5" name="Rectangle 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Psychographic Profile</a:t>
            </a:r>
            <a:endParaRPr lang="en-ZA" sz="1400" dirty="0">
              <a:solidFill>
                <a:srgbClr val="FFFFFF"/>
              </a:solidFill>
            </a:endParaRPr>
          </a:p>
        </p:txBody>
      </p:sp>
      <p:sp>
        <p:nvSpPr>
          <p:cNvPr id="6" name="Rectangle 5"/>
          <p:cNvSpPr/>
          <p:nvPr/>
        </p:nvSpPr>
        <p:spPr>
          <a:xfrm>
            <a:off x="5590672" y="2634364"/>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Critical Life Events</a:t>
            </a:r>
            <a:endParaRPr lang="en-ZA" sz="1400" dirty="0">
              <a:solidFill>
                <a:srgbClr val="FFFFFF"/>
              </a:solidFill>
            </a:endParaRPr>
          </a:p>
        </p:txBody>
      </p:sp>
      <p:sp>
        <p:nvSpPr>
          <p:cNvPr id="21" name="TextBox 20"/>
          <p:cNvSpPr txBox="1"/>
          <p:nvPr/>
        </p:nvSpPr>
        <p:spPr>
          <a:xfrm>
            <a:off x="4930271" y="1086258"/>
            <a:ext cx="3437254" cy="1403362"/>
          </a:xfrm>
          <a:prstGeom prst="rect">
            <a:avLst/>
          </a:prstGeom>
          <a:noFill/>
        </p:spPr>
        <p:txBody>
          <a:bodyPr wrap="square" lIns="0" tIns="0" rIns="0" bIns="0" rtlCol="0">
            <a:noAutofit/>
          </a:bodyPr>
          <a:lstStyle/>
          <a:p>
            <a:r>
              <a:rPr lang="en-ZA" sz="1100" dirty="0" smtClean="0">
                <a:solidFill>
                  <a:srgbClr val="333333"/>
                </a:solidFill>
              </a:rPr>
              <a:t>She is confident in her sexuality and uses being a woman to her advantage. She is always on the forefront of the latest fashion trend, and will be out and about showing off her latest outfit or expensive accessory. </a:t>
            </a:r>
          </a:p>
          <a:p>
            <a:r>
              <a:rPr lang="en-ZA" sz="1100" dirty="0" smtClean="0">
                <a:solidFill>
                  <a:srgbClr val="333333"/>
                </a:solidFill>
              </a:rPr>
              <a:t>She loves to party, socialise and have a good time; as long as she is in the right crowd who will give her the appreciation she feels she deserves. </a:t>
            </a:r>
            <a:endParaRPr lang="en-ZA" sz="1100" dirty="0">
              <a:solidFill>
                <a:srgbClr val="333333"/>
              </a:solidFill>
            </a:endParaRPr>
          </a:p>
        </p:txBody>
      </p:sp>
      <p:sp>
        <p:nvSpPr>
          <p:cNvPr id="22" name="TextBox 21"/>
          <p:cNvSpPr txBox="1"/>
          <p:nvPr/>
        </p:nvSpPr>
        <p:spPr>
          <a:xfrm>
            <a:off x="4930271" y="3040764"/>
            <a:ext cx="3437254" cy="1472478"/>
          </a:xfrm>
          <a:prstGeom prst="rect">
            <a:avLst/>
          </a:prstGeom>
          <a:noFill/>
        </p:spPr>
        <p:txBody>
          <a:bodyPr wrap="square" lIns="0" tIns="0" rIns="0" bIns="0" rtlCol="0">
            <a:noAutofit/>
          </a:bodyPr>
          <a:lstStyle/>
          <a:p>
            <a:r>
              <a:rPr lang="en-ZA" sz="1100" dirty="0" smtClean="0">
                <a:solidFill>
                  <a:srgbClr val="333333"/>
                </a:solidFill>
              </a:rPr>
              <a:t>When she found her confidence and power as a woman during one of her sexual encounters. This has opened up a world of finding social acceptance through </a:t>
            </a:r>
          </a:p>
        </p:txBody>
      </p:sp>
      <p:sp>
        <p:nvSpPr>
          <p:cNvPr id="23" name="Rectangle 22"/>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Home Life</a:t>
            </a:r>
            <a:endParaRPr lang="en-ZA" sz="1400" dirty="0">
              <a:solidFill>
                <a:srgbClr val="FFFFFF"/>
              </a:solidFill>
            </a:endParaRPr>
          </a:p>
        </p:txBody>
      </p:sp>
      <p:sp>
        <p:nvSpPr>
          <p:cNvPr id="24" name="TextBox 23"/>
          <p:cNvSpPr txBox="1"/>
          <p:nvPr/>
        </p:nvSpPr>
        <p:spPr>
          <a:xfrm>
            <a:off x="8602660" y="1081957"/>
            <a:ext cx="3437254" cy="1253261"/>
          </a:xfrm>
          <a:prstGeom prst="rect">
            <a:avLst/>
          </a:prstGeom>
          <a:noFill/>
        </p:spPr>
        <p:txBody>
          <a:bodyPr wrap="square" lIns="0" tIns="0" rIns="0" bIns="0" rtlCol="0">
            <a:noAutofit/>
          </a:bodyPr>
          <a:lstStyle/>
          <a:p>
            <a:r>
              <a:rPr lang="en-ZA" sz="1100" dirty="0" smtClean="0">
                <a:solidFill>
                  <a:srgbClr val="333333"/>
                </a:solidFill>
              </a:rPr>
              <a:t>Her household life is not always stable, things may not be what they seem. She is often out and about socialising, and so spends little time at home. </a:t>
            </a:r>
          </a:p>
          <a:p>
            <a:endParaRPr lang="en-ZA" sz="1100" dirty="0">
              <a:solidFill>
                <a:srgbClr val="333333"/>
              </a:solidFill>
            </a:endParaRPr>
          </a:p>
          <a:p>
            <a:r>
              <a:rPr lang="en-ZA" sz="1100" dirty="0" smtClean="0">
                <a:solidFill>
                  <a:srgbClr val="333333"/>
                </a:solidFill>
              </a:rPr>
              <a:t>To her parents she is a good girl, but they don’t know what she gets up to. Her parents are not too strict, so she takes liberties as often as possible. </a:t>
            </a:r>
            <a:endParaRPr lang="en-ZA" sz="1100" dirty="0">
              <a:solidFill>
                <a:srgbClr val="333333"/>
              </a:solidFill>
            </a:endParaRPr>
          </a:p>
        </p:txBody>
      </p:sp>
      <p:sp>
        <p:nvSpPr>
          <p:cNvPr id="25" name="Rectangle 24"/>
          <p:cNvSpPr/>
          <p:nvPr/>
        </p:nvSpPr>
        <p:spPr>
          <a:xfrm>
            <a:off x="9263060" y="2629695"/>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Relationship Status</a:t>
            </a:r>
            <a:endParaRPr lang="en-ZA" sz="1400" dirty="0">
              <a:solidFill>
                <a:srgbClr val="FFFFFF"/>
              </a:solidFill>
            </a:endParaRPr>
          </a:p>
        </p:txBody>
      </p:sp>
      <p:sp>
        <p:nvSpPr>
          <p:cNvPr id="26" name="TextBox 25"/>
          <p:cNvSpPr txBox="1"/>
          <p:nvPr/>
        </p:nvSpPr>
        <p:spPr>
          <a:xfrm>
            <a:off x="8602659" y="3036095"/>
            <a:ext cx="3437254" cy="1472478"/>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100" dirty="0" smtClean="0">
                <a:solidFill>
                  <a:srgbClr val="333333"/>
                </a:solidFill>
              </a:rPr>
              <a:t>She has multiple sexual partners, some are flings or short term relationships. </a:t>
            </a:r>
          </a:p>
          <a:p>
            <a:pPr marL="171450" indent="-171450">
              <a:buFont typeface="Wingdings" panose="05000000000000000000" pitchFamily="2" charset="2"/>
              <a:buChar char="§"/>
            </a:pPr>
            <a:r>
              <a:rPr lang="en-ZA" sz="1100" dirty="0" smtClean="0">
                <a:solidFill>
                  <a:srgbClr val="333333"/>
                </a:solidFill>
              </a:rPr>
              <a:t>Of all the typologies she is most likely to have a sugar daddy or ‘Blesser’ who expects sex from her in exchange for financial security (education) or gifts. </a:t>
            </a:r>
          </a:p>
          <a:p>
            <a:pPr marL="171450" indent="-171450">
              <a:buFont typeface="Wingdings" panose="05000000000000000000" pitchFamily="2" charset="2"/>
              <a:buChar char="§"/>
            </a:pPr>
            <a:r>
              <a:rPr lang="en-ZA" sz="1100" dirty="0" smtClean="0">
                <a:solidFill>
                  <a:srgbClr val="333333"/>
                </a:solidFill>
              </a:rPr>
              <a:t>Though she is confident, she allows her partners to dictate their protection preferences. As a precaution, she will always be on ‘the pill’ to prevent unwanted pregnancies.</a:t>
            </a:r>
          </a:p>
        </p:txBody>
      </p:sp>
      <p:grpSp>
        <p:nvGrpSpPr>
          <p:cNvPr id="27" name="noun_project_1662.svg.eps"/>
          <p:cNvGrpSpPr>
            <a:grpSpLocks/>
          </p:cNvGrpSpPr>
          <p:nvPr/>
        </p:nvGrpSpPr>
        <p:grpSpPr bwMode="auto">
          <a:xfrm>
            <a:off x="8630441" y="539762"/>
            <a:ext cx="555625" cy="464705"/>
            <a:chOff x="506" y="820"/>
            <a:chExt cx="385" cy="322"/>
          </a:xfrm>
          <a:solidFill>
            <a:schemeClr val="bg2">
              <a:lumMod val="50000"/>
            </a:schemeClr>
          </a:solidFill>
        </p:grpSpPr>
        <p:sp>
          <p:nvSpPr>
            <p:cNvPr id="28" name="Freeform 3909"/>
            <p:cNvSpPr>
              <a:spLocks/>
            </p:cNvSpPr>
            <p:nvPr/>
          </p:nvSpPr>
          <p:spPr bwMode="auto">
            <a:xfrm>
              <a:off x="506" y="820"/>
              <a:ext cx="385" cy="194"/>
            </a:xfrm>
            <a:custGeom>
              <a:avLst/>
              <a:gdLst>
                <a:gd name="T0" fmla="*/ 2 w 3462"/>
                <a:gd name="T1" fmla="*/ 0 h 1745"/>
                <a:gd name="T2" fmla="*/ 3 w 3462"/>
                <a:gd name="T3" fmla="*/ 1 h 1745"/>
                <a:gd name="T4" fmla="*/ 3 w 3462"/>
                <a:gd name="T5" fmla="*/ 1 h 1745"/>
                <a:gd name="T6" fmla="*/ 4 w 3462"/>
                <a:gd name="T7" fmla="*/ 1 h 1745"/>
                <a:gd name="T8" fmla="*/ 4 w 3462"/>
                <a:gd name="T9" fmla="*/ 2 h 1745"/>
                <a:gd name="T10" fmla="*/ 5 w 3462"/>
                <a:gd name="T11" fmla="*/ 2 h 1745"/>
                <a:gd name="T12" fmla="*/ 4 w 3462"/>
                <a:gd name="T13" fmla="*/ 2 h 1745"/>
                <a:gd name="T14" fmla="*/ 4 w 3462"/>
                <a:gd name="T15" fmla="*/ 2 h 1745"/>
                <a:gd name="T16" fmla="*/ 2 w 3462"/>
                <a:gd name="T17" fmla="*/ 1 h 1745"/>
                <a:gd name="T18" fmla="*/ 1 w 3462"/>
                <a:gd name="T19" fmla="*/ 2 h 1745"/>
                <a:gd name="T20" fmla="*/ 1 w 3462"/>
                <a:gd name="T21" fmla="*/ 2 h 1745"/>
                <a:gd name="T22" fmla="*/ 0 w 3462"/>
                <a:gd name="T23" fmla="*/ 2 h 1745"/>
                <a:gd name="T24" fmla="*/ 1 w 3462"/>
                <a:gd name="T25" fmla="*/ 1 h 1745"/>
                <a:gd name="T26" fmla="*/ 2 w 3462"/>
                <a:gd name="T27" fmla="*/ 0 h 17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62"/>
                <a:gd name="T43" fmla="*/ 0 h 1745"/>
                <a:gd name="T44" fmla="*/ 3462 w 3462"/>
                <a:gd name="T45" fmla="*/ 1745 h 17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62" h="1745">
                  <a:moveTo>
                    <a:pt x="1731" y="0"/>
                  </a:moveTo>
                  <a:lnTo>
                    <a:pt x="2530" y="805"/>
                  </a:lnTo>
                  <a:lnTo>
                    <a:pt x="2530" y="677"/>
                  </a:lnTo>
                  <a:lnTo>
                    <a:pt x="2889" y="677"/>
                  </a:lnTo>
                  <a:lnTo>
                    <a:pt x="2889" y="1168"/>
                  </a:lnTo>
                  <a:lnTo>
                    <a:pt x="3462" y="1745"/>
                  </a:lnTo>
                  <a:lnTo>
                    <a:pt x="2947" y="1745"/>
                  </a:lnTo>
                  <a:lnTo>
                    <a:pt x="2597" y="1391"/>
                  </a:lnTo>
                  <a:lnTo>
                    <a:pt x="1731" y="519"/>
                  </a:lnTo>
                  <a:lnTo>
                    <a:pt x="866" y="1391"/>
                  </a:lnTo>
                  <a:lnTo>
                    <a:pt x="515" y="1745"/>
                  </a:lnTo>
                  <a:lnTo>
                    <a:pt x="0" y="1745"/>
                  </a:lnTo>
                  <a:lnTo>
                    <a:pt x="866" y="873"/>
                  </a:lnTo>
                  <a:lnTo>
                    <a:pt x="17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9" name="Freeform 3910"/>
            <p:cNvSpPr>
              <a:spLocks noEditPoints="1"/>
            </p:cNvSpPr>
            <p:nvPr/>
          </p:nvSpPr>
          <p:spPr bwMode="auto">
            <a:xfrm>
              <a:off x="570" y="884"/>
              <a:ext cx="257" cy="258"/>
            </a:xfrm>
            <a:custGeom>
              <a:avLst/>
              <a:gdLst>
                <a:gd name="T0" fmla="*/ 1 w 2316"/>
                <a:gd name="T1" fmla="*/ 2 h 2325"/>
                <a:gd name="T2" fmla="*/ 1 w 2316"/>
                <a:gd name="T3" fmla="*/ 2 h 2325"/>
                <a:gd name="T4" fmla="*/ 1 w 2316"/>
                <a:gd name="T5" fmla="*/ 2 h 2325"/>
                <a:gd name="T6" fmla="*/ 1 w 2316"/>
                <a:gd name="T7" fmla="*/ 2 h 2325"/>
                <a:gd name="T8" fmla="*/ 1 w 2316"/>
                <a:gd name="T9" fmla="*/ 2 h 2325"/>
                <a:gd name="T10" fmla="*/ 1 w 2316"/>
                <a:gd name="T11" fmla="*/ 2 h 2325"/>
                <a:gd name="T12" fmla="*/ 1 w 2316"/>
                <a:gd name="T13" fmla="*/ 2 h 2325"/>
                <a:gd name="T14" fmla="*/ 1 w 2316"/>
                <a:gd name="T15" fmla="*/ 2 h 2325"/>
                <a:gd name="T16" fmla="*/ 1 w 2316"/>
                <a:gd name="T17" fmla="*/ 2 h 2325"/>
                <a:gd name="T18" fmla="*/ 1 w 2316"/>
                <a:gd name="T19" fmla="*/ 2 h 2325"/>
                <a:gd name="T20" fmla="*/ 2 w 2316"/>
                <a:gd name="T21" fmla="*/ 2 h 2325"/>
                <a:gd name="T22" fmla="*/ 2 w 2316"/>
                <a:gd name="T23" fmla="*/ 3 h 2325"/>
                <a:gd name="T24" fmla="*/ 3 w 2316"/>
                <a:gd name="T25" fmla="*/ 3 h 2325"/>
                <a:gd name="T26" fmla="*/ 3 w 2316"/>
                <a:gd name="T27" fmla="*/ 2 h 2325"/>
                <a:gd name="T28" fmla="*/ 2 w 2316"/>
                <a:gd name="T29" fmla="*/ 2 h 2325"/>
                <a:gd name="T30" fmla="*/ 1 w 2316"/>
                <a:gd name="T31" fmla="*/ 2 h 2325"/>
                <a:gd name="T32" fmla="*/ 1 w 2316"/>
                <a:gd name="T33" fmla="*/ 2 h 2325"/>
                <a:gd name="T34" fmla="*/ 1 w 2316"/>
                <a:gd name="T35" fmla="*/ 2 h 2325"/>
                <a:gd name="T36" fmla="*/ 1 w 2316"/>
                <a:gd name="T37" fmla="*/ 2 h 2325"/>
                <a:gd name="T38" fmla="*/ 1 w 2316"/>
                <a:gd name="T39" fmla="*/ 2 h 2325"/>
                <a:gd name="T40" fmla="*/ 1 w 2316"/>
                <a:gd name="T41" fmla="*/ 2 h 2325"/>
                <a:gd name="T42" fmla="*/ 1 w 2316"/>
                <a:gd name="T43" fmla="*/ 2 h 2325"/>
                <a:gd name="T44" fmla="*/ 1 w 2316"/>
                <a:gd name="T45" fmla="*/ 2 h 2325"/>
                <a:gd name="T46" fmla="*/ 1 w 2316"/>
                <a:gd name="T47" fmla="*/ 2 h 2325"/>
                <a:gd name="T48" fmla="*/ 1 w 2316"/>
                <a:gd name="T49" fmla="*/ 2 h 2325"/>
                <a:gd name="T50" fmla="*/ 2 w 2316"/>
                <a:gd name="T51" fmla="*/ 0 h 2325"/>
                <a:gd name="T52" fmla="*/ 3 w 2316"/>
                <a:gd name="T53" fmla="*/ 1 h 2325"/>
                <a:gd name="T54" fmla="*/ 3 w 2316"/>
                <a:gd name="T55" fmla="*/ 2 h 2325"/>
                <a:gd name="T56" fmla="*/ 3 w 2316"/>
                <a:gd name="T57" fmla="*/ 2 h 2325"/>
                <a:gd name="T58" fmla="*/ 3 w 2316"/>
                <a:gd name="T59" fmla="*/ 3 h 2325"/>
                <a:gd name="T60" fmla="*/ 0 w 2316"/>
                <a:gd name="T61" fmla="*/ 3 h 2325"/>
                <a:gd name="T62" fmla="*/ 0 w 2316"/>
                <a:gd name="T63" fmla="*/ 2 h 2325"/>
                <a:gd name="T64" fmla="*/ 0 w 2316"/>
                <a:gd name="T65" fmla="*/ 2 h 2325"/>
                <a:gd name="T66" fmla="*/ 0 w 2316"/>
                <a:gd name="T67" fmla="*/ 1 h 2325"/>
                <a:gd name="T68" fmla="*/ 2 w 2316"/>
                <a:gd name="T69" fmla="*/ 0 h 23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16"/>
                <a:gd name="T106" fmla="*/ 0 h 2325"/>
                <a:gd name="T107" fmla="*/ 2316 w 2316"/>
                <a:gd name="T108" fmla="*/ 2325 h 23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16" h="2325">
                  <a:moveTo>
                    <a:pt x="636" y="1677"/>
                  </a:moveTo>
                  <a:lnTo>
                    <a:pt x="636" y="1824"/>
                  </a:lnTo>
                  <a:lnTo>
                    <a:pt x="800" y="1824"/>
                  </a:lnTo>
                  <a:lnTo>
                    <a:pt x="800" y="1677"/>
                  </a:lnTo>
                  <a:lnTo>
                    <a:pt x="636" y="1677"/>
                  </a:lnTo>
                  <a:close/>
                  <a:moveTo>
                    <a:pt x="442" y="1677"/>
                  </a:moveTo>
                  <a:lnTo>
                    <a:pt x="442" y="1824"/>
                  </a:lnTo>
                  <a:lnTo>
                    <a:pt x="606" y="1824"/>
                  </a:lnTo>
                  <a:lnTo>
                    <a:pt x="606" y="1677"/>
                  </a:lnTo>
                  <a:lnTo>
                    <a:pt x="442" y="1677"/>
                  </a:lnTo>
                  <a:close/>
                  <a:moveTo>
                    <a:pt x="1499" y="1467"/>
                  </a:moveTo>
                  <a:lnTo>
                    <a:pt x="1499" y="2232"/>
                  </a:lnTo>
                  <a:lnTo>
                    <a:pt x="1905" y="2232"/>
                  </a:lnTo>
                  <a:lnTo>
                    <a:pt x="1905" y="1467"/>
                  </a:lnTo>
                  <a:lnTo>
                    <a:pt x="1499" y="1467"/>
                  </a:lnTo>
                  <a:close/>
                  <a:moveTo>
                    <a:pt x="636" y="1467"/>
                  </a:moveTo>
                  <a:lnTo>
                    <a:pt x="636" y="1646"/>
                  </a:lnTo>
                  <a:lnTo>
                    <a:pt x="800" y="1646"/>
                  </a:lnTo>
                  <a:lnTo>
                    <a:pt x="800" y="1467"/>
                  </a:lnTo>
                  <a:lnTo>
                    <a:pt x="636" y="1467"/>
                  </a:lnTo>
                  <a:close/>
                  <a:moveTo>
                    <a:pt x="442" y="1467"/>
                  </a:moveTo>
                  <a:lnTo>
                    <a:pt x="442" y="1646"/>
                  </a:lnTo>
                  <a:lnTo>
                    <a:pt x="606" y="1646"/>
                  </a:lnTo>
                  <a:lnTo>
                    <a:pt x="606" y="1467"/>
                  </a:lnTo>
                  <a:lnTo>
                    <a:pt x="442" y="1467"/>
                  </a:lnTo>
                  <a:close/>
                  <a:moveTo>
                    <a:pt x="1158" y="0"/>
                  </a:moveTo>
                  <a:lnTo>
                    <a:pt x="2024" y="874"/>
                  </a:lnTo>
                  <a:lnTo>
                    <a:pt x="2316" y="1168"/>
                  </a:lnTo>
                  <a:lnTo>
                    <a:pt x="2315" y="1168"/>
                  </a:lnTo>
                  <a:lnTo>
                    <a:pt x="2315" y="2325"/>
                  </a:lnTo>
                  <a:lnTo>
                    <a:pt x="1" y="2325"/>
                  </a:lnTo>
                  <a:lnTo>
                    <a:pt x="1" y="1168"/>
                  </a:lnTo>
                  <a:lnTo>
                    <a:pt x="0" y="1168"/>
                  </a:lnTo>
                  <a:lnTo>
                    <a:pt x="293" y="874"/>
                  </a:lnTo>
                  <a:lnTo>
                    <a:pt x="115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0" name="noun_project_2343.svg.eps"/>
          <p:cNvSpPr>
            <a:spLocks noEditPoints="1"/>
          </p:cNvSpPr>
          <p:nvPr/>
        </p:nvSpPr>
        <p:spPr bwMode="auto">
          <a:xfrm>
            <a:off x="4894552" y="472357"/>
            <a:ext cx="585788" cy="609600"/>
          </a:xfrm>
          <a:custGeom>
            <a:avLst/>
            <a:gdLst>
              <a:gd name="T0" fmla="*/ 2147483647 w 3318"/>
              <a:gd name="T1" fmla="*/ 2147483647 h 3461"/>
              <a:gd name="T2" fmla="*/ 2147483647 w 3318"/>
              <a:gd name="T3" fmla="*/ 2147483647 h 3461"/>
              <a:gd name="T4" fmla="*/ 2147483647 w 3318"/>
              <a:gd name="T5" fmla="*/ 2147483647 h 3461"/>
              <a:gd name="T6" fmla="*/ 2147483647 w 3318"/>
              <a:gd name="T7" fmla="*/ 2147483647 h 3461"/>
              <a:gd name="T8" fmla="*/ 2147483647 w 3318"/>
              <a:gd name="T9" fmla="*/ 2147483647 h 3461"/>
              <a:gd name="T10" fmla="*/ 2147483647 w 3318"/>
              <a:gd name="T11" fmla="*/ 2147483647 h 3461"/>
              <a:gd name="T12" fmla="*/ 2147483647 w 3318"/>
              <a:gd name="T13" fmla="*/ 2147483647 h 3461"/>
              <a:gd name="T14" fmla="*/ 2147483647 w 3318"/>
              <a:gd name="T15" fmla="*/ 2147483647 h 3461"/>
              <a:gd name="T16" fmla="*/ 2147483647 w 3318"/>
              <a:gd name="T17" fmla="*/ 2147483647 h 3461"/>
              <a:gd name="T18" fmla="*/ 2147483647 w 3318"/>
              <a:gd name="T19" fmla="*/ 2147483647 h 3461"/>
              <a:gd name="T20" fmla="*/ 2147483647 w 3318"/>
              <a:gd name="T21" fmla="*/ 2147483647 h 3461"/>
              <a:gd name="T22" fmla="*/ 2147483647 w 3318"/>
              <a:gd name="T23" fmla="*/ 2147483647 h 3461"/>
              <a:gd name="T24" fmla="*/ 2147483647 w 3318"/>
              <a:gd name="T25" fmla="*/ 2147483647 h 3461"/>
              <a:gd name="T26" fmla="*/ 2147483647 w 3318"/>
              <a:gd name="T27" fmla="*/ 2147483647 h 3461"/>
              <a:gd name="T28" fmla="*/ 2147483647 w 3318"/>
              <a:gd name="T29" fmla="*/ 2147483647 h 3461"/>
              <a:gd name="T30" fmla="*/ 2147483647 w 3318"/>
              <a:gd name="T31" fmla="*/ 2147483647 h 3461"/>
              <a:gd name="T32" fmla="*/ 2147483647 w 3318"/>
              <a:gd name="T33" fmla="*/ 2147483647 h 3461"/>
              <a:gd name="T34" fmla="*/ 2147483647 w 3318"/>
              <a:gd name="T35" fmla="*/ 2147483647 h 3461"/>
              <a:gd name="T36" fmla="*/ 2147483647 w 3318"/>
              <a:gd name="T37" fmla="*/ 2147483647 h 3461"/>
              <a:gd name="T38" fmla="*/ 2147483647 w 3318"/>
              <a:gd name="T39" fmla="*/ 2147483647 h 3461"/>
              <a:gd name="T40" fmla="*/ 2147483647 w 3318"/>
              <a:gd name="T41" fmla="*/ 2147483647 h 3461"/>
              <a:gd name="T42" fmla="*/ 2147483647 w 3318"/>
              <a:gd name="T43" fmla="*/ 2147483647 h 3461"/>
              <a:gd name="T44" fmla="*/ 2147483647 w 3318"/>
              <a:gd name="T45" fmla="*/ 2147483647 h 3461"/>
              <a:gd name="T46" fmla="*/ 2147483647 w 3318"/>
              <a:gd name="T47" fmla="*/ 2147483647 h 3461"/>
              <a:gd name="T48" fmla="*/ 2147483647 w 3318"/>
              <a:gd name="T49" fmla="*/ 2147483647 h 3461"/>
              <a:gd name="T50" fmla="*/ 2147483647 w 3318"/>
              <a:gd name="T51" fmla="*/ 2147483647 h 3461"/>
              <a:gd name="T52" fmla="*/ 2147483647 w 3318"/>
              <a:gd name="T53" fmla="*/ 2147483647 h 3461"/>
              <a:gd name="T54" fmla="*/ 2147483647 w 3318"/>
              <a:gd name="T55" fmla="*/ 2147483647 h 3461"/>
              <a:gd name="T56" fmla="*/ 2147483647 w 3318"/>
              <a:gd name="T57" fmla="*/ 2147483647 h 3461"/>
              <a:gd name="T58" fmla="*/ 2147483647 w 3318"/>
              <a:gd name="T59" fmla="*/ 2147483647 h 3461"/>
              <a:gd name="T60" fmla="*/ 2147483647 w 3318"/>
              <a:gd name="T61" fmla="*/ 2147483647 h 3461"/>
              <a:gd name="T62" fmla="*/ 2147483647 w 3318"/>
              <a:gd name="T63" fmla="*/ 2147483647 h 3461"/>
              <a:gd name="T64" fmla="*/ 2147483647 w 3318"/>
              <a:gd name="T65" fmla="*/ 2147483647 h 3461"/>
              <a:gd name="T66" fmla="*/ 2147483647 w 3318"/>
              <a:gd name="T67" fmla="*/ 2147483647 h 3461"/>
              <a:gd name="T68" fmla="*/ 2147483647 w 3318"/>
              <a:gd name="T69" fmla="*/ 2147483647 h 3461"/>
              <a:gd name="T70" fmla="*/ 2147483647 w 3318"/>
              <a:gd name="T71" fmla="*/ 2147483647 h 3461"/>
              <a:gd name="T72" fmla="*/ 2147483647 w 3318"/>
              <a:gd name="T73" fmla="*/ 2147483647 h 3461"/>
              <a:gd name="T74" fmla="*/ 2147483647 w 3318"/>
              <a:gd name="T75" fmla="*/ 2147483647 h 3461"/>
              <a:gd name="T76" fmla="*/ 2147483647 w 3318"/>
              <a:gd name="T77" fmla="*/ 2147483647 h 3461"/>
              <a:gd name="T78" fmla="*/ 2147483647 w 3318"/>
              <a:gd name="T79" fmla="*/ 2147483647 h 3461"/>
              <a:gd name="T80" fmla="*/ 2147483647 w 3318"/>
              <a:gd name="T81" fmla="*/ 2147483647 h 3461"/>
              <a:gd name="T82" fmla="*/ 2147483647 w 3318"/>
              <a:gd name="T83" fmla="*/ 2147483647 h 3461"/>
              <a:gd name="T84" fmla="*/ 2147483647 w 3318"/>
              <a:gd name="T85" fmla="*/ 2147483647 h 3461"/>
              <a:gd name="T86" fmla="*/ 2147483647 w 3318"/>
              <a:gd name="T87" fmla="*/ 2147483647 h 3461"/>
              <a:gd name="T88" fmla="*/ 2147483647 w 3318"/>
              <a:gd name="T89" fmla="*/ 2147483647 h 3461"/>
              <a:gd name="T90" fmla="*/ 2147483647 w 3318"/>
              <a:gd name="T91" fmla="*/ 2147483647 h 3461"/>
              <a:gd name="T92" fmla="*/ 2147483647 w 3318"/>
              <a:gd name="T93" fmla="*/ 2147483647 h 3461"/>
              <a:gd name="T94" fmla="*/ 2147483647 w 3318"/>
              <a:gd name="T95" fmla="*/ 251350004 h 3461"/>
              <a:gd name="T96" fmla="*/ 2147483647 w 3318"/>
              <a:gd name="T97" fmla="*/ 2147483647 h 3461"/>
              <a:gd name="T98" fmla="*/ 2147483647 w 3318"/>
              <a:gd name="T99" fmla="*/ 2147483647 h 3461"/>
              <a:gd name="T100" fmla="*/ 2147483647 w 3318"/>
              <a:gd name="T101" fmla="*/ 2147483647 h 3461"/>
              <a:gd name="T102" fmla="*/ 2147483647 w 3318"/>
              <a:gd name="T103" fmla="*/ 2147483647 h 3461"/>
              <a:gd name="T104" fmla="*/ 2147483647 w 3318"/>
              <a:gd name="T105" fmla="*/ 2147483647 h 3461"/>
              <a:gd name="T106" fmla="*/ 2147483647 w 3318"/>
              <a:gd name="T107" fmla="*/ 2147483647 h 3461"/>
              <a:gd name="T108" fmla="*/ 2147483647 w 3318"/>
              <a:gd name="T109" fmla="*/ 2147483647 h 3461"/>
              <a:gd name="T110" fmla="*/ 621829145 w 3318"/>
              <a:gd name="T111" fmla="*/ 2147483647 h 3461"/>
              <a:gd name="T112" fmla="*/ 616312180 w 3318"/>
              <a:gd name="T113" fmla="*/ 2147483647 h 3461"/>
              <a:gd name="T114" fmla="*/ 2147483647 w 3318"/>
              <a:gd name="T115" fmla="*/ 950768338 h 346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8"/>
              <a:gd name="T175" fmla="*/ 0 h 3461"/>
              <a:gd name="T176" fmla="*/ 3318 w 3318"/>
              <a:gd name="T177" fmla="*/ 3461 h 346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8" h="3461">
                <a:moveTo>
                  <a:pt x="1764" y="3103"/>
                </a:moveTo>
                <a:lnTo>
                  <a:pt x="1760" y="3103"/>
                </a:lnTo>
                <a:lnTo>
                  <a:pt x="1751" y="3106"/>
                </a:lnTo>
                <a:lnTo>
                  <a:pt x="1748" y="3109"/>
                </a:lnTo>
                <a:lnTo>
                  <a:pt x="1746" y="3112"/>
                </a:lnTo>
                <a:lnTo>
                  <a:pt x="1745" y="3115"/>
                </a:lnTo>
                <a:lnTo>
                  <a:pt x="1743" y="3118"/>
                </a:lnTo>
                <a:lnTo>
                  <a:pt x="1745" y="3123"/>
                </a:lnTo>
                <a:lnTo>
                  <a:pt x="1747" y="3126"/>
                </a:lnTo>
                <a:lnTo>
                  <a:pt x="1749" y="3128"/>
                </a:lnTo>
                <a:lnTo>
                  <a:pt x="1752" y="3129"/>
                </a:lnTo>
                <a:lnTo>
                  <a:pt x="1756" y="3129"/>
                </a:lnTo>
                <a:lnTo>
                  <a:pt x="1760" y="3129"/>
                </a:lnTo>
                <a:lnTo>
                  <a:pt x="1768" y="3126"/>
                </a:lnTo>
                <a:lnTo>
                  <a:pt x="1771" y="3124"/>
                </a:lnTo>
                <a:lnTo>
                  <a:pt x="1774" y="3120"/>
                </a:lnTo>
                <a:lnTo>
                  <a:pt x="1776" y="3117"/>
                </a:lnTo>
                <a:lnTo>
                  <a:pt x="1776" y="3114"/>
                </a:lnTo>
                <a:lnTo>
                  <a:pt x="1776" y="3111"/>
                </a:lnTo>
                <a:lnTo>
                  <a:pt x="1774" y="3107"/>
                </a:lnTo>
                <a:lnTo>
                  <a:pt x="1770" y="3104"/>
                </a:lnTo>
                <a:lnTo>
                  <a:pt x="1767" y="3103"/>
                </a:lnTo>
                <a:lnTo>
                  <a:pt x="1764" y="3103"/>
                </a:lnTo>
                <a:close/>
                <a:moveTo>
                  <a:pt x="1790" y="3094"/>
                </a:moveTo>
                <a:lnTo>
                  <a:pt x="1786" y="3095"/>
                </a:lnTo>
                <a:lnTo>
                  <a:pt x="1783" y="3096"/>
                </a:lnTo>
                <a:lnTo>
                  <a:pt x="1781" y="3098"/>
                </a:lnTo>
                <a:lnTo>
                  <a:pt x="1780" y="3101"/>
                </a:lnTo>
                <a:lnTo>
                  <a:pt x="1779" y="3104"/>
                </a:lnTo>
                <a:lnTo>
                  <a:pt x="1780" y="3107"/>
                </a:lnTo>
                <a:lnTo>
                  <a:pt x="1781" y="3111"/>
                </a:lnTo>
                <a:lnTo>
                  <a:pt x="1783" y="3113"/>
                </a:lnTo>
                <a:lnTo>
                  <a:pt x="1786" y="3114"/>
                </a:lnTo>
                <a:lnTo>
                  <a:pt x="1790" y="3115"/>
                </a:lnTo>
                <a:lnTo>
                  <a:pt x="1793" y="3114"/>
                </a:lnTo>
                <a:lnTo>
                  <a:pt x="1796" y="3113"/>
                </a:lnTo>
                <a:lnTo>
                  <a:pt x="1798" y="3111"/>
                </a:lnTo>
                <a:lnTo>
                  <a:pt x="1799" y="3107"/>
                </a:lnTo>
                <a:lnTo>
                  <a:pt x="1800" y="3104"/>
                </a:lnTo>
                <a:lnTo>
                  <a:pt x="1799" y="3101"/>
                </a:lnTo>
                <a:lnTo>
                  <a:pt x="1798" y="3098"/>
                </a:lnTo>
                <a:lnTo>
                  <a:pt x="1796" y="3096"/>
                </a:lnTo>
                <a:lnTo>
                  <a:pt x="1793" y="3095"/>
                </a:lnTo>
                <a:lnTo>
                  <a:pt x="1790" y="3094"/>
                </a:lnTo>
                <a:close/>
                <a:moveTo>
                  <a:pt x="1581" y="3008"/>
                </a:moveTo>
                <a:lnTo>
                  <a:pt x="1570" y="3009"/>
                </a:lnTo>
                <a:lnTo>
                  <a:pt x="1564" y="3011"/>
                </a:lnTo>
                <a:lnTo>
                  <a:pt x="1564" y="3015"/>
                </a:lnTo>
                <a:lnTo>
                  <a:pt x="1568" y="3020"/>
                </a:lnTo>
                <a:lnTo>
                  <a:pt x="1576" y="3026"/>
                </a:lnTo>
                <a:lnTo>
                  <a:pt x="1588" y="3031"/>
                </a:lnTo>
                <a:lnTo>
                  <a:pt x="1602" y="3035"/>
                </a:lnTo>
                <a:lnTo>
                  <a:pt x="1618" y="3040"/>
                </a:lnTo>
                <a:lnTo>
                  <a:pt x="1635" y="3043"/>
                </a:lnTo>
                <a:lnTo>
                  <a:pt x="1653" y="3043"/>
                </a:lnTo>
                <a:lnTo>
                  <a:pt x="1662" y="3043"/>
                </a:lnTo>
                <a:lnTo>
                  <a:pt x="1680" y="3043"/>
                </a:lnTo>
                <a:lnTo>
                  <a:pt x="1697" y="3040"/>
                </a:lnTo>
                <a:lnTo>
                  <a:pt x="1713" y="3035"/>
                </a:lnTo>
                <a:lnTo>
                  <a:pt x="1727" y="3031"/>
                </a:lnTo>
                <a:lnTo>
                  <a:pt x="1739" y="3026"/>
                </a:lnTo>
                <a:lnTo>
                  <a:pt x="1748" y="3020"/>
                </a:lnTo>
                <a:lnTo>
                  <a:pt x="1751" y="3015"/>
                </a:lnTo>
                <a:lnTo>
                  <a:pt x="1751" y="3011"/>
                </a:lnTo>
                <a:lnTo>
                  <a:pt x="1746" y="3009"/>
                </a:lnTo>
                <a:lnTo>
                  <a:pt x="1734" y="3008"/>
                </a:lnTo>
                <a:lnTo>
                  <a:pt x="1581" y="3008"/>
                </a:lnTo>
                <a:close/>
                <a:moveTo>
                  <a:pt x="1576" y="2910"/>
                </a:moveTo>
                <a:lnTo>
                  <a:pt x="1598" y="2912"/>
                </a:lnTo>
                <a:lnTo>
                  <a:pt x="1617" y="2916"/>
                </a:lnTo>
                <a:lnTo>
                  <a:pt x="1632" y="2923"/>
                </a:lnTo>
                <a:lnTo>
                  <a:pt x="1645" y="2930"/>
                </a:lnTo>
                <a:lnTo>
                  <a:pt x="1653" y="2939"/>
                </a:lnTo>
                <a:lnTo>
                  <a:pt x="1661" y="2947"/>
                </a:lnTo>
                <a:lnTo>
                  <a:pt x="1667" y="2939"/>
                </a:lnTo>
                <a:lnTo>
                  <a:pt x="1677" y="2930"/>
                </a:lnTo>
                <a:lnTo>
                  <a:pt x="1690" y="2923"/>
                </a:lnTo>
                <a:lnTo>
                  <a:pt x="1705" y="2916"/>
                </a:lnTo>
                <a:lnTo>
                  <a:pt x="1723" y="2912"/>
                </a:lnTo>
                <a:lnTo>
                  <a:pt x="1745" y="2910"/>
                </a:lnTo>
                <a:lnTo>
                  <a:pt x="1769" y="2911"/>
                </a:lnTo>
                <a:lnTo>
                  <a:pt x="1797" y="2913"/>
                </a:lnTo>
                <a:lnTo>
                  <a:pt x="1831" y="2919"/>
                </a:lnTo>
                <a:lnTo>
                  <a:pt x="1867" y="2930"/>
                </a:lnTo>
                <a:lnTo>
                  <a:pt x="1891" y="2936"/>
                </a:lnTo>
                <a:lnTo>
                  <a:pt x="1911" y="2937"/>
                </a:lnTo>
                <a:lnTo>
                  <a:pt x="1929" y="2936"/>
                </a:lnTo>
                <a:lnTo>
                  <a:pt x="1944" y="2933"/>
                </a:lnTo>
                <a:lnTo>
                  <a:pt x="1955" y="2930"/>
                </a:lnTo>
                <a:lnTo>
                  <a:pt x="1963" y="2927"/>
                </a:lnTo>
                <a:lnTo>
                  <a:pt x="1964" y="2927"/>
                </a:lnTo>
                <a:lnTo>
                  <a:pt x="1958" y="2931"/>
                </a:lnTo>
                <a:lnTo>
                  <a:pt x="1950" y="2939"/>
                </a:lnTo>
                <a:lnTo>
                  <a:pt x="1940" y="2946"/>
                </a:lnTo>
                <a:lnTo>
                  <a:pt x="1928" y="2955"/>
                </a:lnTo>
                <a:lnTo>
                  <a:pt x="1918" y="2964"/>
                </a:lnTo>
                <a:lnTo>
                  <a:pt x="1907" y="2972"/>
                </a:lnTo>
                <a:lnTo>
                  <a:pt x="1896" y="2980"/>
                </a:lnTo>
                <a:lnTo>
                  <a:pt x="1889" y="2985"/>
                </a:lnTo>
                <a:lnTo>
                  <a:pt x="1883" y="2989"/>
                </a:lnTo>
                <a:lnTo>
                  <a:pt x="1881" y="2990"/>
                </a:lnTo>
                <a:lnTo>
                  <a:pt x="1881" y="3008"/>
                </a:lnTo>
                <a:lnTo>
                  <a:pt x="1878" y="3034"/>
                </a:lnTo>
                <a:lnTo>
                  <a:pt x="1867" y="3060"/>
                </a:lnTo>
                <a:lnTo>
                  <a:pt x="1851" y="3084"/>
                </a:lnTo>
                <a:lnTo>
                  <a:pt x="1829" y="3105"/>
                </a:lnTo>
                <a:lnTo>
                  <a:pt x="1803" y="3124"/>
                </a:lnTo>
                <a:lnTo>
                  <a:pt x="1772" y="3139"/>
                </a:lnTo>
                <a:lnTo>
                  <a:pt x="1738" y="3150"/>
                </a:lnTo>
                <a:lnTo>
                  <a:pt x="1700" y="3157"/>
                </a:lnTo>
                <a:lnTo>
                  <a:pt x="1661" y="3160"/>
                </a:lnTo>
                <a:lnTo>
                  <a:pt x="1621" y="3157"/>
                </a:lnTo>
                <a:lnTo>
                  <a:pt x="1583" y="3150"/>
                </a:lnTo>
                <a:lnTo>
                  <a:pt x="1549" y="3139"/>
                </a:lnTo>
                <a:lnTo>
                  <a:pt x="1518" y="3124"/>
                </a:lnTo>
                <a:lnTo>
                  <a:pt x="1491" y="3105"/>
                </a:lnTo>
                <a:lnTo>
                  <a:pt x="1469" y="3084"/>
                </a:lnTo>
                <a:lnTo>
                  <a:pt x="1453" y="3060"/>
                </a:lnTo>
                <a:lnTo>
                  <a:pt x="1442" y="3034"/>
                </a:lnTo>
                <a:lnTo>
                  <a:pt x="1439" y="3008"/>
                </a:lnTo>
                <a:lnTo>
                  <a:pt x="1438" y="2990"/>
                </a:lnTo>
                <a:lnTo>
                  <a:pt x="1436" y="2989"/>
                </a:lnTo>
                <a:lnTo>
                  <a:pt x="1432" y="2985"/>
                </a:lnTo>
                <a:lnTo>
                  <a:pt x="1423" y="2980"/>
                </a:lnTo>
                <a:lnTo>
                  <a:pt x="1413" y="2972"/>
                </a:lnTo>
                <a:lnTo>
                  <a:pt x="1403" y="2964"/>
                </a:lnTo>
                <a:lnTo>
                  <a:pt x="1391" y="2955"/>
                </a:lnTo>
                <a:lnTo>
                  <a:pt x="1380" y="2946"/>
                </a:lnTo>
                <a:lnTo>
                  <a:pt x="1369" y="2939"/>
                </a:lnTo>
                <a:lnTo>
                  <a:pt x="1362" y="2931"/>
                </a:lnTo>
                <a:lnTo>
                  <a:pt x="1355" y="2927"/>
                </a:lnTo>
                <a:lnTo>
                  <a:pt x="1358" y="2927"/>
                </a:lnTo>
                <a:lnTo>
                  <a:pt x="1364" y="2930"/>
                </a:lnTo>
                <a:lnTo>
                  <a:pt x="1376" y="2933"/>
                </a:lnTo>
                <a:lnTo>
                  <a:pt x="1390" y="2936"/>
                </a:lnTo>
                <a:lnTo>
                  <a:pt x="1408" y="2937"/>
                </a:lnTo>
                <a:lnTo>
                  <a:pt x="1430" y="2936"/>
                </a:lnTo>
                <a:lnTo>
                  <a:pt x="1453" y="2930"/>
                </a:lnTo>
                <a:lnTo>
                  <a:pt x="1490" y="2919"/>
                </a:lnTo>
                <a:lnTo>
                  <a:pt x="1522" y="2913"/>
                </a:lnTo>
                <a:lnTo>
                  <a:pt x="1551" y="2911"/>
                </a:lnTo>
                <a:lnTo>
                  <a:pt x="1576" y="2910"/>
                </a:lnTo>
                <a:close/>
                <a:moveTo>
                  <a:pt x="2039" y="2253"/>
                </a:moveTo>
                <a:lnTo>
                  <a:pt x="2029" y="2255"/>
                </a:lnTo>
                <a:lnTo>
                  <a:pt x="2022" y="2261"/>
                </a:lnTo>
                <a:lnTo>
                  <a:pt x="2016" y="2268"/>
                </a:lnTo>
                <a:lnTo>
                  <a:pt x="2014" y="2278"/>
                </a:lnTo>
                <a:lnTo>
                  <a:pt x="2016" y="2288"/>
                </a:lnTo>
                <a:lnTo>
                  <a:pt x="2022" y="2296"/>
                </a:lnTo>
                <a:lnTo>
                  <a:pt x="2029" y="2302"/>
                </a:lnTo>
                <a:lnTo>
                  <a:pt x="2039" y="2303"/>
                </a:lnTo>
                <a:lnTo>
                  <a:pt x="2049" y="2302"/>
                </a:lnTo>
                <a:lnTo>
                  <a:pt x="2057" y="2296"/>
                </a:lnTo>
                <a:lnTo>
                  <a:pt x="2063" y="2288"/>
                </a:lnTo>
                <a:lnTo>
                  <a:pt x="2065" y="2278"/>
                </a:lnTo>
                <a:lnTo>
                  <a:pt x="2063" y="2268"/>
                </a:lnTo>
                <a:lnTo>
                  <a:pt x="2057" y="2261"/>
                </a:lnTo>
                <a:lnTo>
                  <a:pt x="2049" y="2255"/>
                </a:lnTo>
                <a:lnTo>
                  <a:pt x="2039" y="2253"/>
                </a:lnTo>
                <a:close/>
                <a:moveTo>
                  <a:pt x="1345" y="2253"/>
                </a:moveTo>
                <a:lnTo>
                  <a:pt x="1335" y="2255"/>
                </a:lnTo>
                <a:lnTo>
                  <a:pt x="1327" y="2261"/>
                </a:lnTo>
                <a:lnTo>
                  <a:pt x="1322" y="2268"/>
                </a:lnTo>
                <a:lnTo>
                  <a:pt x="1320" y="2278"/>
                </a:lnTo>
                <a:lnTo>
                  <a:pt x="1322" y="2288"/>
                </a:lnTo>
                <a:lnTo>
                  <a:pt x="1327" y="2296"/>
                </a:lnTo>
                <a:lnTo>
                  <a:pt x="1335" y="2302"/>
                </a:lnTo>
                <a:lnTo>
                  <a:pt x="1345" y="2303"/>
                </a:lnTo>
                <a:lnTo>
                  <a:pt x="1354" y="2302"/>
                </a:lnTo>
                <a:lnTo>
                  <a:pt x="1363" y="2296"/>
                </a:lnTo>
                <a:lnTo>
                  <a:pt x="1368" y="2288"/>
                </a:lnTo>
                <a:lnTo>
                  <a:pt x="1369" y="2278"/>
                </a:lnTo>
                <a:lnTo>
                  <a:pt x="1368" y="2268"/>
                </a:lnTo>
                <a:lnTo>
                  <a:pt x="1363" y="2261"/>
                </a:lnTo>
                <a:lnTo>
                  <a:pt x="1354" y="2255"/>
                </a:lnTo>
                <a:lnTo>
                  <a:pt x="1345" y="2253"/>
                </a:lnTo>
                <a:close/>
                <a:moveTo>
                  <a:pt x="2290" y="2130"/>
                </a:moveTo>
                <a:lnTo>
                  <a:pt x="2288" y="2133"/>
                </a:lnTo>
                <a:lnTo>
                  <a:pt x="2285" y="2141"/>
                </a:lnTo>
                <a:lnTo>
                  <a:pt x="2281" y="2154"/>
                </a:lnTo>
                <a:lnTo>
                  <a:pt x="2273" y="2172"/>
                </a:lnTo>
                <a:lnTo>
                  <a:pt x="2265" y="2192"/>
                </a:lnTo>
                <a:lnTo>
                  <a:pt x="2254" y="2215"/>
                </a:lnTo>
                <a:lnTo>
                  <a:pt x="2241" y="2238"/>
                </a:lnTo>
                <a:lnTo>
                  <a:pt x="2227" y="2263"/>
                </a:lnTo>
                <a:lnTo>
                  <a:pt x="2210" y="2288"/>
                </a:lnTo>
                <a:lnTo>
                  <a:pt x="2192" y="2311"/>
                </a:lnTo>
                <a:lnTo>
                  <a:pt x="2171" y="2334"/>
                </a:lnTo>
                <a:lnTo>
                  <a:pt x="2149" y="2353"/>
                </a:lnTo>
                <a:lnTo>
                  <a:pt x="2124" y="2369"/>
                </a:lnTo>
                <a:lnTo>
                  <a:pt x="2098" y="2382"/>
                </a:lnTo>
                <a:lnTo>
                  <a:pt x="2120" y="2365"/>
                </a:lnTo>
                <a:lnTo>
                  <a:pt x="2137" y="2345"/>
                </a:lnTo>
                <a:lnTo>
                  <a:pt x="2153" y="2323"/>
                </a:lnTo>
                <a:lnTo>
                  <a:pt x="2166" y="2301"/>
                </a:lnTo>
                <a:lnTo>
                  <a:pt x="2177" y="2278"/>
                </a:lnTo>
                <a:lnTo>
                  <a:pt x="2186" y="2255"/>
                </a:lnTo>
                <a:lnTo>
                  <a:pt x="2196" y="2236"/>
                </a:lnTo>
                <a:lnTo>
                  <a:pt x="2156" y="2232"/>
                </a:lnTo>
                <a:lnTo>
                  <a:pt x="2122" y="2230"/>
                </a:lnTo>
                <a:lnTo>
                  <a:pt x="2090" y="2229"/>
                </a:lnTo>
                <a:lnTo>
                  <a:pt x="2056" y="2231"/>
                </a:lnTo>
                <a:lnTo>
                  <a:pt x="2070" y="2244"/>
                </a:lnTo>
                <a:lnTo>
                  <a:pt x="2081" y="2260"/>
                </a:lnTo>
                <a:lnTo>
                  <a:pt x="2089" y="2277"/>
                </a:lnTo>
                <a:lnTo>
                  <a:pt x="2091" y="2297"/>
                </a:lnTo>
                <a:lnTo>
                  <a:pt x="2087" y="2319"/>
                </a:lnTo>
                <a:lnTo>
                  <a:pt x="2080" y="2338"/>
                </a:lnTo>
                <a:lnTo>
                  <a:pt x="2067" y="2354"/>
                </a:lnTo>
                <a:lnTo>
                  <a:pt x="2051" y="2367"/>
                </a:lnTo>
                <a:lnTo>
                  <a:pt x="2032" y="2376"/>
                </a:lnTo>
                <a:lnTo>
                  <a:pt x="2010" y="2379"/>
                </a:lnTo>
                <a:lnTo>
                  <a:pt x="1989" y="2376"/>
                </a:lnTo>
                <a:lnTo>
                  <a:pt x="1969" y="2367"/>
                </a:lnTo>
                <a:lnTo>
                  <a:pt x="1952" y="2354"/>
                </a:lnTo>
                <a:lnTo>
                  <a:pt x="1940" y="2338"/>
                </a:lnTo>
                <a:lnTo>
                  <a:pt x="1932" y="2319"/>
                </a:lnTo>
                <a:lnTo>
                  <a:pt x="1928" y="2297"/>
                </a:lnTo>
                <a:lnTo>
                  <a:pt x="1930" y="2279"/>
                </a:lnTo>
                <a:lnTo>
                  <a:pt x="1936" y="2263"/>
                </a:lnTo>
                <a:lnTo>
                  <a:pt x="1908" y="2279"/>
                </a:lnTo>
                <a:lnTo>
                  <a:pt x="1880" y="2298"/>
                </a:lnTo>
                <a:lnTo>
                  <a:pt x="1855" y="2320"/>
                </a:lnTo>
                <a:lnTo>
                  <a:pt x="1835" y="2341"/>
                </a:lnTo>
                <a:lnTo>
                  <a:pt x="1820" y="2364"/>
                </a:lnTo>
                <a:lnTo>
                  <a:pt x="1831" y="2335"/>
                </a:lnTo>
                <a:lnTo>
                  <a:pt x="1841" y="2309"/>
                </a:lnTo>
                <a:lnTo>
                  <a:pt x="1854" y="2285"/>
                </a:lnTo>
                <a:lnTo>
                  <a:pt x="1868" y="2264"/>
                </a:lnTo>
                <a:lnTo>
                  <a:pt x="1884" y="2244"/>
                </a:lnTo>
                <a:lnTo>
                  <a:pt x="1905" y="2225"/>
                </a:lnTo>
                <a:lnTo>
                  <a:pt x="1928" y="2209"/>
                </a:lnTo>
                <a:lnTo>
                  <a:pt x="1957" y="2194"/>
                </a:lnTo>
                <a:lnTo>
                  <a:pt x="1992" y="2180"/>
                </a:lnTo>
                <a:lnTo>
                  <a:pt x="2023" y="2172"/>
                </a:lnTo>
                <a:lnTo>
                  <a:pt x="2051" y="2165"/>
                </a:lnTo>
                <a:lnTo>
                  <a:pt x="2077" y="2162"/>
                </a:lnTo>
                <a:lnTo>
                  <a:pt x="2100" y="2160"/>
                </a:lnTo>
                <a:lnTo>
                  <a:pt x="2123" y="2160"/>
                </a:lnTo>
                <a:lnTo>
                  <a:pt x="2145" y="2160"/>
                </a:lnTo>
                <a:lnTo>
                  <a:pt x="2167" y="2160"/>
                </a:lnTo>
                <a:lnTo>
                  <a:pt x="2188" y="2159"/>
                </a:lnTo>
                <a:lnTo>
                  <a:pt x="2212" y="2155"/>
                </a:lnTo>
                <a:lnTo>
                  <a:pt x="2236" y="2150"/>
                </a:lnTo>
                <a:lnTo>
                  <a:pt x="2262" y="2141"/>
                </a:lnTo>
                <a:lnTo>
                  <a:pt x="2290" y="2130"/>
                </a:lnTo>
                <a:close/>
                <a:moveTo>
                  <a:pt x="1030" y="2130"/>
                </a:moveTo>
                <a:lnTo>
                  <a:pt x="1058" y="2141"/>
                </a:lnTo>
                <a:lnTo>
                  <a:pt x="1083" y="2150"/>
                </a:lnTo>
                <a:lnTo>
                  <a:pt x="1107" y="2155"/>
                </a:lnTo>
                <a:lnTo>
                  <a:pt x="1130" y="2159"/>
                </a:lnTo>
                <a:lnTo>
                  <a:pt x="1151" y="2160"/>
                </a:lnTo>
                <a:lnTo>
                  <a:pt x="1174" y="2160"/>
                </a:lnTo>
                <a:lnTo>
                  <a:pt x="1195" y="2160"/>
                </a:lnTo>
                <a:lnTo>
                  <a:pt x="1218" y="2160"/>
                </a:lnTo>
                <a:lnTo>
                  <a:pt x="1243" y="2162"/>
                </a:lnTo>
                <a:lnTo>
                  <a:pt x="1268" y="2165"/>
                </a:lnTo>
                <a:lnTo>
                  <a:pt x="1296" y="2172"/>
                </a:lnTo>
                <a:lnTo>
                  <a:pt x="1326" y="2180"/>
                </a:lnTo>
                <a:lnTo>
                  <a:pt x="1361" y="2194"/>
                </a:lnTo>
                <a:lnTo>
                  <a:pt x="1390" y="2209"/>
                </a:lnTo>
                <a:lnTo>
                  <a:pt x="1415" y="2225"/>
                </a:lnTo>
                <a:lnTo>
                  <a:pt x="1434" y="2244"/>
                </a:lnTo>
                <a:lnTo>
                  <a:pt x="1451" y="2264"/>
                </a:lnTo>
                <a:lnTo>
                  <a:pt x="1465" y="2285"/>
                </a:lnTo>
                <a:lnTo>
                  <a:pt x="1477" y="2309"/>
                </a:lnTo>
                <a:lnTo>
                  <a:pt x="1489" y="2335"/>
                </a:lnTo>
                <a:lnTo>
                  <a:pt x="1499" y="2364"/>
                </a:lnTo>
                <a:lnTo>
                  <a:pt x="1483" y="2341"/>
                </a:lnTo>
                <a:lnTo>
                  <a:pt x="1463" y="2320"/>
                </a:lnTo>
                <a:lnTo>
                  <a:pt x="1438" y="2298"/>
                </a:lnTo>
                <a:lnTo>
                  <a:pt x="1411" y="2279"/>
                </a:lnTo>
                <a:lnTo>
                  <a:pt x="1382" y="2263"/>
                </a:lnTo>
                <a:lnTo>
                  <a:pt x="1388" y="2279"/>
                </a:lnTo>
                <a:lnTo>
                  <a:pt x="1390" y="2297"/>
                </a:lnTo>
                <a:lnTo>
                  <a:pt x="1387" y="2319"/>
                </a:lnTo>
                <a:lnTo>
                  <a:pt x="1379" y="2338"/>
                </a:lnTo>
                <a:lnTo>
                  <a:pt x="1366" y="2354"/>
                </a:lnTo>
                <a:lnTo>
                  <a:pt x="1350" y="2367"/>
                </a:lnTo>
                <a:lnTo>
                  <a:pt x="1331" y="2376"/>
                </a:lnTo>
                <a:lnTo>
                  <a:pt x="1309" y="2379"/>
                </a:lnTo>
                <a:lnTo>
                  <a:pt x="1288" y="2376"/>
                </a:lnTo>
                <a:lnTo>
                  <a:pt x="1268" y="2367"/>
                </a:lnTo>
                <a:lnTo>
                  <a:pt x="1251" y="2354"/>
                </a:lnTo>
                <a:lnTo>
                  <a:pt x="1238" y="2338"/>
                </a:lnTo>
                <a:lnTo>
                  <a:pt x="1231" y="2319"/>
                </a:lnTo>
                <a:lnTo>
                  <a:pt x="1228" y="2297"/>
                </a:lnTo>
                <a:lnTo>
                  <a:pt x="1230" y="2278"/>
                </a:lnTo>
                <a:lnTo>
                  <a:pt x="1237" y="2260"/>
                </a:lnTo>
                <a:lnTo>
                  <a:pt x="1248" y="2244"/>
                </a:lnTo>
                <a:lnTo>
                  <a:pt x="1262" y="2231"/>
                </a:lnTo>
                <a:lnTo>
                  <a:pt x="1230" y="2229"/>
                </a:lnTo>
                <a:lnTo>
                  <a:pt x="1197" y="2230"/>
                </a:lnTo>
                <a:lnTo>
                  <a:pt x="1162" y="2232"/>
                </a:lnTo>
                <a:lnTo>
                  <a:pt x="1123" y="2236"/>
                </a:lnTo>
                <a:lnTo>
                  <a:pt x="1132" y="2255"/>
                </a:lnTo>
                <a:lnTo>
                  <a:pt x="1142" y="2278"/>
                </a:lnTo>
                <a:lnTo>
                  <a:pt x="1153" y="2301"/>
                </a:lnTo>
                <a:lnTo>
                  <a:pt x="1166" y="2323"/>
                </a:lnTo>
                <a:lnTo>
                  <a:pt x="1181" y="2345"/>
                </a:lnTo>
                <a:lnTo>
                  <a:pt x="1200" y="2365"/>
                </a:lnTo>
                <a:lnTo>
                  <a:pt x="1221" y="2382"/>
                </a:lnTo>
                <a:lnTo>
                  <a:pt x="1194" y="2369"/>
                </a:lnTo>
                <a:lnTo>
                  <a:pt x="1169" y="2353"/>
                </a:lnTo>
                <a:lnTo>
                  <a:pt x="1147" y="2334"/>
                </a:lnTo>
                <a:lnTo>
                  <a:pt x="1126" y="2311"/>
                </a:lnTo>
                <a:lnTo>
                  <a:pt x="1108" y="2288"/>
                </a:lnTo>
                <a:lnTo>
                  <a:pt x="1092" y="2263"/>
                </a:lnTo>
                <a:lnTo>
                  <a:pt x="1077" y="2238"/>
                </a:lnTo>
                <a:lnTo>
                  <a:pt x="1064" y="2215"/>
                </a:lnTo>
                <a:lnTo>
                  <a:pt x="1053" y="2192"/>
                </a:lnTo>
                <a:lnTo>
                  <a:pt x="1045" y="2172"/>
                </a:lnTo>
                <a:lnTo>
                  <a:pt x="1038" y="2154"/>
                </a:lnTo>
                <a:lnTo>
                  <a:pt x="1033" y="2141"/>
                </a:lnTo>
                <a:lnTo>
                  <a:pt x="1031" y="2133"/>
                </a:lnTo>
                <a:lnTo>
                  <a:pt x="1030" y="2130"/>
                </a:lnTo>
                <a:close/>
                <a:moveTo>
                  <a:pt x="2143" y="1913"/>
                </a:moveTo>
                <a:lnTo>
                  <a:pt x="2169" y="1914"/>
                </a:lnTo>
                <a:lnTo>
                  <a:pt x="2192" y="1918"/>
                </a:lnTo>
                <a:lnTo>
                  <a:pt x="2213" y="1925"/>
                </a:lnTo>
                <a:lnTo>
                  <a:pt x="2233" y="1934"/>
                </a:lnTo>
                <a:lnTo>
                  <a:pt x="2249" y="1945"/>
                </a:lnTo>
                <a:lnTo>
                  <a:pt x="2263" y="1956"/>
                </a:lnTo>
                <a:lnTo>
                  <a:pt x="2274" y="1965"/>
                </a:lnTo>
                <a:lnTo>
                  <a:pt x="2283" y="1975"/>
                </a:lnTo>
                <a:lnTo>
                  <a:pt x="2291" y="1982"/>
                </a:lnTo>
                <a:lnTo>
                  <a:pt x="2294" y="1988"/>
                </a:lnTo>
                <a:lnTo>
                  <a:pt x="2296" y="1990"/>
                </a:lnTo>
                <a:lnTo>
                  <a:pt x="2294" y="1989"/>
                </a:lnTo>
                <a:lnTo>
                  <a:pt x="2287" y="1985"/>
                </a:lnTo>
                <a:lnTo>
                  <a:pt x="2279" y="1980"/>
                </a:lnTo>
                <a:lnTo>
                  <a:pt x="2266" y="1974"/>
                </a:lnTo>
                <a:lnTo>
                  <a:pt x="2251" y="1967"/>
                </a:lnTo>
                <a:lnTo>
                  <a:pt x="2234" y="1962"/>
                </a:lnTo>
                <a:lnTo>
                  <a:pt x="2214" y="1957"/>
                </a:lnTo>
                <a:lnTo>
                  <a:pt x="2193" y="1953"/>
                </a:lnTo>
                <a:lnTo>
                  <a:pt x="2170" y="1952"/>
                </a:lnTo>
                <a:lnTo>
                  <a:pt x="2147" y="1953"/>
                </a:lnTo>
                <a:lnTo>
                  <a:pt x="2122" y="1959"/>
                </a:lnTo>
                <a:lnTo>
                  <a:pt x="2097" y="1968"/>
                </a:lnTo>
                <a:lnTo>
                  <a:pt x="2072" y="1982"/>
                </a:lnTo>
                <a:lnTo>
                  <a:pt x="2048" y="2002"/>
                </a:lnTo>
                <a:lnTo>
                  <a:pt x="2024" y="2028"/>
                </a:lnTo>
                <a:lnTo>
                  <a:pt x="1991" y="2067"/>
                </a:lnTo>
                <a:lnTo>
                  <a:pt x="1960" y="2101"/>
                </a:lnTo>
                <a:lnTo>
                  <a:pt x="1932" y="2130"/>
                </a:lnTo>
                <a:lnTo>
                  <a:pt x="1905" y="2152"/>
                </a:lnTo>
                <a:lnTo>
                  <a:pt x="1882" y="2169"/>
                </a:lnTo>
                <a:lnTo>
                  <a:pt x="1862" y="2182"/>
                </a:lnTo>
                <a:lnTo>
                  <a:pt x="1845" y="2190"/>
                </a:lnTo>
                <a:lnTo>
                  <a:pt x="1829" y="2194"/>
                </a:lnTo>
                <a:lnTo>
                  <a:pt x="1819" y="2194"/>
                </a:lnTo>
                <a:lnTo>
                  <a:pt x="1810" y="2191"/>
                </a:lnTo>
                <a:lnTo>
                  <a:pt x="1806" y="2183"/>
                </a:lnTo>
                <a:lnTo>
                  <a:pt x="1805" y="2174"/>
                </a:lnTo>
                <a:lnTo>
                  <a:pt x="1807" y="2160"/>
                </a:lnTo>
                <a:lnTo>
                  <a:pt x="1813" y="2145"/>
                </a:lnTo>
                <a:lnTo>
                  <a:pt x="1823" y="2128"/>
                </a:lnTo>
                <a:lnTo>
                  <a:pt x="1837" y="2107"/>
                </a:lnTo>
                <a:lnTo>
                  <a:pt x="1855" y="2086"/>
                </a:lnTo>
                <a:lnTo>
                  <a:pt x="1877" y="2063"/>
                </a:lnTo>
                <a:lnTo>
                  <a:pt x="1904" y="2039"/>
                </a:lnTo>
                <a:lnTo>
                  <a:pt x="1934" y="2015"/>
                </a:lnTo>
                <a:lnTo>
                  <a:pt x="1969" y="1990"/>
                </a:lnTo>
                <a:lnTo>
                  <a:pt x="2009" y="1965"/>
                </a:lnTo>
                <a:lnTo>
                  <a:pt x="2054" y="1939"/>
                </a:lnTo>
                <a:lnTo>
                  <a:pt x="2085" y="1925"/>
                </a:lnTo>
                <a:lnTo>
                  <a:pt x="2115" y="1917"/>
                </a:lnTo>
                <a:lnTo>
                  <a:pt x="2143" y="1913"/>
                </a:lnTo>
                <a:close/>
                <a:moveTo>
                  <a:pt x="1961" y="1547"/>
                </a:moveTo>
                <a:lnTo>
                  <a:pt x="1903" y="1603"/>
                </a:lnTo>
                <a:lnTo>
                  <a:pt x="1839" y="1657"/>
                </a:lnTo>
                <a:lnTo>
                  <a:pt x="1770" y="1710"/>
                </a:lnTo>
                <a:lnTo>
                  <a:pt x="1696" y="1758"/>
                </a:lnTo>
                <a:lnTo>
                  <a:pt x="1618" y="1804"/>
                </a:lnTo>
                <a:lnTo>
                  <a:pt x="1535" y="1847"/>
                </a:lnTo>
                <a:lnTo>
                  <a:pt x="1450" y="1885"/>
                </a:lnTo>
                <a:lnTo>
                  <a:pt x="1361" y="1918"/>
                </a:lnTo>
                <a:lnTo>
                  <a:pt x="1318" y="1932"/>
                </a:lnTo>
                <a:lnTo>
                  <a:pt x="1275" y="1945"/>
                </a:lnTo>
                <a:lnTo>
                  <a:pt x="1318" y="1970"/>
                </a:lnTo>
                <a:lnTo>
                  <a:pt x="1357" y="1995"/>
                </a:lnTo>
                <a:lnTo>
                  <a:pt x="1391" y="2020"/>
                </a:lnTo>
                <a:lnTo>
                  <a:pt x="1420" y="2044"/>
                </a:lnTo>
                <a:lnTo>
                  <a:pt x="1446" y="2067"/>
                </a:lnTo>
                <a:lnTo>
                  <a:pt x="1467" y="2090"/>
                </a:lnTo>
                <a:lnTo>
                  <a:pt x="1484" y="2110"/>
                </a:lnTo>
                <a:lnTo>
                  <a:pt x="1497" y="2130"/>
                </a:lnTo>
                <a:lnTo>
                  <a:pt x="1506" y="2147"/>
                </a:lnTo>
                <a:lnTo>
                  <a:pt x="1512" y="2162"/>
                </a:lnTo>
                <a:lnTo>
                  <a:pt x="1515" y="2175"/>
                </a:lnTo>
                <a:lnTo>
                  <a:pt x="1512" y="2184"/>
                </a:lnTo>
                <a:lnTo>
                  <a:pt x="1508" y="2191"/>
                </a:lnTo>
                <a:lnTo>
                  <a:pt x="1499" y="2194"/>
                </a:lnTo>
                <a:lnTo>
                  <a:pt x="1488" y="2194"/>
                </a:lnTo>
                <a:lnTo>
                  <a:pt x="1474" y="2190"/>
                </a:lnTo>
                <a:lnTo>
                  <a:pt x="1455" y="2181"/>
                </a:lnTo>
                <a:lnTo>
                  <a:pt x="1436" y="2168"/>
                </a:lnTo>
                <a:lnTo>
                  <a:pt x="1412" y="2151"/>
                </a:lnTo>
                <a:lnTo>
                  <a:pt x="1387" y="2129"/>
                </a:lnTo>
                <a:lnTo>
                  <a:pt x="1359" y="2101"/>
                </a:lnTo>
                <a:lnTo>
                  <a:pt x="1327" y="2067"/>
                </a:lnTo>
                <a:lnTo>
                  <a:pt x="1294" y="2028"/>
                </a:lnTo>
                <a:lnTo>
                  <a:pt x="1274" y="2004"/>
                </a:lnTo>
                <a:lnTo>
                  <a:pt x="1251" y="1986"/>
                </a:lnTo>
                <a:lnTo>
                  <a:pt x="1230" y="1972"/>
                </a:lnTo>
                <a:lnTo>
                  <a:pt x="1207" y="1962"/>
                </a:lnTo>
                <a:lnTo>
                  <a:pt x="1144" y="1975"/>
                </a:lnTo>
                <a:lnTo>
                  <a:pt x="1083" y="1984"/>
                </a:lnTo>
                <a:lnTo>
                  <a:pt x="1024" y="1989"/>
                </a:lnTo>
                <a:lnTo>
                  <a:pt x="979" y="1991"/>
                </a:lnTo>
                <a:lnTo>
                  <a:pt x="937" y="1990"/>
                </a:lnTo>
                <a:lnTo>
                  <a:pt x="939" y="2047"/>
                </a:lnTo>
                <a:lnTo>
                  <a:pt x="942" y="2104"/>
                </a:lnTo>
                <a:lnTo>
                  <a:pt x="945" y="2160"/>
                </a:lnTo>
                <a:lnTo>
                  <a:pt x="947" y="2213"/>
                </a:lnTo>
                <a:lnTo>
                  <a:pt x="949" y="2263"/>
                </a:lnTo>
                <a:lnTo>
                  <a:pt x="938" y="2220"/>
                </a:lnTo>
                <a:lnTo>
                  <a:pt x="925" y="2180"/>
                </a:lnTo>
                <a:lnTo>
                  <a:pt x="910" y="2144"/>
                </a:lnTo>
                <a:lnTo>
                  <a:pt x="895" y="2110"/>
                </a:lnTo>
                <a:lnTo>
                  <a:pt x="879" y="2081"/>
                </a:lnTo>
                <a:lnTo>
                  <a:pt x="862" y="2058"/>
                </a:lnTo>
                <a:lnTo>
                  <a:pt x="845" y="2038"/>
                </a:lnTo>
                <a:lnTo>
                  <a:pt x="828" y="2024"/>
                </a:lnTo>
                <a:lnTo>
                  <a:pt x="810" y="2018"/>
                </a:lnTo>
                <a:lnTo>
                  <a:pt x="795" y="2017"/>
                </a:lnTo>
                <a:lnTo>
                  <a:pt x="781" y="2022"/>
                </a:lnTo>
                <a:lnTo>
                  <a:pt x="770" y="2033"/>
                </a:lnTo>
                <a:lnTo>
                  <a:pt x="760" y="2049"/>
                </a:lnTo>
                <a:lnTo>
                  <a:pt x="752" y="2069"/>
                </a:lnTo>
                <a:lnTo>
                  <a:pt x="747" y="2094"/>
                </a:lnTo>
                <a:lnTo>
                  <a:pt x="744" y="2123"/>
                </a:lnTo>
                <a:lnTo>
                  <a:pt x="742" y="2155"/>
                </a:lnTo>
                <a:lnTo>
                  <a:pt x="743" y="2190"/>
                </a:lnTo>
                <a:lnTo>
                  <a:pt x="746" y="2226"/>
                </a:lnTo>
                <a:lnTo>
                  <a:pt x="751" y="2265"/>
                </a:lnTo>
                <a:lnTo>
                  <a:pt x="760" y="2306"/>
                </a:lnTo>
                <a:lnTo>
                  <a:pt x="771" y="2349"/>
                </a:lnTo>
                <a:lnTo>
                  <a:pt x="784" y="2391"/>
                </a:lnTo>
                <a:lnTo>
                  <a:pt x="799" y="2428"/>
                </a:lnTo>
                <a:lnTo>
                  <a:pt x="814" y="2463"/>
                </a:lnTo>
                <a:lnTo>
                  <a:pt x="831" y="2492"/>
                </a:lnTo>
                <a:lnTo>
                  <a:pt x="848" y="2518"/>
                </a:lnTo>
                <a:lnTo>
                  <a:pt x="865" y="2537"/>
                </a:lnTo>
                <a:lnTo>
                  <a:pt x="882" y="2551"/>
                </a:lnTo>
                <a:lnTo>
                  <a:pt x="900" y="2558"/>
                </a:lnTo>
                <a:lnTo>
                  <a:pt x="916" y="2559"/>
                </a:lnTo>
                <a:lnTo>
                  <a:pt x="928" y="2555"/>
                </a:lnTo>
                <a:lnTo>
                  <a:pt x="938" y="2546"/>
                </a:lnTo>
                <a:lnTo>
                  <a:pt x="948" y="2533"/>
                </a:lnTo>
                <a:lnTo>
                  <a:pt x="956" y="2515"/>
                </a:lnTo>
                <a:lnTo>
                  <a:pt x="961" y="2495"/>
                </a:lnTo>
                <a:lnTo>
                  <a:pt x="965" y="2470"/>
                </a:lnTo>
                <a:lnTo>
                  <a:pt x="973" y="2525"/>
                </a:lnTo>
                <a:lnTo>
                  <a:pt x="980" y="2584"/>
                </a:lnTo>
                <a:lnTo>
                  <a:pt x="989" y="2649"/>
                </a:lnTo>
                <a:lnTo>
                  <a:pt x="999" y="2716"/>
                </a:lnTo>
                <a:lnTo>
                  <a:pt x="1007" y="2788"/>
                </a:lnTo>
                <a:lnTo>
                  <a:pt x="1013" y="2816"/>
                </a:lnTo>
                <a:lnTo>
                  <a:pt x="1021" y="2844"/>
                </a:lnTo>
                <a:lnTo>
                  <a:pt x="1034" y="2874"/>
                </a:lnTo>
                <a:lnTo>
                  <a:pt x="1051" y="2905"/>
                </a:lnTo>
                <a:lnTo>
                  <a:pt x="1071" y="2937"/>
                </a:lnTo>
                <a:lnTo>
                  <a:pt x="1093" y="2969"/>
                </a:lnTo>
                <a:lnTo>
                  <a:pt x="1118" y="3001"/>
                </a:lnTo>
                <a:lnTo>
                  <a:pt x="1145" y="3034"/>
                </a:lnTo>
                <a:lnTo>
                  <a:pt x="1173" y="3067"/>
                </a:lnTo>
                <a:lnTo>
                  <a:pt x="1203" y="3099"/>
                </a:lnTo>
                <a:lnTo>
                  <a:pt x="1233" y="3131"/>
                </a:lnTo>
                <a:lnTo>
                  <a:pt x="1264" y="3162"/>
                </a:lnTo>
                <a:lnTo>
                  <a:pt x="1295" y="3192"/>
                </a:lnTo>
                <a:lnTo>
                  <a:pt x="1326" y="3222"/>
                </a:lnTo>
                <a:lnTo>
                  <a:pt x="1358" y="3250"/>
                </a:lnTo>
                <a:lnTo>
                  <a:pt x="1388" y="3277"/>
                </a:lnTo>
                <a:lnTo>
                  <a:pt x="1417" y="3302"/>
                </a:lnTo>
                <a:lnTo>
                  <a:pt x="1444" y="3326"/>
                </a:lnTo>
                <a:lnTo>
                  <a:pt x="1469" y="3347"/>
                </a:lnTo>
                <a:lnTo>
                  <a:pt x="1492" y="3366"/>
                </a:lnTo>
                <a:lnTo>
                  <a:pt x="1512" y="3383"/>
                </a:lnTo>
                <a:lnTo>
                  <a:pt x="1531" y="3397"/>
                </a:lnTo>
                <a:lnTo>
                  <a:pt x="1545" y="3408"/>
                </a:lnTo>
                <a:lnTo>
                  <a:pt x="1555" y="3417"/>
                </a:lnTo>
                <a:lnTo>
                  <a:pt x="1562" y="3422"/>
                </a:lnTo>
                <a:lnTo>
                  <a:pt x="1564" y="3423"/>
                </a:lnTo>
                <a:lnTo>
                  <a:pt x="1768" y="3423"/>
                </a:lnTo>
                <a:lnTo>
                  <a:pt x="1770" y="3422"/>
                </a:lnTo>
                <a:lnTo>
                  <a:pt x="1777" y="3417"/>
                </a:lnTo>
                <a:lnTo>
                  <a:pt x="1788" y="3408"/>
                </a:lnTo>
                <a:lnTo>
                  <a:pt x="1802" y="3397"/>
                </a:lnTo>
                <a:lnTo>
                  <a:pt x="1820" y="3383"/>
                </a:lnTo>
                <a:lnTo>
                  <a:pt x="1840" y="3366"/>
                </a:lnTo>
                <a:lnTo>
                  <a:pt x="1864" y="3347"/>
                </a:lnTo>
                <a:lnTo>
                  <a:pt x="1889" y="3326"/>
                </a:lnTo>
                <a:lnTo>
                  <a:pt x="1917" y="3302"/>
                </a:lnTo>
                <a:lnTo>
                  <a:pt x="1944" y="3277"/>
                </a:lnTo>
                <a:lnTo>
                  <a:pt x="1975" y="3250"/>
                </a:lnTo>
                <a:lnTo>
                  <a:pt x="2006" y="3222"/>
                </a:lnTo>
                <a:lnTo>
                  <a:pt x="2037" y="3192"/>
                </a:lnTo>
                <a:lnTo>
                  <a:pt x="2068" y="3162"/>
                </a:lnTo>
                <a:lnTo>
                  <a:pt x="2099" y="3131"/>
                </a:lnTo>
                <a:lnTo>
                  <a:pt x="2130" y="3099"/>
                </a:lnTo>
                <a:lnTo>
                  <a:pt x="2159" y="3067"/>
                </a:lnTo>
                <a:lnTo>
                  <a:pt x="2188" y="3034"/>
                </a:lnTo>
                <a:lnTo>
                  <a:pt x="2214" y="3001"/>
                </a:lnTo>
                <a:lnTo>
                  <a:pt x="2239" y="2969"/>
                </a:lnTo>
                <a:lnTo>
                  <a:pt x="2262" y="2937"/>
                </a:lnTo>
                <a:lnTo>
                  <a:pt x="2281" y="2905"/>
                </a:lnTo>
                <a:lnTo>
                  <a:pt x="2298" y="2874"/>
                </a:lnTo>
                <a:lnTo>
                  <a:pt x="2311" y="2844"/>
                </a:lnTo>
                <a:lnTo>
                  <a:pt x="2321" y="2816"/>
                </a:lnTo>
                <a:lnTo>
                  <a:pt x="2326" y="2788"/>
                </a:lnTo>
                <a:lnTo>
                  <a:pt x="2335" y="2716"/>
                </a:lnTo>
                <a:lnTo>
                  <a:pt x="2343" y="2649"/>
                </a:lnTo>
                <a:lnTo>
                  <a:pt x="2352" y="2584"/>
                </a:lnTo>
                <a:lnTo>
                  <a:pt x="2359" y="2525"/>
                </a:lnTo>
                <a:lnTo>
                  <a:pt x="2367" y="2470"/>
                </a:lnTo>
                <a:lnTo>
                  <a:pt x="2371" y="2495"/>
                </a:lnTo>
                <a:lnTo>
                  <a:pt x="2377" y="2515"/>
                </a:lnTo>
                <a:lnTo>
                  <a:pt x="2384" y="2533"/>
                </a:lnTo>
                <a:lnTo>
                  <a:pt x="2394" y="2546"/>
                </a:lnTo>
                <a:lnTo>
                  <a:pt x="2405" y="2555"/>
                </a:lnTo>
                <a:lnTo>
                  <a:pt x="2416" y="2559"/>
                </a:lnTo>
                <a:lnTo>
                  <a:pt x="2432" y="2558"/>
                </a:lnTo>
                <a:lnTo>
                  <a:pt x="2450" y="2551"/>
                </a:lnTo>
                <a:lnTo>
                  <a:pt x="2467" y="2537"/>
                </a:lnTo>
                <a:lnTo>
                  <a:pt x="2485" y="2518"/>
                </a:lnTo>
                <a:lnTo>
                  <a:pt x="2502" y="2492"/>
                </a:lnTo>
                <a:lnTo>
                  <a:pt x="2518" y="2463"/>
                </a:lnTo>
                <a:lnTo>
                  <a:pt x="2535" y="2428"/>
                </a:lnTo>
                <a:lnTo>
                  <a:pt x="2549" y="2391"/>
                </a:lnTo>
                <a:lnTo>
                  <a:pt x="2561" y="2349"/>
                </a:lnTo>
                <a:lnTo>
                  <a:pt x="2572" y="2306"/>
                </a:lnTo>
                <a:lnTo>
                  <a:pt x="2581" y="2265"/>
                </a:lnTo>
                <a:lnTo>
                  <a:pt x="2586" y="2226"/>
                </a:lnTo>
                <a:lnTo>
                  <a:pt x="2589" y="2190"/>
                </a:lnTo>
                <a:lnTo>
                  <a:pt x="2590" y="2155"/>
                </a:lnTo>
                <a:lnTo>
                  <a:pt x="2589" y="2123"/>
                </a:lnTo>
                <a:lnTo>
                  <a:pt x="2585" y="2094"/>
                </a:lnTo>
                <a:lnTo>
                  <a:pt x="2580" y="2069"/>
                </a:lnTo>
                <a:lnTo>
                  <a:pt x="2572" y="2049"/>
                </a:lnTo>
                <a:lnTo>
                  <a:pt x="2563" y="2033"/>
                </a:lnTo>
                <a:lnTo>
                  <a:pt x="2551" y="2022"/>
                </a:lnTo>
                <a:lnTo>
                  <a:pt x="2538" y="2017"/>
                </a:lnTo>
                <a:lnTo>
                  <a:pt x="2522" y="2018"/>
                </a:lnTo>
                <a:lnTo>
                  <a:pt x="2504" y="2024"/>
                </a:lnTo>
                <a:lnTo>
                  <a:pt x="2487" y="2038"/>
                </a:lnTo>
                <a:lnTo>
                  <a:pt x="2470" y="2058"/>
                </a:lnTo>
                <a:lnTo>
                  <a:pt x="2454" y="2081"/>
                </a:lnTo>
                <a:lnTo>
                  <a:pt x="2437" y="2110"/>
                </a:lnTo>
                <a:lnTo>
                  <a:pt x="2422" y="2144"/>
                </a:lnTo>
                <a:lnTo>
                  <a:pt x="2408" y="2180"/>
                </a:lnTo>
                <a:lnTo>
                  <a:pt x="2395" y="2220"/>
                </a:lnTo>
                <a:lnTo>
                  <a:pt x="2383" y="2263"/>
                </a:lnTo>
                <a:lnTo>
                  <a:pt x="2379" y="2198"/>
                </a:lnTo>
                <a:lnTo>
                  <a:pt x="2377" y="2140"/>
                </a:lnTo>
                <a:lnTo>
                  <a:pt x="2377" y="2087"/>
                </a:lnTo>
                <a:lnTo>
                  <a:pt x="2377" y="2037"/>
                </a:lnTo>
                <a:lnTo>
                  <a:pt x="2379" y="1993"/>
                </a:lnTo>
                <a:lnTo>
                  <a:pt x="2382" y="1952"/>
                </a:lnTo>
                <a:lnTo>
                  <a:pt x="2385" y="1917"/>
                </a:lnTo>
                <a:lnTo>
                  <a:pt x="2378" y="1915"/>
                </a:lnTo>
                <a:lnTo>
                  <a:pt x="2322" y="1892"/>
                </a:lnTo>
                <a:lnTo>
                  <a:pt x="2267" y="1863"/>
                </a:lnTo>
                <a:lnTo>
                  <a:pt x="2215" y="1830"/>
                </a:lnTo>
                <a:lnTo>
                  <a:pt x="2165" y="1792"/>
                </a:lnTo>
                <a:lnTo>
                  <a:pt x="2118" y="1750"/>
                </a:lnTo>
                <a:lnTo>
                  <a:pt x="2072" y="1704"/>
                </a:lnTo>
                <a:lnTo>
                  <a:pt x="2032" y="1655"/>
                </a:lnTo>
                <a:lnTo>
                  <a:pt x="1994" y="1602"/>
                </a:lnTo>
                <a:lnTo>
                  <a:pt x="1961" y="1547"/>
                </a:lnTo>
                <a:close/>
                <a:moveTo>
                  <a:pt x="1659" y="0"/>
                </a:moveTo>
                <a:lnTo>
                  <a:pt x="1764" y="3"/>
                </a:lnTo>
                <a:lnTo>
                  <a:pt x="1867" y="12"/>
                </a:lnTo>
                <a:lnTo>
                  <a:pt x="1968" y="26"/>
                </a:lnTo>
                <a:lnTo>
                  <a:pt x="2067" y="46"/>
                </a:lnTo>
                <a:lnTo>
                  <a:pt x="2165" y="71"/>
                </a:lnTo>
                <a:lnTo>
                  <a:pt x="2258" y="100"/>
                </a:lnTo>
                <a:lnTo>
                  <a:pt x="2350" y="135"/>
                </a:lnTo>
                <a:lnTo>
                  <a:pt x="2439" y="174"/>
                </a:lnTo>
                <a:lnTo>
                  <a:pt x="2525" y="218"/>
                </a:lnTo>
                <a:lnTo>
                  <a:pt x="2607" y="266"/>
                </a:lnTo>
                <a:lnTo>
                  <a:pt x="2686" y="319"/>
                </a:lnTo>
                <a:lnTo>
                  <a:pt x="2761" y="375"/>
                </a:lnTo>
                <a:lnTo>
                  <a:pt x="2832" y="435"/>
                </a:lnTo>
                <a:lnTo>
                  <a:pt x="2899" y="500"/>
                </a:lnTo>
                <a:lnTo>
                  <a:pt x="2962" y="566"/>
                </a:lnTo>
                <a:lnTo>
                  <a:pt x="3020" y="637"/>
                </a:lnTo>
                <a:lnTo>
                  <a:pt x="3075" y="711"/>
                </a:lnTo>
                <a:lnTo>
                  <a:pt x="3124" y="788"/>
                </a:lnTo>
                <a:lnTo>
                  <a:pt x="3168" y="867"/>
                </a:lnTo>
                <a:lnTo>
                  <a:pt x="3206" y="949"/>
                </a:lnTo>
                <a:lnTo>
                  <a:pt x="3240" y="1034"/>
                </a:lnTo>
                <a:lnTo>
                  <a:pt x="3268" y="1120"/>
                </a:lnTo>
                <a:lnTo>
                  <a:pt x="3289" y="1209"/>
                </a:lnTo>
                <a:lnTo>
                  <a:pt x="3305" y="1299"/>
                </a:lnTo>
                <a:lnTo>
                  <a:pt x="3315" y="1391"/>
                </a:lnTo>
                <a:lnTo>
                  <a:pt x="3318" y="1486"/>
                </a:lnTo>
                <a:lnTo>
                  <a:pt x="3315" y="1579"/>
                </a:lnTo>
                <a:lnTo>
                  <a:pt x="3305" y="1672"/>
                </a:lnTo>
                <a:lnTo>
                  <a:pt x="3289" y="1762"/>
                </a:lnTo>
                <a:lnTo>
                  <a:pt x="3268" y="1851"/>
                </a:lnTo>
                <a:lnTo>
                  <a:pt x="3240" y="1937"/>
                </a:lnTo>
                <a:lnTo>
                  <a:pt x="3207" y="2022"/>
                </a:lnTo>
                <a:lnTo>
                  <a:pt x="3169" y="2104"/>
                </a:lnTo>
                <a:lnTo>
                  <a:pt x="3125" y="2183"/>
                </a:lnTo>
                <a:lnTo>
                  <a:pt x="3075" y="2260"/>
                </a:lnTo>
                <a:lnTo>
                  <a:pt x="3022" y="2333"/>
                </a:lnTo>
                <a:lnTo>
                  <a:pt x="2963" y="2404"/>
                </a:lnTo>
                <a:lnTo>
                  <a:pt x="2901" y="2471"/>
                </a:lnTo>
                <a:lnTo>
                  <a:pt x="2833" y="2535"/>
                </a:lnTo>
                <a:lnTo>
                  <a:pt x="2762" y="2595"/>
                </a:lnTo>
                <a:lnTo>
                  <a:pt x="2688" y="2651"/>
                </a:lnTo>
                <a:lnTo>
                  <a:pt x="2609" y="2703"/>
                </a:lnTo>
                <a:lnTo>
                  <a:pt x="2527" y="2752"/>
                </a:lnTo>
                <a:lnTo>
                  <a:pt x="2442" y="2796"/>
                </a:lnTo>
                <a:lnTo>
                  <a:pt x="2353" y="2836"/>
                </a:lnTo>
                <a:lnTo>
                  <a:pt x="2339" y="2872"/>
                </a:lnTo>
                <a:lnTo>
                  <a:pt x="2321" y="2911"/>
                </a:lnTo>
                <a:lnTo>
                  <a:pt x="2297" y="2950"/>
                </a:lnTo>
                <a:lnTo>
                  <a:pt x="2269" y="2990"/>
                </a:lnTo>
                <a:lnTo>
                  <a:pt x="2239" y="3031"/>
                </a:lnTo>
                <a:lnTo>
                  <a:pt x="2205" y="3071"/>
                </a:lnTo>
                <a:lnTo>
                  <a:pt x="2169" y="3112"/>
                </a:lnTo>
                <a:lnTo>
                  <a:pt x="2132" y="3152"/>
                </a:lnTo>
                <a:lnTo>
                  <a:pt x="2092" y="3191"/>
                </a:lnTo>
                <a:lnTo>
                  <a:pt x="2053" y="3230"/>
                </a:lnTo>
                <a:lnTo>
                  <a:pt x="2013" y="3267"/>
                </a:lnTo>
                <a:lnTo>
                  <a:pt x="1973" y="3302"/>
                </a:lnTo>
                <a:lnTo>
                  <a:pt x="1936" y="3335"/>
                </a:lnTo>
                <a:lnTo>
                  <a:pt x="1899" y="3365"/>
                </a:lnTo>
                <a:lnTo>
                  <a:pt x="1865" y="3394"/>
                </a:lnTo>
                <a:lnTo>
                  <a:pt x="1834" y="3419"/>
                </a:lnTo>
                <a:lnTo>
                  <a:pt x="1805" y="3442"/>
                </a:lnTo>
                <a:lnTo>
                  <a:pt x="1781" y="3461"/>
                </a:lnTo>
                <a:lnTo>
                  <a:pt x="1552" y="3461"/>
                </a:lnTo>
                <a:lnTo>
                  <a:pt x="1550" y="3459"/>
                </a:lnTo>
                <a:lnTo>
                  <a:pt x="1544" y="3455"/>
                </a:lnTo>
                <a:lnTo>
                  <a:pt x="1534" y="3446"/>
                </a:lnTo>
                <a:lnTo>
                  <a:pt x="1520" y="3436"/>
                </a:lnTo>
                <a:lnTo>
                  <a:pt x="1504" y="3422"/>
                </a:lnTo>
                <a:lnTo>
                  <a:pt x="1484" y="3407"/>
                </a:lnTo>
                <a:lnTo>
                  <a:pt x="1463" y="3389"/>
                </a:lnTo>
                <a:lnTo>
                  <a:pt x="1438" y="3370"/>
                </a:lnTo>
                <a:lnTo>
                  <a:pt x="1413" y="3348"/>
                </a:lnTo>
                <a:lnTo>
                  <a:pt x="1386" y="3325"/>
                </a:lnTo>
                <a:lnTo>
                  <a:pt x="1358" y="3300"/>
                </a:lnTo>
                <a:lnTo>
                  <a:pt x="1329" y="3274"/>
                </a:lnTo>
                <a:lnTo>
                  <a:pt x="1300" y="3247"/>
                </a:lnTo>
                <a:lnTo>
                  <a:pt x="1269" y="3219"/>
                </a:lnTo>
                <a:lnTo>
                  <a:pt x="1231" y="3182"/>
                </a:lnTo>
                <a:lnTo>
                  <a:pt x="1191" y="3141"/>
                </a:lnTo>
                <a:lnTo>
                  <a:pt x="1152" y="3099"/>
                </a:lnTo>
                <a:lnTo>
                  <a:pt x="1115" y="3056"/>
                </a:lnTo>
                <a:lnTo>
                  <a:pt x="1080" y="3013"/>
                </a:lnTo>
                <a:lnTo>
                  <a:pt x="1048" y="2969"/>
                </a:lnTo>
                <a:lnTo>
                  <a:pt x="1020" y="2926"/>
                </a:lnTo>
                <a:lnTo>
                  <a:pt x="997" y="2884"/>
                </a:lnTo>
                <a:lnTo>
                  <a:pt x="981" y="2842"/>
                </a:lnTo>
                <a:lnTo>
                  <a:pt x="891" y="2803"/>
                </a:lnTo>
                <a:lnTo>
                  <a:pt x="805" y="2759"/>
                </a:lnTo>
                <a:lnTo>
                  <a:pt x="721" y="2712"/>
                </a:lnTo>
                <a:lnTo>
                  <a:pt x="642" y="2659"/>
                </a:lnTo>
                <a:lnTo>
                  <a:pt x="565" y="2602"/>
                </a:lnTo>
                <a:lnTo>
                  <a:pt x="493" y="2542"/>
                </a:lnTo>
                <a:lnTo>
                  <a:pt x="425" y="2479"/>
                </a:lnTo>
                <a:lnTo>
                  <a:pt x="361" y="2411"/>
                </a:lnTo>
                <a:lnTo>
                  <a:pt x="301" y="2340"/>
                </a:lnTo>
                <a:lnTo>
                  <a:pt x="247" y="2266"/>
                </a:lnTo>
                <a:lnTo>
                  <a:pt x="197" y="2189"/>
                </a:lnTo>
                <a:lnTo>
                  <a:pt x="153" y="2109"/>
                </a:lnTo>
                <a:lnTo>
                  <a:pt x="113" y="2027"/>
                </a:lnTo>
                <a:lnTo>
                  <a:pt x="80" y="1942"/>
                </a:lnTo>
                <a:lnTo>
                  <a:pt x="52" y="1855"/>
                </a:lnTo>
                <a:lnTo>
                  <a:pt x="29" y="1765"/>
                </a:lnTo>
                <a:lnTo>
                  <a:pt x="13" y="1674"/>
                </a:lnTo>
                <a:lnTo>
                  <a:pt x="3" y="1581"/>
                </a:lnTo>
                <a:lnTo>
                  <a:pt x="0" y="1486"/>
                </a:lnTo>
                <a:lnTo>
                  <a:pt x="3" y="1391"/>
                </a:lnTo>
                <a:lnTo>
                  <a:pt x="13" y="1299"/>
                </a:lnTo>
                <a:lnTo>
                  <a:pt x="28" y="1209"/>
                </a:lnTo>
                <a:lnTo>
                  <a:pt x="51" y="1120"/>
                </a:lnTo>
                <a:lnTo>
                  <a:pt x="78" y="1034"/>
                </a:lnTo>
                <a:lnTo>
                  <a:pt x="112" y="949"/>
                </a:lnTo>
                <a:lnTo>
                  <a:pt x="150" y="867"/>
                </a:lnTo>
                <a:lnTo>
                  <a:pt x="193" y="788"/>
                </a:lnTo>
                <a:lnTo>
                  <a:pt x="243" y="711"/>
                </a:lnTo>
                <a:lnTo>
                  <a:pt x="297" y="637"/>
                </a:lnTo>
                <a:lnTo>
                  <a:pt x="356" y="566"/>
                </a:lnTo>
                <a:lnTo>
                  <a:pt x="418" y="500"/>
                </a:lnTo>
                <a:lnTo>
                  <a:pt x="486" y="435"/>
                </a:lnTo>
                <a:lnTo>
                  <a:pt x="557" y="375"/>
                </a:lnTo>
                <a:lnTo>
                  <a:pt x="632" y="319"/>
                </a:lnTo>
                <a:lnTo>
                  <a:pt x="711" y="266"/>
                </a:lnTo>
                <a:lnTo>
                  <a:pt x="793" y="218"/>
                </a:lnTo>
                <a:lnTo>
                  <a:pt x="879" y="174"/>
                </a:lnTo>
                <a:lnTo>
                  <a:pt x="967" y="135"/>
                </a:lnTo>
                <a:lnTo>
                  <a:pt x="1059" y="100"/>
                </a:lnTo>
                <a:lnTo>
                  <a:pt x="1153" y="71"/>
                </a:lnTo>
                <a:lnTo>
                  <a:pt x="1250" y="46"/>
                </a:lnTo>
                <a:lnTo>
                  <a:pt x="1349" y="26"/>
                </a:lnTo>
                <a:lnTo>
                  <a:pt x="1451" y="12"/>
                </a:lnTo>
                <a:lnTo>
                  <a:pt x="1554" y="3"/>
                </a:lnTo>
                <a:lnTo>
                  <a:pt x="1659" y="0"/>
                </a:lnTo>
                <a:close/>
              </a:path>
            </a:pathLst>
          </a:custGeom>
          <a:solidFill>
            <a:schemeClr val="bg2">
              <a:lumMod val="50000"/>
            </a:schemeClr>
          </a:solidFill>
          <a:ln>
            <a:noFill/>
          </a:ln>
        </p:spPr>
        <p:txBody>
          <a:bodyPr/>
          <a:lstStyle/>
          <a:p>
            <a:endParaRPr lang="en-ZA" dirty="0">
              <a:solidFill>
                <a:srgbClr val="717171"/>
              </a:solidFill>
            </a:endParaRPr>
          </a:p>
        </p:txBody>
      </p:sp>
      <p:grpSp>
        <p:nvGrpSpPr>
          <p:cNvPr id="41" name="noun_project_0568.eps"/>
          <p:cNvGrpSpPr>
            <a:grpSpLocks/>
          </p:cNvGrpSpPr>
          <p:nvPr/>
        </p:nvGrpSpPr>
        <p:grpSpPr bwMode="auto">
          <a:xfrm>
            <a:off x="8658150" y="2489620"/>
            <a:ext cx="554182" cy="503802"/>
            <a:chOff x="3789" y="3056"/>
            <a:chExt cx="384" cy="384"/>
          </a:xfrm>
          <a:solidFill>
            <a:schemeClr val="bg2">
              <a:lumMod val="50000"/>
            </a:schemeClr>
          </a:solidFill>
        </p:grpSpPr>
        <p:sp>
          <p:nvSpPr>
            <p:cNvPr id="42" name="Freeform 411"/>
            <p:cNvSpPr>
              <a:spLocks/>
            </p:cNvSpPr>
            <p:nvPr/>
          </p:nvSpPr>
          <p:spPr bwMode="auto">
            <a:xfrm>
              <a:off x="3789" y="3056"/>
              <a:ext cx="384" cy="229"/>
            </a:xfrm>
            <a:custGeom>
              <a:avLst/>
              <a:gdLst>
                <a:gd name="T0" fmla="*/ 36 w 3457"/>
                <a:gd name="T1" fmla="*/ 1 h 2059"/>
                <a:gd name="T2" fmla="*/ 40 w 3457"/>
                <a:gd name="T3" fmla="*/ 3 h 2059"/>
                <a:gd name="T4" fmla="*/ 42 w 3457"/>
                <a:gd name="T5" fmla="*/ 7 h 2059"/>
                <a:gd name="T6" fmla="*/ 43 w 3457"/>
                <a:gd name="T7" fmla="*/ 11 h 2059"/>
                <a:gd name="T8" fmla="*/ 42 w 3457"/>
                <a:gd name="T9" fmla="*/ 16 h 2059"/>
                <a:gd name="T10" fmla="*/ 40 w 3457"/>
                <a:gd name="T11" fmla="*/ 22 h 2059"/>
                <a:gd name="T12" fmla="*/ 36 w 3457"/>
                <a:gd name="T13" fmla="*/ 22 h 2059"/>
                <a:gd name="T14" fmla="*/ 35 w 3457"/>
                <a:gd name="T15" fmla="*/ 20 h 2059"/>
                <a:gd name="T16" fmla="*/ 34 w 3457"/>
                <a:gd name="T17" fmla="*/ 18 h 2059"/>
                <a:gd name="T18" fmla="*/ 34 w 3457"/>
                <a:gd name="T19" fmla="*/ 17 h 2059"/>
                <a:gd name="T20" fmla="*/ 33 w 3457"/>
                <a:gd name="T21" fmla="*/ 17 h 2059"/>
                <a:gd name="T22" fmla="*/ 32 w 3457"/>
                <a:gd name="T23" fmla="*/ 18 h 2059"/>
                <a:gd name="T24" fmla="*/ 32 w 3457"/>
                <a:gd name="T25" fmla="*/ 20 h 2059"/>
                <a:gd name="T26" fmla="*/ 31 w 3457"/>
                <a:gd name="T27" fmla="*/ 19 h 2059"/>
                <a:gd name="T28" fmla="*/ 30 w 3457"/>
                <a:gd name="T29" fmla="*/ 15 h 2059"/>
                <a:gd name="T30" fmla="*/ 29 w 3457"/>
                <a:gd name="T31" fmla="*/ 11 h 2059"/>
                <a:gd name="T32" fmla="*/ 29 w 3457"/>
                <a:gd name="T33" fmla="*/ 10 h 2059"/>
                <a:gd name="T34" fmla="*/ 28 w 3457"/>
                <a:gd name="T35" fmla="*/ 9 h 2059"/>
                <a:gd name="T36" fmla="*/ 27 w 3457"/>
                <a:gd name="T37" fmla="*/ 9 h 2059"/>
                <a:gd name="T38" fmla="*/ 27 w 3457"/>
                <a:gd name="T39" fmla="*/ 11 h 2059"/>
                <a:gd name="T40" fmla="*/ 27 w 3457"/>
                <a:gd name="T41" fmla="*/ 14 h 2059"/>
                <a:gd name="T42" fmla="*/ 26 w 3457"/>
                <a:gd name="T43" fmla="*/ 19 h 2059"/>
                <a:gd name="T44" fmla="*/ 26 w 3457"/>
                <a:gd name="T45" fmla="*/ 23 h 2059"/>
                <a:gd name="T46" fmla="*/ 25 w 3457"/>
                <a:gd name="T47" fmla="*/ 25 h 2059"/>
                <a:gd name="T48" fmla="*/ 24 w 3457"/>
                <a:gd name="T49" fmla="*/ 24 h 2059"/>
                <a:gd name="T50" fmla="*/ 24 w 3457"/>
                <a:gd name="T51" fmla="*/ 23 h 2059"/>
                <a:gd name="T52" fmla="*/ 20 w 3457"/>
                <a:gd name="T53" fmla="*/ 22 h 2059"/>
                <a:gd name="T54" fmla="*/ 19 w 3457"/>
                <a:gd name="T55" fmla="*/ 20 h 2059"/>
                <a:gd name="T56" fmla="*/ 18 w 3457"/>
                <a:gd name="T57" fmla="*/ 18 h 2059"/>
                <a:gd name="T58" fmla="*/ 18 w 3457"/>
                <a:gd name="T59" fmla="*/ 17 h 2059"/>
                <a:gd name="T60" fmla="*/ 17 w 3457"/>
                <a:gd name="T61" fmla="*/ 17 h 2059"/>
                <a:gd name="T62" fmla="*/ 16 w 3457"/>
                <a:gd name="T63" fmla="*/ 18 h 2059"/>
                <a:gd name="T64" fmla="*/ 15 w 3457"/>
                <a:gd name="T65" fmla="*/ 20 h 2059"/>
                <a:gd name="T66" fmla="*/ 15 w 3457"/>
                <a:gd name="T67" fmla="*/ 19 h 2059"/>
                <a:gd name="T68" fmla="*/ 14 w 3457"/>
                <a:gd name="T69" fmla="*/ 15 h 2059"/>
                <a:gd name="T70" fmla="*/ 13 w 3457"/>
                <a:gd name="T71" fmla="*/ 11 h 2059"/>
                <a:gd name="T72" fmla="*/ 13 w 3457"/>
                <a:gd name="T73" fmla="*/ 10 h 2059"/>
                <a:gd name="T74" fmla="*/ 12 w 3457"/>
                <a:gd name="T75" fmla="*/ 9 h 2059"/>
                <a:gd name="T76" fmla="*/ 11 w 3457"/>
                <a:gd name="T77" fmla="*/ 9 h 2059"/>
                <a:gd name="T78" fmla="*/ 11 w 3457"/>
                <a:gd name="T79" fmla="*/ 11 h 2059"/>
                <a:gd name="T80" fmla="*/ 10 w 3457"/>
                <a:gd name="T81" fmla="*/ 14 h 2059"/>
                <a:gd name="T82" fmla="*/ 10 w 3457"/>
                <a:gd name="T83" fmla="*/ 19 h 2059"/>
                <a:gd name="T84" fmla="*/ 9 w 3457"/>
                <a:gd name="T85" fmla="*/ 23 h 2059"/>
                <a:gd name="T86" fmla="*/ 9 w 3457"/>
                <a:gd name="T87" fmla="*/ 25 h 2059"/>
                <a:gd name="T88" fmla="*/ 8 w 3457"/>
                <a:gd name="T89" fmla="*/ 24 h 2059"/>
                <a:gd name="T90" fmla="*/ 7 w 3457"/>
                <a:gd name="T91" fmla="*/ 23 h 2059"/>
                <a:gd name="T92" fmla="*/ 2 w 3457"/>
                <a:gd name="T93" fmla="*/ 22 h 2059"/>
                <a:gd name="T94" fmla="*/ 1 w 3457"/>
                <a:gd name="T95" fmla="*/ 17 h 2059"/>
                <a:gd name="T96" fmla="*/ 0 w 3457"/>
                <a:gd name="T97" fmla="*/ 12 h 2059"/>
                <a:gd name="T98" fmla="*/ 0 w 3457"/>
                <a:gd name="T99" fmla="*/ 8 h 2059"/>
                <a:gd name="T100" fmla="*/ 2 w 3457"/>
                <a:gd name="T101" fmla="*/ 4 h 2059"/>
                <a:gd name="T102" fmla="*/ 5 w 3457"/>
                <a:gd name="T103" fmla="*/ 1 h 2059"/>
                <a:gd name="T104" fmla="*/ 9 w 3457"/>
                <a:gd name="T105" fmla="*/ 0 h 2059"/>
                <a:gd name="T106" fmla="*/ 14 w 3457"/>
                <a:gd name="T107" fmla="*/ 1 h 2059"/>
                <a:gd name="T108" fmla="*/ 18 w 3457"/>
                <a:gd name="T109" fmla="*/ 3 h 2059"/>
                <a:gd name="T110" fmla="*/ 20 w 3457"/>
                <a:gd name="T111" fmla="*/ 5 h 2059"/>
                <a:gd name="T112" fmla="*/ 21 w 3457"/>
                <a:gd name="T113" fmla="*/ 7 h 2059"/>
                <a:gd name="T114" fmla="*/ 21 w 3457"/>
                <a:gd name="T115" fmla="*/ 9 h 2059"/>
                <a:gd name="T116" fmla="*/ 21 w 3457"/>
                <a:gd name="T117" fmla="*/ 9 h 2059"/>
                <a:gd name="T118" fmla="*/ 22 w 3457"/>
                <a:gd name="T119" fmla="*/ 7 h 2059"/>
                <a:gd name="T120" fmla="*/ 23 w 3457"/>
                <a:gd name="T121" fmla="*/ 5 h 2059"/>
                <a:gd name="T122" fmla="*/ 25 w 3457"/>
                <a:gd name="T123" fmla="*/ 3 h 2059"/>
                <a:gd name="T124" fmla="*/ 28 w 3457"/>
                <a:gd name="T125" fmla="*/ 1 h 20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7"/>
                <a:gd name="T190" fmla="*/ 0 h 2059"/>
                <a:gd name="T191" fmla="*/ 3457 w 3457"/>
                <a:gd name="T192" fmla="*/ 2059 h 20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7" h="2059">
                  <a:moveTo>
                    <a:pt x="2615" y="0"/>
                  </a:moveTo>
                  <a:lnTo>
                    <a:pt x="2686" y="2"/>
                  </a:lnTo>
                  <a:lnTo>
                    <a:pt x="2754" y="11"/>
                  </a:lnTo>
                  <a:lnTo>
                    <a:pt x="2819" y="23"/>
                  </a:lnTo>
                  <a:lnTo>
                    <a:pt x="2880" y="40"/>
                  </a:lnTo>
                  <a:lnTo>
                    <a:pt x="2940" y="62"/>
                  </a:lnTo>
                  <a:lnTo>
                    <a:pt x="2995" y="87"/>
                  </a:lnTo>
                  <a:lnTo>
                    <a:pt x="3048" y="116"/>
                  </a:lnTo>
                  <a:lnTo>
                    <a:pt x="3096" y="149"/>
                  </a:lnTo>
                  <a:lnTo>
                    <a:pt x="3143" y="185"/>
                  </a:lnTo>
                  <a:lnTo>
                    <a:pt x="3186" y="223"/>
                  </a:lnTo>
                  <a:lnTo>
                    <a:pt x="3226" y="264"/>
                  </a:lnTo>
                  <a:lnTo>
                    <a:pt x="3262" y="308"/>
                  </a:lnTo>
                  <a:lnTo>
                    <a:pt x="3296" y="353"/>
                  </a:lnTo>
                  <a:lnTo>
                    <a:pt x="3327" y="401"/>
                  </a:lnTo>
                  <a:lnTo>
                    <a:pt x="3354" y="451"/>
                  </a:lnTo>
                  <a:lnTo>
                    <a:pt x="3377" y="501"/>
                  </a:lnTo>
                  <a:lnTo>
                    <a:pt x="3399" y="553"/>
                  </a:lnTo>
                  <a:lnTo>
                    <a:pt x="3417" y="605"/>
                  </a:lnTo>
                  <a:lnTo>
                    <a:pt x="3430" y="657"/>
                  </a:lnTo>
                  <a:lnTo>
                    <a:pt x="3442" y="710"/>
                  </a:lnTo>
                  <a:lnTo>
                    <a:pt x="3451" y="763"/>
                  </a:lnTo>
                  <a:lnTo>
                    <a:pt x="3455" y="815"/>
                  </a:lnTo>
                  <a:lnTo>
                    <a:pt x="3457" y="866"/>
                  </a:lnTo>
                  <a:lnTo>
                    <a:pt x="3455" y="939"/>
                  </a:lnTo>
                  <a:lnTo>
                    <a:pt x="3450" y="1015"/>
                  </a:lnTo>
                  <a:lnTo>
                    <a:pt x="3442" y="1094"/>
                  </a:lnTo>
                  <a:lnTo>
                    <a:pt x="3430" y="1173"/>
                  </a:lnTo>
                  <a:lnTo>
                    <a:pt x="3417" y="1254"/>
                  </a:lnTo>
                  <a:lnTo>
                    <a:pt x="3401" y="1335"/>
                  </a:lnTo>
                  <a:lnTo>
                    <a:pt x="3382" y="1414"/>
                  </a:lnTo>
                  <a:lnTo>
                    <a:pt x="3360" y="1493"/>
                  </a:lnTo>
                  <a:lnTo>
                    <a:pt x="3338" y="1567"/>
                  </a:lnTo>
                  <a:lnTo>
                    <a:pt x="3313" y="1639"/>
                  </a:lnTo>
                  <a:lnTo>
                    <a:pt x="3286" y="1706"/>
                  </a:lnTo>
                  <a:lnTo>
                    <a:pt x="3258" y="1769"/>
                  </a:lnTo>
                  <a:lnTo>
                    <a:pt x="3228" y="1824"/>
                  </a:lnTo>
                  <a:lnTo>
                    <a:pt x="3213" y="1852"/>
                  </a:lnTo>
                  <a:lnTo>
                    <a:pt x="2941" y="1852"/>
                  </a:lnTo>
                  <a:lnTo>
                    <a:pt x="2935" y="1838"/>
                  </a:lnTo>
                  <a:lnTo>
                    <a:pt x="2928" y="1820"/>
                  </a:lnTo>
                  <a:lnTo>
                    <a:pt x="2920" y="1797"/>
                  </a:lnTo>
                  <a:lnTo>
                    <a:pt x="2911" y="1772"/>
                  </a:lnTo>
                  <a:lnTo>
                    <a:pt x="2900" y="1743"/>
                  </a:lnTo>
                  <a:lnTo>
                    <a:pt x="2890" y="1713"/>
                  </a:lnTo>
                  <a:lnTo>
                    <a:pt x="2878" y="1682"/>
                  </a:lnTo>
                  <a:lnTo>
                    <a:pt x="2865" y="1650"/>
                  </a:lnTo>
                  <a:lnTo>
                    <a:pt x="2854" y="1617"/>
                  </a:lnTo>
                  <a:lnTo>
                    <a:pt x="2842" y="1584"/>
                  </a:lnTo>
                  <a:lnTo>
                    <a:pt x="2830" y="1553"/>
                  </a:lnTo>
                  <a:lnTo>
                    <a:pt x="2820" y="1524"/>
                  </a:lnTo>
                  <a:lnTo>
                    <a:pt x="2809" y="1496"/>
                  </a:lnTo>
                  <a:lnTo>
                    <a:pt x="2800" y="1471"/>
                  </a:lnTo>
                  <a:lnTo>
                    <a:pt x="2792" y="1448"/>
                  </a:lnTo>
                  <a:lnTo>
                    <a:pt x="2785" y="1430"/>
                  </a:lnTo>
                  <a:lnTo>
                    <a:pt x="2780" y="1417"/>
                  </a:lnTo>
                  <a:lnTo>
                    <a:pt x="2777" y="1408"/>
                  </a:lnTo>
                  <a:lnTo>
                    <a:pt x="2776" y="1406"/>
                  </a:lnTo>
                  <a:lnTo>
                    <a:pt x="2768" y="1390"/>
                  </a:lnTo>
                  <a:lnTo>
                    <a:pt x="2757" y="1377"/>
                  </a:lnTo>
                  <a:lnTo>
                    <a:pt x="2743" y="1368"/>
                  </a:lnTo>
                  <a:lnTo>
                    <a:pt x="2727" y="1362"/>
                  </a:lnTo>
                  <a:lnTo>
                    <a:pt x="2710" y="1360"/>
                  </a:lnTo>
                  <a:lnTo>
                    <a:pt x="2693" y="1362"/>
                  </a:lnTo>
                  <a:lnTo>
                    <a:pt x="2678" y="1369"/>
                  </a:lnTo>
                  <a:lnTo>
                    <a:pt x="2665" y="1378"/>
                  </a:lnTo>
                  <a:lnTo>
                    <a:pt x="2653" y="1391"/>
                  </a:lnTo>
                  <a:lnTo>
                    <a:pt x="2646" y="1406"/>
                  </a:lnTo>
                  <a:lnTo>
                    <a:pt x="2645" y="1409"/>
                  </a:lnTo>
                  <a:lnTo>
                    <a:pt x="2642" y="1416"/>
                  </a:lnTo>
                  <a:lnTo>
                    <a:pt x="2637" y="1429"/>
                  </a:lnTo>
                  <a:lnTo>
                    <a:pt x="2632" y="1445"/>
                  </a:lnTo>
                  <a:lnTo>
                    <a:pt x="2625" y="1465"/>
                  </a:lnTo>
                  <a:lnTo>
                    <a:pt x="2617" y="1489"/>
                  </a:lnTo>
                  <a:lnTo>
                    <a:pt x="2608" y="1514"/>
                  </a:lnTo>
                  <a:lnTo>
                    <a:pt x="2598" y="1542"/>
                  </a:lnTo>
                  <a:lnTo>
                    <a:pt x="2587" y="1571"/>
                  </a:lnTo>
                  <a:lnTo>
                    <a:pt x="2576" y="1603"/>
                  </a:lnTo>
                  <a:lnTo>
                    <a:pt x="2565" y="1635"/>
                  </a:lnTo>
                  <a:lnTo>
                    <a:pt x="2553" y="1667"/>
                  </a:lnTo>
                  <a:lnTo>
                    <a:pt x="2544" y="1629"/>
                  </a:lnTo>
                  <a:lnTo>
                    <a:pt x="2534" y="1588"/>
                  </a:lnTo>
                  <a:lnTo>
                    <a:pt x="2524" y="1545"/>
                  </a:lnTo>
                  <a:lnTo>
                    <a:pt x="2513" y="1498"/>
                  </a:lnTo>
                  <a:lnTo>
                    <a:pt x="2502" y="1450"/>
                  </a:lnTo>
                  <a:lnTo>
                    <a:pt x="2490" y="1402"/>
                  </a:lnTo>
                  <a:lnTo>
                    <a:pt x="2478" y="1352"/>
                  </a:lnTo>
                  <a:lnTo>
                    <a:pt x="2467" y="1302"/>
                  </a:lnTo>
                  <a:lnTo>
                    <a:pt x="2454" y="1251"/>
                  </a:lnTo>
                  <a:lnTo>
                    <a:pt x="2442" y="1201"/>
                  </a:lnTo>
                  <a:lnTo>
                    <a:pt x="2430" y="1151"/>
                  </a:lnTo>
                  <a:lnTo>
                    <a:pt x="2419" y="1103"/>
                  </a:lnTo>
                  <a:lnTo>
                    <a:pt x="2407" y="1056"/>
                  </a:lnTo>
                  <a:lnTo>
                    <a:pt x="2397" y="1011"/>
                  </a:lnTo>
                  <a:lnTo>
                    <a:pt x="2387" y="969"/>
                  </a:lnTo>
                  <a:lnTo>
                    <a:pt x="2377" y="928"/>
                  </a:lnTo>
                  <a:lnTo>
                    <a:pt x="2369" y="892"/>
                  </a:lnTo>
                  <a:lnTo>
                    <a:pt x="2360" y="858"/>
                  </a:lnTo>
                  <a:lnTo>
                    <a:pt x="2354" y="830"/>
                  </a:lnTo>
                  <a:lnTo>
                    <a:pt x="2348" y="805"/>
                  </a:lnTo>
                  <a:lnTo>
                    <a:pt x="2342" y="785"/>
                  </a:lnTo>
                  <a:lnTo>
                    <a:pt x="2339" y="770"/>
                  </a:lnTo>
                  <a:lnTo>
                    <a:pt x="2337" y="761"/>
                  </a:lnTo>
                  <a:lnTo>
                    <a:pt x="2336" y="758"/>
                  </a:lnTo>
                  <a:lnTo>
                    <a:pt x="2330" y="740"/>
                  </a:lnTo>
                  <a:lnTo>
                    <a:pt x="2318" y="725"/>
                  </a:lnTo>
                  <a:lnTo>
                    <a:pt x="2302" y="713"/>
                  </a:lnTo>
                  <a:lnTo>
                    <a:pt x="2285" y="707"/>
                  </a:lnTo>
                  <a:lnTo>
                    <a:pt x="2265" y="705"/>
                  </a:lnTo>
                  <a:lnTo>
                    <a:pt x="2246" y="709"/>
                  </a:lnTo>
                  <a:lnTo>
                    <a:pt x="2229" y="717"/>
                  </a:lnTo>
                  <a:lnTo>
                    <a:pt x="2215" y="731"/>
                  </a:lnTo>
                  <a:lnTo>
                    <a:pt x="2206" y="747"/>
                  </a:lnTo>
                  <a:lnTo>
                    <a:pt x="2200" y="766"/>
                  </a:lnTo>
                  <a:lnTo>
                    <a:pt x="2200" y="769"/>
                  </a:lnTo>
                  <a:lnTo>
                    <a:pt x="2199" y="780"/>
                  </a:lnTo>
                  <a:lnTo>
                    <a:pt x="2197" y="797"/>
                  </a:lnTo>
                  <a:lnTo>
                    <a:pt x="2194" y="819"/>
                  </a:lnTo>
                  <a:lnTo>
                    <a:pt x="2191" y="847"/>
                  </a:lnTo>
                  <a:lnTo>
                    <a:pt x="2188" y="880"/>
                  </a:lnTo>
                  <a:lnTo>
                    <a:pt x="2183" y="918"/>
                  </a:lnTo>
                  <a:lnTo>
                    <a:pt x="2178" y="959"/>
                  </a:lnTo>
                  <a:lnTo>
                    <a:pt x="2174" y="1005"/>
                  </a:lnTo>
                  <a:lnTo>
                    <a:pt x="2167" y="1055"/>
                  </a:lnTo>
                  <a:lnTo>
                    <a:pt x="2162" y="1106"/>
                  </a:lnTo>
                  <a:lnTo>
                    <a:pt x="2156" y="1161"/>
                  </a:lnTo>
                  <a:lnTo>
                    <a:pt x="2149" y="1217"/>
                  </a:lnTo>
                  <a:lnTo>
                    <a:pt x="2143" y="1275"/>
                  </a:lnTo>
                  <a:lnTo>
                    <a:pt x="2137" y="1335"/>
                  </a:lnTo>
                  <a:lnTo>
                    <a:pt x="2129" y="1395"/>
                  </a:lnTo>
                  <a:lnTo>
                    <a:pt x="2123" y="1456"/>
                  </a:lnTo>
                  <a:lnTo>
                    <a:pt x="2116" y="1516"/>
                  </a:lnTo>
                  <a:lnTo>
                    <a:pt x="2109" y="1577"/>
                  </a:lnTo>
                  <a:lnTo>
                    <a:pt x="2103" y="1636"/>
                  </a:lnTo>
                  <a:lnTo>
                    <a:pt x="2096" y="1693"/>
                  </a:lnTo>
                  <a:lnTo>
                    <a:pt x="2090" y="1750"/>
                  </a:lnTo>
                  <a:lnTo>
                    <a:pt x="2084" y="1804"/>
                  </a:lnTo>
                  <a:lnTo>
                    <a:pt x="2078" y="1856"/>
                  </a:lnTo>
                  <a:lnTo>
                    <a:pt x="2072" y="1903"/>
                  </a:lnTo>
                  <a:lnTo>
                    <a:pt x="2068" y="1949"/>
                  </a:lnTo>
                  <a:lnTo>
                    <a:pt x="2063" y="1990"/>
                  </a:lnTo>
                  <a:lnTo>
                    <a:pt x="2058" y="2026"/>
                  </a:lnTo>
                  <a:lnTo>
                    <a:pt x="2055" y="2059"/>
                  </a:lnTo>
                  <a:lnTo>
                    <a:pt x="2039" y="2035"/>
                  </a:lnTo>
                  <a:lnTo>
                    <a:pt x="2023" y="2012"/>
                  </a:lnTo>
                  <a:lnTo>
                    <a:pt x="2008" y="1989"/>
                  </a:lnTo>
                  <a:lnTo>
                    <a:pt x="1994" y="1967"/>
                  </a:lnTo>
                  <a:lnTo>
                    <a:pt x="1981" y="1947"/>
                  </a:lnTo>
                  <a:lnTo>
                    <a:pt x="1968" y="1929"/>
                  </a:lnTo>
                  <a:lnTo>
                    <a:pt x="1959" y="1914"/>
                  </a:lnTo>
                  <a:lnTo>
                    <a:pt x="1950" y="1901"/>
                  </a:lnTo>
                  <a:lnTo>
                    <a:pt x="1944" y="1891"/>
                  </a:lnTo>
                  <a:lnTo>
                    <a:pt x="1939" y="1885"/>
                  </a:lnTo>
                  <a:lnTo>
                    <a:pt x="1937" y="1883"/>
                  </a:lnTo>
                  <a:lnTo>
                    <a:pt x="1927" y="1869"/>
                  </a:lnTo>
                  <a:lnTo>
                    <a:pt x="1913" y="1860"/>
                  </a:lnTo>
                  <a:lnTo>
                    <a:pt x="1897" y="1855"/>
                  </a:lnTo>
                  <a:lnTo>
                    <a:pt x="1880" y="1852"/>
                  </a:lnTo>
                  <a:lnTo>
                    <a:pt x="1613" y="1852"/>
                  </a:lnTo>
                  <a:lnTo>
                    <a:pt x="1608" y="1838"/>
                  </a:lnTo>
                  <a:lnTo>
                    <a:pt x="1601" y="1820"/>
                  </a:lnTo>
                  <a:lnTo>
                    <a:pt x="1593" y="1797"/>
                  </a:lnTo>
                  <a:lnTo>
                    <a:pt x="1583" y="1772"/>
                  </a:lnTo>
                  <a:lnTo>
                    <a:pt x="1574" y="1743"/>
                  </a:lnTo>
                  <a:lnTo>
                    <a:pt x="1562" y="1713"/>
                  </a:lnTo>
                  <a:lnTo>
                    <a:pt x="1550" y="1682"/>
                  </a:lnTo>
                  <a:lnTo>
                    <a:pt x="1539" y="1650"/>
                  </a:lnTo>
                  <a:lnTo>
                    <a:pt x="1527" y="1617"/>
                  </a:lnTo>
                  <a:lnTo>
                    <a:pt x="1515" y="1584"/>
                  </a:lnTo>
                  <a:lnTo>
                    <a:pt x="1504" y="1553"/>
                  </a:lnTo>
                  <a:lnTo>
                    <a:pt x="1492" y="1524"/>
                  </a:lnTo>
                  <a:lnTo>
                    <a:pt x="1482" y="1496"/>
                  </a:lnTo>
                  <a:lnTo>
                    <a:pt x="1473" y="1471"/>
                  </a:lnTo>
                  <a:lnTo>
                    <a:pt x="1464" y="1448"/>
                  </a:lnTo>
                  <a:lnTo>
                    <a:pt x="1458" y="1430"/>
                  </a:lnTo>
                  <a:lnTo>
                    <a:pt x="1453" y="1417"/>
                  </a:lnTo>
                  <a:lnTo>
                    <a:pt x="1450" y="1408"/>
                  </a:lnTo>
                  <a:lnTo>
                    <a:pt x="1449" y="1406"/>
                  </a:lnTo>
                  <a:lnTo>
                    <a:pt x="1441" y="1390"/>
                  </a:lnTo>
                  <a:lnTo>
                    <a:pt x="1430" y="1377"/>
                  </a:lnTo>
                  <a:lnTo>
                    <a:pt x="1417" y="1368"/>
                  </a:lnTo>
                  <a:lnTo>
                    <a:pt x="1401" y="1362"/>
                  </a:lnTo>
                  <a:lnTo>
                    <a:pt x="1384" y="1360"/>
                  </a:lnTo>
                  <a:lnTo>
                    <a:pt x="1367" y="1362"/>
                  </a:lnTo>
                  <a:lnTo>
                    <a:pt x="1351" y="1369"/>
                  </a:lnTo>
                  <a:lnTo>
                    <a:pt x="1337" y="1378"/>
                  </a:lnTo>
                  <a:lnTo>
                    <a:pt x="1327" y="1391"/>
                  </a:lnTo>
                  <a:lnTo>
                    <a:pt x="1319" y="1406"/>
                  </a:lnTo>
                  <a:lnTo>
                    <a:pt x="1318" y="1409"/>
                  </a:lnTo>
                  <a:lnTo>
                    <a:pt x="1315" y="1416"/>
                  </a:lnTo>
                  <a:lnTo>
                    <a:pt x="1311" y="1429"/>
                  </a:lnTo>
                  <a:lnTo>
                    <a:pt x="1305" y="1445"/>
                  </a:lnTo>
                  <a:lnTo>
                    <a:pt x="1298" y="1465"/>
                  </a:lnTo>
                  <a:lnTo>
                    <a:pt x="1289" y="1489"/>
                  </a:lnTo>
                  <a:lnTo>
                    <a:pt x="1281" y="1514"/>
                  </a:lnTo>
                  <a:lnTo>
                    <a:pt x="1270" y="1542"/>
                  </a:lnTo>
                  <a:lnTo>
                    <a:pt x="1260" y="1571"/>
                  </a:lnTo>
                  <a:lnTo>
                    <a:pt x="1249" y="1603"/>
                  </a:lnTo>
                  <a:lnTo>
                    <a:pt x="1237" y="1635"/>
                  </a:lnTo>
                  <a:lnTo>
                    <a:pt x="1227" y="1667"/>
                  </a:lnTo>
                  <a:lnTo>
                    <a:pt x="1217" y="1630"/>
                  </a:lnTo>
                  <a:lnTo>
                    <a:pt x="1208" y="1588"/>
                  </a:lnTo>
                  <a:lnTo>
                    <a:pt x="1197" y="1545"/>
                  </a:lnTo>
                  <a:lnTo>
                    <a:pt x="1187" y="1498"/>
                  </a:lnTo>
                  <a:lnTo>
                    <a:pt x="1175" y="1451"/>
                  </a:lnTo>
                  <a:lnTo>
                    <a:pt x="1163" y="1402"/>
                  </a:lnTo>
                  <a:lnTo>
                    <a:pt x="1152" y="1352"/>
                  </a:lnTo>
                  <a:lnTo>
                    <a:pt x="1139" y="1302"/>
                  </a:lnTo>
                  <a:lnTo>
                    <a:pt x="1127" y="1251"/>
                  </a:lnTo>
                  <a:lnTo>
                    <a:pt x="1116" y="1201"/>
                  </a:lnTo>
                  <a:lnTo>
                    <a:pt x="1104" y="1151"/>
                  </a:lnTo>
                  <a:lnTo>
                    <a:pt x="1092" y="1103"/>
                  </a:lnTo>
                  <a:lnTo>
                    <a:pt x="1081" y="1056"/>
                  </a:lnTo>
                  <a:lnTo>
                    <a:pt x="1070" y="1011"/>
                  </a:lnTo>
                  <a:lnTo>
                    <a:pt x="1059" y="969"/>
                  </a:lnTo>
                  <a:lnTo>
                    <a:pt x="1050" y="928"/>
                  </a:lnTo>
                  <a:lnTo>
                    <a:pt x="1041" y="892"/>
                  </a:lnTo>
                  <a:lnTo>
                    <a:pt x="1034" y="858"/>
                  </a:lnTo>
                  <a:lnTo>
                    <a:pt x="1026" y="830"/>
                  </a:lnTo>
                  <a:lnTo>
                    <a:pt x="1021" y="805"/>
                  </a:lnTo>
                  <a:lnTo>
                    <a:pt x="1016" y="785"/>
                  </a:lnTo>
                  <a:lnTo>
                    <a:pt x="1013" y="770"/>
                  </a:lnTo>
                  <a:lnTo>
                    <a:pt x="1011" y="761"/>
                  </a:lnTo>
                  <a:lnTo>
                    <a:pt x="1009" y="758"/>
                  </a:lnTo>
                  <a:lnTo>
                    <a:pt x="1002" y="740"/>
                  </a:lnTo>
                  <a:lnTo>
                    <a:pt x="990" y="725"/>
                  </a:lnTo>
                  <a:lnTo>
                    <a:pt x="976" y="713"/>
                  </a:lnTo>
                  <a:lnTo>
                    <a:pt x="958" y="707"/>
                  </a:lnTo>
                  <a:lnTo>
                    <a:pt x="938" y="705"/>
                  </a:lnTo>
                  <a:lnTo>
                    <a:pt x="919" y="709"/>
                  </a:lnTo>
                  <a:lnTo>
                    <a:pt x="902" y="717"/>
                  </a:lnTo>
                  <a:lnTo>
                    <a:pt x="889" y="731"/>
                  </a:lnTo>
                  <a:lnTo>
                    <a:pt x="878" y="747"/>
                  </a:lnTo>
                  <a:lnTo>
                    <a:pt x="874" y="766"/>
                  </a:lnTo>
                  <a:lnTo>
                    <a:pt x="873" y="769"/>
                  </a:lnTo>
                  <a:lnTo>
                    <a:pt x="872" y="780"/>
                  </a:lnTo>
                  <a:lnTo>
                    <a:pt x="870" y="797"/>
                  </a:lnTo>
                  <a:lnTo>
                    <a:pt x="867" y="819"/>
                  </a:lnTo>
                  <a:lnTo>
                    <a:pt x="864" y="847"/>
                  </a:lnTo>
                  <a:lnTo>
                    <a:pt x="861" y="880"/>
                  </a:lnTo>
                  <a:lnTo>
                    <a:pt x="857" y="918"/>
                  </a:lnTo>
                  <a:lnTo>
                    <a:pt x="851" y="959"/>
                  </a:lnTo>
                  <a:lnTo>
                    <a:pt x="846" y="1005"/>
                  </a:lnTo>
                  <a:lnTo>
                    <a:pt x="841" y="1055"/>
                  </a:lnTo>
                  <a:lnTo>
                    <a:pt x="836" y="1106"/>
                  </a:lnTo>
                  <a:lnTo>
                    <a:pt x="829" y="1161"/>
                  </a:lnTo>
                  <a:lnTo>
                    <a:pt x="823" y="1217"/>
                  </a:lnTo>
                  <a:lnTo>
                    <a:pt x="816" y="1275"/>
                  </a:lnTo>
                  <a:lnTo>
                    <a:pt x="809" y="1335"/>
                  </a:lnTo>
                  <a:lnTo>
                    <a:pt x="803" y="1395"/>
                  </a:lnTo>
                  <a:lnTo>
                    <a:pt x="796" y="1456"/>
                  </a:lnTo>
                  <a:lnTo>
                    <a:pt x="789" y="1516"/>
                  </a:lnTo>
                  <a:lnTo>
                    <a:pt x="783" y="1577"/>
                  </a:lnTo>
                  <a:lnTo>
                    <a:pt x="775" y="1636"/>
                  </a:lnTo>
                  <a:lnTo>
                    <a:pt x="769" y="1693"/>
                  </a:lnTo>
                  <a:lnTo>
                    <a:pt x="762" y="1750"/>
                  </a:lnTo>
                  <a:lnTo>
                    <a:pt x="757" y="1804"/>
                  </a:lnTo>
                  <a:lnTo>
                    <a:pt x="751" y="1856"/>
                  </a:lnTo>
                  <a:lnTo>
                    <a:pt x="745" y="1903"/>
                  </a:lnTo>
                  <a:lnTo>
                    <a:pt x="740" y="1949"/>
                  </a:lnTo>
                  <a:lnTo>
                    <a:pt x="736" y="1990"/>
                  </a:lnTo>
                  <a:lnTo>
                    <a:pt x="732" y="2026"/>
                  </a:lnTo>
                  <a:lnTo>
                    <a:pt x="727" y="2059"/>
                  </a:lnTo>
                  <a:lnTo>
                    <a:pt x="712" y="2035"/>
                  </a:lnTo>
                  <a:lnTo>
                    <a:pt x="697" y="2012"/>
                  </a:lnTo>
                  <a:lnTo>
                    <a:pt x="681" y="1989"/>
                  </a:lnTo>
                  <a:lnTo>
                    <a:pt x="667" y="1967"/>
                  </a:lnTo>
                  <a:lnTo>
                    <a:pt x="653" y="1947"/>
                  </a:lnTo>
                  <a:lnTo>
                    <a:pt x="642" y="1929"/>
                  </a:lnTo>
                  <a:lnTo>
                    <a:pt x="631" y="1914"/>
                  </a:lnTo>
                  <a:lnTo>
                    <a:pt x="622" y="1901"/>
                  </a:lnTo>
                  <a:lnTo>
                    <a:pt x="616" y="1891"/>
                  </a:lnTo>
                  <a:lnTo>
                    <a:pt x="612" y="1885"/>
                  </a:lnTo>
                  <a:lnTo>
                    <a:pt x="611" y="1883"/>
                  </a:lnTo>
                  <a:lnTo>
                    <a:pt x="599" y="1869"/>
                  </a:lnTo>
                  <a:lnTo>
                    <a:pt x="585" y="1860"/>
                  </a:lnTo>
                  <a:lnTo>
                    <a:pt x="570" y="1855"/>
                  </a:lnTo>
                  <a:lnTo>
                    <a:pt x="553" y="1852"/>
                  </a:lnTo>
                  <a:lnTo>
                    <a:pt x="246" y="1852"/>
                  </a:lnTo>
                  <a:lnTo>
                    <a:pt x="232" y="1828"/>
                  </a:lnTo>
                  <a:lnTo>
                    <a:pt x="217" y="1791"/>
                  </a:lnTo>
                  <a:lnTo>
                    <a:pt x="199" y="1750"/>
                  </a:lnTo>
                  <a:lnTo>
                    <a:pt x="181" y="1703"/>
                  </a:lnTo>
                  <a:lnTo>
                    <a:pt x="163" y="1652"/>
                  </a:lnTo>
                  <a:lnTo>
                    <a:pt x="144" y="1597"/>
                  </a:lnTo>
                  <a:lnTo>
                    <a:pt x="124" y="1537"/>
                  </a:lnTo>
                  <a:lnTo>
                    <a:pt x="105" y="1476"/>
                  </a:lnTo>
                  <a:lnTo>
                    <a:pt x="87" y="1412"/>
                  </a:lnTo>
                  <a:lnTo>
                    <a:pt x="69" y="1345"/>
                  </a:lnTo>
                  <a:lnTo>
                    <a:pt x="53" y="1277"/>
                  </a:lnTo>
                  <a:lnTo>
                    <a:pt x="38" y="1208"/>
                  </a:lnTo>
                  <a:lnTo>
                    <a:pt x="25" y="1140"/>
                  </a:lnTo>
                  <a:lnTo>
                    <a:pt x="15" y="1070"/>
                  </a:lnTo>
                  <a:lnTo>
                    <a:pt x="7" y="1001"/>
                  </a:lnTo>
                  <a:lnTo>
                    <a:pt x="2" y="933"/>
                  </a:lnTo>
                  <a:lnTo>
                    <a:pt x="0" y="866"/>
                  </a:lnTo>
                  <a:lnTo>
                    <a:pt x="2" y="813"/>
                  </a:lnTo>
                  <a:lnTo>
                    <a:pt x="7" y="760"/>
                  </a:lnTo>
                  <a:lnTo>
                    <a:pt x="15" y="706"/>
                  </a:lnTo>
                  <a:lnTo>
                    <a:pt x="26" y="653"/>
                  </a:lnTo>
                  <a:lnTo>
                    <a:pt x="40" y="600"/>
                  </a:lnTo>
                  <a:lnTo>
                    <a:pt x="58" y="548"/>
                  </a:lnTo>
                  <a:lnTo>
                    <a:pt x="79" y="496"/>
                  </a:lnTo>
                  <a:lnTo>
                    <a:pt x="103" y="446"/>
                  </a:lnTo>
                  <a:lnTo>
                    <a:pt x="130" y="397"/>
                  </a:lnTo>
                  <a:lnTo>
                    <a:pt x="160" y="350"/>
                  </a:lnTo>
                  <a:lnTo>
                    <a:pt x="194" y="305"/>
                  </a:lnTo>
                  <a:lnTo>
                    <a:pt x="230" y="261"/>
                  </a:lnTo>
                  <a:lnTo>
                    <a:pt x="269" y="221"/>
                  </a:lnTo>
                  <a:lnTo>
                    <a:pt x="312" y="183"/>
                  </a:lnTo>
                  <a:lnTo>
                    <a:pt x="357" y="148"/>
                  </a:lnTo>
                  <a:lnTo>
                    <a:pt x="405" y="117"/>
                  </a:lnTo>
                  <a:lnTo>
                    <a:pt x="456" y="88"/>
                  </a:lnTo>
                  <a:lnTo>
                    <a:pt x="511" y="63"/>
                  </a:lnTo>
                  <a:lnTo>
                    <a:pt x="567" y="43"/>
                  </a:lnTo>
                  <a:lnTo>
                    <a:pt x="628" y="26"/>
                  </a:lnTo>
                  <a:lnTo>
                    <a:pt x="690" y="14"/>
                  </a:lnTo>
                  <a:lnTo>
                    <a:pt x="756" y="6"/>
                  </a:lnTo>
                  <a:lnTo>
                    <a:pt x="825" y="3"/>
                  </a:lnTo>
                  <a:lnTo>
                    <a:pt x="897" y="5"/>
                  </a:lnTo>
                  <a:lnTo>
                    <a:pt x="966" y="12"/>
                  </a:lnTo>
                  <a:lnTo>
                    <a:pt x="1031" y="22"/>
                  </a:lnTo>
                  <a:lnTo>
                    <a:pt x="1091" y="35"/>
                  </a:lnTo>
                  <a:lnTo>
                    <a:pt x="1148" y="52"/>
                  </a:lnTo>
                  <a:lnTo>
                    <a:pt x="1202" y="72"/>
                  </a:lnTo>
                  <a:lnTo>
                    <a:pt x="1252" y="95"/>
                  </a:lnTo>
                  <a:lnTo>
                    <a:pt x="1300" y="120"/>
                  </a:lnTo>
                  <a:lnTo>
                    <a:pt x="1344" y="147"/>
                  </a:lnTo>
                  <a:lnTo>
                    <a:pt x="1384" y="175"/>
                  </a:lnTo>
                  <a:lnTo>
                    <a:pt x="1422" y="206"/>
                  </a:lnTo>
                  <a:lnTo>
                    <a:pt x="1457" y="238"/>
                  </a:lnTo>
                  <a:lnTo>
                    <a:pt x="1489" y="272"/>
                  </a:lnTo>
                  <a:lnTo>
                    <a:pt x="1519" y="306"/>
                  </a:lnTo>
                  <a:lnTo>
                    <a:pt x="1545" y="340"/>
                  </a:lnTo>
                  <a:lnTo>
                    <a:pt x="1569" y="375"/>
                  </a:lnTo>
                  <a:lnTo>
                    <a:pt x="1592" y="409"/>
                  </a:lnTo>
                  <a:lnTo>
                    <a:pt x="1611" y="444"/>
                  </a:lnTo>
                  <a:lnTo>
                    <a:pt x="1629" y="478"/>
                  </a:lnTo>
                  <a:lnTo>
                    <a:pt x="1645" y="510"/>
                  </a:lnTo>
                  <a:lnTo>
                    <a:pt x="1658" y="542"/>
                  </a:lnTo>
                  <a:lnTo>
                    <a:pt x="1671" y="573"/>
                  </a:lnTo>
                  <a:lnTo>
                    <a:pt x="1681" y="602"/>
                  </a:lnTo>
                  <a:lnTo>
                    <a:pt x="1690" y="629"/>
                  </a:lnTo>
                  <a:lnTo>
                    <a:pt x="1698" y="654"/>
                  </a:lnTo>
                  <a:lnTo>
                    <a:pt x="1703" y="677"/>
                  </a:lnTo>
                  <a:lnTo>
                    <a:pt x="1708" y="696"/>
                  </a:lnTo>
                  <a:lnTo>
                    <a:pt x="1713" y="713"/>
                  </a:lnTo>
                  <a:lnTo>
                    <a:pt x="1715" y="727"/>
                  </a:lnTo>
                  <a:lnTo>
                    <a:pt x="1717" y="736"/>
                  </a:lnTo>
                  <a:lnTo>
                    <a:pt x="1718" y="743"/>
                  </a:lnTo>
                  <a:lnTo>
                    <a:pt x="1718" y="745"/>
                  </a:lnTo>
                  <a:lnTo>
                    <a:pt x="1718" y="743"/>
                  </a:lnTo>
                  <a:lnTo>
                    <a:pt x="1719" y="736"/>
                  </a:lnTo>
                  <a:lnTo>
                    <a:pt x="1721" y="727"/>
                  </a:lnTo>
                  <a:lnTo>
                    <a:pt x="1724" y="713"/>
                  </a:lnTo>
                  <a:lnTo>
                    <a:pt x="1727" y="696"/>
                  </a:lnTo>
                  <a:lnTo>
                    <a:pt x="1733" y="676"/>
                  </a:lnTo>
                  <a:lnTo>
                    <a:pt x="1739" y="654"/>
                  </a:lnTo>
                  <a:lnTo>
                    <a:pt x="1746" y="628"/>
                  </a:lnTo>
                  <a:lnTo>
                    <a:pt x="1755" y="602"/>
                  </a:lnTo>
                  <a:lnTo>
                    <a:pt x="1766" y="572"/>
                  </a:lnTo>
                  <a:lnTo>
                    <a:pt x="1778" y="541"/>
                  </a:lnTo>
                  <a:lnTo>
                    <a:pt x="1792" y="509"/>
                  </a:lnTo>
                  <a:lnTo>
                    <a:pt x="1808" y="476"/>
                  </a:lnTo>
                  <a:lnTo>
                    <a:pt x="1826" y="441"/>
                  </a:lnTo>
                  <a:lnTo>
                    <a:pt x="1846" y="408"/>
                  </a:lnTo>
                  <a:lnTo>
                    <a:pt x="1868" y="373"/>
                  </a:lnTo>
                  <a:lnTo>
                    <a:pt x="1893" y="337"/>
                  </a:lnTo>
                  <a:lnTo>
                    <a:pt x="1920" y="302"/>
                  </a:lnTo>
                  <a:lnTo>
                    <a:pt x="1950" y="269"/>
                  </a:lnTo>
                  <a:lnTo>
                    <a:pt x="1982" y="236"/>
                  </a:lnTo>
                  <a:lnTo>
                    <a:pt x="2017" y="204"/>
                  </a:lnTo>
                  <a:lnTo>
                    <a:pt x="2055" y="173"/>
                  </a:lnTo>
                  <a:lnTo>
                    <a:pt x="2095" y="143"/>
                  </a:lnTo>
                  <a:lnTo>
                    <a:pt x="2140" y="117"/>
                  </a:lnTo>
                  <a:lnTo>
                    <a:pt x="2187" y="91"/>
                  </a:lnTo>
                  <a:lnTo>
                    <a:pt x="2237" y="69"/>
                  </a:lnTo>
                  <a:lnTo>
                    <a:pt x="2291" y="49"/>
                  </a:lnTo>
                  <a:lnTo>
                    <a:pt x="2348" y="32"/>
                  </a:lnTo>
                  <a:lnTo>
                    <a:pt x="2409" y="18"/>
                  </a:lnTo>
                  <a:lnTo>
                    <a:pt x="2474" y="9"/>
                  </a:lnTo>
                  <a:lnTo>
                    <a:pt x="2543" y="2"/>
                  </a:lnTo>
                  <a:lnTo>
                    <a:pt x="261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3" name="Freeform 412"/>
            <p:cNvSpPr>
              <a:spLocks/>
            </p:cNvSpPr>
            <p:nvPr/>
          </p:nvSpPr>
          <p:spPr bwMode="auto">
            <a:xfrm>
              <a:off x="3825" y="3187"/>
              <a:ext cx="313" cy="253"/>
            </a:xfrm>
            <a:custGeom>
              <a:avLst/>
              <a:gdLst>
                <a:gd name="T0" fmla="*/ 25 w 2818"/>
                <a:gd name="T1" fmla="*/ 3 h 2280"/>
                <a:gd name="T2" fmla="*/ 26 w 2818"/>
                <a:gd name="T3" fmla="*/ 6 h 2280"/>
                <a:gd name="T4" fmla="*/ 26 w 2818"/>
                <a:gd name="T5" fmla="*/ 8 h 2280"/>
                <a:gd name="T6" fmla="*/ 27 w 2818"/>
                <a:gd name="T7" fmla="*/ 9 h 2280"/>
                <a:gd name="T8" fmla="*/ 27 w 2818"/>
                <a:gd name="T9" fmla="*/ 10 h 2280"/>
                <a:gd name="T10" fmla="*/ 28 w 2818"/>
                <a:gd name="T11" fmla="*/ 10 h 2280"/>
                <a:gd name="T12" fmla="*/ 28 w 2818"/>
                <a:gd name="T13" fmla="*/ 9 h 2280"/>
                <a:gd name="T14" fmla="*/ 29 w 2818"/>
                <a:gd name="T15" fmla="*/ 7 h 2280"/>
                <a:gd name="T16" fmla="*/ 30 w 2818"/>
                <a:gd name="T17" fmla="*/ 6 h 2280"/>
                <a:gd name="T18" fmla="*/ 30 w 2818"/>
                <a:gd name="T19" fmla="*/ 8 h 2280"/>
                <a:gd name="T20" fmla="*/ 31 w 2818"/>
                <a:gd name="T21" fmla="*/ 9 h 2280"/>
                <a:gd name="T22" fmla="*/ 31 w 2818"/>
                <a:gd name="T23" fmla="*/ 10 h 2280"/>
                <a:gd name="T24" fmla="*/ 34 w 2818"/>
                <a:gd name="T25" fmla="*/ 12 h 2280"/>
                <a:gd name="T26" fmla="*/ 30 w 2818"/>
                <a:gd name="T27" fmla="*/ 16 h 2280"/>
                <a:gd name="T28" fmla="*/ 27 w 2818"/>
                <a:gd name="T29" fmla="*/ 20 h 2280"/>
                <a:gd name="T30" fmla="*/ 23 w 2818"/>
                <a:gd name="T31" fmla="*/ 23 h 2280"/>
                <a:gd name="T32" fmla="*/ 20 w 2818"/>
                <a:gd name="T33" fmla="*/ 26 h 2280"/>
                <a:gd name="T34" fmla="*/ 18 w 2818"/>
                <a:gd name="T35" fmla="*/ 27 h 2280"/>
                <a:gd name="T36" fmla="*/ 17 w 2818"/>
                <a:gd name="T37" fmla="*/ 28 h 2280"/>
                <a:gd name="T38" fmla="*/ 17 w 2818"/>
                <a:gd name="T39" fmla="*/ 28 h 2280"/>
                <a:gd name="T40" fmla="*/ 15 w 2818"/>
                <a:gd name="T41" fmla="*/ 27 h 2280"/>
                <a:gd name="T42" fmla="*/ 12 w 2818"/>
                <a:gd name="T43" fmla="*/ 24 h 2280"/>
                <a:gd name="T44" fmla="*/ 9 w 2818"/>
                <a:gd name="T45" fmla="*/ 22 h 2280"/>
                <a:gd name="T46" fmla="*/ 6 w 2818"/>
                <a:gd name="T47" fmla="*/ 18 h 2280"/>
                <a:gd name="T48" fmla="*/ 2 w 2818"/>
                <a:gd name="T49" fmla="*/ 14 h 2280"/>
                <a:gd name="T50" fmla="*/ 2 w 2818"/>
                <a:gd name="T51" fmla="*/ 10 h 2280"/>
                <a:gd name="T52" fmla="*/ 3 w 2818"/>
                <a:gd name="T53" fmla="*/ 11 h 2280"/>
                <a:gd name="T54" fmla="*/ 4 w 2818"/>
                <a:gd name="T55" fmla="*/ 12 h 2280"/>
                <a:gd name="T56" fmla="*/ 5 w 2818"/>
                <a:gd name="T57" fmla="*/ 14 h 2280"/>
                <a:gd name="T58" fmla="*/ 5 w 2818"/>
                <a:gd name="T59" fmla="*/ 14 h 2280"/>
                <a:gd name="T60" fmla="*/ 6 w 2818"/>
                <a:gd name="T61" fmla="*/ 14 h 2280"/>
                <a:gd name="T62" fmla="*/ 6 w 2818"/>
                <a:gd name="T63" fmla="*/ 13 h 2280"/>
                <a:gd name="T64" fmla="*/ 7 w 2818"/>
                <a:gd name="T65" fmla="*/ 11 h 2280"/>
                <a:gd name="T66" fmla="*/ 7 w 2818"/>
                <a:gd name="T67" fmla="*/ 8 h 2280"/>
                <a:gd name="T68" fmla="*/ 7 w 2818"/>
                <a:gd name="T69" fmla="*/ 5 h 2280"/>
                <a:gd name="T70" fmla="*/ 8 w 2818"/>
                <a:gd name="T71" fmla="*/ 1 h 2280"/>
                <a:gd name="T72" fmla="*/ 9 w 2818"/>
                <a:gd name="T73" fmla="*/ 3 h 2280"/>
                <a:gd name="T74" fmla="*/ 9 w 2818"/>
                <a:gd name="T75" fmla="*/ 6 h 2280"/>
                <a:gd name="T76" fmla="*/ 10 w 2818"/>
                <a:gd name="T77" fmla="*/ 8 h 2280"/>
                <a:gd name="T78" fmla="*/ 10 w 2818"/>
                <a:gd name="T79" fmla="*/ 9 h 2280"/>
                <a:gd name="T80" fmla="*/ 11 w 2818"/>
                <a:gd name="T81" fmla="*/ 10 h 2280"/>
                <a:gd name="T82" fmla="*/ 12 w 2818"/>
                <a:gd name="T83" fmla="*/ 10 h 2280"/>
                <a:gd name="T84" fmla="*/ 12 w 2818"/>
                <a:gd name="T85" fmla="*/ 9 h 2280"/>
                <a:gd name="T86" fmla="*/ 13 w 2818"/>
                <a:gd name="T87" fmla="*/ 7 h 2280"/>
                <a:gd name="T88" fmla="*/ 13 w 2818"/>
                <a:gd name="T89" fmla="*/ 6 h 2280"/>
                <a:gd name="T90" fmla="*/ 14 w 2818"/>
                <a:gd name="T91" fmla="*/ 8 h 2280"/>
                <a:gd name="T92" fmla="*/ 15 w 2818"/>
                <a:gd name="T93" fmla="*/ 9 h 2280"/>
                <a:gd name="T94" fmla="*/ 15 w 2818"/>
                <a:gd name="T95" fmla="*/ 10 h 2280"/>
                <a:gd name="T96" fmla="*/ 19 w 2818"/>
                <a:gd name="T97" fmla="*/ 10 h 2280"/>
                <a:gd name="T98" fmla="*/ 20 w 2818"/>
                <a:gd name="T99" fmla="*/ 12 h 2280"/>
                <a:gd name="T100" fmla="*/ 21 w 2818"/>
                <a:gd name="T101" fmla="*/ 13 h 2280"/>
                <a:gd name="T102" fmla="*/ 21 w 2818"/>
                <a:gd name="T103" fmla="*/ 14 h 2280"/>
                <a:gd name="T104" fmla="*/ 22 w 2818"/>
                <a:gd name="T105" fmla="*/ 14 h 2280"/>
                <a:gd name="T106" fmla="*/ 23 w 2818"/>
                <a:gd name="T107" fmla="*/ 14 h 2280"/>
                <a:gd name="T108" fmla="*/ 23 w 2818"/>
                <a:gd name="T109" fmla="*/ 13 h 2280"/>
                <a:gd name="T110" fmla="*/ 23 w 2818"/>
                <a:gd name="T111" fmla="*/ 10 h 2280"/>
                <a:gd name="T112" fmla="*/ 24 w 2818"/>
                <a:gd name="T113" fmla="*/ 7 h 2280"/>
                <a:gd name="T114" fmla="*/ 24 w 2818"/>
                <a:gd name="T115" fmla="*/ 3 h 22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18"/>
                <a:gd name="T175" fmla="*/ 0 h 2280"/>
                <a:gd name="T176" fmla="*/ 2818 w 2818"/>
                <a:gd name="T177" fmla="*/ 2280 h 22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18" h="2280">
                  <a:moveTo>
                    <a:pt x="1973" y="0"/>
                  </a:moveTo>
                  <a:lnTo>
                    <a:pt x="1985" y="51"/>
                  </a:lnTo>
                  <a:lnTo>
                    <a:pt x="1997" y="103"/>
                  </a:lnTo>
                  <a:lnTo>
                    <a:pt x="2010" y="155"/>
                  </a:lnTo>
                  <a:lnTo>
                    <a:pt x="2023" y="208"/>
                  </a:lnTo>
                  <a:lnTo>
                    <a:pt x="2035" y="260"/>
                  </a:lnTo>
                  <a:lnTo>
                    <a:pt x="2047" y="310"/>
                  </a:lnTo>
                  <a:lnTo>
                    <a:pt x="2060" y="361"/>
                  </a:lnTo>
                  <a:lnTo>
                    <a:pt x="2071" y="410"/>
                  </a:lnTo>
                  <a:lnTo>
                    <a:pt x="2082" y="457"/>
                  </a:lnTo>
                  <a:lnTo>
                    <a:pt x="2093" y="502"/>
                  </a:lnTo>
                  <a:lnTo>
                    <a:pt x="2103" y="545"/>
                  </a:lnTo>
                  <a:lnTo>
                    <a:pt x="2113" y="584"/>
                  </a:lnTo>
                  <a:lnTo>
                    <a:pt x="2121" y="620"/>
                  </a:lnTo>
                  <a:lnTo>
                    <a:pt x="2129" y="653"/>
                  </a:lnTo>
                  <a:lnTo>
                    <a:pt x="2136" y="682"/>
                  </a:lnTo>
                  <a:lnTo>
                    <a:pt x="2141" y="706"/>
                  </a:lnTo>
                  <a:lnTo>
                    <a:pt x="2147" y="725"/>
                  </a:lnTo>
                  <a:lnTo>
                    <a:pt x="2150" y="740"/>
                  </a:lnTo>
                  <a:lnTo>
                    <a:pt x="2152" y="749"/>
                  </a:lnTo>
                  <a:lnTo>
                    <a:pt x="2152" y="752"/>
                  </a:lnTo>
                  <a:lnTo>
                    <a:pt x="2158" y="769"/>
                  </a:lnTo>
                  <a:lnTo>
                    <a:pt x="2169" y="784"/>
                  </a:lnTo>
                  <a:lnTo>
                    <a:pt x="2183" y="794"/>
                  </a:lnTo>
                  <a:lnTo>
                    <a:pt x="2199" y="802"/>
                  </a:lnTo>
                  <a:lnTo>
                    <a:pt x="2216" y="805"/>
                  </a:lnTo>
                  <a:lnTo>
                    <a:pt x="2234" y="804"/>
                  </a:lnTo>
                  <a:lnTo>
                    <a:pt x="2251" y="798"/>
                  </a:lnTo>
                  <a:lnTo>
                    <a:pt x="2265" y="788"/>
                  </a:lnTo>
                  <a:lnTo>
                    <a:pt x="2277" y="775"/>
                  </a:lnTo>
                  <a:lnTo>
                    <a:pt x="2286" y="759"/>
                  </a:lnTo>
                  <a:lnTo>
                    <a:pt x="2286" y="756"/>
                  </a:lnTo>
                  <a:lnTo>
                    <a:pt x="2289" y="749"/>
                  </a:lnTo>
                  <a:lnTo>
                    <a:pt x="2293" y="736"/>
                  </a:lnTo>
                  <a:lnTo>
                    <a:pt x="2299" y="719"/>
                  </a:lnTo>
                  <a:lnTo>
                    <a:pt x="2307" y="698"/>
                  </a:lnTo>
                  <a:lnTo>
                    <a:pt x="2315" y="674"/>
                  </a:lnTo>
                  <a:lnTo>
                    <a:pt x="2325" y="648"/>
                  </a:lnTo>
                  <a:lnTo>
                    <a:pt x="2334" y="619"/>
                  </a:lnTo>
                  <a:lnTo>
                    <a:pt x="2345" y="588"/>
                  </a:lnTo>
                  <a:lnTo>
                    <a:pt x="2357" y="557"/>
                  </a:lnTo>
                  <a:lnTo>
                    <a:pt x="2368" y="524"/>
                  </a:lnTo>
                  <a:lnTo>
                    <a:pt x="2380" y="491"/>
                  </a:lnTo>
                  <a:lnTo>
                    <a:pt x="2392" y="458"/>
                  </a:lnTo>
                  <a:lnTo>
                    <a:pt x="2403" y="492"/>
                  </a:lnTo>
                  <a:lnTo>
                    <a:pt x="2416" y="526"/>
                  </a:lnTo>
                  <a:lnTo>
                    <a:pt x="2429" y="559"/>
                  </a:lnTo>
                  <a:lnTo>
                    <a:pt x="2440" y="592"/>
                  </a:lnTo>
                  <a:lnTo>
                    <a:pt x="2452" y="623"/>
                  </a:lnTo>
                  <a:lnTo>
                    <a:pt x="2464" y="653"/>
                  </a:lnTo>
                  <a:lnTo>
                    <a:pt x="2473" y="681"/>
                  </a:lnTo>
                  <a:lnTo>
                    <a:pt x="2483" y="706"/>
                  </a:lnTo>
                  <a:lnTo>
                    <a:pt x="2490" y="727"/>
                  </a:lnTo>
                  <a:lnTo>
                    <a:pt x="2497" y="744"/>
                  </a:lnTo>
                  <a:lnTo>
                    <a:pt x="2502" y="758"/>
                  </a:lnTo>
                  <a:lnTo>
                    <a:pt x="2505" y="767"/>
                  </a:lnTo>
                  <a:lnTo>
                    <a:pt x="2506" y="769"/>
                  </a:lnTo>
                  <a:lnTo>
                    <a:pt x="2514" y="785"/>
                  </a:lnTo>
                  <a:lnTo>
                    <a:pt x="2524" y="797"/>
                  </a:lnTo>
                  <a:lnTo>
                    <a:pt x="2538" y="806"/>
                  </a:lnTo>
                  <a:lnTo>
                    <a:pt x="2554" y="812"/>
                  </a:lnTo>
                  <a:lnTo>
                    <a:pt x="2571" y="814"/>
                  </a:lnTo>
                  <a:lnTo>
                    <a:pt x="2818" y="814"/>
                  </a:lnTo>
                  <a:lnTo>
                    <a:pt x="2771" y="894"/>
                  </a:lnTo>
                  <a:lnTo>
                    <a:pt x="2722" y="971"/>
                  </a:lnTo>
                  <a:lnTo>
                    <a:pt x="2672" y="1048"/>
                  </a:lnTo>
                  <a:lnTo>
                    <a:pt x="2619" y="1122"/>
                  </a:lnTo>
                  <a:lnTo>
                    <a:pt x="2565" y="1194"/>
                  </a:lnTo>
                  <a:lnTo>
                    <a:pt x="2510" y="1265"/>
                  </a:lnTo>
                  <a:lnTo>
                    <a:pt x="2454" y="1333"/>
                  </a:lnTo>
                  <a:lnTo>
                    <a:pt x="2397" y="1400"/>
                  </a:lnTo>
                  <a:lnTo>
                    <a:pt x="2341" y="1465"/>
                  </a:lnTo>
                  <a:lnTo>
                    <a:pt x="2282" y="1526"/>
                  </a:lnTo>
                  <a:lnTo>
                    <a:pt x="2225" y="1587"/>
                  </a:lnTo>
                  <a:lnTo>
                    <a:pt x="2168" y="1645"/>
                  </a:lnTo>
                  <a:lnTo>
                    <a:pt x="2112" y="1701"/>
                  </a:lnTo>
                  <a:lnTo>
                    <a:pt x="2054" y="1754"/>
                  </a:lnTo>
                  <a:lnTo>
                    <a:pt x="1999" y="1806"/>
                  </a:lnTo>
                  <a:lnTo>
                    <a:pt x="1945" y="1855"/>
                  </a:lnTo>
                  <a:lnTo>
                    <a:pt x="1892" y="1902"/>
                  </a:lnTo>
                  <a:lnTo>
                    <a:pt x="1840" y="1945"/>
                  </a:lnTo>
                  <a:lnTo>
                    <a:pt x="1790" y="1987"/>
                  </a:lnTo>
                  <a:lnTo>
                    <a:pt x="1743" y="2026"/>
                  </a:lnTo>
                  <a:lnTo>
                    <a:pt x="1697" y="2062"/>
                  </a:lnTo>
                  <a:lnTo>
                    <a:pt x="1653" y="2096"/>
                  </a:lnTo>
                  <a:lnTo>
                    <a:pt x="1612" y="2128"/>
                  </a:lnTo>
                  <a:lnTo>
                    <a:pt x="1574" y="2155"/>
                  </a:lnTo>
                  <a:lnTo>
                    <a:pt x="1540" y="2181"/>
                  </a:lnTo>
                  <a:lnTo>
                    <a:pt x="1508" y="2204"/>
                  </a:lnTo>
                  <a:lnTo>
                    <a:pt x="1480" y="2223"/>
                  </a:lnTo>
                  <a:lnTo>
                    <a:pt x="1455" y="2240"/>
                  </a:lnTo>
                  <a:lnTo>
                    <a:pt x="1435" y="2255"/>
                  </a:lnTo>
                  <a:lnTo>
                    <a:pt x="1418" y="2266"/>
                  </a:lnTo>
                  <a:lnTo>
                    <a:pt x="1406" y="2273"/>
                  </a:lnTo>
                  <a:lnTo>
                    <a:pt x="1399" y="2278"/>
                  </a:lnTo>
                  <a:lnTo>
                    <a:pt x="1397" y="2280"/>
                  </a:lnTo>
                  <a:lnTo>
                    <a:pt x="1395" y="2278"/>
                  </a:lnTo>
                  <a:lnTo>
                    <a:pt x="1387" y="2273"/>
                  </a:lnTo>
                  <a:lnTo>
                    <a:pt x="1376" y="2266"/>
                  </a:lnTo>
                  <a:lnTo>
                    <a:pt x="1360" y="2255"/>
                  </a:lnTo>
                  <a:lnTo>
                    <a:pt x="1340" y="2240"/>
                  </a:lnTo>
                  <a:lnTo>
                    <a:pt x="1315" y="2223"/>
                  </a:lnTo>
                  <a:lnTo>
                    <a:pt x="1288" y="2204"/>
                  </a:lnTo>
                  <a:lnTo>
                    <a:pt x="1257" y="2181"/>
                  </a:lnTo>
                  <a:lnTo>
                    <a:pt x="1223" y="2155"/>
                  </a:lnTo>
                  <a:lnTo>
                    <a:pt x="1185" y="2128"/>
                  </a:lnTo>
                  <a:lnTo>
                    <a:pt x="1146" y="2096"/>
                  </a:lnTo>
                  <a:lnTo>
                    <a:pt x="1102" y="2062"/>
                  </a:lnTo>
                  <a:lnTo>
                    <a:pt x="1058" y="2026"/>
                  </a:lnTo>
                  <a:lnTo>
                    <a:pt x="1011" y="1987"/>
                  </a:lnTo>
                  <a:lnTo>
                    <a:pt x="961" y="1945"/>
                  </a:lnTo>
                  <a:lnTo>
                    <a:pt x="910" y="1902"/>
                  </a:lnTo>
                  <a:lnTo>
                    <a:pt x="858" y="1855"/>
                  </a:lnTo>
                  <a:lnTo>
                    <a:pt x="805" y="1806"/>
                  </a:lnTo>
                  <a:lnTo>
                    <a:pt x="750" y="1754"/>
                  </a:lnTo>
                  <a:lnTo>
                    <a:pt x="695" y="1701"/>
                  </a:lnTo>
                  <a:lnTo>
                    <a:pt x="640" y="1645"/>
                  </a:lnTo>
                  <a:lnTo>
                    <a:pt x="582" y="1587"/>
                  </a:lnTo>
                  <a:lnTo>
                    <a:pt x="526" y="1526"/>
                  </a:lnTo>
                  <a:lnTo>
                    <a:pt x="470" y="1465"/>
                  </a:lnTo>
                  <a:lnTo>
                    <a:pt x="414" y="1400"/>
                  </a:lnTo>
                  <a:lnTo>
                    <a:pt x="358" y="1333"/>
                  </a:lnTo>
                  <a:lnTo>
                    <a:pt x="304" y="1265"/>
                  </a:lnTo>
                  <a:lnTo>
                    <a:pt x="249" y="1194"/>
                  </a:lnTo>
                  <a:lnTo>
                    <a:pt x="196" y="1122"/>
                  </a:lnTo>
                  <a:lnTo>
                    <a:pt x="144" y="1048"/>
                  </a:lnTo>
                  <a:lnTo>
                    <a:pt x="95" y="971"/>
                  </a:lnTo>
                  <a:lnTo>
                    <a:pt x="46" y="894"/>
                  </a:lnTo>
                  <a:lnTo>
                    <a:pt x="0" y="814"/>
                  </a:lnTo>
                  <a:lnTo>
                    <a:pt x="195" y="814"/>
                  </a:lnTo>
                  <a:lnTo>
                    <a:pt x="202" y="825"/>
                  </a:lnTo>
                  <a:lnTo>
                    <a:pt x="211" y="839"/>
                  </a:lnTo>
                  <a:lnTo>
                    <a:pt x="222" y="855"/>
                  </a:lnTo>
                  <a:lnTo>
                    <a:pt x="234" y="874"/>
                  </a:lnTo>
                  <a:lnTo>
                    <a:pt x="247" y="894"/>
                  </a:lnTo>
                  <a:lnTo>
                    <a:pt x="262" y="916"/>
                  </a:lnTo>
                  <a:lnTo>
                    <a:pt x="277" y="939"/>
                  </a:lnTo>
                  <a:lnTo>
                    <a:pt x="293" y="962"/>
                  </a:lnTo>
                  <a:lnTo>
                    <a:pt x="309" y="985"/>
                  </a:lnTo>
                  <a:lnTo>
                    <a:pt x="324" y="1009"/>
                  </a:lnTo>
                  <a:lnTo>
                    <a:pt x="339" y="1031"/>
                  </a:lnTo>
                  <a:lnTo>
                    <a:pt x="352" y="1051"/>
                  </a:lnTo>
                  <a:lnTo>
                    <a:pt x="364" y="1069"/>
                  </a:lnTo>
                  <a:lnTo>
                    <a:pt x="376" y="1086"/>
                  </a:lnTo>
                  <a:lnTo>
                    <a:pt x="384" y="1100"/>
                  </a:lnTo>
                  <a:lnTo>
                    <a:pt x="391" y="1109"/>
                  </a:lnTo>
                  <a:lnTo>
                    <a:pt x="395" y="1116"/>
                  </a:lnTo>
                  <a:lnTo>
                    <a:pt x="397" y="1118"/>
                  </a:lnTo>
                  <a:lnTo>
                    <a:pt x="409" y="1132"/>
                  </a:lnTo>
                  <a:lnTo>
                    <a:pt x="421" y="1141"/>
                  </a:lnTo>
                  <a:lnTo>
                    <a:pt x="437" y="1148"/>
                  </a:lnTo>
                  <a:lnTo>
                    <a:pt x="454" y="1150"/>
                  </a:lnTo>
                  <a:lnTo>
                    <a:pt x="471" y="1148"/>
                  </a:lnTo>
                  <a:lnTo>
                    <a:pt x="487" y="1141"/>
                  </a:lnTo>
                  <a:lnTo>
                    <a:pt x="501" y="1132"/>
                  </a:lnTo>
                  <a:lnTo>
                    <a:pt x="511" y="1119"/>
                  </a:lnTo>
                  <a:lnTo>
                    <a:pt x="520" y="1104"/>
                  </a:lnTo>
                  <a:lnTo>
                    <a:pt x="523" y="1088"/>
                  </a:lnTo>
                  <a:lnTo>
                    <a:pt x="524" y="1084"/>
                  </a:lnTo>
                  <a:lnTo>
                    <a:pt x="525" y="1073"/>
                  </a:lnTo>
                  <a:lnTo>
                    <a:pt x="527" y="1056"/>
                  </a:lnTo>
                  <a:lnTo>
                    <a:pt x="529" y="1032"/>
                  </a:lnTo>
                  <a:lnTo>
                    <a:pt x="533" y="1003"/>
                  </a:lnTo>
                  <a:lnTo>
                    <a:pt x="537" y="968"/>
                  </a:lnTo>
                  <a:lnTo>
                    <a:pt x="541" y="929"/>
                  </a:lnTo>
                  <a:lnTo>
                    <a:pt x="546" y="885"/>
                  </a:lnTo>
                  <a:lnTo>
                    <a:pt x="552" y="837"/>
                  </a:lnTo>
                  <a:lnTo>
                    <a:pt x="557" y="786"/>
                  </a:lnTo>
                  <a:lnTo>
                    <a:pt x="563" y="732"/>
                  </a:lnTo>
                  <a:lnTo>
                    <a:pt x="570" y="674"/>
                  </a:lnTo>
                  <a:lnTo>
                    <a:pt x="577" y="615"/>
                  </a:lnTo>
                  <a:lnTo>
                    <a:pt x="584" y="553"/>
                  </a:lnTo>
                  <a:lnTo>
                    <a:pt x="591" y="492"/>
                  </a:lnTo>
                  <a:lnTo>
                    <a:pt x="597" y="428"/>
                  </a:lnTo>
                  <a:lnTo>
                    <a:pt x="605" y="365"/>
                  </a:lnTo>
                  <a:lnTo>
                    <a:pt x="612" y="301"/>
                  </a:lnTo>
                  <a:lnTo>
                    <a:pt x="618" y="238"/>
                  </a:lnTo>
                  <a:lnTo>
                    <a:pt x="626" y="176"/>
                  </a:lnTo>
                  <a:lnTo>
                    <a:pt x="633" y="115"/>
                  </a:lnTo>
                  <a:lnTo>
                    <a:pt x="640" y="57"/>
                  </a:lnTo>
                  <a:lnTo>
                    <a:pt x="646" y="0"/>
                  </a:lnTo>
                  <a:lnTo>
                    <a:pt x="658" y="51"/>
                  </a:lnTo>
                  <a:lnTo>
                    <a:pt x="670" y="103"/>
                  </a:lnTo>
                  <a:lnTo>
                    <a:pt x="683" y="156"/>
                  </a:lnTo>
                  <a:lnTo>
                    <a:pt x="695" y="208"/>
                  </a:lnTo>
                  <a:lnTo>
                    <a:pt x="708" y="260"/>
                  </a:lnTo>
                  <a:lnTo>
                    <a:pt x="720" y="310"/>
                  </a:lnTo>
                  <a:lnTo>
                    <a:pt x="732" y="361"/>
                  </a:lnTo>
                  <a:lnTo>
                    <a:pt x="744" y="410"/>
                  </a:lnTo>
                  <a:lnTo>
                    <a:pt x="755" y="457"/>
                  </a:lnTo>
                  <a:lnTo>
                    <a:pt x="766" y="502"/>
                  </a:lnTo>
                  <a:lnTo>
                    <a:pt x="775" y="545"/>
                  </a:lnTo>
                  <a:lnTo>
                    <a:pt x="785" y="584"/>
                  </a:lnTo>
                  <a:lnTo>
                    <a:pt x="793" y="620"/>
                  </a:lnTo>
                  <a:lnTo>
                    <a:pt x="802" y="653"/>
                  </a:lnTo>
                  <a:lnTo>
                    <a:pt x="808" y="682"/>
                  </a:lnTo>
                  <a:lnTo>
                    <a:pt x="815" y="706"/>
                  </a:lnTo>
                  <a:lnTo>
                    <a:pt x="819" y="725"/>
                  </a:lnTo>
                  <a:lnTo>
                    <a:pt x="822" y="740"/>
                  </a:lnTo>
                  <a:lnTo>
                    <a:pt x="824" y="749"/>
                  </a:lnTo>
                  <a:lnTo>
                    <a:pt x="825" y="752"/>
                  </a:lnTo>
                  <a:lnTo>
                    <a:pt x="832" y="769"/>
                  </a:lnTo>
                  <a:lnTo>
                    <a:pt x="842" y="784"/>
                  </a:lnTo>
                  <a:lnTo>
                    <a:pt x="855" y="794"/>
                  </a:lnTo>
                  <a:lnTo>
                    <a:pt x="871" y="802"/>
                  </a:lnTo>
                  <a:lnTo>
                    <a:pt x="889" y="805"/>
                  </a:lnTo>
                  <a:lnTo>
                    <a:pt x="907" y="804"/>
                  </a:lnTo>
                  <a:lnTo>
                    <a:pt x="924" y="798"/>
                  </a:lnTo>
                  <a:lnTo>
                    <a:pt x="938" y="788"/>
                  </a:lnTo>
                  <a:lnTo>
                    <a:pt x="949" y="775"/>
                  </a:lnTo>
                  <a:lnTo>
                    <a:pt x="958" y="759"/>
                  </a:lnTo>
                  <a:lnTo>
                    <a:pt x="959" y="756"/>
                  </a:lnTo>
                  <a:lnTo>
                    <a:pt x="962" y="749"/>
                  </a:lnTo>
                  <a:lnTo>
                    <a:pt x="966" y="736"/>
                  </a:lnTo>
                  <a:lnTo>
                    <a:pt x="972" y="719"/>
                  </a:lnTo>
                  <a:lnTo>
                    <a:pt x="979" y="698"/>
                  </a:lnTo>
                  <a:lnTo>
                    <a:pt x="988" y="674"/>
                  </a:lnTo>
                  <a:lnTo>
                    <a:pt x="997" y="648"/>
                  </a:lnTo>
                  <a:lnTo>
                    <a:pt x="1008" y="619"/>
                  </a:lnTo>
                  <a:lnTo>
                    <a:pt x="1018" y="588"/>
                  </a:lnTo>
                  <a:lnTo>
                    <a:pt x="1030" y="557"/>
                  </a:lnTo>
                  <a:lnTo>
                    <a:pt x="1041" y="524"/>
                  </a:lnTo>
                  <a:lnTo>
                    <a:pt x="1052" y="491"/>
                  </a:lnTo>
                  <a:lnTo>
                    <a:pt x="1064" y="458"/>
                  </a:lnTo>
                  <a:lnTo>
                    <a:pt x="1077" y="492"/>
                  </a:lnTo>
                  <a:lnTo>
                    <a:pt x="1089" y="526"/>
                  </a:lnTo>
                  <a:lnTo>
                    <a:pt x="1102" y="559"/>
                  </a:lnTo>
                  <a:lnTo>
                    <a:pt x="1114" y="592"/>
                  </a:lnTo>
                  <a:lnTo>
                    <a:pt x="1125" y="623"/>
                  </a:lnTo>
                  <a:lnTo>
                    <a:pt x="1136" y="653"/>
                  </a:lnTo>
                  <a:lnTo>
                    <a:pt x="1147" y="681"/>
                  </a:lnTo>
                  <a:lnTo>
                    <a:pt x="1156" y="706"/>
                  </a:lnTo>
                  <a:lnTo>
                    <a:pt x="1164" y="727"/>
                  </a:lnTo>
                  <a:lnTo>
                    <a:pt x="1170" y="744"/>
                  </a:lnTo>
                  <a:lnTo>
                    <a:pt x="1175" y="758"/>
                  </a:lnTo>
                  <a:lnTo>
                    <a:pt x="1178" y="767"/>
                  </a:lnTo>
                  <a:lnTo>
                    <a:pt x="1179" y="769"/>
                  </a:lnTo>
                  <a:lnTo>
                    <a:pt x="1187" y="785"/>
                  </a:lnTo>
                  <a:lnTo>
                    <a:pt x="1198" y="797"/>
                  </a:lnTo>
                  <a:lnTo>
                    <a:pt x="1211" y="806"/>
                  </a:lnTo>
                  <a:lnTo>
                    <a:pt x="1227" y="812"/>
                  </a:lnTo>
                  <a:lnTo>
                    <a:pt x="1244" y="814"/>
                  </a:lnTo>
                  <a:lnTo>
                    <a:pt x="1522" y="814"/>
                  </a:lnTo>
                  <a:lnTo>
                    <a:pt x="1528" y="825"/>
                  </a:lnTo>
                  <a:lnTo>
                    <a:pt x="1538" y="839"/>
                  </a:lnTo>
                  <a:lnTo>
                    <a:pt x="1549" y="855"/>
                  </a:lnTo>
                  <a:lnTo>
                    <a:pt x="1561" y="874"/>
                  </a:lnTo>
                  <a:lnTo>
                    <a:pt x="1575" y="894"/>
                  </a:lnTo>
                  <a:lnTo>
                    <a:pt x="1589" y="916"/>
                  </a:lnTo>
                  <a:lnTo>
                    <a:pt x="1605" y="939"/>
                  </a:lnTo>
                  <a:lnTo>
                    <a:pt x="1620" y="962"/>
                  </a:lnTo>
                  <a:lnTo>
                    <a:pt x="1635" y="985"/>
                  </a:lnTo>
                  <a:lnTo>
                    <a:pt x="1650" y="1009"/>
                  </a:lnTo>
                  <a:lnTo>
                    <a:pt x="1665" y="1031"/>
                  </a:lnTo>
                  <a:lnTo>
                    <a:pt x="1679" y="1051"/>
                  </a:lnTo>
                  <a:lnTo>
                    <a:pt x="1692" y="1069"/>
                  </a:lnTo>
                  <a:lnTo>
                    <a:pt x="1702" y="1086"/>
                  </a:lnTo>
                  <a:lnTo>
                    <a:pt x="1711" y="1100"/>
                  </a:lnTo>
                  <a:lnTo>
                    <a:pt x="1718" y="1109"/>
                  </a:lnTo>
                  <a:lnTo>
                    <a:pt x="1722" y="1116"/>
                  </a:lnTo>
                  <a:lnTo>
                    <a:pt x="1723" y="1118"/>
                  </a:lnTo>
                  <a:lnTo>
                    <a:pt x="1735" y="1132"/>
                  </a:lnTo>
                  <a:lnTo>
                    <a:pt x="1749" y="1141"/>
                  </a:lnTo>
                  <a:lnTo>
                    <a:pt x="1764" y="1148"/>
                  </a:lnTo>
                  <a:lnTo>
                    <a:pt x="1781" y="1150"/>
                  </a:lnTo>
                  <a:lnTo>
                    <a:pt x="1798" y="1148"/>
                  </a:lnTo>
                  <a:lnTo>
                    <a:pt x="1814" y="1141"/>
                  </a:lnTo>
                  <a:lnTo>
                    <a:pt x="1827" y="1132"/>
                  </a:lnTo>
                  <a:lnTo>
                    <a:pt x="1839" y="1119"/>
                  </a:lnTo>
                  <a:lnTo>
                    <a:pt x="1846" y="1104"/>
                  </a:lnTo>
                  <a:lnTo>
                    <a:pt x="1851" y="1088"/>
                  </a:lnTo>
                  <a:lnTo>
                    <a:pt x="1851" y="1084"/>
                  </a:lnTo>
                  <a:lnTo>
                    <a:pt x="1852" y="1073"/>
                  </a:lnTo>
                  <a:lnTo>
                    <a:pt x="1854" y="1056"/>
                  </a:lnTo>
                  <a:lnTo>
                    <a:pt x="1857" y="1032"/>
                  </a:lnTo>
                  <a:lnTo>
                    <a:pt x="1860" y="1003"/>
                  </a:lnTo>
                  <a:lnTo>
                    <a:pt x="1863" y="968"/>
                  </a:lnTo>
                  <a:lnTo>
                    <a:pt x="1869" y="929"/>
                  </a:lnTo>
                  <a:lnTo>
                    <a:pt x="1873" y="884"/>
                  </a:lnTo>
                  <a:lnTo>
                    <a:pt x="1878" y="837"/>
                  </a:lnTo>
                  <a:lnTo>
                    <a:pt x="1885" y="786"/>
                  </a:lnTo>
                  <a:lnTo>
                    <a:pt x="1891" y="732"/>
                  </a:lnTo>
                  <a:lnTo>
                    <a:pt x="1897" y="674"/>
                  </a:lnTo>
                  <a:lnTo>
                    <a:pt x="1904" y="615"/>
                  </a:lnTo>
                  <a:lnTo>
                    <a:pt x="1910" y="553"/>
                  </a:lnTo>
                  <a:lnTo>
                    <a:pt x="1918" y="492"/>
                  </a:lnTo>
                  <a:lnTo>
                    <a:pt x="1925" y="428"/>
                  </a:lnTo>
                  <a:lnTo>
                    <a:pt x="1931" y="365"/>
                  </a:lnTo>
                  <a:lnTo>
                    <a:pt x="1939" y="301"/>
                  </a:lnTo>
                  <a:lnTo>
                    <a:pt x="1946" y="238"/>
                  </a:lnTo>
                  <a:lnTo>
                    <a:pt x="1953" y="176"/>
                  </a:lnTo>
                  <a:lnTo>
                    <a:pt x="1960" y="115"/>
                  </a:lnTo>
                  <a:lnTo>
                    <a:pt x="1966" y="56"/>
                  </a:lnTo>
                  <a:lnTo>
                    <a:pt x="19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44" name="noun_project_1675.svg.eps"/>
          <p:cNvGrpSpPr>
            <a:grpSpLocks/>
          </p:cNvGrpSpPr>
          <p:nvPr/>
        </p:nvGrpSpPr>
        <p:grpSpPr bwMode="auto">
          <a:xfrm>
            <a:off x="4930271" y="4818608"/>
            <a:ext cx="563562" cy="812029"/>
            <a:chOff x="1045" y="1378"/>
            <a:chExt cx="194" cy="286"/>
          </a:xfrm>
          <a:solidFill>
            <a:schemeClr val="bg2">
              <a:lumMod val="50000"/>
            </a:schemeClr>
          </a:solidFill>
        </p:grpSpPr>
        <p:sp>
          <p:nvSpPr>
            <p:cNvPr id="45" name="Freeform 4012"/>
            <p:cNvSpPr>
              <a:spLocks noEditPoints="1"/>
            </p:cNvSpPr>
            <p:nvPr/>
          </p:nvSpPr>
          <p:spPr bwMode="auto">
            <a:xfrm>
              <a:off x="1084" y="1378"/>
              <a:ext cx="115" cy="43"/>
            </a:xfrm>
            <a:custGeom>
              <a:avLst/>
              <a:gdLst>
                <a:gd name="T0" fmla="*/ 0 w 1382"/>
                <a:gd name="T1" fmla="*/ 0 h 517"/>
                <a:gd name="T2" fmla="*/ 0 w 1382"/>
                <a:gd name="T3" fmla="*/ 0 h 517"/>
                <a:gd name="T4" fmla="*/ 0 w 1382"/>
                <a:gd name="T5" fmla="*/ 0 h 517"/>
                <a:gd name="T6" fmla="*/ 0 w 1382"/>
                <a:gd name="T7" fmla="*/ 0 h 517"/>
                <a:gd name="T8" fmla="*/ 0 w 1382"/>
                <a:gd name="T9" fmla="*/ 0 h 517"/>
                <a:gd name="T10" fmla="*/ 0 w 1382"/>
                <a:gd name="T11" fmla="*/ 0 h 517"/>
                <a:gd name="T12" fmla="*/ 0 w 1382"/>
                <a:gd name="T13" fmla="*/ 0 h 517"/>
                <a:gd name="T14" fmla="*/ 0 w 1382"/>
                <a:gd name="T15" fmla="*/ 0 h 517"/>
                <a:gd name="T16" fmla="*/ 0 w 1382"/>
                <a:gd name="T17" fmla="*/ 0 h 517"/>
                <a:gd name="T18" fmla="*/ 0 w 1382"/>
                <a:gd name="T19" fmla="*/ 0 h 517"/>
                <a:gd name="T20" fmla="*/ 0 w 1382"/>
                <a:gd name="T21" fmla="*/ 0 h 517"/>
                <a:gd name="T22" fmla="*/ 0 w 1382"/>
                <a:gd name="T23" fmla="*/ 0 h 517"/>
                <a:gd name="T24" fmla="*/ 0 w 1382"/>
                <a:gd name="T25" fmla="*/ 0 h 517"/>
                <a:gd name="T26" fmla="*/ 0 w 1382"/>
                <a:gd name="T27" fmla="*/ 0 h 517"/>
                <a:gd name="T28" fmla="*/ 0 w 1382"/>
                <a:gd name="T29" fmla="*/ 0 h 517"/>
                <a:gd name="T30" fmla="*/ 0 w 1382"/>
                <a:gd name="T31" fmla="*/ 0 h 517"/>
                <a:gd name="T32" fmla="*/ 0 w 1382"/>
                <a:gd name="T33" fmla="*/ 0 h 517"/>
                <a:gd name="T34" fmla="*/ 0 w 1382"/>
                <a:gd name="T35" fmla="*/ 0 h 517"/>
                <a:gd name="T36" fmla="*/ 0 w 1382"/>
                <a:gd name="T37" fmla="*/ 0 h 517"/>
                <a:gd name="T38" fmla="*/ 0 w 1382"/>
                <a:gd name="T39" fmla="*/ 0 h 517"/>
                <a:gd name="T40" fmla="*/ 1 w 1382"/>
                <a:gd name="T41" fmla="*/ 0 h 517"/>
                <a:gd name="T42" fmla="*/ 1 w 1382"/>
                <a:gd name="T43" fmla="*/ 0 h 517"/>
                <a:gd name="T44" fmla="*/ 1 w 1382"/>
                <a:gd name="T45" fmla="*/ 0 h 517"/>
                <a:gd name="T46" fmla="*/ 1 w 1382"/>
                <a:gd name="T47" fmla="*/ 0 h 517"/>
                <a:gd name="T48" fmla="*/ 1 w 1382"/>
                <a:gd name="T49" fmla="*/ 0 h 517"/>
                <a:gd name="T50" fmla="*/ 1 w 1382"/>
                <a:gd name="T51" fmla="*/ 0 h 517"/>
                <a:gd name="T52" fmla="*/ 1 w 1382"/>
                <a:gd name="T53" fmla="*/ 0 h 517"/>
                <a:gd name="T54" fmla="*/ 1 w 1382"/>
                <a:gd name="T55" fmla="*/ 0 h 517"/>
                <a:gd name="T56" fmla="*/ 1 w 1382"/>
                <a:gd name="T57" fmla="*/ 0 h 517"/>
                <a:gd name="T58" fmla="*/ 1 w 1382"/>
                <a:gd name="T59" fmla="*/ 0 h 517"/>
                <a:gd name="T60" fmla="*/ 1 w 1382"/>
                <a:gd name="T61" fmla="*/ 0 h 517"/>
                <a:gd name="T62" fmla="*/ 1 w 1382"/>
                <a:gd name="T63" fmla="*/ 0 h 517"/>
                <a:gd name="T64" fmla="*/ 1 w 1382"/>
                <a:gd name="T65" fmla="*/ 0 h 517"/>
                <a:gd name="T66" fmla="*/ 1 w 1382"/>
                <a:gd name="T67" fmla="*/ 0 h 517"/>
                <a:gd name="T68" fmla="*/ 1 w 1382"/>
                <a:gd name="T69" fmla="*/ 0 h 517"/>
                <a:gd name="T70" fmla="*/ 0 w 1382"/>
                <a:gd name="T71" fmla="*/ 0 h 517"/>
                <a:gd name="T72" fmla="*/ 0 w 1382"/>
                <a:gd name="T73" fmla="*/ 0 h 517"/>
                <a:gd name="T74" fmla="*/ 0 w 1382"/>
                <a:gd name="T75" fmla="*/ 0 h 517"/>
                <a:gd name="T76" fmla="*/ 0 w 1382"/>
                <a:gd name="T77" fmla="*/ 0 h 517"/>
                <a:gd name="T78" fmla="*/ 0 w 1382"/>
                <a:gd name="T79" fmla="*/ 0 h 517"/>
                <a:gd name="T80" fmla="*/ 0 w 1382"/>
                <a:gd name="T81" fmla="*/ 0 h 517"/>
                <a:gd name="T82" fmla="*/ 0 w 1382"/>
                <a:gd name="T83" fmla="*/ 0 h 517"/>
                <a:gd name="T84" fmla="*/ 0 w 1382"/>
                <a:gd name="T85" fmla="*/ 0 h 517"/>
                <a:gd name="T86" fmla="*/ 0 w 1382"/>
                <a:gd name="T87" fmla="*/ 0 h 517"/>
                <a:gd name="T88" fmla="*/ 0 w 1382"/>
                <a:gd name="T89" fmla="*/ 0 h 517"/>
                <a:gd name="T90" fmla="*/ 0 w 1382"/>
                <a:gd name="T91" fmla="*/ 0 h 517"/>
                <a:gd name="T92" fmla="*/ 0 w 1382"/>
                <a:gd name="T93" fmla="*/ 0 h 517"/>
                <a:gd name="T94" fmla="*/ 0 w 1382"/>
                <a:gd name="T95" fmla="*/ 0 h 517"/>
                <a:gd name="T96" fmla="*/ 0 w 1382"/>
                <a:gd name="T97" fmla="*/ 0 h 517"/>
                <a:gd name="T98" fmla="*/ 0 w 1382"/>
                <a:gd name="T99" fmla="*/ 0 h 517"/>
                <a:gd name="T100" fmla="*/ 0 w 1382"/>
                <a:gd name="T101" fmla="*/ 0 h 517"/>
                <a:gd name="T102" fmla="*/ 0 w 1382"/>
                <a:gd name="T103" fmla="*/ 0 h 517"/>
                <a:gd name="T104" fmla="*/ 0 w 1382"/>
                <a:gd name="T105" fmla="*/ 0 h 517"/>
                <a:gd name="T106" fmla="*/ 0 w 1382"/>
                <a:gd name="T107" fmla="*/ 0 h 517"/>
                <a:gd name="T108" fmla="*/ 0 w 1382"/>
                <a:gd name="T109" fmla="*/ 0 h 517"/>
                <a:gd name="T110" fmla="*/ 0 w 1382"/>
                <a:gd name="T111" fmla="*/ 0 h 517"/>
                <a:gd name="T112" fmla="*/ 0 w 1382"/>
                <a:gd name="T113" fmla="*/ 0 h 5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82"/>
                <a:gd name="T172" fmla="*/ 0 h 517"/>
                <a:gd name="T173" fmla="*/ 1382 w 1382"/>
                <a:gd name="T174" fmla="*/ 517 h 5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82" h="517">
                  <a:moveTo>
                    <a:pt x="694" y="81"/>
                  </a:moveTo>
                  <a:lnTo>
                    <a:pt x="674" y="84"/>
                  </a:lnTo>
                  <a:lnTo>
                    <a:pt x="656" y="92"/>
                  </a:lnTo>
                  <a:lnTo>
                    <a:pt x="640" y="104"/>
                  </a:lnTo>
                  <a:lnTo>
                    <a:pt x="628" y="120"/>
                  </a:lnTo>
                  <a:lnTo>
                    <a:pt x="620" y="138"/>
                  </a:lnTo>
                  <a:lnTo>
                    <a:pt x="617" y="158"/>
                  </a:lnTo>
                  <a:lnTo>
                    <a:pt x="620" y="178"/>
                  </a:lnTo>
                  <a:lnTo>
                    <a:pt x="628" y="196"/>
                  </a:lnTo>
                  <a:lnTo>
                    <a:pt x="640" y="212"/>
                  </a:lnTo>
                  <a:lnTo>
                    <a:pt x="656" y="224"/>
                  </a:lnTo>
                  <a:lnTo>
                    <a:pt x="674" y="232"/>
                  </a:lnTo>
                  <a:lnTo>
                    <a:pt x="694" y="235"/>
                  </a:lnTo>
                  <a:lnTo>
                    <a:pt x="714" y="232"/>
                  </a:lnTo>
                  <a:lnTo>
                    <a:pt x="732" y="224"/>
                  </a:lnTo>
                  <a:lnTo>
                    <a:pt x="748" y="211"/>
                  </a:lnTo>
                  <a:lnTo>
                    <a:pt x="760" y="196"/>
                  </a:lnTo>
                  <a:lnTo>
                    <a:pt x="769" y="178"/>
                  </a:lnTo>
                  <a:lnTo>
                    <a:pt x="771" y="158"/>
                  </a:lnTo>
                  <a:lnTo>
                    <a:pt x="767" y="138"/>
                  </a:lnTo>
                  <a:lnTo>
                    <a:pt x="760" y="120"/>
                  </a:lnTo>
                  <a:lnTo>
                    <a:pt x="748" y="104"/>
                  </a:lnTo>
                  <a:lnTo>
                    <a:pt x="732" y="92"/>
                  </a:lnTo>
                  <a:lnTo>
                    <a:pt x="714" y="84"/>
                  </a:lnTo>
                  <a:lnTo>
                    <a:pt x="694" y="81"/>
                  </a:lnTo>
                  <a:close/>
                  <a:moveTo>
                    <a:pt x="624" y="0"/>
                  </a:moveTo>
                  <a:lnTo>
                    <a:pt x="759" y="0"/>
                  </a:lnTo>
                  <a:lnTo>
                    <a:pt x="790" y="1"/>
                  </a:lnTo>
                  <a:lnTo>
                    <a:pt x="818" y="7"/>
                  </a:lnTo>
                  <a:lnTo>
                    <a:pt x="841" y="15"/>
                  </a:lnTo>
                  <a:lnTo>
                    <a:pt x="861" y="27"/>
                  </a:lnTo>
                  <a:lnTo>
                    <a:pt x="877" y="42"/>
                  </a:lnTo>
                  <a:lnTo>
                    <a:pt x="890" y="60"/>
                  </a:lnTo>
                  <a:lnTo>
                    <a:pt x="901" y="81"/>
                  </a:lnTo>
                  <a:lnTo>
                    <a:pt x="908" y="107"/>
                  </a:lnTo>
                  <a:lnTo>
                    <a:pt x="914" y="135"/>
                  </a:lnTo>
                  <a:lnTo>
                    <a:pt x="916" y="165"/>
                  </a:lnTo>
                  <a:lnTo>
                    <a:pt x="917" y="200"/>
                  </a:lnTo>
                  <a:lnTo>
                    <a:pt x="919" y="218"/>
                  </a:lnTo>
                  <a:lnTo>
                    <a:pt x="925" y="235"/>
                  </a:lnTo>
                  <a:lnTo>
                    <a:pt x="936" y="251"/>
                  </a:lnTo>
                  <a:lnTo>
                    <a:pt x="950" y="266"/>
                  </a:lnTo>
                  <a:lnTo>
                    <a:pt x="967" y="276"/>
                  </a:lnTo>
                  <a:lnTo>
                    <a:pt x="986" y="285"/>
                  </a:lnTo>
                  <a:lnTo>
                    <a:pt x="1006" y="289"/>
                  </a:lnTo>
                  <a:lnTo>
                    <a:pt x="1028" y="291"/>
                  </a:lnTo>
                  <a:lnTo>
                    <a:pt x="1054" y="293"/>
                  </a:lnTo>
                  <a:lnTo>
                    <a:pt x="1085" y="295"/>
                  </a:lnTo>
                  <a:lnTo>
                    <a:pt x="1118" y="299"/>
                  </a:lnTo>
                  <a:lnTo>
                    <a:pt x="1153" y="302"/>
                  </a:lnTo>
                  <a:lnTo>
                    <a:pt x="1187" y="305"/>
                  </a:lnTo>
                  <a:lnTo>
                    <a:pt x="1220" y="308"/>
                  </a:lnTo>
                  <a:lnTo>
                    <a:pt x="1250" y="310"/>
                  </a:lnTo>
                  <a:lnTo>
                    <a:pt x="1276" y="312"/>
                  </a:lnTo>
                  <a:lnTo>
                    <a:pt x="1299" y="317"/>
                  </a:lnTo>
                  <a:lnTo>
                    <a:pt x="1321" y="325"/>
                  </a:lnTo>
                  <a:lnTo>
                    <a:pt x="1339" y="336"/>
                  </a:lnTo>
                  <a:lnTo>
                    <a:pt x="1354" y="350"/>
                  </a:lnTo>
                  <a:lnTo>
                    <a:pt x="1366" y="365"/>
                  </a:lnTo>
                  <a:lnTo>
                    <a:pt x="1375" y="382"/>
                  </a:lnTo>
                  <a:lnTo>
                    <a:pt x="1380" y="400"/>
                  </a:lnTo>
                  <a:lnTo>
                    <a:pt x="1382" y="419"/>
                  </a:lnTo>
                  <a:lnTo>
                    <a:pt x="1381" y="437"/>
                  </a:lnTo>
                  <a:lnTo>
                    <a:pt x="1377" y="455"/>
                  </a:lnTo>
                  <a:lnTo>
                    <a:pt x="1369" y="471"/>
                  </a:lnTo>
                  <a:lnTo>
                    <a:pt x="1357" y="486"/>
                  </a:lnTo>
                  <a:lnTo>
                    <a:pt x="1342" y="498"/>
                  </a:lnTo>
                  <a:lnTo>
                    <a:pt x="1324" y="507"/>
                  </a:lnTo>
                  <a:lnTo>
                    <a:pt x="1301" y="514"/>
                  </a:lnTo>
                  <a:lnTo>
                    <a:pt x="1276" y="516"/>
                  </a:lnTo>
                  <a:lnTo>
                    <a:pt x="108" y="517"/>
                  </a:lnTo>
                  <a:lnTo>
                    <a:pt x="81" y="515"/>
                  </a:lnTo>
                  <a:lnTo>
                    <a:pt x="60" y="509"/>
                  </a:lnTo>
                  <a:lnTo>
                    <a:pt x="41" y="499"/>
                  </a:lnTo>
                  <a:lnTo>
                    <a:pt x="26" y="487"/>
                  </a:lnTo>
                  <a:lnTo>
                    <a:pt x="14" y="472"/>
                  </a:lnTo>
                  <a:lnTo>
                    <a:pt x="6" y="455"/>
                  </a:lnTo>
                  <a:lnTo>
                    <a:pt x="2" y="438"/>
                  </a:lnTo>
                  <a:lnTo>
                    <a:pt x="0" y="420"/>
                  </a:lnTo>
                  <a:lnTo>
                    <a:pt x="2" y="401"/>
                  </a:lnTo>
                  <a:lnTo>
                    <a:pt x="9" y="383"/>
                  </a:lnTo>
                  <a:lnTo>
                    <a:pt x="17" y="366"/>
                  </a:lnTo>
                  <a:lnTo>
                    <a:pt x="29" y="351"/>
                  </a:lnTo>
                  <a:lnTo>
                    <a:pt x="44" y="337"/>
                  </a:lnTo>
                  <a:lnTo>
                    <a:pt x="62" y="325"/>
                  </a:lnTo>
                  <a:lnTo>
                    <a:pt x="83" y="318"/>
                  </a:lnTo>
                  <a:lnTo>
                    <a:pt x="108" y="314"/>
                  </a:lnTo>
                  <a:lnTo>
                    <a:pt x="132" y="311"/>
                  </a:lnTo>
                  <a:lnTo>
                    <a:pt x="162" y="308"/>
                  </a:lnTo>
                  <a:lnTo>
                    <a:pt x="195" y="306"/>
                  </a:lnTo>
                  <a:lnTo>
                    <a:pt x="230" y="303"/>
                  </a:lnTo>
                  <a:lnTo>
                    <a:pt x="264" y="300"/>
                  </a:lnTo>
                  <a:lnTo>
                    <a:pt x="299" y="297"/>
                  </a:lnTo>
                  <a:lnTo>
                    <a:pt x="328" y="293"/>
                  </a:lnTo>
                  <a:lnTo>
                    <a:pt x="355" y="291"/>
                  </a:lnTo>
                  <a:lnTo>
                    <a:pt x="376" y="289"/>
                  </a:lnTo>
                  <a:lnTo>
                    <a:pt x="398" y="285"/>
                  </a:lnTo>
                  <a:lnTo>
                    <a:pt x="416" y="277"/>
                  </a:lnTo>
                  <a:lnTo>
                    <a:pt x="433" y="266"/>
                  </a:lnTo>
                  <a:lnTo>
                    <a:pt x="447" y="252"/>
                  </a:lnTo>
                  <a:lnTo>
                    <a:pt x="457" y="235"/>
                  </a:lnTo>
                  <a:lnTo>
                    <a:pt x="464" y="218"/>
                  </a:lnTo>
                  <a:lnTo>
                    <a:pt x="466" y="200"/>
                  </a:lnTo>
                  <a:lnTo>
                    <a:pt x="467" y="165"/>
                  </a:lnTo>
                  <a:lnTo>
                    <a:pt x="469" y="135"/>
                  </a:lnTo>
                  <a:lnTo>
                    <a:pt x="474" y="107"/>
                  </a:lnTo>
                  <a:lnTo>
                    <a:pt x="482" y="82"/>
                  </a:lnTo>
                  <a:lnTo>
                    <a:pt x="491" y="60"/>
                  </a:lnTo>
                  <a:lnTo>
                    <a:pt x="505" y="42"/>
                  </a:lnTo>
                  <a:lnTo>
                    <a:pt x="521" y="27"/>
                  </a:lnTo>
                  <a:lnTo>
                    <a:pt x="542" y="15"/>
                  </a:lnTo>
                  <a:lnTo>
                    <a:pt x="565" y="7"/>
                  </a:lnTo>
                  <a:lnTo>
                    <a:pt x="592" y="1"/>
                  </a:lnTo>
                  <a:lnTo>
                    <a:pt x="6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6" name="Freeform 4013"/>
            <p:cNvSpPr>
              <a:spLocks noEditPoints="1"/>
            </p:cNvSpPr>
            <p:nvPr/>
          </p:nvSpPr>
          <p:spPr bwMode="auto">
            <a:xfrm>
              <a:off x="1045" y="1414"/>
              <a:ext cx="194" cy="250"/>
            </a:xfrm>
            <a:custGeom>
              <a:avLst/>
              <a:gdLst>
                <a:gd name="T0" fmla="*/ 0 w 2332"/>
                <a:gd name="T1" fmla="*/ 2 h 3005"/>
                <a:gd name="T2" fmla="*/ 0 w 2332"/>
                <a:gd name="T3" fmla="*/ 1 h 3005"/>
                <a:gd name="T4" fmla="*/ 1 w 2332"/>
                <a:gd name="T5" fmla="*/ 1 h 3005"/>
                <a:gd name="T6" fmla="*/ 0 w 2332"/>
                <a:gd name="T7" fmla="*/ 2 h 3005"/>
                <a:gd name="T8" fmla="*/ 1 w 2332"/>
                <a:gd name="T9" fmla="*/ 1 h 3005"/>
                <a:gd name="T10" fmla="*/ 0 w 2332"/>
                <a:gd name="T11" fmla="*/ 1 h 3005"/>
                <a:gd name="T12" fmla="*/ 0 w 2332"/>
                <a:gd name="T13" fmla="*/ 1 h 3005"/>
                <a:gd name="T14" fmla="*/ 1 w 2332"/>
                <a:gd name="T15" fmla="*/ 1 h 3005"/>
                <a:gd name="T16" fmla="*/ 0 w 2332"/>
                <a:gd name="T17" fmla="*/ 1 h 3005"/>
                <a:gd name="T18" fmla="*/ 1 w 2332"/>
                <a:gd name="T19" fmla="*/ 1 h 3005"/>
                <a:gd name="T20" fmla="*/ 0 w 2332"/>
                <a:gd name="T21" fmla="*/ 1 h 3005"/>
                <a:gd name="T22" fmla="*/ 0 w 2332"/>
                <a:gd name="T23" fmla="*/ 1 h 3005"/>
                <a:gd name="T24" fmla="*/ 1 w 2332"/>
                <a:gd name="T25" fmla="*/ 1 h 3005"/>
                <a:gd name="T26" fmla="*/ 0 w 2332"/>
                <a:gd name="T27" fmla="*/ 1 h 3005"/>
                <a:gd name="T28" fmla="*/ 1 w 2332"/>
                <a:gd name="T29" fmla="*/ 1 h 3005"/>
                <a:gd name="T30" fmla="*/ 0 w 2332"/>
                <a:gd name="T31" fmla="*/ 1 h 3005"/>
                <a:gd name="T32" fmla="*/ 0 w 2332"/>
                <a:gd name="T33" fmla="*/ 1 h 3005"/>
                <a:gd name="T34" fmla="*/ 1 w 2332"/>
                <a:gd name="T35" fmla="*/ 1 h 3005"/>
                <a:gd name="T36" fmla="*/ 0 w 2332"/>
                <a:gd name="T37" fmla="*/ 1 h 3005"/>
                <a:gd name="T38" fmla="*/ 1 w 2332"/>
                <a:gd name="T39" fmla="*/ 1 h 3005"/>
                <a:gd name="T40" fmla="*/ 0 w 2332"/>
                <a:gd name="T41" fmla="*/ 1 h 3005"/>
                <a:gd name="T42" fmla="*/ 0 w 2332"/>
                <a:gd name="T43" fmla="*/ 1 h 3005"/>
                <a:gd name="T44" fmla="*/ 1 w 2332"/>
                <a:gd name="T45" fmla="*/ 1 h 3005"/>
                <a:gd name="T46" fmla="*/ 0 w 2332"/>
                <a:gd name="T47" fmla="*/ 1 h 3005"/>
                <a:gd name="T48" fmla="*/ 1 w 2332"/>
                <a:gd name="T49" fmla="*/ 1 h 3005"/>
                <a:gd name="T50" fmla="*/ 0 w 2332"/>
                <a:gd name="T51" fmla="*/ 1 h 3005"/>
                <a:gd name="T52" fmla="*/ 0 w 2332"/>
                <a:gd name="T53" fmla="*/ 1 h 3005"/>
                <a:gd name="T54" fmla="*/ 1 w 2332"/>
                <a:gd name="T55" fmla="*/ 1 h 3005"/>
                <a:gd name="T56" fmla="*/ 0 w 2332"/>
                <a:gd name="T57" fmla="*/ 1 h 3005"/>
                <a:gd name="T58" fmla="*/ 1 w 2332"/>
                <a:gd name="T59" fmla="*/ 1 h 3005"/>
                <a:gd name="T60" fmla="*/ 1 w 2332"/>
                <a:gd name="T61" fmla="*/ 0 h 3005"/>
                <a:gd name="T62" fmla="*/ 0 w 2332"/>
                <a:gd name="T63" fmla="*/ 0 h 3005"/>
                <a:gd name="T64" fmla="*/ 0 w 2332"/>
                <a:gd name="T65" fmla="*/ 0 h 3005"/>
                <a:gd name="T66" fmla="*/ 1 w 2332"/>
                <a:gd name="T67" fmla="*/ 0 h 3005"/>
                <a:gd name="T68" fmla="*/ 1 w 2332"/>
                <a:gd name="T69" fmla="*/ 0 h 3005"/>
                <a:gd name="T70" fmla="*/ 1 w 2332"/>
                <a:gd name="T71" fmla="*/ 0 h 3005"/>
                <a:gd name="T72" fmla="*/ 1 w 2332"/>
                <a:gd name="T73" fmla="*/ 0 h 3005"/>
                <a:gd name="T74" fmla="*/ 1 w 2332"/>
                <a:gd name="T75" fmla="*/ 2 h 3005"/>
                <a:gd name="T76" fmla="*/ 0 w 2332"/>
                <a:gd name="T77" fmla="*/ 0 h 3005"/>
                <a:gd name="T78" fmla="*/ 0 w 2332"/>
                <a:gd name="T79" fmla="*/ 0 h 3005"/>
                <a:gd name="T80" fmla="*/ 0 w 2332"/>
                <a:gd name="T81" fmla="*/ 0 h 3005"/>
                <a:gd name="T82" fmla="*/ 0 w 2332"/>
                <a:gd name="T83" fmla="*/ 0 h 3005"/>
                <a:gd name="T84" fmla="*/ 0 w 2332"/>
                <a:gd name="T85" fmla="*/ 0 h 3005"/>
                <a:gd name="T86" fmla="*/ 0 w 2332"/>
                <a:gd name="T87" fmla="*/ 0 h 3005"/>
                <a:gd name="T88" fmla="*/ 0 w 2332"/>
                <a:gd name="T89" fmla="*/ 0 h 3005"/>
                <a:gd name="T90" fmla="*/ 1 w 2332"/>
                <a:gd name="T91" fmla="*/ 0 h 3005"/>
                <a:gd name="T92" fmla="*/ 1 w 2332"/>
                <a:gd name="T93" fmla="*/ 0 h 3005"/>
                <a:gd name="T94" fmla="*/ 1 w 2332"/>
                <a:gd name="T95" fmla="*/ 0 h 3005"/>
                <a:gd name="T96" fmla="*/ 1 w 2332"/>
                <a:gd name="T97" fmla="*/ 0 h 3005"/>
                <a:gd name="T98" fmla="*/ 1 w 2332"/>
                <a:gd name="T99" fmla="*/ 0 h 3005"/>
                <a:gd name="T100" fmla="*/ 1 w 2332"/>
                <a:gd name="T101" fmla="*/ 0 h 30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32"/>
                <a:gd name="T154" fmla="*/ 0 h 3005"/>
                <a:gd name="T155" fmla="*/ 2332 w 2332"/>
                <a:gd name="T156" fmla="*/ 3005 h 30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32" h="3005">
                  <a:moveTo>
                    <a:pt x="174" y="2630"/>
                  </a:moveTo>
                  <a:lnTo>
                    <a:pt x="174" y="2771"/>
                  </a:lnTo>
                  <a:lnTo>
                    <a:pt x="313" y="2771"/>
                  </a:lnTo>
                  <a:lnTo>
                    <a:pt x="313" y="2630"/>
                  </a:lnTo>
                  <a:lnTo>
                    <a:pt x="174" y="2630"/>
                  </a:lnTo>
                  <a:close/>
                  <a:moveTo>
                    <a:pt x="2086" y="2629"/>
                  </a:moveTo>
                  <a:lnTo>
                    <a:pt x="436" y="2629"/>
                  </a:lnTo>
                  <a:lnTo>
                    <a:pt x="436" y="2771"/>
                  </a:lnTo>
                  <a:lnTo>
                    <a:pt x="2086" y="2770"/>
                  </a:lnTo>
                  <a:lnTo>
                    <a:pt x="2086" y="2629"/>
                  </a:lnTo>
                  <a:close/>
                  <a:moveTo>
                    <a:pt x="173" y="2318"/>
                  </a:moveTo>
                  <a:lnTo>
                    <a:pt x="174" y="2460"/>
                  </a:lnTo>
                  <a:lnTo>
                    <a:pt x="313" y="2460"/>
                  </a:lnTo>
                  <a:lnTo>
                    <a:pt x="313" y="2318"/>
                  </a:lnTo>
                  <a:lnTo>
                    <a:pt x="173" y="2318"/>
                  </a:lnTo>
                  <a:close/>
                  <a:moveTo>
                    <a:pt x="2086" y="2317"/>
                  </a:moveTo>
                  <a:lnTo>
                    <a:pt x="436" y="2318"/>
                  </a:lnTo>
                  <a:lnTo>
                    <a:pt x="436" y="2460"/>
                  </a:lnTo>
                  <a:lnTo>
                    <a:pt x="2086" y="2459"/>
                  </a:lnTo>
                  <a:lnTo>
                    <a:pt x="2086" y="2317"/>
                  </a:lnTo>
                  <a:close/>
                  <a:moveTo>
                    <a:pt x="173" y="2007"/>
                  </a:moveTo>
                  <a:lnTo>
                    <a:pt x="173" y="2149"/>
                  </a:lnTo>
                  <a:lnTo>
                    <a:pt x="313" y="2149"/>
                  </a:lnTo>
                  <a:lnTo>
                    <a:pt x="313" y="2007"/>
                  </a:lnTo>
                  <a:lnTo>
                    <a:pt x="173" y="2007"/>
                  </a:lnTo>
                  <a:close/>
                  <a:moveTo>
                    <a:pt x="2086" y="2006"/>
                  </a:moveTo>
                  <a:lnTo>
                    <a:pt x="435" y="2007"/>
                  </a:lnTo>
                  <a:lnTo>
                    <a:pt x="436" y="2149"/>
                  </a:lnTo>
                  <a:lnTo>
                    <a:pt x="2086" y="2148"/>
                  </a:lnTo>
                  <a:lnTo>
                    <a:pt x="2086" y="2006"/>
                  </a:lnTo>
                  <a:close/>
                  <a:moveTo>
                    <a:pt x="173" y="1696"/>
                  </a:moveTo>
                  <a:lnTo>
                    <a:pt x="173" y="1837"/>
                  </a:lnTo>
                  <a:lnTo>
                    <a:pt x="313" y="1837"/>
                  </a:lnTo>
                  <a:lnTo>
                    <a:pt x="313" y="1696"/>
                  </a:lnTo>
                  <a:lnTo>
                    <a:pt x="173" y="1696"/>
                  </a:lnTo>
                  <a:close/>
                  <a:moveTo>
                    <a:pt x="2086" y="1695"/>
                  </a:moveTo>
                  <a:lnTo>
                    <a:pt x="435" y="1696"/>
                  </a:lnTo>
                  <a:lnTo>
                    <a:pt x="435" y="1837"/>
                  </a:lnTo>
                  <a:lnTo>
                    <a:pt x="2086" y="1836"/>
                  </a:lnTo>
                  <a:lnTo>
                    <a:pt x="2086" y="1695"/>
                  </a:lnTo>
                  <a:close/>
                  <a:moveTo>
                    <a:pt x="313" y="1385"/>
                  </a:moveTo>
                  <a:lnTo>
                    <a:pt x="173" y="1385"/>
                  </a:lnTo>
                  <a:lnTo>
                    <a:pt x="173" y="1525"/>
                  </a:lnTo>
                  <a:lnTo>
                    <a:pt x="313" y="1525"/>
                  </a:lnTo>
                  <a:lnTo>
                    <a:pt x="313" y="1385"/>
                  </a:lnTo>
                  <a:close/>
                  <a:moveTo>
                    <a:pt x="2086" y="1384"/>
                  </a:moveTo>
                  <a:lnTo>
                    <a:pt x="435" y="1385"/>
                  </a:lnTo>
                  <a:lnTo>
                    <a:pt x="435" y="1525"/>
                  </a:lnTo>
                  <a:lnTo>
                    <a:pt x="2086" y="1524"/>
                  </a:lnTo>
                  <a:lnTo>
                    <a:pt x="2086" y="1384"/>
                  </a:lnTo>
                  <a:close/>
                  <a:moveTo>
                    <a:pt x="173" y="1073"/>
                  </a:moveTo>
                  <a:lnTo>
                    <a:pt x="173" y="1214"/>
                  </a:lnTo>
                  <a:lnTo>
                    <a:pt x="312" y="1214"/>
                  </a:lnTo>
                  <a:lnTo>
                    <a:pt x="312" y="1073"/>
                  </a:lnTo>
                  <a:lnTo>
                    <a:pt x="173" y="1073"/>
                  </a:lnTo>
                  <a:close/>
                  <a:moveTo>
                    <a:pt x="2085" y="1073"/>
                  </a:moveTo>
                  <a:lnTo>
                    <a:pt x="435" y="1073"/>
                  </a:lnTo>
                  <a:lnTo>
                    <a:pt x="435" y="1214"/>
                  </a:lnTo>
                  <a:lnTo>
                    <a:pt x="2085" y="1213"/>
                  </a:lnTo>
                  <a:lnTo>
                    <a:pt x="2085" y="1073"/>
                  </a:lnTo>
                  <a:close/>
                  <a:moveTo>
                    <a:pt x="1279" y="257"/>
                  </a:moveTo>
                  <a:lnTo>
                    <a:pt x="1052" y="257"/>
                  </a:lnTo>
                  <a:lnTo>
                    <a:pt x="1052" y="478"/>
                  </a:lnTo>
                  <a:lnTo>
                    <a:pt x="830" y="478"/>
                  </a:lnTo>
                  <a:lnTo>
                    <a:pt x="829" y="478"/>
                  </a:lnTo>
                  <a:lnTo>
                    <a:pt x="830" y="706"/>
                  </a:lnTo>
                  <a:lnTo>
                    <a:pt x="1052" y="706"/>
                  </a:lnTo>
                  <a:lnTo>
                    <a:pt x="1052" y="928"/>
                  </a:lnTo>
                  <a:lnTo>
                    <a:pt x="1279" y="928"/>
                  </a:lnTo>
                  <a:lnTo>
                    <a:pt x="1279" y="706"/>
                  </a:lnTo>
                  <a:lnTo>
                    <a:pt x="1502" y="705"/>
                  </a:lnTo>
                  <a:lnTo>
                    <a:pt x="1502" y="478"/>
                  </a:lnTo>
                  <a:lnTo>
                    <a:pt x="1279" y="478"/>
                  </a:lnTo>
                  <a:lnTo>
                    <a:pt x="1279" y="257"/>
                  </a:lnTo>
                  <a:close/>
                  <a:moveTo>
                    <a:pt x="2331" y="0"/>
                  </a:moveTo>
                  <a:lnTo>
                    <a:pt x="2332" y="3004"/>
                  </a:lnTo>
                  <a:lnTo>
                    <a:pt x="1" y="3005"/>
                  </a:lnTo>
                  <a:lnTo>
                    <a:pt x="0" y="1"/>
                  </a:lnTo>
                  <a:lnTo>
                    <a:pt x="407" y="1"/>
                  </a:lnTo>
                  <a:lnTo>
                    <a:pt x="410" y="21"/>
                  </a:lnTo>
                  <a:lnTo>
                    <a:pt x="416" y="42"/>
                  </a:lnTo>
                  <a:lnTo>
                    <a:pt x="423" y="63"/>
                  </a:lnTo>
                  <a:lnTo>
                    <a:pt x="433" y="82"/>
                  </a:lnTo>
                  <a:lnTo>
                    <a:pt x="444" y="98"/>
                  </a:lnTo>
                  <a:lnTo>
                    <a:pt x="456" y="108"/>
                  </a:lnTo>
                  <a:lnTo>
                    <a:pt x="470" y="119"/>
                  </a:lnTo>
                  <a:lnTo>
                    <a:pt x="488" y="130"/>
                  </a:lnTo>
                  <a:lnTo>
                    <a:pt x="508" y="137"/>
                  </a:lnTo>
                  <a:lnTo>
                    <a:pt x="533" y="143"/>
                  </a:lnTo>
                  <a:lnTo>
                    <a:pt x="561" y="145"/>
                  </a:lnTo>
                  <a:lnTo>
                    <a:pt x="1770" y="145"/>
                  </a:lnTo>
                  <a:lnTo>
                    <a:pt x="1798" y="143"/>
                  </a:lnTo>
                  <a:lnTo>
                    <a:pt x="1823" y="136"/>
                  </a:lnTo>
                  <a:lnTo>
                    <a:pt x="1843" y="129"/>
                  </a:lnTo>
                  <a:lnTo>
                    <a:pt x="1861" y="119"/>
                  </a:lnTo>
                  <a:lnTo>
                    <a:pt x="1875" y="107"/>
                  </a:lnTo>
                  <a:lnTo>
                    <a:pt x="1887" y="97"/>
                  </a:lnTo>
                  <a:lnTo>
                    <a:pt x="1898" y="81"/>
                  </a:lnTo>
                  <a:lnTo>
                    <a:pt x="1908" y="62"/>
                  </a:lnTo>
                  <a:lnTo>
                    <a:pt x="1915" y="41"/>
                  </a:lnTo>
                  <a:lnTo>
                    <a:pt x="1920" y="21"/>
                  </a:lnTo>
                  <a:lnTo>
                    <a:pt x="1923" y="0"/>
                  </a:lnTo>
                  <a:lnTo>
                    <a:pt x="23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7"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Material Girl</a:t>
            </a:r>
          </a:p>
        </p:txBody>
      </p:sp>
      <p:sp>
        <p:nvSpPr>
          <p:cNvPr id="49" name="TextBox 48"/>
          <p:cNvSpPr txBox="1"/>
          <p:nvPr/>
        </p:nvSpPr>
        <p:spPr>
          <a:xfrm>
            <a:off x="1045030" y="753064"/>
            <a:ext cx="3657599" cy="430887"/>
          </a:xfrm>
          <a:prstGeom prst="rect">
            <a:avLst/>
          </a:prstGeom>
          <a:noFill/>
        </p:spPr>
        <p:txBody>
          <a:bodyPr wrap="square" lIns="0" tIns="0" rIns="0" bIns="0" rtlCol="0">
            <a:spAutoFit/>
          </a:bodyPr>
          <a:lstStyle/>
          <a:p>
            <a:r>
              <a:rPr lang="en-ZA" sz="1400" b="1" i="1" dirty="0" smtClean="0">
                <a:solidFill>
                  <a:srgbClr val="E5007E">
                    <a:lumMod val="50000"/>
                  </a:srgbClr>
                </a:solidFill>
              </a:rPr>
              <a:t>Confident material girl is her sexual currency</a:t>
            </a:r>
          </a:p>
        </p:txBody>
      </p:sp>
      <p:grpSp>
        <p:nvGrpSpPr>
          <p:cNvPr id="50" name="noun_project_0404.eps"/>
          <p:cNvGrpSpPr>
            <a:grpSpLocks/>
          </p:cNvGrpSpPr>
          <p:nvPr/>
        </p:nvGrpSpPr>
        <p:grpSpPr bwMode="auto">
          <a:xfrm>
            <a:off x="4976588" y="2521666"/>
            <a:ext cx="467323" cy="471756"/>
            <a:chOff x="4171" y="2496"/>
            <a:chExt cx="338" cy="384"/>
          </a:xfrm>
          <a:solidFill>
            <a:schemeClr val="bg2">
              <a:lumMod val="50000"/>
            </a:schemeClr>
          </a:solidFill>
        </p:grpSpPr>
        <p:sp>
          <p:nvSpPr>
            <p:cNvPr id="51" name="Freeform 300"/>
            <p:cNvSpPr>
              <a:spLocks noEditPoints="1"/>
            </p:cNvSpPr>
            <p:nvPr/>
          </p:nvSpPr>
          <p:spPr bwMode="auto">
            <a:xfrm>
              <a:off x="4171" y="2619"/>
              <a:ext cx="338" cy="261"/>
            </a:xfrm>
            <a:custGeom>
              <a:avLst/>
              <a:gdLst>
                <a:gd name="T0" fmla="*/ 28 w 3044"/>
                <a:gd name="T1" fmla="*/ 26 h 2350"/>
                <a:gd name="T2" fmla="*/ 35 w 3044"/>
                <a:gd name="T3" fmla="*/ 20 h 2350"/>
                <a:gd name="T4" fmla="*/ 20 w 3044"/>
                <a:gd name="T5" fmla="*/ 20 h 2350"/>
                <a:gd name="T6" fmla="*/ 26 w 3044"/>
                <a:gd name="T7" fmla="*/ 26 h 2350"/>
                <a:gd name="T8" fmla="*/ 20 w 3044"/>
                <a:gd name="T9" fmla="*/ 20 h 2350"/>
                <a:gd name="T10" fmla="*/ 11 w 3044"/>
                <a:gd name="T11" fmla="*/ 26 h 2350"/>
                <a:gd name="T12" fmla="*/ 18 w 3044"/>
                <a:gd name="T13" fmla="*/ 20 h 2350"/>
                <a:gd name="T14" fmla="*/ 3 w 3044"/>
                <a:gd name="T15" fmla="*/ 20 h 2350"/>
                <a:gd name="T16" fmla="*/ 9 w 3044"/>
                <a:gd name="T17" fmla="*/ 26 h 2350"/>
                <a:gd name="T18" fmla="*/ 3 w 3044"/>
                <a:gd name="T19" fmla="*/ 20 h 2350"/>
                <a:gd name="T20" fmla="*/ 28 w 3044"/>
                <a:gd name="T21" fmla="*/ 18 h 2350"/>
                <a:gd name="T22" fmla="*/ 35 w 3044"/>
                <a:gd name="T23" fmla="*/ 11 h 2350"/>
                <a:gd name="T24" fmla="*/ 20 w 3044"/>
                <a:gd name="T25" fmla="*/ 11 h 2350"/>
                <a:gd name="T26" fmla="*/ 26 w 3044"/>
                <a:gd name="T27" fmla="*/ 18 h 2350"/>
                <a:gd name="T28" fmla="*/ 20 w 3044"/>
                <a:gd name="T29" fmla="*/ 11 h 2350"/>
                <a:gd name="T30" fmla="*/ 11 w 3044"/>
                <a:gd name="T31" fmla="*/ 18 h 2350"/>
                <a:gd name="T32" fmla="*/ 18 w 3044"/>
                <a:gd name="T33" fmla="*/ 11 h 2350"/>
                <a:gd name="T34" fmla="*/ 3 w 3044"/>
                <a:gd name="T35" fmla="*/ 11 h 2350"/>
                <a:gd name="T36" fmla="*/ 9 w 3044"/>
                <a:gd name="T37" fmla="*/ 18 h 2350"/>
                <a:gd name="T38" fmla="*/ 3 w 3044"/>
                <a:gd name="T39" fmla="*/ 11 h 2350"/>
                <a:gd name="T40" fmla="*/ 28 w 3044"/>
                <a:gd name="T41" fmla="*/ 9 h 2350"/>
                <a:gd name="T42" fmla="*/ 35 w 3044"/>
                <a:gd name="T43" fmla="*/ 3 h 2350"/>
                <a:gd name="T44" fmla="*/ 20 w 3044"/>
                <a:gd name="T45" fmla="*/ 3 h 2350"/>
                <a:gd name="T46" fmla="*/ 26 w 3044"/>
                <a:gd name="T47" fmla="*/ 9 h 2350"/>
                <a:gd name="T48" fmla="*/ 20 w 3044"/>
                <a:gd name="T49" fmla="*/ 3 h 2350"/>
                <a:gd name="T50" fmla="*/ 11 w 3044"/>
                <a:gd name="T51" fmla="*/ 9 h 2350"/>
                <a:gd name="T52" fmla="*/ 18 w 3044"/>
                <a:gd name="T53" fmla="*/ 3 h 2350"/>
                <a:gd name="T54" fmla="*/ 3 w 3044"/>
                <a:gd name="T55" fmla="*/ 3 h 2350"/>
                <a:gd name="T56" fmla="*/ 9 w 3044"/>
                <a:gd name="T57" fmla="*/ 9 h 2350"/>
                <a:gd name="T58" fmla="*/ 3 w 3044"/>
                <a:gd name="T59" fmla="*/ 3 h 2350"/>
                <a:gd name="T60" fmla="*/ 38 w 3044"/>
                <a:gd name="T61" fmla="*/ 0 h 2350"/>
                <a:gd name="T62" fmla="*/ 38 w 3044"/>
                <a:gd name="T63" fmla="*/ 26 h 2350"/>
                <a:gd name="T64" fmla="*/ 37 w 3044"/>
                <a:gd name="T65" fmla="*/ 27 h 2350"/>
                <a:gd name="T66" fmla="*/ 37 w 3044"/>
                <a:gd name="T67" fmla="*/ 28 h 2350"/>
                <a:gd name="T68" fmla="*/ 36 w 3044"/>
                <a:gd name="T69" fmla="*/ 28 h 2350"/>
                <a:gd name="T70" fmla="*/ 35 w 3044"/>
                <a:gd name="T71" fmla="*/ 29 h 2350"/>
                <a:gd name="T72" fmla="*/ 34 w 3044"/>
                <a:gd name="T73" fmla="*/ 29 h 2350"/>
                <a:gd name="T74" fmla="*/ 3 w 3044"/>
                <a:gd name="T75" fmla="*/ 29 h 2350"/>
                <a:gd name="T76" fmla="*/ 2 w 3044"/>
                <a:gd name="T77" fmla="*/ 29 h 2350"/>
                <a:gd name="T78" fmla="*/ 1 w 3044"/>
                <a:gd name="T79" fmla="*/ 28 h 2350"/>
                <a:gd name="T80" fmla="*/ 1 w 3044"/>
                <a:gd name="T81" fmla="*/ 27 h 2350"/>
                <a:gd name="T82" fmla="*/ 0 w 3044"/>
                <a:gd name="T83" fmla="*/ 27 h 2350"/>
                <a:gd name="T84" fmla="*/ 0 w 3044"/>
                <a:gd name="T85" fmla="*/ 26 h 23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44"/>
                <a:gd name="T130" fmla="*/ 0 h 2350"/>
                <a:gd name="T131" fmla="*/ 3044 w 3044"/>
                <a:gd name="T132" fmla="*/ 2350 h 23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44" h="2350">
                  <a:moveTo>
                    <a:pt x="2283" y="1590"/>
                  </a:moveTo>
                  <a:lnTo>
                    <a:pt x="2283" y="2143"/>
                  </a:lnTo>
                  <a:lnTo>
                    <a:pt x="2836" y="2143"/>
                  </a:lnTo>
                  <a:lnTo>
                    <a:pt x="2836" y="1590"/>
                  </a:lnTo>
                  <a:lnTo>
                    <a:pt x="2283" y="1590"/>
                  </a:lnTo>
                  <a:close/>
                  <a:moveTo>
                    <a:pt x="1591" y="1590"/>
                  </a:moveTo>
                  <a:lnTo>
                    <a:pt x="1591" y="2143"/>
                  </a:lnTo>
                  <a:lnTo>
                    <a:pt x="2145" y="2143"/>
                  </a:lnTo>
                  <a:lnTo>
                    <a:pt x="2145" y="1590"/>
                  </a:lnTo>
                  <a:lnTo>
                    <a:pt x="1591" y="1590"/>
                  </a:lnTo>
                  <a:close/>
                  <a:moveTo>
                    <a:pt x="899" y="1590"/>
                  </a:moveTo>
                  <a:lnTo>
                    <a:pt x="899" y="2143"/>
                  </a:lnTo>
                  <a:lnTo>
                    <a:pt x="1453" y="2143"/>
                  </a:lnTo>
                  <a:lnTo>
                    <a:pt x="1453" y="1590"/>
                  </a:lnTo>
                  <a:lnTo>
                    <a:pt x="899" y="1590"/>
                  </a:lnTo>
                  <a:close/>
                  <a:moveTo>
                    <a:pt x="208" y="1590"/>
                  </a:moveTo>
                  <a:lnTo>
                    <a:pt x="208" y="2143"/>
                  </a:lnTo>
                  <a:lnTo>
                    <a:pt x="761" y="2143"/>
                  </a:lnTo>
                  <a:lnTo>
                    <a:pt x="761" y="1590"/>
                  </a:lnTo>
                  <a:lnTo>
                    <a:pt x="208" y="1590"/>
                  </a:lnTo>
                  <a:close/>
                  <a:moveTo>
                    <a:pt x="2283" y="898"/>
                  </a:moveTo>
                  <a:lnTo>
                    <a:pt x="2283" y="1451"/>
                  </a:lnTo>
                  <a:lnTo>
                    <a:pt x="2836" y="1451"/>
                  </a:lnTo>
                  <a:lnTo>
                    <a:pt x="2836" y="898"/>
                  </a:lnTo>
                  <a:lnTo>
                    <a:pt x="2283" y="898"/>
                  </a:lnTo>
                  <a:close/>
                  <a:moveTo>
                    <a:pt x="1591" y="898"/>
                  </a:moveTo>
                  <a:lnTo>
                    <a:pt x="1591" y="1451"/>
                  </a:lnTo>
                  <a:lnTo>
                    <a:pt x="2145" y="1451"/>
                  </a:lnTo>
                  <a:lnTo>
                    <a:pt x="2145" y="898"/>
                  </a:lnTo>
                  <a:lnTo>
                    <a:pt x="1591" y="898"/>
                  </a:lnTo>
                  <a:close/>
                  <a:moveTo>
                    <a:pt x="899" y="898"/>
                  </a:moveTo>
                  <a:lnTo>
                    <a:pt x="899" y="1451"/>
                  </a:lnTo>
                  <a:lnTo>
                    <a:pt x="1453" y="1451"/>
                  </a:lnTo>
                  <a:lnTo>
                    <a:pt x="1453" y="898"/>
                  </a:lnTo>
                  <a:lnTo>
                    <a:pt x="899" y="898"/>
                  </a:lnTo>
                  <a:close/>
                  <a:moveTo>
                    <a:pt x="208" y="898"/>
                  </a:moveTo>
                  <a:lnTo>
                    <a:pt x="208" y="1451"/>
                  </a:lnTo>
                  <a:lnTo>
                    <a:pt x="761" y="1451"/>
                  </a:lnTo>
                  <a:lnTo>
                    <a:pt x="761" y="898"/>
                  </a:lnTo>
                  <a:lnTo>
                    <a:pt x="208" y="898"/>
                  </a:lnTo>
                  <a:close/>
                  <a:moveTo>
                    <a:pt x="2283" y="207"/>
                  </a:moveTo>
                  <a:lnTo>
                    <a:pt x="2283" y="760"/>
                  </a:lnTo>
                  <a:lnTo>
                    <a:pt x="2836" y="760"/>
                  </a:lnTo>
                  <a:lnTo>
                    <a:pt x="2836" y="207"/>
                  </a:lnTo>
                  <a:lnTo>
                    <a:pt x="2283" y="207"/>
                  </a:lnTo>
                  <a:close/>
                  <a:moveTo>
                    <a:pt x="1591" y="207"/>
                  </a:moveTo>
                  <a:lnTo>
                    <a:pt x="1591" y="760"/>
                  </a:lnTo>
                  <a:lnTo>
                    <a:pt x="2145" y="760"/>
                  </a:lnTo>
                  <a:lnTo>
                    <a:pt x="2145" y="207"/>
                  </a:lnTo>
                  <a:lnTo>
                    <a:pt x="1591" y="207"/>
                  </a:lnTo>
                  <a:close/>
                  <a:moveTo>
                    <a:pt x="899" y="207"/>
                  </a:moveTo>
                  <a:lnTo>
                    <a:pt x="899" y="760"/>
                  </a:lnTo>
                  <a:lnTo>
                    <a:pt x="1453" y="760"/>
                  </a:lnTo>
                  <a:lnTo>
                    <a:pt x="1453" y="207"/>
                  </a:lnTo>
                  <a:lnTo>
                    <a:pt x="899" y="207"/>
                  </a:lnTo>
                  <a:close/>
                  <a:moveTo>
                    <a:pt x="208" y="207"/>
                  </a:moveTo>
                  <a:lnTo>
                    <a:pt x="208" y="760"/>
                  </a:lnTo>
                  <a:lnTo>
                    <a:pt x="761" y="760"/>
                  </a:lnTo>
                  <a:lnTo>
                    <a:pt x="761" y="207"/>
                  </a:lnTo>
                  <a:lnTo>
                    <a:pt x="208" y="207"/>
                  </a:lnTo>
                  <a:close/>
                  <a:moveTo>
                    <a:pt x="0" y="0"/>
                  </a:moveTo>
                  <a:lnTo>
                    <a:pt x="3044" y="0"/>
                  </a:lnTo>
                  <a:lnTo>
                    <a:pt x="3044" y="2070"/>
                  </a:lnTo>
                  <a:lnTo>
                    <a:pt x="3041" y="2111"/>
                  </a:lnTo>
                  <a:lnTo>
                    <a:pt x="3031" y="2151"/>
                  </a:lnTo>
                  <a:lnTo>
                    <a:pt x="3018" y="2188"/>
                  </a:lnTo>
                  <a:lnTo>
                    <a:pt x="2999" y="2222"/>
                  </a:lnTo>
                  <a:lnTo>
                    <a:pt x="2976" y="2254"/>
                  </a:lnTo>
                  <a:lnTo>
                    <a:pt x="2948" y="2281"/>
                  </a:lnTo>
                  <a:lnTo>
                    <a:pt x="2917" y="2305"/>
                  </a:lnTo>
                  <a:lnTo>
                    <a:pt x="2883" y="2324"/>
                  </a:lnTo>
                  <a:lnTo>
                    <a:pt x="2847" y="2338"/>
                  </a:lnTo>
                  <a:lnTo>
                    <a:pt x="2808" y="2347"/>
                  </a:lnTo>
                  <a:lnTo>
                    <a:pt x="2767" y="2350"/>
                  </a:lnTo>
                  <a:lnTo>
                    <a:pt x="277" y="2350"/>
                  </a:lnTo>
                  <a:lnTo>
                    <a:pt x="236" y="2347"/>
                  </a:lnTo>
                  <a:lnTo>
                    <a:pt x="196" y="2338"/>
                  </a:lnTo>
                  <a:lnTo>
                    <a:pt x="159" y="2324"/>
                  </a:lnTo>
                  <a:lnTo>
                    <a:pt x="126" y="2305"/>
                  </a:lnTo>
                  <a:lnTo>
                    <a:pt x="94" y="2281"/>
                  </a:lnTo>
                  <a:lnTo>
                    <a:pt x="67" y="2254"/>
                  </a:lnTo>
                  <a:lnTo>
                    <a:pt x="44" y="2222"/>
                  </a:lnTo>
                  <a:lnTo>
                    <a:pt x="25" y="2188"/>
                  </a:lnTo>
                  <a:lnTo>
                    <a:pt x="12" y="2151"/>
                  </a:lnTo>
                  <a:lnTo>
                    <a:pt x="2" y="2111"/>
                  </a:lnTo>
                  <a:lnTo>
                    <a:pt x="0" y="2070"/>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2" name="Freeform 301"/>
            <p:cNvSpPr>
              <a:spLocks noEditPoints="1"/>
            </p:cNvSpPr>
            <p:nvPr/>
          </p:nvSpPr>
          <p:spPr bwMode="auto">
            <a:xfrm>
              <a:off x="4171" y="2496"/>
              <a:ext cx="338" cy="108"/>
            </a:xfrm>
            <a:custGeom>
              <a:avLst/>
              <a:gdLst>
                <a:gd name="T0" fmla="*/ 25 w 3044"/>
                <a:gd name="T1" fmla="*/ 7 h 968"/>
                <a:gd name="T2" fmla="*/ 25 w 3044"/>
                <a:gd name="T3" fmla="*/ 8 h 968"/>
                <a:gd name="T4" fmla="*/ 25 w 3044"/>
                <a:gd name="T5" fmla="*/ 9 h 968"/>
                <a:gd name="T6" fmla="*/ 25 w 3044"/>
                <a:gd name="T7" fmla="*/ 10 h 968"/>
                <a:gd name="T8" fmla="*/ 26 w 3044"/>
                <a:gd name="T9" fmla="*/ 11 h 968"/>
                <a:gd name="T10" fmla="*/ 27 w 3044"/>
                <a:gd name="T11" fmla="*/ 11 h 968"/>
                <a:gd name="T12" fmla="*/ 28 w 3044"/>
                <a:gd name="T13" fmla="*/ 11 h 968"/>
                <a:gd name="T14" fmla="*/ 29 w 3044"/>
                <a:gd name="T15" fmla="*/ 10 h 968"/>
                <a:gd name="T16" fmla="*/ 30 w 3044"/>
                <a:gd name="T17" fmla="*/ 9 h 968"/>
                <a:gd name="T18" fmla="*/ 30 w 3044"/>
                <a:gd name="T19" fmla="*/ 8 h 968"/>
                <a:gd name="T20" fmla="*/ 29 w 3044"/>
                <a:gd name="T21" fmla="*/ 7 h 968"/>
                <a:gd name="T22" fmla="*/ 29 w 3044"/>
                <a:gd name="T23" fmla="*/ 9 h 968"/>
                <a:gd name="T24" fmla="*/ 28 w 3044"/>
                <a:gd name="T25" fmla="*/ 9 h 968"/>
                <a:gd name="T26" fmla="*/ 28 w 3044"/>
                <a:gd name="T27" fmla="*/ 10 h 968"/>
                <a:gd name="T28" fmla="*/ 27 w 3044"/>
                <a:gd name="T29" fmla="*/ 10 h 968"/>
                <a:gd name="T30" fmla="*/ 26 w 3044"/>
                <a:gd name="T31" fmla="*/ 9 h 968"/>
                <a:gd name="T32" fmla="*/ 26 w 3044"/>
                <a:gd name="T33" fmla="*/ 6 h 968"/>
                <a:gd name="T34" fmla="*/ 8 w 3044"/>
                <a:gd name="T35" fmla="*/ 7 h 968"/>
                <a:gd name="T36" fmla="*/ 8 w 3044"/>
                <a:gd name="T37" fmla="*/ 8 h 968"/>
                <a:gd name="T38" fmla="*/ 8 w 3044"/>
                <a:gd name="T39" fmla="*/ 9 h 968"/>
                <a:gd name="T40" fmla="*/ 8 w 3044"/>
                <a:gd name="T41" fmla="*/ 10 h 968"/>
                <a:gd name="T42" fmla="*/ 9 w 3044"/>
                <a:gd name="T43" fmla="*/ 11 h 968"/>
                <a:gd name="T44" fmla="*/ 10 w 3044"/>
                <a:gd name="T45" fmla="*/ 11 h 968"/>
                <a:gd name="T46" fmla="*/ 11 w 3044"/>
                <a:gd name="T47" fmla="*/ 11 h 968"/>
                <a:gd name="T48" fmla="*/ 12 w 3044"/>
                <a:gd name="T49" fmla="*/ 10 h 968"/>
                <a:gd name="T50" fmla="*/ 13 w 3044"/>
                <a:gd name="T51" fmla="*/ 9 h 968"/>
                <a:gd name="T52" fmla="*/ 13 w 3044"/>
                <a:gd name="T53" fmla="*/ 8 h 968"/>
                <a:gd name="T54" fmla="*/ 12 w 3044"/>
                <a:gd name="T55" fmla="*/ 7 h 968"/>
                <a:gd name="T56" fmla="*/ 12 w 3044"/>
                <a:gd name="T57" fmla="*/ 9 h 968"/>
                <a:gd name="T58" fmla="*/ 11 w 3044"/>
                <a:gd name="T59" fmla="*/ 9 h 968"/>
                <a:gd name="T60" fmla="*/ 11 w 3044"/>
                <a:gd name="T61" fmla="*/ 10 h 968"/>
                <a:gd name="T62" fmla="*/ 10 w 3044"/>
                <a:gd name="T63" fmla="*/ 10 h 968"/>
                <a:gd name="T64" fmla="*/ 9 w 3044"/>
                <a:gd name="T65" fmla="*/ 9 h 968"/>
                <a:gd name="T66" fmla="*/ 9 w 3044"/>
                <a:gd name="T67" fmla="*/ 6 h 968"/>
                <a:gd name="T68" fmla="*/ 11 w 3044"/>
                <a:gd name="T69" fmla="*/ 0 h 968"/>
                <a:gd name="T70" fmla="*/ 11 w 3044"/>
                <a:gd name="T71" fmla="*/ 1 h 968"/>
                <a:gd name="T72" fmla="*/ 12 w 3044"/>
                <a:gd name="T73" fmla="*/ 5 h 968"/>
                <a:gd name="T74" fmla="*/ 26 w 3044"/>
                <a:gd name="T75" fmla="*/ 1 h 968"/>
                <a:gd name="T76" fmla="*/ 27 w 3044"/>
                <a:gd name="T77" fmla="*/ 0 h 968"/>
                <a:gd name="T78" fmla="*/ 27 w 3044"/>
                <a:gd name="T79" fmla="*/ 0 h 968"/>
                <a:gd name="T80" fmla="*/ 28 w 3044"/>
                <a:gd name="T81" fmla="*/ 0 h 968"/>
                <a:gd name="T82" fmla="*/ 29 w 3044"/>
                <a:gd name="T83" fmla="*/ 1 h 968"/>
                <a:gd name="T84" fmla="*/ 34 w 3044"/>
                <a:gd name="T85" fmla="*/ 5 h 968"/>
                <a:gd name="T86" fmla="*/ 36 w 3044"/>
                <a:gd name="T87" fmla="*/ 5 h 968"/>
                <a:gd name="T88" fmla="*/ 37 w 3044"/>
                <a:gd name="T89" fmla="*/ 6 h 968"/>
                <a:gd name="T90" fmla="*/ 37 w 3044"/>
                <a:gd name="T91" fmla="*/ 8 h 968"/>
                <a:gd name="T92" fmla="*/ 38 w 3044"/>
                <a:gd name="T93" fmla="*/ 12 h 968"/>
                <a:gd name="T94" fmla="*/ 0 w 3044"/>
                <a:gd name="T95" fmla="*/ 8 h 968"/>
                <a:gd name="T96" fmla="*/ 1 w 3044"/>
                <a:gd name="T97" fmla="*/ 7 h 968"/>
                <a:gd name="T98" fmla="*/ 2 w 3044"/>
                <a:gd name="T99" fmla="*/ 6 h 968"/>
                <a:gd name="T100" fmla="*/ 3 w 3044"/>
                <a:gd name="T101" fmla="*/ 5 h 968"/>
                <a:gd name="T102" fmla="*/ 9 w 3044"/>
                <a:gd name="T103" fmla="*/ 1 h 968"/>
                <a:gd name="T104" fmla="*/ 9 w 3044"/>
                <a:gd name="T105" fmla="*/ 0 h 968"/>
                <a:gd name="T106" fmla="*/ 10 w 3044"/>
                <a:gd name="T107" fmla="*/ 0 h 9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44"/>
                <a:gd name="T163" fmla="*/ 0 h 968"/>
                <a:gd name="T164" fmla="*/ 3044 w 3044"/>
                <a:gd name="T165" fmla="*/ 968 h 9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44" h="968">
                  <a:moveTo>
                    <a:pt x="2110" y="512"/>
                  </a:moveTo>
                  <a:lnTo>
                    <a:pt x="2085" y="529"/>
                  </a:lnTo>
                  <a:lnTo>
                    <a:pt x="2062" y="550"/>
                  </a:lnTo>
                  <a:lnTo>
                    <a:pt x="2043" y="574"/>
                  </a:lnTo>
                  <a:lnTo>
                    <a:pt x="2027" y="600"/>
                  </a:lnTo>
                  <a:lnTo>
                    <a:pt x="2016" y="628"/>
                  </a:lnTo>
                  <a:lnTo>
                    <a:pt x="2008" y="659"/>
                  </a:lnTo>
                  <a:lnTo>
                    <a:pt x="2006" y="691"/>
                  </a:lnTo>
                  <a:lnTo>
                    <a:pt x="2008" y="725"/>
                  </a:lnTo>
                  <a:lnTo>
                    <a:pt x="2017" y="757"/>
                  </a:lnTo>
                  <a:lnTo>
                    <a:pt x="2029" y="787"/>
                  </a:lnTo>
                  <a:lnTo>
                    <a:pt x="2046" y="814"/>
                  </a:lnTo>
                  <a:lnTo>
                    <a:pt x="2067" y="838"/>
                  </a:lnTo>
                  <a:lnTo>
                    <a:pt x="2091" y="859"/>
                  </a:lnTo>
                  <a:lnTo>
                    <a:pt x="2118" y="876"/>
                  </a:lnTo>
                  <a:lnTo>
                    <a:pt x="2148" y="888"/>
                  </a:lnTo>
                  <a:lnTo>
                    <a:pt x="2179" y="895"/>
                  </a:lnTo>
                  <a:lnTo>
                    <a:pt x="2214" y="899"/>
                  </a:lnTo>
                  <a:lnTo>
                    <a:pt x="2247" y="895"/>
                  </a:lnTo>
                  <a:lnTo>
                    <a:pt x="2279" y="888"/>
                  </a:lnTo>
                  <a:lnTo>
                    <a:pt x="2309" y="876"/>
                  </a:lnTo>
                  <a:lnTo>
                    <a:pt x="2336" y="859"/>
                  </a:lnTo>
                  <a:lnTo>
                    <a:pt x="2360" y="838"/>
                  </a:lnTo>
                  <a:lnTo>
                    <a:pt x="2380" y="814"/>
                  </a:lnTo>
                  <a:lnTo>
                    <a:pt x="2398" y="787"/>
                  </a:lnTo>
                  <a:lnTo>
                    <a:pt x="2411" y="757"/>
                  </a:lnTo>
                  <a:lnTo>
                    <a:pt x="2418" y="725"/>
                  </a:lnTo>
                  <a:lnTo>
                    <a:pt x="2421" y="691"/>
                  </a:lnTo>
                  <a:lnTo>
                    <a:pt x="2418" y="659"/>
                  </a:lnTo>
                  <a:lnTo>
                    <a:pt x="2411" y="628"/>
                  </a:lnTo>
                  <a:lnTo>
                    <a:pt x="2399" y="600"/>
                  </a:lnTo>
                  <a:lnTo>
                    <a:pt x="2384" y="573"/>
                  </a:lnTo>
                  <a:lnTo>
                    <a:pt x="2365" y="550"/>
                  </a:lnTo>
                  <a:lnTo>
                    <a:pt x="2343" y="529"/>
                  </a:lnTo>
                  <a:lnTo>
                    <a:pt x="2317" y="512"/>
                  </a:lnTo>
                  <a:lnTo>
                    <a:pt x="2317" y="691"/>
                  </a:lnTo>
                  <a:lnTo>
                    <a:pt x="2314" y="715"/>
                  </a:lnTo>
                  <a:lnTo>
                    <a:pt x="2307" y="736"/>
                  </a:lnTo>
                  <a:lnTo>
                    <a:pt x="2294" y="756"/>
                  </a:lnTo>
                  <a:lnTo>
                    <a:pt x="2279" y="772"/>
                  </a:lnTo>
                  <a:lnTo>
                    <a:pt x="2259" y="784"/>
                  </a:lnTo>
                  <a:lnTo>
                    <a:pt x="2237" y="792"/>
                  </a:lnTo>
                  <a:lnTo>
                    <a:pt x="2214" y="795"/>
                  </a:lnTo>
                  <a:lnTo>
                    <a:pt x="2190" y="792"/>
                  </a:lnTo>
                  <a:lnTo>
                    <a:pt x="2168" y="784"/>
                  </a:lnTo>
                  <a:lnTo>
                    <a:pt x="2149" y="772"/>
                  </a:lnTo>
                  <a:lnTo>
                    <a:pt x="2132" y="756"/>
                  </a:lnTo>
                  <a:lnTo>
                    <a:pt x="2120" y="736"/>
                  </a:lnTo>
                  <a:lnTo>
                    <a:pt x="2112" y="715"/>
                  </a:lnTo>
                  <a:lnTo>
                    <a:pt x="2110" y="691"/>
                  </a:lnTo>
                  <a:lnTo>
                    <a:pt x="2110" y="512"/>
                  </a:lnTo>
                  <a:close/>
                  <a:moveTo>
                    <a:pt x="726" y="512"/>
                  </a:moveTo>
                  <a:lnTo>
                    <a:pt x="701" y="529"/>
                  </a:lnTo>
                  <a:lnTo>
                    <a:pt x="678" y="550"/>
                  </a:lnTo>
                  <a:lnTo>
                    <a:pt x="659" y="574"/>
                  </a:lnTo>
                  <a:lnTo>
                    <a:pt x="644" y="600"/>
                  </a:lnTo>
                  <a:lnTo>
                    <a:pt x="632" y="628"/>
                  </a:lnTo>
                  <a:lnTo>
                    <a:pt x="625" y="659"/>
                  </a:lnTo>
                  <a:lnTo>
                    <a:pt x="623" y="691"/>
                  </a:lnTo>
                  <a:lnTo>
                    <a:pt x="625" y="725"/>
                  </a:lnTo>
                  <a:lnTo>
                    <a:pt x="633" y="757"/>
                  </a:lnTo>
                  <a:lnTo>
                    <a:pt x="646" y="787"/>
                  </a:lnTo>
                  <a:lnTo>
                    <a:pt x="662" y="814"/>
                  </a:lnTo>
                  <a:lnTo>
                    <a:pt x="683" y="838"/>
                  </a:lnTo>
                  <a:lnTo>
                    <a:pt x="708" y="859"/>
                  </a:lnTo>
                  <a:lnTo>
                    <a:pt x="735" y="876"/>
                  </a:lnTo>
                  <a:lnTo>
                    <a:pt x="764" y="888"/>
                  </a:lnTo>
                  <a:lnTo>
                    <a:pt x="796" y="895"/>
                  </a:lnTo>
                  <a:lnTo>
                    <a:pt x="830" y="899"/>
                  </a:lnTo>
                  <a:lnTo>
                    <a:pt x="864" y="895"/>
                  </a:lnTo>
                  <a:lnTo>
                    <a:pt x="895" y="888"/>
                  </a:lnTo>
                  <a:lnTo>
                    <a:pt x="926" y="876"/>
                  </a:lnTo>
                  <a:lnTo>
                    <a:pt x="953" y="859"/>
                  </a:lnTo>
                  <a:lnTo>
                    <a:pt x="977" y="838"/>
                  </a:lnTo>
                  <a:lnTo>
                    <a:pt x="997" y="814"/>
                  </a:lnTo>
                  <a:lnTo>
                    <a:pt x="1015" y="787"/>
                  </a:lnTo>
                  <a:lnTo>
                    <a:pt x="1027" y="757"/>
                  </a:lnTo>
                  <a:lnTo>
                    <a:pt x="1035" y="725"/>
                  </a:lnTo>
                  <a:lnTo>
                    <a:pt x="1038" y="691"/>
                  </a:lnTo>
                  <a:lnTo>
                    <a:pt x="1035" y="659"/>
                  </a:lnTo>
                  <a:lnTo>
                    <a:pt x="1027" y="628"/>
                  </a:lnTo>
                  <a:lnTo>
                    <a:pt x="1016" y="600"/>
                  </a:lnTo>
                  <a:lnTo>
                    <a:pt x="1000" y="573"/>
                  </a:lnTo>
                  <a:lnTo>
                    <a:pt x="981" y="550"/>
                  </a:lnTo>
                  <a:lnTo>
                    <a:pt x="959" y="529"/>
                  </a:lnTo>
                  <a:lnTo>
                    <a:pt x="934" y="512"/>
                  </a:lnTo>
                  <a:lnTo>
                    <a:pt x="934" y="691"/>
                  </a:lnTo>
                  <a:lnTo>
                    <a:pt x="931" y="715"/>
                  </a:lnTo>
                  <a:lnTo>
                    <a:pt x="923" y="736"/>
                  </a:lnTo>
                  <a:lnTo>
                    <a:pt x="911" y="756"/>
                  </a:lnTo>
                  <a:lnTo>
                    <a:pt x="895" y="772"/>
                  </a:lnTo>
                  <a:lnTo>
                    <a:pt x="875" y="784"/>
                  </a:lnTo>
                  <a:lnTo>
                    <a:pt x="853" y="792"/>
                  </a:lnTo>
                  <a:lnTo>
                    <a:pt x="830" y="795"/>
                  </a:lnTo>
                  <a:lnTo>
                    <a:pt x="806" y="792"/>
                  </a:lnTo>
                  <a:lnTo>
                    <a:pt x="784" y="784"/>
                  </a:lnTo>
                  <a:lnTo>
                    <a:pt x="765" y="772"/>
                  </a:lnTo>
                  <a:lnTo>
                    <a:pt x="748" y="756"/>
                  </a:lnTo>
                  <a:lnTo>
                    <a:pt x="737" y="736"/>
                  </a:lnTo>
                  <a:lnTo>
                    <a:pt x="728" y="715"/>
                  </a:lnTo>
                  <a:lnTo>
                    <a:pt x="726" y="691"/>
                  </a:lnTo>
                  <a:lnTo>
                    <a:pt x="726" y="512"/>
                  </a:lnTo>
                  <a:close/>
                  <a:moveTo>
                    <a:pt x="830" y="0"/>
                  </a:moveTo>
                  <a:lnTo>
                    <a:pt x="853" y="3"/>
                  </a:lnTo>
                  <a:lnTo>
                    <a:pt x="875" y="10"/>
                  </a:lnTo>
                  <a:lnTo>
                    <a:pt x="895" y="23"/>
                  </a:lnTo>
                  <a:lnTo>
                    <a:pt x="911" y="39"/>
                  </a:lnTo>
                  <a:lnTo>
                    <a:pt x="923" y="58"/>
                  </a:lnTo>
                  <a:lnTo>
                    <a:pt x="931" y="80"/>
                  </a:lnTo>
                  <a:lnTo>
                    <a:pt x="934" y="104"/>
                  </a:lnTo>
                  <a:lnTo>
                    <a:pt x="934" y="415"/>
                  </a:lnTo>
                  <a:lnTo>
                    <a:pt x="2110" y="415"/>
                  </a:lnTo>
                  <a:lnTo>
                    <a:pt x="2110" y="104"/>
                  </a:lnTo>
                  <a:lnTo>
                    <a:pt x="2112" y="80"/>
                  </a:lnTo>
                  <a:lnTo>
                    <a:pt x="2120" y="58"/>
                  </a:lnTo>
                  <a:lnTo>
                    <a:pt x="2132" y="39"/>
                  </a:lnTo>
                  <a:lnTo>
                    <a:pt x="2149" y="23"/>
                  </a:lnTo>
                  <a:lnTo>
                    <a:pt x="2168" y="10"/>
                  </a:lnTo>
                  <a:lnTo>
                    <a:pt x="2190" y="3"/>
                  </a:lnTo>
                  <a:lnTo>
                    <a:pt x="2214" y="0"/>
                  </a:lnTo>
                  <a:lnTo>
                    <a:pt x="2237" y="3"/>
                  </a:lnTo>
                  <a:lnTo>
                    <a:pt x="2259" y="10"/>
                  </a:lnTo>
                  <a:lnTo>
                    <a:pt x="2279" y="23"/>
                  </a:lnTo>
                  <a:lnTo>
                    <a:pt x="2294" y="39"/>
                  </a:lnTo>
                  <a:lnTo>
                    <a:pt x="2307" y="58"/>
                  </a:lnTo>
                  <a:lnTo>
                    <a:pt x="2314" y="80"/>
                  </a:lnTo>
                  <a:lnTo>
                    <a:pt x="2317" y="104"/>
                  </a:lnTo>
                  <a:lnTo>
                    <a:pt x="2317" y="415"/>
                  </a:lnTo>
                  <a:lnTo>
                    <a:pt x="2767" y="415"/>
                  </a:lnTo>
                  <a:lnTo>
                    <a:pt x="2808" y="418"/>
                  </a:lnTo>
                  <a:lnTo>
                    <a:pt x="2847" y="426"/>
                  </a:lnTo>
                  <a:lnTo>
                    <a:pt x="2883" y="441"/>
                  </a:lnTo>
                  <a:lnTo>
                    <a:pt x="2917" y="460"/>
                  </a:lnTo>
                  <a:lnTo>
                    <a:pt x="2948" y="484"/>
                  </a:lnTo>
                  <a:lnTo>
                    <a:pt x="2976" y="511"/>
                  </a:lnTo>
                  <a:lnTo>
                    <a:pt x="2999" y="542"/>
                  </a:lnTo>
                  <a:lnTo>
                    <a:pt x="3018" y="577"/>
                  </a:lnTo>
                  <a:lnTo>
                    <a:pt x="3031" y="614"/>
                  </a:lnTo>
                  <a:lnTo>
                    <a:pt x="3041" y="653"/>
                  </a:lnTo>
                  <a:lnTo>
                    <a:pt x="3044" y="694"/>
                  </a:lnTo>
                  <a:lnTo>
                    <a:pt x="3044" y="968"/>
                  </a:lnTo>
                  <a:lnTo>
                    <a:pt x="0" y="968"/>
                  </a:lnTo>
                  <a:lnTo>
                    <a:pt x="0" y="694"/>
                  </a:lnTo>
                  <a:lnTo>
                    <a:pt x="2" y="653"/>
                  </a:lnTo>
                  <a:lnTo>
                    <a:pt x="12" y="614"/>
                  </a:lnTo>
                  <a:lnTo>
                    <a:pt x="25" y="577"/>
                  </a:lnTo>
                  <a:lnTo>
                    <a:pt x="44" y="542"/>
                  </a:lnTo>
                  <a:lnTo>
                    <a:pt x="67" y="511"/>
                  </a:lnTo>
                  <a:lnTo>
                    <a:pt x="94" y="484"/>
                  </a:lnTo>
                  <a:lnTo>
                    <a:pt x="126" y="460"/>
                  </a:lnTo>
                  <a:lnTo>
                    <a:pt x="159" y="441"/>
                  </a:lnTo>
                  <a:lnTo>
                    <a:pt x="196" y="426"/>
                  </a:lnTo>
                  <a:lnTo>
                    <a:pt x="236" y="418"/>
                  </a:lnTo>
                  <a:lnTo>
                    <a:pt x="277" y="415"/>
                  </a:lnTo>
                  <a:lnTo>
                    <a:pt x="726" y="415"/>
                  </a:lnTo>
                  <a:lnTo>
                    <a:pt x="726" y="104"/>
                  </a:lnTo>
                  <a:lnTo>
                    <a:pt x="728" y="80"/>
                  </a:lnTo>
                  <a:lnTo>
                    <a:pt x="737" y="58"/>
                  </a:lnTo>
                  <a:lnTo>
                    <a:pt x="748" y="39"/>
                  </a:lnTo>
                  <a:lnTo>
                    <a:pt x="765" y="23"/>
                  </a:lnTo>
                  <a:lnTo>
                    <a:pt x="784" y="10"/>
                  </a:lnTo>
                  <a:lnTo>
                    <a:pt x="806" y="3"/>
                  </a:lnTo>
                  <a:lnTo>
                    <a:pt x="8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614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639" y="1336189"/>
            <a:ext cx="4273519" cy="408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9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4034BEE3-566C-4068-A777-C3A4762E861B}" type="slidenum">
              <a:rPr lang="en-GB" smtClean="0"/>
              <a:pPr/>
              <a:t>7</a:t>
            </a:fld>
            <a:endParaRPr lang="en-GB" dirty="0"/>
          </a:p>
        </p:txBody>
      </p:sp>
      <p:sp>
        <p:nvSpPr>
          <p:cNvPr id="12" name="Rectangle 11"/>
          <p:cNvSpPr/>
          <p:nvPr/>
        </p:nvSpPr>
        <p:spPr>
          <a:xfrm>
            <a:off x="358219" y="2890391"/>
            <a:ext cx="11468656" cy="1569660"/>
          </a:xfrm>
          <a:prstGeom prst="rect">
            <a:avLst/>
          </a:prstGeom>
        </p:spPr>
        <p:txBody>
          <a:bodyPr wrap="square">
            <a:spAutoFit/>
          </a:bodyPr>
          <a:lstStyle/>
          <a:p>
            <a:pPr algn="ctr"/>
            <a:r>
              <a:rPr lang="en-IN" sz="3200" b="1" i="1" dirty="0">
                <a:effectLst>
                  <a:outerShdw blurRad="38100" dist="38100" dir="2700000" algn="tl">
                    <a:srgbClr val="000000">
                      <a:alpha val="43137"/>
                    </a:srgbClr>
                  </a:outerShdw>
                </a:effectLst>
              </a:rPr>
              <a:t>All these cultures, are so deep rooted in tradition and beliefs, there is an inevitable clash of  “Culture vs. Modernity</a:t>
            </a:r>
            <a:r>
              <a:rPr lang="en-IN" sz="3200" b="1" i="1" dirty="0" smtClean="0">
                <a:effectLst>
                  <a:outerShdw blurRad="38100" dist="38100" dir="2700000" algn="tl">
                    <a:srgbClr val="000000">
                      <a:alpha val="43137"/>
                    </a:srgbClr>
                  </a:outerShdw>
                </a:effectLst>
              </a:rPr>
              <a:t>”</a:t>
            </a:r>
            <a:endParaRPr lang="en-ZA"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513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70</a:t>
            </a:fld>
            <a:endParaRPr lang="en-GB" dirty="0">
              <a:solidFill>
                <a:srgbClr val="717171"/>
              </a:solidFill>
            </a:endParaRPr>
          </a:p>
        </p:txBody>
      </p:sp>
      <p:sp>
        <p:nvSpPr>
          <p:cNvPr id="5" name="TextBox 4"/>
          <p:cNvSpPr txBox="1"/>
          <p:nvPr/>
        </p:nvSpPr>
        <p:spPr>
          <a:xfrm>
            <a:off x="1045030" y="753064"/>
            <a:ext cx="8163044" cy="215444"/>
          </a:xfrm>
          <a:prstGeom prst="rect">
            <a:avLst/>
          </a:prstGeom>
          <a:noFill/>
        </p:spPr>
        <p:txBody>
          <a:bodyPr wrap="square" lIns="0" tIns="0" rIns="0" bIns="0" rtlCol="0">
            <a:spAutoFit/>
          </a:bodyPr>
          <a:lstStyle/>
          <a:p>
            <a:r>
              <a:rPr lang="en-ZA" sz="1400" b="1" i="1" dirty="0" smtClean="0">
                <a:solidFill>
                  <a:srgbClr val="E5007E">
                    <a:lumMod val="50000"/>
                  </a:srgbClr>
                </a:solidFill>
              </a:rPr>
              <a:t>Multiple and impulsive sexual encounters makes her vulnerable in-the-moment</a:t>
            </a:r>
          </a:p>
        </p:txBody>
      </p:sp>
      <p:sp>
        <p:nvSpPr>
          <p:cNvPr id="6" name="Rectangle 5"/>
          <p:cNvSpPr/>
          <p:nvPr/>
        </p:nvSpPr>
        <p:spPr>
          <a:xfrm>
            <a:off x="3714950" y="1331354"/>
            <a:ext cx="1894382"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smtClean="0">
                <a:solidFill>
                  <a:srgbClr val="FFFFFF"/>
                </a:solidFill>
              </a:rPr>
              <a:t>Vulnerabilities</a:t>
            </a:r>
            <a:endParaRPr lang="en-ZA" sz="1400" b="1" dirty="0">
              <a:solidFill>
                <a:srgbClr val="FFFFFF"/>
              </a:solidFill>
            </a:endParaRPr>
          </a:p>
        </p:txBody>
      </p:sp>
      <p:sp>
        <p:nvSpPr>
          <p:cNvPr id="7" name="noun_project_0478.eps"/>
          <p:cNvSpPr>
            <a:spLocks/>
          </p:cNvSpPr>
          <p:nvPr/>
        </p:nvSpPr>
        <p:spPr bwMode="auto">
          <a:xfrm>
            <a:off x="3245780" y="1074060"/>
            <a:ext cx="404944" cy="614758"/>
          </a:xfrm>
          <a:custGeom>
            <a:avLst/>
            <a:gdLst>
              <a:gd name="T0" fmla="*/ 18195193 w 1964"/>
              <a:gd name="T1" fmla="*/ 0 h 3458"/>
              <a:gd name="T2" fmla="*/ 39184712 w 1964"/>
              <a:gd name="T3" fmla="*/ 0 h 3458"/>
              <a:gd name="T4" fmla="*/ 39526205 w 1964"/>
              <a:gd name="T5" fmla="*/ 93256 h 3458"/>
              <a:gd name="T6" fmla="*/ 39743648 w 1964"/>
              <a:gd name="T7" fmla="*/ 279767 h 3458"/>
              <a:gd name="T8" fmla="*/ 39898888 w 1964"/>
              <a:gd name="T9" fmla="*/ 528332 h 3458"/>
              <a:gd name="T10" fmla="*/ 60919596 w 1964"/>
              <a:gd name="T11" fmla="*/ 54819928 h 3458"/>
              <a:gd name="T12" fmla="*/ 60981622 w 1964"/>
              <a:gd name="T13" fmla="*/ 55161749 h 3458"/>
              <a:gd name="T14" fmla="*/ 60795369 w 1964"/>
              <a:gd name="T15" fmla="*/ 55472542 h 3458"/>
              <a:gd name="T16" fmla="*/ 60546914 w 1964"/>
              <a:gd name="T17" fmla="*/ 55659054 h 3458"/>
              <a:gd name="T18" fmla="*/ 60205420 w 1964"/>
              <a:gd name="T19" fmla="*/ 55752310 h 3458"/>
              <a:gd name="T20" fmla="*/ 30397684 w 1964"/>
              <a:gd name="T21" fmla="*/ 55752310 h 3458"/>
              <a:gd name="T22" fmla="*/ 37197600 w 1964"/>
              <a:gd name="T23" fmla="*/ 73341861 h 3458"/>
              <a:gd name="T24" fmla="*/ 39743648 w 1964"/>
              <a:gd name="T25" fmla="*/ 79868001 h 3458"/>
              <a:gd name="T26" fmla="*/ 39743648 w 1964"/>
              <a:gd name="T27" fmla="*/ 79868001 h 3458"/>
              <a:gd name="T28" fmla="*/ 42134455 w 1964"/>
              <a:gd name="T29" fmla="*/ 78904593 h 3458"/>
              <a:gd name="T30" fmla="*/ 45177237 w 1964"/>
              <a:gd name="T31" fmla="*/ 77754850 h 3458"/>
              <a:gd name="T32" fmla="*/ 45518906 w 1964"/>
              <a:gd name="T33" fmla="*/ 77723647 h 3458"/>
              <a:gd name="T34" fmla="*/ 45767185 w 1964"/>
              <a:gd name="T35" fmla="*/ 77816903 h 3458"/>
              <a:gd name="T36" fmla="*/ 46015640 w 1964"/>
              <a:gd name="T37" fmla="*/ 78065644 h 3458"/>
              <a:gd name="T38" fmla="*/ 46108855 w 1964"/>
              <a:gd name="T39" fmla="*/ 78345235 h 3458"/>
              <a:gd name="T40" fmla="*/ 46108855 w 1964"/>
              <a:gd name="T41" fmla="*/ 78687055 h 3458"/>
              <a:gd name="T42" fmla="*/ 39619420 w 1964"/>
              <a:gd name="T43" fmla="*/ 106905118 h 3458"/>
              <a:gd name="T44" fmla="*/ 39495193 w 1964"/>
              <a:gd name="T45" fmla="*/ 107153683 h 3458"/>
              <a:gd name="T46" fmla="*/ 39277927 w 1964"/>
              <a:gd name="T47" fmla="*/ 107340194 h 3458"/>
              <a:gd name="T48" fmla="*/ 39060484 w 1964"/>
              <a:gd name="T49" fmla="*/ 107433450 h 3458"/>
              <a:gd name="T50" fmla="*/ 38750004 w 1964"/>
              <a:gd name="T51" fmla="*/ 107464477 h 3458"/>
              <a:gd name="T52" fmla="*/ 38532738 w 1964"/>
              <a:gd name="T53" fmla="*/ 107371221 h 3458"/>
              <a:gd name="T54" fmla="*/ 14655501 w 1964"/>
              <a:gd name="T55" fmla="*/ 90869359 h 3458"/>
              <a:gd name="T56" fmla="*/ 14407046 w 1964"/>
              <a:gd name="T57" fmla="*/ 90620795 h 3458"/>
              <a:gd name="T58" fmla="*/ 14313831 w 1964"/>
              <a:gd name="T59" fmla="*/ 90310001 h 3458"/>
              <a:gd name="T60" fmla="*/ 14345020 w 1964"/>
              <a:gd name="T61" fmla="*/ 89999207 h 3458"/>
              <a:gd name="T62" fmla="*/ 14531273 w 1964"/>
              <a:gd name="T63" fmla="*/ 89719440 h 3458"/>
              <a:gd name="T64" fmla="*/ 14841754 w 1964"/>
              <a:gd name="T65" fmla="*/ 89532929 h 3458"/>
              <a:gd name="T66" fmla="*/ 18753952 w 1964"/>
              <a:gd name="T67" fmla="*/ 88010163 h 3458"/>
              <a:gd name="T68" fmla="*/ 20120279 w 1964"/>
              <a:gd name="T69" fmla="*/ 87450804 h 3458"/>
              <a:gd name="T70" fmla="*/ 18722939 w 1964"/>
              <a:gd name="T71" fmla="*/ 83814888 h 3458"/>
              <a:gd name="T72" fmla="*/ 11736771 w 1964"/>
              <a:gd name="T73" fmla="*/ 65790084 h 3458"/>
              <a:gd name="T74" fmla="*/ 31013 w 1964"/>
              <a:gd name="T75" fmla="*/ 35645382 h 3458"/>
              <a:gd name="T76" fmla="*/ 0 w 1964"/>
              <a:gd name="T77" fmla="*/ 35334588 h 3458"/>
              <a:gd name="T78" fmla="*/ 155240 w 1964"/>
              <a:gd name="T79" fmla="*/ 35023794 h 3458"/>
              <a:gd name="T80" fmla="*/ 434708 w 1964"/>
              <a:gd name="T81" fmla="*/ 34806256 h 3458"/>
              <a:gd name="T82" fmla="*/ 745189 w 1964"/>
              <a:gd name="T83" fmla="*/ 34744203 h 3458"/>
              <a:gd name="T84" fmla="*/ 30583938 w 1964"/>
              <a:gd name="T85" fmla="*/ 34744203 h 3458"/>
              <a:gd name="T86" fmla="*/ 17481017 w 1964"/>
              <a:gd name="T87" fmla="*/ 932381 h 3458"/>
              <a:gd name="T88" fmla="*/ 17418815 w 1964"/>
              <a:gd name="T89" fmla="*/ 621588 h 3458"/>
              <a:gd name="T90" fmla="*/ 17543042 w 1964"/>
              <a:gd name="T91" fmla="*/ 341820 h 3458"/>
              <a:gd name="T92" fmla="*/ 17760484 w 1964"/>
              <a:gd name="T93" fmla="*/ 186512 h 3458"/>
              <a:gd name="T94" fmla="*/ 17822510 w 1964"/>
              <a:gd name="T95" fmla="*/ 124282 h 3458"/>
              <a:gd name="T96" fmla="*/ 17915725 w 1964"/>
              <a:gd name="T97" fmla="*/ 62229 h 3458"/>
              <a:gd name="T98" fmla="*/ 18070965 w 1964"/>
              <a:gd name="T99" fmla="*/ 0 h 3458"/>
              <a:gd name="T100" fmla="*/ 18195193 w 1964"/>
              <a:gd name="T101" fmla="*/ 0 h 34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3458"/>
              <a:gd name="T155" fmla="*/ 1964 w 1964"/>
              <a:gd name="T156" fmla="*/ 3458 h 34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3458">
                <a:moveTo>
                  <a:pt x="586" y="0"/>
                </a:moveTo>
                <a:lnTo>
                  <a:pt x="1262" y="0"/>
                </a:lnTo>
                <a:lnTo>
                  <a:pt x="1273" y="3"/>
                </a:lnTo>
                <a:lnTo>
                  <a:pt x="1280" y="9"/>
                </a:lnTo>
                <a:lnTo>
                  <a:pt x="1285" y="17"/>
                </a:lnTo>
                <a:lnTo>
                  <a:pt x="1962" y="1764"/>
                </a:lnTo>
                <a:lnTo>
                  <a:pt x="1964" y="1775"/>
                </a:lnTo>
                <a:lnTo>
                  <a:pt x="1958" y="1785"/>
                </a:lnTo>
                <a:lnTo>
                  <a:pt x="1950" y="1791"/>
                </a:lnTo>
                <a:lnTo>
                  <a:pt x="1939" y="1794"/>
                </a:lnTo>
                <a:lnTo>
                  <a:pt x="979" y="1794"/>
                </a:lnTo>
                <a:lnTo>
                  <a:pt x="1198" y="2360"/>
                </a:lnTo>
                <a:lnTo>
                  <a:pt x="1280" y="2570"/>
                </a:lnTo>
                <a:lnTo>
                  <a:pt x="1357" y="2539"/>
                </a:lnTo>
                <a:lnTo>
                  <a:pt x="1455" y="2502"/>
                </a:lnTo>
                <a:lnTo>
                  <a:pt x="1466" y="2501"/>
                </a:lnTo>
                <a:lnTo>
                  <a:pt x="1474" y="2504"/>
                </a:lnTo>
                <a:lnTo>
                  <a:pt x="1482" y="2512"/>
                </a:lnTo>
                <a:lnTo>
                  <a:pt x="1485" y="2521"/>
                </a:lnTo>
                <a:lnTo>
                  <a:pt x="1485" y="2532"/>
                </a:lnTo>
                <a:lnTo>
                  <a:pt x="1276" y="3440"/>
                </a:lnTo>
                <a:lnTo>
                  <a:pt x="1272" y="3448"/>
                </a:lnTo>
                <a:lnTo>
                  <a:pt x="1265" y="3454"/>
                </a:lnTo>
                <a:lnTo>
                  <a:pt x="1258" y="3457"/>
                </a:lnTo>
                <a:lnTo>
                  <a:pt x="1248" y="3458"/>
                </a:lnTo>
                <a:lnTo>
                  <a:pt x="1241" y="3455"/>
                </a:lnTo>
                <a:lnTo>
                  <a:pt x="472" y="2924"/>
                </a:lnTo>
                <a:lnTo>
                  <a:pt x="464" y="2916"/>
                </a:lnTo>
                <a:lnTo>
                  <a:pt x="461" y="2906"/>
                </a:lnTo>
                <a:lnTo>
                  <a:pt x="462" y="2896"/>
                </a:lnTo>
                <a:lnTo>
                  <a:pt x="468" y="2887"/>
                </a:lnTo>
                <a:lnTo>
                  <a:pt x="478" y="2881"/>
                </a:lnTo>
                <a:lnTo>
                  <a:pt x="604" y="2832"/>
                </a:lnTo>
                <a:lnTo>
                  <a:pt x="648" y="2814"/>
                </a:lnTo>
                <a:lnTo>
                  <a:pt x="603" y="2697"/>
                </a:lnTo>
                <a:lnTo>
                  <a:pt x="378" y="2117"/>
                </a:lnTo>
                <a:lnTo>
                  <a:pt x="1" y="1147"/>
                </a:lnTo>
                <a:lnTo>
                  <a:pt x="0" y="1137"/>
                </a:lnTo>
                <a:lnTo>
                  <a:pt x="5" y="1127"/>
                </a:lnTo>
                <a:lnTo>
                  <a:pt x="14" y="1120"/>
                </a:lnTo>
                <a:lnTo>
                  <a:pt x="24" y="1118"/>
                </a:lnTo>
                <a:lnTo>
                  <a:pt x="985" y="1118"/>
                </a:lnTo>
                <a:lnTo>
                  <a:pt x="563" y="30"/>
                </a:lnTo>
                <a:lnTo>
                  <a:pt x="561" y="20"/>
                </a:lnTo>
                <a:lnTo>
                  <a:pt x="565" y="11"/>
                </a:lnTo>
                <a:lnTo>
                  <a:pt x="572" y="6"/>
                </a:lnTo>
                <a:lnTo>
                  <a:pt x="574" y="4"/>
                </a:lnTo>
                <a:lnTo>
                  <a:pt x="577" y="2"/>
                </a:lnTo>
                <a:lnTo>
                  <a:pt x="582" y="0"/>
                </a:lnTo>
                <a:lnTo>
                  <a:pt x="586" y="0"/>
                </a:lnTo>
                <a:close/>
              </a:path>
            </a:pathLst>
          </a:custGeom>
          <a:solidFill>
            <a:schemeClr val="bg2">
              <a:lumMod val="50000"/>
            </a:schemeClr>
          </a:solidFill>
          <a:ln>
            <a:solidFill>
              <a:schemeClr val="bg1"/>
            </a:solidFill>
          </a:ln>
        </p:spPr>
        <p:txBody>
          <a:bodyPr/>
          <a:lstStyle/>
          <a:p>
            <a:endParaRPr lang="en-ZA" dirty="0">
              <a:solidFill>
                <a:srgbClr val="717171"/>
              </a:solidFill>
            </a:endParaRPr>
          </a:p>
        </p:txBody>
      </p:sp>
      <p:sp>
        <p:nvSpPr>
          <p:cNvPr id="8" name="Arc 7"/>
          <p:cNvSpPr/>
          <p:nvPr/>
        </p:nvSpPr>
        <p:spPr>
          <a:xfrm>
            <a:off x="-1345840" y="1496360"/>
            <a:ext cx="4885874" cy="2460600"/>
          </a:xfrm>
          <a:prstGeom prst="arc">
            <a:avLst>
              <a:gd name="adj1" fmla="val 13449730"/>
              <a:gd name="adj2" fmla="val 8126018"/>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solidFill>
                <a:srgbClr val="717171"/>
              </a:solidFill>
            </a:endParaRPr>
          </a:p>
        </p:txBody>
      </p:sp>
      <p:graphicFrame>
        <p:nvGraphicFramePr>
          <p:cNvPr id="9" name="Diagram 8"/>
          <p:cNvGraphicFramePr/>
          <p:nvPr>
            <p:extLst/>
          </p:nvPr>
        </p:nvGraphicFramePr>
        <p:xfrm>
          <a:off x="2802188" y="1513117"/>
          <a:ext cx="8862940" cy="260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109974" y="4690336"/>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Relevant Initiatives</a:t>
            </a:r>
            <a:endParaRPr lang="en-ZA" sz="1400" dirty="0">
              <a:solidFill>
                <a:srgbClr val="FFFFFF"/>
              </a:solidFill>
            </a:endParaRPr>
          </a:p>
        </p:txBody>
      </p:sp>
      <p:sp>
        <p:nvSpPr>
          <p:cNvPr id="11" name="Rectangle 10"/>
          <p:cNvSpPr/>
          <p:nvPr/>
        </p:nvSpPr>
        <p:spPr>
          <a:xfrm>
            <a:off x="5688004" y="4703627"/>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Communication &amp; Messaging</a:t>
            </a:r>
            <a:endParaRPr lang="en-ZA" sz="1400" dirty="0">
              <a:solidFill>
                <a:srgbClr val="FFFFFF"/>
              </a:solidFill>
            </a:endParaRPr>
          </a:p>
        </p:txBody>
      </p:sp>
      <p:grpSp>
        <p:nvGrpSpPr>
          <p:cNvPr id="12" name="Group 11"/>
          <p:cNvGrpSpPr/>
          <p:nvPr/>
        </p:nvGrpSpPr>
        <p:grpSpPr>
          <a:xfrm>
            <a:off x="4659951" y="4495554"/>
            <a:ext cx="1054100" cy="592138"/>
            <a:chOff x="800100" y="1273175"/>
            <a:chExt cx="4868863" cy="3275013"/>
          </a:xfrm>
          <a:solidFill>
            <a:schemeClr val="bg2">
              <a:lumMod val="50000"/>
            </a:schemeClr>
          </a:solidFill>
        </p:grpSpPr>
        <p:sp>
          <p:nvSpPr>
            <p:cNvPr id="13" name="Freeform 5"/>
            <p:cNvSpPr>
              <a:spLocks/>
            </p:cNvSpPr>
            <p:nvPr/>
          </p:nvSpPr>
          <p:spPr bwMode="auto">
            <a:xfrm>
              <a:off x="800100" y="1273175"/>
              <a:ext cx="2838450" cy="2665413"/>
            </a:xfrm>
            <a:custGeom>
              <a:avLst/>
              <a:gdLst/>
              <a:ahLst/>
              <a:cxnLst>
                <a:cxn ang="0">
                  <a:pos x="513" y="569"/>
                </a:cxn>
                <a:cxn ang="0">
                  <a:pos x="385" y="690"/>
                </a:cxn>
                <a:cxn ang="0">
                  <a:pos x="340" y="669"/>
                </a:cxn>
                <a:cxn ang="0">
                  <a:pos x="354" y="546"/>
                </a:cxn>
                <a:cxn ang="0">
                  <a:pos x="454" y="0"/>
                </a:cxn>
                <a:cxn ang="0">
                  <a:pos x="755" y="166"/>
                </a:cxn>
                <a:cxn ang="0">
                  <a:pos x="490" y="441"/>
                </a:cxn>
                <a:cxn ang="0">
                  <a:pos x="513" y="569"/>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6"/>
            <p:cNvSpPr>
              <a:spLocks noEditPoints="1"/>
            </p:cNvSpPr>
            <p:nvPr/>
          </p:nvSpPr>
          <p:spPr bwMode="auto">
            <a:xfrm>
              <a:off x="2547938" y="1978025"/>
              <a:ext cx="3121025" cy="2570163"/>
            </a:xfrm>
            <a:custGeom>
              <a:avLst/>
              <a:gdLst/>
              <a:ahLst/>
              <a:cxnLst>
                <a:cxn ang="0">
                  <a:pos x="257" y="254"/>
                </a:cxn>
                <a:cxn ang="0">
                  <a:pos x="257" y="322"/>
                </a:cxn>
                <a:cxn ang="0">
                  <a:pos x="257" y="254"/>
                </a:cxn>
                <a:cxn ang="0">
                  <a:pos x="380" y="254"/>
                </a:cxn>
                <a:cxn ang="0">
                  <a:pos x="380" y="322"/>
                </a:cxn>
                <a:cxn ang="0">
                  <a:pos x="380" y="254"/>
                </a:cxn>
                <a:cxn ang="0">
                  <a:pos x="504" y="254"/>
                </a:cxn>
                <a:cxn ang="0">
                  <a:pos x="504" y="322"/>
                </a:cxn>
                <a:cxn ang="0">
                  <a:pos x="504" y="254"/>
                </a:cxn>
                <a:cxn ang="0">
                  <a:pos x="480" y="520"/>
                </a:cxn>
                <a:cxn ang="0">
                  <a:pos x="494" y="643"/>
                </a:cxn>
                <a:cxn ang="0">
                  <a:pos x="449" y="664"/>
                </a:cxn>
                <a:cxn ang="0">
                  <a:pos x="303" y="526"/>
                </a:cxn>
                <a:cxn ang="0">
                  <a:pos x="74" y="369"/>
                </a:cxn>
                <a:cxn ang="0">
                  <a:pos x="380" y="0"/>
                </a:cxn>
                <a:cxn ang="0">
                  <a:pos x="480" y="520"/>
                </a:cxn>
                <a:cxn ang="0">
                  <a:pos x="434" y="578"/>
                </a:cxn>
                <a:cxn ang="0">
                  <a:pos x="425" y="503"/>
                </a:cxn>
                <a:cxn ang="0">
                  <a:pos x="425" y="503"/>
                </a:cxn>
                <a:cxn ang="0">
                  <a:pos x="446" y="475"/>
                </a:cxn>
                <a:cxn ang="0">
                  <a:pos x="380" y="52"/>
                </a:cxn>
                <a:cxn ang="0">
                  <a:pos x="315" y="475"/>
                </a:cxn>
                <a:cxn ang="0">
                  <a:pos x="332" y="483"/>
                </a:cxn>
                <a:cxn ang="0">
                  <a:pos x="434" y="578"/>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grpSp>
        <p:nvGrpSpPr>
          <p:cNvPr id="15" name="noun_project_0826.eps"/>
          <p:cNvGrpSpPr>
            <a:grpSpLocks/>
          </p:cNvGrpSpPr>
          <p:nvPr/>
        </p:nvGrpSpPr>
        <p:grpSpPr bwMode="auto">
          <a:xfrm>
            <a:off x="463582" y="4404592"/>
            <a:ext cx="671793" cy="694566"/>
            <a:chOff x="4044" y="2501"/>
            <a:chExt cx="290" cy="364"/>
          </a:xfrm>
          <a:solidFill>
            <a:schemeClr val="bg2">
              <a:lumMod val="50000"/>
            </a:schemeClr>
          </a:solidFill>
        </p:grpSpPr>
        <p:sp>
          <p:nvSpPr>
            <p:cNvPr id="16" name="Freeform 280"/>
            <p:cNvSpPr>
              <a:spLocks/>
            </p:cNvSpPr>
            <p:nvPr/>
          </p:nvSpPr>
          <p:spPr bwMode="auto">
            <a:xfrm>
              <a:off x="4161" y="2605"/>
              <a:ext cx="54" cy="54"/>
            </a:xfrm>
            <a:custGeom>
              <a:avLst/>
              <a:gdLst>
                <a:gd name="T0" fmla="*/ 3 w 486"/>
                <a:gd name="T1" fmla="*/ 0 h 485"/>
                <a:gd name="T2" fmla="*/ 4 w 486"/>
                <a:gd name="T3" fmla="*/ 0 h 485"/>
                <a:gd name="T4" fmla="*/ 4 w 486"/>
                <a:gd name="T5" fmla="*/ 0 h 485"/>
                <a:gd name="T6" fmla="*/ 4 w 486"/>
                <a:gd name="T7" fmla="*/ 0 h 485"/>
                <a:gd name="T8" fmla="*/ 5 w 486"/>
                <a:gd name="T9" fmla="*/ 1 h 485"/>
                <a:gd name="T10" fmla="*/ 5 w 486"/>
                <a:gd name="T11" fmla="*/ 1 h 485"/>
                <a:gd name="T12" fmla="*/ 5 w 486"/>
                <a:gd name="T13" fmla="*/ 1 h 485"/>
                <a:gd name="T14" fmla="*/ 6 w 486"/>
                <a:gd name="T15" fmla="*/ 2 h 485"/>
                <a:gd name="T16" fmla="*/ 6 w 486"/>
                <a:gd name="T17" fmla="*/ 2 h 485"/>
                <a:gd name="T18" fmla="*/ 6 w 486"/>
                <a:gd name="T19" fmla="*/ 2 h 485"/>
                <a:gd name="T20" fmla="*/ 6 w 486"/>
                <a:gd name="T21" fmla="*/ 3 h 485"/>
                <a:gd name="T22" fmla="*/ 6 w 486"/>
                <a:gd name="T23" fmla="*/ 3 h 485"/>
                <a:gd name="T24" fmla="*/ 6 w 486"/>
                <a:gd name="T25" fmla="*/ 4 h 485"/>
                <a:gd name="T26" fmla="*/ 6 w 486"/>
                <a:gd name="T27" fmla="*/ 4 h 485"/>
                <a:gd name="T28" fmla="*/ 6 w 486"/>
                <a:gd name="T29" fmla="*/ 5 h 485"/>
                <a:gd name="T30" fmla="*/ 5 w 486"/>
                <a:gd name="T31" fmla="*/ 5 h 485"/>
                <a:gd name="T32" fmla="*/ 5 w 486"/>
                <a:gd name="T33" fmla="*/ 5 h 485"/>
                <a:gd name="T34" fmla="*/ 5 w 486"/>
                <a:gd name="T35" fmla="*/ 6 h 485"/>
                <a:gd name="T36" fmla="*/ 4 w 486"/>
                <a:gd name="T37" fmla="*/ 6 h 485"/>
                <a:gd name="T38" fmla="*/ 4 w 486"/>
                <a:gd name="T39" fmla="*/ 6 h 485"/>
                <a:gd name="T40" fmla="*/ 3 w 486"/>
                <a:gd name="T41" fmla="*/ 6 h 485"/>
                <a:gd name="T42" fmla="*/ 3 w 486"/>
                <a:gd name="T43" fmla="*/ 6 h 485"/>
                <a:gd name="T44" fmla="*/ 3 w 486"/>
                <a:gd name="T45" fmla="*/ 6 h 485"/>
                <a:gd name="T46" fmla="*/ 2 w 486"/>
                <a:gd name="T47" fmla="*/ 6 h 485"/>
                <a:gd name="T48" fmla="*/ 2 w 486"/>
                <a:gd name="T49" fmla="*/ 6 h 485"/>
                <a:gd name="T50" fmla="*/ 1 w 486"/>
                <a:gd name="T51" fmla="*/ 6 h 485"/>
                <a:gd name="T52" fmla="*/ 1 w 486"/>
                <a:gd name="T53" fmla="*/ 5 h 485"/>
                <a:gd name="T54" fmla="*/ 1 w 486"/>
                <a:gd name="T55" fmla="*/ 5 h 485"/>
                <a:gd name="T56" fmla="*/ 0 w 486"/>
                <a:gd name="T57" fmla="*/ 5 h 485"/>
                <a:gd name="T58" fmla="*/ 0 w 486"/>
                <a:gd name="T59" fmla="*/ 4 h 485"/>
                <a:gd name="T60" fmla="*/ 0 w 486"/>
                <a:gd name="T61" fmla="*/ 4 h 485"/>
                <a:gd name="T62" fmla="*/ 0 w 486"/>
                <a:gd name="T63" fmla="*/ 3 h 485"/>
                <a:gd name="T64" fmla="*/ 0 w 486"/>
                <a:gd name="T65" fmla="*/ 3 h 485"/>
                <a:gd name="T66" fmla="*/ 0 w 486"/>
                <a:gd name="T67" fmla="*/ 3 h 485"/>
                <a:gd name="T68" fmla="*/ 0 w 486"/>
                <a:gd name="T69" fmla="*/ 2 h 485"/>
                <a:gd name="T70" fmla="*/ 0 w 486"/>
                <a:gd name="T71" fmla="*/ 2 h 485"/>
                <a:gd name="T72" fmla="*/ 0 w 486"/>
                <a:gd name="T73" fmla="*/ 1 h 485"/>
                <a:gd name="T74" fmla="*/ 1 w 486"/>
                <a:gd name="T75" fmla="*/ 1 h 485"/>
                <a:gd name="T76" fmla="*/ 1 w 486"/>
                <a:gd name="T77" fmla="*/ 1 h 485"/>
                <a:gd name="T78" fmla="*/ 1 w 486"/>
                <a:gd name="T79" fmla="*/ 0 h 485"/>
                <a:gd name="T80" fmla="*/ 2 w 486"/>
                <a:gd name="T81" fmla="*/ 0 h 485"/>
                <a:gd name="T82" fmla="*/ 2 w 486"/>
                <a:gd name="T83" fmla="*/ 0 h 485"/>
                <a:gd name="T84" fmla="*/ 3 w 486"/>
                <a:gd name="T85" fmla="*/ 0 h 485"/>
                <a:gd name="T86" fmla="*/ 3 w 486"/>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6"/>
                <a:gd name="T133" fmla="*/ 0 h 485"/>
                <a:gd name="T134" fmla="*/ 486 w 486"/>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6" h="485">
                  <a:moveTo>
                    <a:pt x="247" y="0"/>
                  </a:moveTo>
                  <a:lnTo>
                    <a:pt x="285" y="3"/>
                  </a:lnTo>
                  <a:lnTo>
                    <a:pt x="322" y="12"/>
                  </a:lnTo>
                  <a:lnTo>
                    <a:pt x="356" y="27"/>
                  </a:lnTo>
                  <a:lnTo>
                    <a:pt x="387" y="46"/>
                  </a:lnTo>
                  <a:lnTo>
                    <a:pt x="416" y="70"/>
                  </a:lnTo>
                  <a:lnTo>
                    <a:pt x="439" y="98"/>
                  </a:lnTo>
                  <a:lnTo>
                    <a:pt x="459" y="129"/>
                  </a:lnTo>
                  <a:lnTo>
                    <a:pt x="474" y="163"/>
                  </a:lnTo>
                  <a:lnTo>
                    <a:pt x="483" y="200"/>
                  </a:lnTo>
                  <a:lnTo>
                    <a:pt x="486" y="238"/>
                  </a:lnTo>
                  <a:lnTo>
                    <a:pt x="483" y="276"/>
                  </a:lnTo>
                  <a:lnTo>
                    <a:pt x="476" y="310"/>
                  </a:lnTo>
                  <a:lnTo>
                    <a:pt x="464" y="343"/>
                  </a:lnTo>
                  <a:lnTo>
                    <a:pt x="447" y="374"/>
                  </a:lnTo>
                  <a:lnTo>
                    <a:pt x="427" y="401"/>
                  </a:lnTo>
                  <a:lnTo>
                    <a:pt x="403" y="426"/>
                  </a:lnTo>
                  <a:lnTo>
                    <a:pt x="377" y="446"/>
                  </a:lnTo>
                  <a:lnTo>
                    <a:pt x="347" y="462"/>
                  </a:lnTo>
                  <a:lnTo>
                    <a:pt x="316" y="475"/>
                  </a:lnTo>
                  <a:lnTo>
                    <a:pt x="282" y="482"/>
                  </a:lnTo>
                  <a:lnTo>
                    <a:pt x="247" y="485"/>
                  </a:lnTo>
                  <a:lnTo>
                    <a:pt x="210" y="482"/>
                  </a:lnTo>
                  <a:lnTo>
                    <a:pt x="175" y="475"/>
                  </a:lnTo>
                  <a:lnTo>
                    <a:pt x="142" y="462"/>
                  </a:lnTo>
                  <a:lnTo>
                    <a:pt x="111" y="446"/>
                  </a:lnTo>
                  <a:lnTo>
                    <a:pt x="84" y="426"/>
                  </a:lnTo>
                  <a:lnTo>
                    <a:pt x="60" y="401"/>
                  </a:lnTo>
                  <a:lnTo>
                    <a:pt x="40" y="374"/>
                  </a:lnTo>
                  <a:lnTo>
                    <a:pt x="22" y="343"/>
                  </a:lnTo>
                  <a:lnTo>
                    <a:pt x="10" y="310"/>
                  </a:lnTo>
                  <a:lnTo>
                    <a:pt x="3" y="276"/>
                  </a:lnTo>
                  <a:lnTo>
                    <a:pt x="0" y="238"/>
                  </a:lnTo>
                  <a:lnTo>
                    <a:pt x="3" y="203"/>
                  </a:lnTo>
                  <a:lnTo>
                    <a:pt x="10" y="170"/>
                  </a:lnTo>
                  <a:lnTo>
                    <a:pt x="22" y="138"/>
                  </a:lnTo>
                  <a:lnTo>
                    <a:pt x="40" y="108"/>
                  </a:lnTo>
                  <a:lnTo>
                    <a:pt x="60" y="82"/>
                  </a:lnTo>
                  <a:lnTo>
                    <a:pt x="84" y="58"/>
                  </a:lnTo>
                  <a:lnTo>
                    <a:pt x="111" y="38"/>
                  </a:lnTo>
                  <a:lnTo>
                    <a:pt x="142" y="22"/>
                  </a:lnTo>
                  <a:lnTo>
                    <a:pt x="175" y="10"/>
                  </a:lnTo>
                  <a:lnTo>
                    <a:pt x="210" y="2"/>
                  </a:lnTo>
                  <a:lnTo>
                    <a:pt x="24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7" name="Freeform 281"/>
            <p:cNvSpPr>
              <a:spLocks noEditPoints="1"/>
            </p:cNvSpPr>
            <p:nvPr/>
          </p:nvSpPr>
          <p:spPr bwMode="auto">
            <a:xfrm>
              <a:off x="4095" y="2589"/>
              <a:ext cx="168" cy="276"/>
            </a:xfrm>
            <a:custGeom>
              <a:avLst/>
              <a:gdLst>
                <a:gd name="T0" fmla="*/ 6 w 1514"/>
                <a:gd name="T1" fmla="*/ 25 h 2489"/>
                <a:gd name="T2" fmla="*/ 6 w 1514"/>
                <a:gd name="T3" fmla="*/ 25 h 2489"/>
                <a:gd name="T4" fmla="*/ 5 w 1514"/>
                <a:gd name="T5" fmla="*/ 25 h 2489"/>
                <a:gd name="T6" fmla="*/ 5 w 1514"/>
                <a:gd name="T7" fmla="*/ 24 h 2489"/>
                <a:gd name="T8" fmla="*/ 17 w 1514"/>
                <a:gd name="T9" fmla="*/ 0 h 2489"/>
                <a:gd name="T10" fmla="*/ 18 w 1514"/>
                <a:gd name="T11" fmla="*/ 1 h 2489"/>
                <a:gd name="T12" fmla="*/ 19 w 1514"/>
                <a:gd name="T13" fmla="*/ 2 h 2489"/>
                <a:gd name="T14" fmla="*/ 16 w 1514"/>
                <a:gd name="T15" fmla="*/ 9 h 2489"/>
                <a:gd name="T16" fmla="*/ 18 w 1514"/>
                <a:gd name="T17" fmla="*/ 22 h 2489"/>
                <a:gd name="T18" fmla="*/ 18 w 1514"/>
                <a:gd name="T19" fmla="*/ 23 h 2489"/>
                <a:gd name="T20" fmla="*/ 14 w 1514"/>
                <a:gd name="T21" fmla="*/ 24 h 2489"/>
                <a:gd name="T22" fmla="*/ 14 w 1514"/>
                <a:gd name="T23" fmla="*/ 26 h 2489"/>
                <a:gd name="T24" fmla="*/ 14 w 1514"/>
                <a:gd name="T25" fmla="*/ 28 h 2489"/>
                <a:gd name="T26" fmla="*/ 14 w 1514"/>
                <a:gd name="T27" fmla="*/ 29 h 2489"/>
                <a:gd name="T28" fmla="*/ 14 w 1514"/>
                <a:gd name="T29" fmla="*/ 30 h 2489"/>
                <a:gd name="T30" fmla="*/ 14 w 1514"/>
                <a:gd name="T31" fmla="*/ 30 h 2489"/>
                <a:gd name="T32" fmla="*/ 13 w 1514"/>
                <a:gd name="T33" fmla="*/ 31 h 2489"/>
                <a:gd name="T34" fmla="*/ 12 w 1514"/>
                <a:gd name="T35" fmla="*/ 31 h 2489"/>
                <a:gd name="T36" fmla="*/ 11 w 1514"/>
                <a:gd name="T37" fmla="*/ 30 h 2489"/>
                <a:gd name="T38" fmla="*/ 10 w 1514"/>
                <a:gd name="T39" fmla="*/ 29 h 2489"/>
                <a:gd name="T40" fmla="*/ 10 w 1514"/>
                <a:gd name="T41" fmla="*/ 26 h 2489"/>
                <a:gd name="T42" fmla="*/ 10 w 1514"/>
                <a:gd name="T43" fmla="*/ 23 h 2489"/>
                <a:gd name="T44" fmla="*/ 10 w 1514"/>
                <a:gd name="T45" fmla="*/ 29 h 2489"/>
                <a:gd name="T46" fmla="*/ 9 w 1514"/>
                <a:gd name="T47" fmla="*/ 30 h 2489"/>
                <a:gd name="T48" fmla="*/ 9 w 1514"/>
                <a:gd name="T49" fmla="*/ 30 h 2489"/>
                <a:gd name="T50" fmla="*/ 8 w 1514"/>
                <a:gd name="T51" fmla="*/ 31 h 2489"/>
                <a:gd name="T52" fmla="*/ 7 w 1514"/>
                <a:gd name="T53" fmla="*/ 30 h 2489"/>
                <a:gd name="T54" fmla="*/ 7 w 1514"/>
                <a:gd name="T55" fmla="*/ 30 h 2489"/>
                <a:gd name="T56" fmla="*/ 6 w 1514"/>
                <a:gd name="T57" fmla="*/ 30 h 2489"/>
                <a:gd name="T58" fmla="*/ 4 w 1514"/>
                <a:gd name="T59" fmla="*/ 29 h 2489"/>
                <a:gd name="T60" fmla="*/ 3 w 1514"/>
                <a:gd name="T61" fmla="*/ 28 h 2489"/>
                <a:gd name="T62" fmla="*/ 1 w 1514"/>
                <a:gd name="T63" fmla="*/ 27 h 2489"/>
                <a:gd name="T64" fmla="*/ 0 w 1514"/>
                <a:gd name="T65" fmla="*/ 26 h 2489"/>
                <a:gd name="T66" fmla="*/ 0 w 1514"/>
                <a:gd name="T67" fmla="*/ 25 h 2489"/>
                <a:gd name="T68" fmla="*/ 0 w 1514"/>
                <a:gd name="T69" fmla="*/ 25 h 2489"/>
                <a:gd name="T70" fmla="*/ 1 w 1514"/>
                <a:gd name="T71" fmla="*/ 24 h 2489"/>
                <a:gd name="T72" fmla="*/ 1 w 1514"/>
                <a:gd name="T73" fmla="*/ 24 h 2489"/>
                <a:gd name="T74" fmla="*/ 2 w 1514"/>
                <a:gd name="T75" fmla="*/ 24 h 2489"/>
                <a:gd name="T76" fmla="*/ 6 w 1514"/>
                <a:gd name="T77" fmla="*/ 23 h 2489"/>
                <a:gd name="T78" fmla="*/ 3 w 1514"/>
                <a:gd name="T79" fmla="*/ 23 h 2489"/>
                <a:gd name="T80" fmla="*/ 7 w 1514"/>
                <a:gd name="T81" fmla="*/ 15 h 2489"/>
                <a:gd name="T82" fmla="*/ 4 w 1514"/>
                <a:gd name="T83" fmla="*/ 9 h 2489"/>
                <a:gd name="T84" fmla="*/ 4 w 1514"/>
                <a:gd name="T85" fmla="*/ 7 h 2489"/>
                <a:gd name="T86" fmla="*/ 3 w 1514"/>
                <a:gd name="T87" fmla="*/ 6 h 2489"/>
                <a:gd name="T88" fmla="*/ 3 w 1514"/>
                <a:gd name="T89" fmla="*/ 4 h 2489"/>
                <a:gd name="T90" fmla="*/ 2 w 1514"/>
                <a:gd name="T91" fmla="*/ 3 h 2489"/>
                <a:gd name="T92" fmla="*/ 2 w 1514"/>
                <a:gd name="T93" fmla="*/ 2 h 2489"/>
                <a:gd name="T94" fmla="*/ 2 w 1514"/>
                <a:gd name="T95" fmla="*/ 1 h 2489"/>
                <a:gd name="T96" fmla="*/ 3 w 1514"/>
                <a:gd name="T97" fmla="*/ 0 h 2489"/>
                <a:gd name="T98" fmla="*/ 4 w 1514"/>
                <a:gd name="T99" fmla="*/ 0 h 2489"/>
                <a:gd name="T100" fmla="*/ 5 w 1514"/>
                <a:gd name="T101" fmla="*/ 1 h 2489"/>
                <a:gd name="T102" fmla="*/ 13 w 1514"/>
                <a:gd name="T103" fmla="*/ 8 h 2489"/>
                <a:gd name="T104" fmla="*/ 16 w 1514"/>
                <a:gd name="T105" fmla="*/ 1 h 2489"/>
                <a:gd name="T106" fmla="*/ 16 w 1514"/>
                <a:gd name="T107" fmla="*/ 0 h 2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4"/>
                <a:gd name="T163" fmla="*/ 0 h 2489"/>
                <a:gd name="T164" fmla="*/ 1514 w 1514"/>
                <a:gd name="T165" fmla="*/ 2489 h 2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4" h="2489">
                  <a:moveTo>
                    <a:pt x="479" y="1943"/>
                  </a:moveTo>
                  <a:lnTo>
                    <a:pt x="479" y="1968"/>
                  </a:lnTo>
                  <a:lnTo>
                    <a:pt x="479" y="1994"/>
                  </a:lnTo>
                  <a:lnTo>
                    <a:pt x="479" y="2019"/>
                  </a:lnTo>
                  <a:lnTo>
                    <a:pt x="479" y="2040"/>
                  </a:lnTo>
                  <a:lnTo>
                    <a:pt x="479" y="2057"/>
                  </a:lnTo>
                  <a:lnTo>
                    <a:pt x="469" y="2050"/>
                  </a:lnTo>
                  <a:lnTo>
                    <a:pt x="456" y="2041"/>
                  </a:lnTo>
                  <a:lnTo>
                    <a:pt x="440" y="2032"/>
                  </a:lnTo>
                  <a:lnTo>
                    <a:pt x="424" y="2022"/>
                  </a:lnTo>
                  <a:lnTo>
                    <a:pt x="409" y="2013"/>
                  </a:lnTo>
                  <a:lnTo>
                    <a:pt x="417" y="2000"/>
                  </a:lnTo>
                  <a:lnTo>
                    <a:pt x="428" y="1984"/>
                  </a:lnTo>
                  <a:lnTo>
                    <a:pt x="442" y="1970"/>
                  </a:lnTo>
                  <a:lnTo>
                    <a:pt x="459" y="1956"/>
                  </a:lnTo>
                  <a:lnTo>
                    <a:pt x="479" y="1943"/>
                  </a:lnTo>
                  <a:close/>
                  <a:moveTo>
                    <a:pt x="1377" y="0"/>
                  </a:moveTo>
                  <a:lnTo>
                    <a:pt x="1401" y="1"/>
                  </a:lnTo>
                  <a:lnTo>
                    <a:pt x="1428" y="9"/>
                  </a:lnTo>
                  <a:lnTo>
                    <a:pt x="1453" y="19"/>
                  </a:lnTo>
                  <a:lnTo>
                    <a:pt x="1475" y="32"/>
                  </a:lnTo>
                  <a:lnTo>
                    <a:pt x="1491" y="47"/>
                  </a:lnTo>
                  <a:lnTo>
                    <a:pt x="1503" y="65"/>
                  </a:lnTo>
                  <a:lnTo>
                    <a:pt x="1511" y="86"/>
                  </a:lnTo>
                  <a:lnTo>
                    <a:pt x="1514" y="111"/>
                  </a:lnTo>
                  <a:lnTo>
                    <a:pt x="1512" y="137"/>
                  </a:lnTo>
                  <a:lnTo>
                    <a:pt x="1507" y="169"/>
                  </a:lnTo>
                  <a:lnTo>
                    <a:pt x="1496" y="202"/>
                  </a:lnTo>
                  <a:lnTo>
                    <a:pt x="1333" y="698"/>
                  </a:lnTo>
                  <a:lnTo>
                    <a:pt x="1333" y="702"/>
                  </a:lnTo>
                  <a:lnTo>
                    <a:pt x="1332" y="707"/>
                  </a:lnTo>
                  <a:lnTo>
                    <a:pt x="1154" y="1200"/>
                  </a:lnTo>
                  <a:lnTo>
                    <a:pt x="1470" y="1815"/>
                  </a:lnTo>
                  <a:lnTo>
                    <a:pt x="1473" y="1823"/>
                  </a:lnTo>
                  <a:lnTo>
                    <a:pt x="1473" y="1832"/>
                  </a:lnTo>
                  <a:lnTo>
                    <a:pt x="1470" y="1840"/>
                  </a:lnTo>
                  <a:lnTo>
                    <a:pt x="1464" y="1847"/>
                  </a:lnTo>
                  <a:lnTo>
                    <a:pt x="1456" y="1851"/>
                  </a:lnTo>
                  <a:lnTo>
                    <a:pt x="1447" y="1853"/>
                  </a:lnTo>
                  <a:lnTo>
                    <a:pt x="1174" y="1852"/>
                  </a:lnTo>
                  <a:lnTo>
                    <a:pt x="1174" y="1895"/>
                  </a:lnTo>
                  <a:lnTo>
                    <a:pt x="1174" y="1939"/>
                  </a:lnTo>
                  <a:lnTo>
                    <a:pt x="1174" y="1983"/>
                  </a:lnTo>
                  <a:lnTo>
                    <a:pt x="1174" y="2028"/>
                  </a:lnTo>
                  <a:lnTo>
                    <a:pt x="1174" y="2072"/>
                  </a:lnTo>
                  <a:lnTo>
                    <a:pt x="1174" y="2115"/>
                  </a:lnTo>
                  <a:lnTo>
                    <a:pt x="1173" y="2156"/>
                  </a:lnTo>
                  <a:lnTo>
                    <a:pt x="1173" y="2194"/>
                  </a:lnTo>
                  <a:lnTo>
                    <a:pt x="1173" y="2229"/>
                  </a:lnTo>
                  <a:lnTo>
                    <a:pt x="1173" y="2261"/>
                  </a:lnTo>
                  <a:lnTo>
                    <a:pt x="1173" y="2287"/>
                  </a:lnTo>
                  <a:lnTo>
                    <a:pt x="1173" y="2310"/>
                  </a:lnTo>
                  <a:lnTo>
                    <a:pt x="1173" y="2326"/>
                  </a:lnTo>
                  <a:lnTo>
                    <a:pt x="1173" y="2336"/>
                  </a:lnTo>
                  <a:lnTo>
                    <a:pt x="1173" y="2340"/>
                  </a:lnTo>
                  <a:lnTo>
                    <a:pt x="1171" y="2369"/>
                  </a:lnTo>
                  <a:lnTo>
                    <a:pt x="1166" y="2394"/>
                  </a:lnTo>
                  <a:lnTo>
                    <a:pt x="1159" y="2416"/>
                  </a:lnTo>
                  <a:lnTo>
                    <a:pt x="1149" y="2434"/>
                  </a:lnTo>
                  <a:lnTo>
                    <a:pt x="1136" y="2448"/>
                  </a:lnTo>
                  <a:lnTo>
                    <a:pt x="1122" y="2461"/>
                  </a:lnTo>
                  <a:lnTo>
                    <a:pt x="1108" y="2470"/>
                  </a:lnTo>
                  <a:lnTo>
                    <a:pt x="1093" y="2477"/>
                  </a:lnTo>
                  <a:lnTo>
                    <a:pt x="1077" y="2482"/>
                  </a:lnTo>
                  <a:lnTo>
                    <a:pt x="1062" y="2485"/>
                  </a:lnTo>
                  <a:lnTo>
                    <a:pt x="1048" y="2487"/>
                  </a:lnTo>
                  <a:lnTo>
                    <a:pt x="1035" y="2489"/>
                  </a:lnTo>
                  <a:lnTo>
                    <a:pt x="1024" y="2489"/>
                  </a:lnTo>
                  <a:lnTo>
                    <a:pt x="1011" y="2488"/>
                  </a:lnTo>
                  <a:lnTo>
                    <a:pt x="994" y="2486"/>
                  </a:lnTo>
                  <a:lnTo>
                    <a:pt x="975" y="2482"/>
                  </a:lnTo>
                  <a:lnTo>
                    <a:pt x="955" y="2475"/>
                  </a:lnTo>
                  <a:lnTo>
                    <a:pt x="935" y="2464"/>
                  </a:lnTo>
                  <a:lnTo>
                    <a:pt x="919" y="2456"/>
                  </a:lnTo>
                  <a:lnTo>
                    <a:pt x="899" y="2445"/>
                  </a:lnTo>
                  <a:lnTo>
                    <a:pt x="876" y="2433"/>
                  </a:lnTo>
                  <a:lnTo>
                    <a:pt x="849" y="2419"/>
                  </a:lnTo>
                  <a:lnTo>
                    <a:pt x="820" y="2403"/>
                  </a:lnTo>
                  <a:lnTo>
                    <a:pt x="825" y="2380"/>
                  </a:lnTo>
                  <a:lnTo>
                    <a:pt x="827" y="2351"/>
                  </a:lnTo>
                  <a:lnTo>
                    <a:pt x="827" y="2075"/>
                  </a:lnTo>
                  <a:lnTo>
                    <a:pt x="843" y="2084"/>
                  </a:lnTo>
                  <a:lnTo>
                    <a:pt x="860" y="2093"/>
                  </a:lnTo>
                  <a:lnTo>
                    <a:pt x="876" y="2103"/>
                  </a:lnTo>
                  <a:lnTo>
                    <a:pt x="876" y="1851"/>
                  </a:lnTo>
                  <a:lnTo>
                    <a:pt x="799" y="1851"/>
                  </a:lnTo>
                  <a:lnTo>
                    <a:pt x="801" y="2351"/>
                  </a:lnTo>
                  <a:lnTo>
                    <a:pt x="799" y="2373"/>
                  </a:lnTo>
                  <a:lnTo>
                    <a:pt x="796" y="2391"/>
                  </a:lnTo>
                  <a:lnTo>
                    <a:pt x="787" y="2413"/>
                  </a:lnTo>
                  <a:lnTo>
                    <a:pt x="776" y="2430"/>
                  </a:lnTo>
                  <a:lnTo>
                    <a:pt x="762" y="2445"/>
                  </a:lnTo>
                  <a:lnTo>
                    <a:pt x="748" y="2457"/>
                  </a:lnTo>
                  <a:lnTo>
                    <a:pt x="732" y="2466"/>
                  </a:lnTo>
                  <a:lnTo>
                    <a:pt x="715" y="2473"/>
                  </a:lnTo>
                  <a:lnTo>
                    <a:pt x="700" y="2478"/>
                  </a:lnTo>
                  <a:lnTo>
                    <a:pt x="685" y="2482"/>
                  </a:lnTo>
                  <a:lnTo>
                    <a:pt x="671" y="2484"/>
                  </a:lnTo>
                  <a:lnTo>
                    <a:pt x="659" y="2485"/>
                  </a:lnTo>
                  <a:lnTo>
                    <a:pt x="650" y="2485"/>
                  </a:lnTo>
                  <a:lnTo>
                    <a:pt x="635" y="2484"/>
                  </a:lnTo>
                  <a:lnTo>
                    <a:pt x="615" y="2482"/>
                  </a:lnTo>
                  <a:lnTo>
                    <a:pt x="593" y="2476"/>
                  </a:lnTo>
                  <a:lnTo>
                    <a:pt x="592" y="2475"/>
                  </a:lnTo>
                  <a:lnTo>
                    <a:pt x="587" y="2473"/>
                  </a:lnTo>
                  <a:lnTo>
                    <a:pt x="579" y="2470"/>
                  </a:lnTo>
                  <a:lnTo>
                    <a:pt x="571" y="2466"/>
                  </a:lnTo>
                  <a:lnTo>
                    <a:pt x="564" y="2462"/>
                  </a:lnTo>
                  <a:lnTo>
                    <a:pt x="558" y="2459"/>
                  </a:lnTo>
                  <a:lnTo>
                    <a:pt x="537" y="2447"/>
                  </a:lnTo>
                  <a:lnTo>
                    <a:pt x="512" y="2434"/>
                  </a:lnTo>
                  <a:lnTo>
                    <a:pt x="483" y="2419"/>
                  </a:lnTo>
                  <a:lnTo>
                    <a:pt x="453" y="2401"/>
                  </a:lnTo>
                  <a:lnTo>
                    <a:pt x="419" y="2384"/>
                  </a:lnTo>
                  <a:lnTo>
                    <a:pt x="384" y="2365"/>
                  </a:lnTo>
                  <a:lnTo>
                    <a:pt x="348" y="2345"/>
                  </a:lnTo>
                  <a:lnTo>
                    <a:pt x="312" y="2326"/>
                  </a:lnTo>
                  <a:lnTo>
                    <a:pt x="276" y="2307"/>
                  </a:lnTo>
                  <a:lnTo>
                    <a:pt x="240" y="2287"/>
                  </a:lnTo>
                  <a:lnTo>
                    <a:pt x="205" y="2268"/>
                  </a:lnTo>
                  <a:lnTo>
                    <a:pt x="174" y="2250"/>
                  </a:lnTo>
                  <a:lnTo>
                    <a:pt x="144" y="2234"/>
                  </a:lnTo>
                  <a:lnTo>
                    <a:pt x="116" y="2219"/>
                  </a:lnTo>
                  <a:lnTo>
                    <a:pt x="94" y="2207"/>
                  </a:lnTo>
                  <a:lnTo>
                    <a:pt x="75" y="2195"/>
                  </a:lnTo>
                  <a:lnTo>
                    <a:pt x="50" y="2179"/>
                  </a:lnTo>
                  <a:lnTo>
                    <a:pt x="31" y="2161"/>
                  </a:lnTo>
                  <a:lnTo>
                    <a:pt x="17" y="2142"/>
                  </a:lnTo>
                  <a:lnTo>
                    <a:pt x="8" y="2123"/>
                  </a:lnTo>
                  <a:lnTo>
                    <a:pt x="2" y="2104"/>
                  </a:lnTo>
                  <a:lnTo>
                    <a:pt x="0" y="2084"/>
                  </a:lnTo>
                  <a:lnTo>
                    <a:pt x="1" y="2065"/>
                  </a:lnTo>
                  <a:lnTo>
                    <a:pt x="3" y="2048"/>
                  </a:lnTo>
                  <a:lnTo>
                    <a:pt x="7" y="2031"/>
                  </a:lnTo>
                  <a:lnTo>
                    <a:pt x="12" y="2017"/>
                  </a:lnTo>
                  <a:lnTo>
                    <a:pt x="17" y="2005"/>
                  </a:lnTo>
                  <a:lnTo>
                    <a:pt x="22" y="1994"/>
                  </a:lnTo>
                  <a:lnTo>
                    <a:pt x="29" y="1985"/>
                  </a:lnTo>
                  <a:lnTo>
                    <a:pt x="36" y="1975"/>
                  </a:lnTo>
                  <a:lnTo>
                    <a:pt x="44" y="1964"/>
                  </a:lnTo>
                  <a:lnTo>
                    <a:pt x="55" y="1953"/>
                  </a:lnTo>
                  <a:lnTo>
                    <a:pt x="66" y="1942"/>
                  </a:lnTo>
                  <a:lnTo>
                    <a:pt x="81" y="1932"/>
                  </a:lnTo>
                  <a:lnTo>
                    <a:pt x="96" y="1924"/>
                  </a:lnTo>
                  <a:lnTo>
                    <a:pt x="113" y="1918"/>
                  </a:lnTo>
                  <a:lnTo>
                    <a:pt x="132" y="1915"/>
                  </a:lnTo>
                  <a:lnTo>
                    <a:pt x="152" y="1915"/>
                  </a:lnTo>
                  <a:lnTo>
                    <a:pt x="175" y="1918"/>
                  </a:lnTo>
                  <a:lnTo>
                    <a:pt x="199" y="1926"/>
                  </a:lnTo>
                  <a:lnTo>
                    <a:pt x="226" y="1939"/>
                  </a:lnTo>
                  <a:lnTo>
                    <a:pt x="506" y="2102"/>
                  </a:lnTo>
                  <a:lnTo>
                    <a:pt x="505" y="1855"/>
                  </a:lnTo>
                  <a:lnTo>
                    <a:pt x="243" y="1857"/>
                  </a:lnTo>
                  <a:lnTo>
                    <a:pt x="234" y="1855"/>
                  </a:lnTo>
                  <a:lnTo>
                    <a:pt x="227" y="1851"/>
                  </a:lnTo>
                  <a:lnTo>
                    <a:pt x="221" y="1845"/>
                  </a:lnTo>
                  <a:lnTo>
                    <a:pt x="218" y="1836"/>
                  </a:lnTo>
                  <a:lnTo>
                    <a:pt x="218" y="1827"/>
                  </a:lnTo>
                  <a:lnTo>
                    <a:pt x="220" y="1819"/>
                  </a:lnTo>
                  <a:lnTo>
                    <a:pt x="529" y="1208"/>
                  </a:lnTo>
                  <a:lnTo>
                    <a:pt x="352" y="722"/>
                  </a:lnTo>
                  <a:lnTo>
                    <a:pt x="351" y="717"/>
                  </a:lnTo>
                  <a:lnTo>
                    <a:pt x="351" y="714"/>
                  </a:lnTo>
                  <a:lnTo>
                    <a:pt x="344" y="696"/>
                  </a:lnTo>
                  <a:lnTo>
                    <a:pt x="337" y="675"/>
                  </a:lnTo>
                  <a:lnTo>
                    <a:pt x="329" y="649"/>
                  </a:lnTo>
                  <a:lnTo>
                    <a:pt x="320" y="621"/>
                  </a:lnTo>
                  <a:lnTo>
                    <a:pt x="310" y="590"/>
                  </a:lnTo>
                  <a:lnTo>
                    <a:pt x="298" y="558"/>
                  </a:lnTo>
                  <a:lnTo>
                    <a:pt x="288" y="525"/>
                  </a:lnTo>
                  <a:lnTo>
                    <a:pt x="276" y="490"/>
                  </a:lnTo>
                  <a:lnTo>
                    <a:pt x="265" y="455"/>
                  </a:lnTo>
                  <a:lnTo>
                    <a:pt x="253" y="421"/>
                  </a:lnTo>
                  <a:lnTo>
                    <a:pt x="242" y="387"/>
                  </a:lnTo>
                  <a:lnTo>
                    <a:pt x="232" y="354"/>
                  </a:lnTo>
                  <a:lnTo>
                    <a:pt x="222" y="325"/>
                  </a:lnTo>
                  <a:lnTo>
                    <a:pt x="213" y="296"/>
                  </a:lnTo>
                  <a:lnTo>
                    <a:pt x="204" y="271"/>
                  </a:lnTo>
                  <a:lnTo>
                    <a:pt x="197" y="249"/>
                  </a:lnTo>
                  <a:lnTo>
                    <a:pt x="191" y="231"/>
                  </a:lnTo>
                  <a:lnTo>
                    <a:pt x="187" y="218"/>
                  </a:lnTo>
                  <a:lnTo>
                    <a:pt x="184" y="209"/>
                  </a:lnTo>
                  <a:lnTo>
                    <a:pt x="183" y="206"/>
                  </a:lnTo>
                  <a:lnTo>
                    <a:pt x="173" y="172"/>
                  </a:lnTo>
                  <a:lnTo>
                    <a:pt x="168" y="141"/>
                  </a:lnTo>
                  <a:lnTo>
                    <a:pt x="166" y="114"/>
                  </a:lnTo>
                  <a:lnTo>
                    <a:pt x="169" y="90"/>
                  </a:lnTo>
                  <a:lnTo>
                    <a:pt x="177" y="69"/>
                  </a:lnTo>
                  <a:lnTo>
                    <a:pt x="188" y="50"/>
                  </a:lnTo>
                  <a:lnTo>
                    <a:pt x="204" y="35"/>
                  </a:lnTo>
                  <a:lnTo>
                    <a:pt x="226" y="23"/>
                  </a:lnTo>
                  <a:lnTo>
                    <a:pt x="251" y="13"/>
                  </a:lnTo>
                  <a:lnTo>
                    <a:pt x="278" y="5"/>
                  </a:lnTo>
                  <a:lnTo>
                    <a:pt x="303" y="3"/>
                  </a:lnTo>
                  <a:lnTo>
                    <a:pt x="326" y="6"/>
                  </a:lnTo>
                  <a:lnTo>
                    <a:pt x="346" y="15"/>
                  </a:lnTo>
                  <a:lnTo>
                    <a:pt x="366" y="27"/>
                  </a:lnTo>
                  <a:lnTo>
                    <a:pt x="384" y="44"/>
                  </a:lnTo>
                  <a:lnTo>
                    <a:pt x="400" y="67"/>
                  </a:lnTo>
                  <a:lnTo>
                    <a:pt x="414" y="94"/>
                  </a:lnTo>
                  <a:lnTo>
                    <a:pt x="426" y="127"/>
                  </a:lnTo>
                  <a:lnTo>
                    <a:pt x="610" y="684"/>
                  </a:lnTo>
                  <a:lnTo>
                    <a:pt x="1075" y="677"/>
                  </a:lnTo>
                  <a:lnTo>
                    <a:pt x="1074" y="673"/>
                  </a:lnTo>
                  <a:lnTo>
                    <a:pt x="1074" y="667"/>
                  </a:lnTo>
                  <a:lnTo>
                    <a:pt x="1075" y="663"/>
                  </a:lnTo>
                  <a:lnTo>
                    <a:pt x="1254" y="123"/>
                  </a:lnTo>
                  <a:lnTo>
                    <a:pt x="1266" y="90"/>
                  </a:lnTo>
                  <a:lnTo>
                    <a:pt x="1280" y="64"/>
                  </a:lnTo>
                  <a:lnTo>
                    <a:pt x="1296" y="41"/>
                  </a:lnTo>
                  <a:lnTo>
                    <a:pt x="1313" y="24"/>
                  </a:lnTo>
                  <a:lnTo>
                    <a:pt x="1333" y="11"/>
                  </a:lnTo>
                  <a:lnTo>
                    <a:pt x="1354" y="3"/>
                  </a:lnTo>
                  <a:lnTo>
                    <a:pt x="137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8" name="Freeform 282"/>
            <p:cNvSpPr>
              <a:spLocks/>
            </p:cNvSpPr>
            <p:nvPr/>
          </p:nvSpPr>
          <p:spPr bwMode="auto">
            <a:xfrm>
              <a:off x="4044" y="2501"/>
              <a:ext cx="107" cy="95"/>
            </a:xfrm>
            <a:custGeom>
              <a:avLst/>
              <a:gdLst>
                <a:gd name="T0" fmla="*/ 6 w 964"/>
                <a:gd name="T1" fmla="*/ 0 h 858"/>
                <a:gd name="T2" fmla="*/ 7 w 964"/>
                <a:gd name="T3" fmla="*/ 0 h 858"/>
                <a:gd name="T4" fmla="*/ 8 w 964"/>
                <a:gd name="T5" fmla="*/ 1 h 858"/>
                <a:gd name="T6" fmla="*/ 9 w 964"/>
                <a:gd name="T7" fmla="*/ 1 h 858"/>
                <a:gd name="T8" fmla="*/ 9 w 964"/>
                <a:gd name="T9" fmla="*/ 1 h 858"/>
                <a:gd name="T10" fmla="*/ 10 w 964"/>
                <a:gd name="T11" fmla="*/ 1 h 858"/>
                <a:gd name="T12" fmla="*/ 11 w 964"/>
                <a:gd name="T13" fmla="*/ 2 h 858"/>
                <a:gd name="T14" fmla="*/ 11 w 964"/>
                <a:gd name="T15" fmla="*/ 2 h 858"/>
                <a:gd name="T16" fmla="*/ 12 w 964"/>
                <a:gd name="T17" fmla="*/ 3 h 858"/>
                <a:gd name="T18" fmla="*/ 12 w 964"/>
                <a:gd name="T19" fmla="*/ 4 h 858"/>
                <a:gd name="T20" fmla="*/ 12 w 964"/>
                <a:gd name="T21" fmla="*/ 4 h 858"/>
                <a:gd name="T22" fmla="*/ 11 w 964"/>
                <a:gd name="T23" fmla="*/ 5 h 858"/>
                <a:gd name="T24" fmla="*/ 12 w 964"/>
                <a:gd name="T25" fmla="*/ 6 h 858"/>
                <a:gd name="T26" fmla="*/ 12 w 964"/>
                <a:gd name="T27" fmla="*/ 6 h 858"/>
                <a:gd name="T28" fmla="*/ 12 w 964"/>
                <a:gd name="T29" fmla="*/ 7 h 858"/>
                <a:gd name="T30" fmla="*/ 11 w 964"/>
                <a:gd name="T31" fmla="*/ 8 h 858"/>
                <a:gd name="T32" fmla="*/ 11 w 964"/>
                <a:gd name="T33" fmla="*/ 9 h 858"/>
                <a:gd name="T34" fmla="*/ 10 w 964"/>
                <a:gd name="T35" fmla="*/ 9 h 858"/>
                <a:gd name="T36" fmla="*/ 9 w 964"/>
                <a:gd name="T37" fmla="*/ 9 h 858"/>
                <a:gd name="T38" fmla="*/ 8 w 964"/>
                <a:gd name="T39" fmla="*/ 10 h 858"/>
                <a:gd name="T40" fmla="*/ 8 w 964"/>
                <a:gd name="T41" fmla="*/ 10 h 858"/>
                <a:gd name="T42" fmla="*/ 7 w 964"/>
                <a:gd name="T43" fmla="*/ 10 h 858"/>
                <a:gd name="T44" fmla="*/ 6 w 964"/>
                <a:gd name="T45" fmla="*/ 11 h 858"/>
                <a:gd name="T46" fmla="*/ 5 w 964"/>
                <a:gd name="T47" fmla="*/ 10 h 858"/>
                <a:gd name="T48" fmla="*/ 4 w 964"/>
                <a:gd name="T49" fmla="*/ 10 h 858"/>
                <a:gd name="T50" fmla="*/ 3 w 964"/>
                <a:gd name="T51" fmla="*/ 9 h 858"/>
                <a:gd name="T52" fmla="*/ 3 w 964"/>
                <a:gd name="T53" fmla="*/ 9 h 858"/>
                <a:gd name="T54" fmla="*/ 2 w 964"/>
                <a:gd name="T55" fmla="*/ 8 h 858"/>
                <a:gd name="T56" fmla="*/ 2 w 964"/>
                <a:gd name="T57" fmla="*/ 8 h 858"/>
                <a:gd name="T58" fmla="*/ 1 w 964"/>
                <a:gd name="T59" fmla="*/ 8 h 858"/>
                <a:gd name="T60" fmla="*/ 1 w 964"/>
                <a:gd name="T61" fmla="*/ 7 h 858"/>
                <a:gd name="T62" fmla="*/ 0 w 964"/>
                <a:gd name="T63" fmla="*/ 7 h 858"/>
                <a:gd name="T64" fmla="*/ 0 w 964"/>
                <a:gd name="T65" fmla="*/ 6 h 858"/>
                <a:gd name="T66" fmla="*/ 0 w 964"/>
                <a:gd name="T67" fmla="*/ 5 h 858"/>
                <a:gd name="T68" fmla="*/ 0 w 964"/>
                <a:gd name="T69" fmla="*/ 5 h 858"/>
                <a:gd name="T70" fmla="*/ 1 w 964"/>
                <a:gd name="T71" fmla="*/ 4 h 858"/>
                <a:gd name="T72" fmla="*/ 1 w 964"/>
                <a:gd name="T73" fmla="*/ 3 h 858"/>
                <a:gd name="T74" fmla="*/ 1 w 964"/>
                <a:gd name="T75" fmla="*/ 3 h 858"/>
                <a:gd name="T76" fmla="*/ 2 w 964"/>
                <a:gd name="T77" fmla="*/ 2 h 858"/>
                <a:gd name="T78" fmla="*/ 2 w 964"/>
                <a:gd name="T79" fmla="*/ 2 h 858"/>
                <a:gd name="T80" fmla="*/ 3 w 964"/>
                <a:gd name="T81" fmla="*/ 1 h 858"/>
                <a:gd name="T82" fmla="*/ 4 w 964"/>
                <a:gd name="T83" fmla="*/ 1 h 858"/>
                <a:gd name="T84" fmla="*/ 4 w 964"/>
                <a:gd name="T85" fmla="*/ 0 h 858"/>
                <a:gd name="T86" fmla="*/ 5 w 964"/>
                <a:gd name="T87" fmla="*/ 0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4"/>
                <a:gd name="T133" fmla="*/ 0 h 858"/>
                <a:gd name="T134" fmla="*/ 964 w 964"/>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4" h="858">
                  <a:moveTo>
                    <a:pt x="473" y="0"/>
                  </a:moveTo>
                  <a:lnTo>
                    <a:pt x="512" y="2"/>
                  </a:lnTo>
                  <a:lnTo>
                    <a:pt x="549" y="10"/>
                  </a:lnTo>
                  <a:lnTo>
                    <a:pt x="585" y="22"/>
                  </a:lnTo>
                  <a:lnTo>
                    <a:pt x="617" y="39"/>
                  </a:lnTo>
                  <a:lnTo>
                    <a:pt x="648" y="59"/>
                  </a:lnTo>
                  <a:lnTo>
                    <a:pt x="676" y="82"/>
                  </a:lnTo>
                  <a:lnTo>
                    <a:pt x="700" y="110"/>
                  </a:lnTo>
                  <a:lnTo>
                    <a:pt x="723" y="103"/>
                  </a:lnTo>
                  <a:lnTo>
                    <a:pt x="747" y="98"/>
                  </a:lnTo>
                  <a:lnTo>
                    <a:pt x="772" y="96"/>
                  </a:lnTo>
                  <a:lnTo>
                    <a:pt x="806" y="99"/>
                  </a:lnTo>
                  <a:lnTo>
                    <a:pt x="839" y="108"/>
                  </a:lnTo>
                  <a:lnTo>
                    <a:pt x="869" y="122"/>
                  </a:lnTo>
                  <a:lnTo>
                    <a:pt x="895" y="142"/>
                  </a:lnTo>
                  <a:lnTo>
                    <a:pt x="919" y="164"/>
                  </a:lnTo>
                  <a:lnTo>
                    <a:pt x="938" y="192"/>
                  </a:lnTo>
                  <a:lnTo>
                    <a:pt x="953" y="221"/>
                  </a:lnTo>
                  <a:lnTo>
                    <a:pt x="961" y="254"/>
                  </a:lnTo>
                  <a:lnTo>
                    <a:pt x="964" y="288"/>
                  </a:lnTo>
                  <a:lnTo>
                    <a:pt x="962" y="318"/>
                  </a:lnTo>
                  <a:lnTo>
                    <a:pt x="955" y="348"/>
                  </a:lnTo>
                  <a:lnTo>
                    <a:pt x="943" y="374"/>
                  </a:lnTo>
                  <a:lnTo>
                    <a:pt x="929" y="399"/>
                  </a:lnTo>
                  <a:lnTo>
                    <a:pt x="941" y="426"/>
                  </a:lnTo>
                  <a:lnTo>
                    <a:pt x="952" y="455"/>
                  </a:lnTo>
                  <a:lnTo>
                    <a:pt x="958" y="484"/>
                  </a:lnTo>
                  <a:lnTo>
                    <a:pt x="960" y="516"/>
                  </a:lnTo>
                  <a:lnTo>
                    <a:pt x="957" y="555"/>
                  </a:lnTo>
                  <a:lnTo>
                    <a:pt x="947" y="591"/>
                  </a:lnTo>
                  <a:lnTo>
                    <a:pt x="932" y="626"/>
                  </a:lnTo>
                  <a:lnTo>
                    <a:pt x="913" y="658"/>
                  </a:lnTo>
                  <a:lnTo>
                    <a:pt x="889" y="685"/>
                  </a:lnTo>
                  <a:lnTo>
                    <a:pt x="861" y="710"/>
                  </a:lnTo>
                  <a:lnTo>
                    <a:pt x="830" y="729"/>
                  </a:lnTo>
                  <a:lnTo>
                    <a:pt x="795" y="743"/>
                  </a:lnTo>
                  <a:lnTo>
                    <a:pt x="758" y="753"/>
                  </a:lnTo>
                  <a:lnTo>
                    <a:pt x="720" y="756"/>
                  </a:lnTo>
                  <a:lnTo>
                    <a:pt x="694" y="755"/>
                  </a:lnTo>
                  <a:lnTo>
                    <a:pt x="669" y="780"/>
                  </a:lnTo>
                  <a:lnTo>
                    <a:pt x="643" y="803"/>
                  </a:lnTo>
                  <a:lnTo>
                    <a:pt x="612" y="821"/>
                  </a:lnTo>
                  <a:lnTo>
                    <a:pt x="581" y="836"/>
                  </a:lnTo>
                  <a:lnTo>
                    <a:pt x="547" y="847"/>
                  </a:lnTo>
                  <a:lnTo>
                    <a:pt x="510" y="855"/>
                  </a:lnTo>
                  <a:lnTo>
                    <a:pt x="473" y="858"/>
                  </a:lnTo>
                  <a:lnTo>
                    <a:pt x="433" y="855"/>
                  </a:lnTo>
                  <a:lnTo>
                    <a:pt x="395" y="846"/>
                  </a:lnTo>
                  <a:lnTo>
                    <a:pt x="358" y="833"/>
                  </a:lnTo>
                  <a:lnTo>
                    <a:pt x="324" y="816"/>
                  </a:lnTo>
                  <a:lnTo>
                    <a:pt x="293" y="794"/>
                  </a:lnTo>
                  <a:lnTo>
                    <a:pt x="265" y="768"/>
                  </a:lnTo>
                  <a:lnTo>
                    <a:pt x="240" y="739"/>
                  </a:lnTo>
                  <a:lnTo>
                    <a:pt x="220" y="708"/>
                  </a:lnTo>
                  <a:lnTo>
                    <a:pt x="203" y="672"/>
                  </a:lnTo>
                  <a:lnTo>
                    <a:pt x="198" y="673"/>
                  </a:lnTo>
                  <a:lnTo>
                    <a:pt x="192" y="673"/>
                  </a:lnTo>
                  <a:lnTo>
                    <a:pt x="157" y="670"/>
                  </a:lnTo>
                  <a:lnTo>
                    <a:pt x="125" y="661"/>
                  </a:lnTo>
                  <a:lnTo>
                    <a:pt x="95" y="646"/>
                  </a:lnTo>
                  <a:lnTo>
                    <a:pt x="68" y="628"/>
                  </a:lnTo>
                  <a:lnTo>
                    <a:pt x="45" y="605"/>
                  </a:lnTo>
                  <a:lnTo>
                    <a:pt x="26" y="578"/>
                  </a:lnTo>
                  <a:lnTo>
                    <a:pt x="11" y="548"/>
                  </a:lnTo>
                  <a:lnTo>
                    <a:pt x="3" y="516"/>
                  </a:lnTo>
                  <a:lnTo>
                    <a:pt x="0" y="481"/>
                  </a:lnTo>
                  <a:lnTo>
                    <a:pt x="2" y="452"/>
                  </a:lnTo>
                  <a:lnTo>
                    <a:pt x="8" y="423"/>
                  </a:lnTo>
                  <a:lnTo>
                    <a:pt x="19" y="397"/>
                  </a:lnTo>
                  <a:lnTo>
                    <a:pt x="34" y="372"/>
                  </a:lnTo>
                  <a:lnTo>
                    <a:pt x="51" y="351"/>
                  </a:lnTo>
                  <a:lnTo>
                    <a:pt x="72" y="331"/>
                  </a:lnTo>
                  <a:lnTo>
                    <a:pt x="70" y="306"/>
                  </a:lnTo>
                  <a:lnTo>
                    <a:pt x="73" y="273"/>
                  </a:lnTo>
                  <a:lnTo>
                    <a:pt x="81" y="243"/>
                  </a:lnTo>
                  <a:lnTo>
                    <a:pt x="93" y="214"/>
                  </a:lnTo>
                  <a:lnTo>
                    <a:pt x="110" y="189"/>
                  </a:lnTo>
                  <a:lnTo>
                    <a:pt x="131" y="166"/>
                  </a:lnTo>
                  <a:lnTo>
                    <a:pt x="154" y="147"/>
                  </a:lnTo>
                  <a:lnTo>
                    <a:pt x="182" y="131"/>
                  </a:lnTo>
                  <a:lnTo>
                    <a:pt x="212" y="120"/>
                  </a:lnTo>
                  <a:lnTo>
                    <a:pt x="242" y="115"/>
                  </a:lnTo>
                  <a:lnTo>
                    <a:pt x="267" y="87"/>
                  </a:lnTo>
                  <a:lnTo>
                    <a:pt x="295" y="61"/>
                  </a:lnTo>
                  <a:lnTo>
                    <a:pt x="326" y="40"/>
                  </a:lnTo>
                  <a:lnTo>
                    <a:pt x="360" y="23"/>
                  </a:lnTo>
                  <a:lnTo>
                    <a:pt x="396" y="10"/>
                  </a:lnTo>
                  <a:lnTo>
                    <a:pt x="433" y="2"/>
                  </a:lnTo>
                  <a:lnTo>
                    <a:pt x="473"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9" name="Freeform 283"/>
            <p:cNvSpPr>
              <a:spLocks/>
            </p:cNvSpPr>
            <p:nvPr/>
          </p:nvSpPr>
          <p:spPr bwMode="auto">
            <a:xfrm>
              <a:off x="4226" y="2501"/>
              <a:ext cx="108" cy="95"/>
            </a:xfrm>
            <a:custGeom>
              <a:avLst/>
              <a:gdLst>
                <a:gd name="T0" fmla="*/ 7 w 965"/>
                <a:gd name="T1" fmla="*/ 0 h 857"/>
                <a:gd name="T2" fmla="*/ 8 w 965"/>
                <a:gd name="T3" fmla="*/ 0 h 857"/>
                <a:gd name="T4" fmla="*/ 8 w 965"/>
                <a:gd name="T5" fmla="*/ 1 h 857"/>
                <a:gd name="T6" fmla="*/ 9 w 965"/>
                <a:gd name="T7" fmla="*/ 1 h 857"/>
                <a:gd name="T8" fmla="*/ 10 w 965"/>
                <a:gd name="T9" fmla="*/ 2 h 857"/>
                <a:gd name="T10" fmla="*/ 10 w 965"/>
                <a:gd name="T11" fmla="*/ 2 h 857"/>
                <a:gd name="T12" fmla="*/ 11 w 965"/>
                <a:gd name="T13" fmla="*/ 3 h 857"/>
                <a:gd name="T14" fmla="*/ 11 w 965"/>
                <a:gd name="T15" fmla="*/ 3 h 857"/>
                <a:gd name="T16" fmla="*/ 11 w 965"/>
                <a:gd name="T17" fmla="*/ 4 h 857"/>
                <a:gd name="T18" fmla="*/ 12 w 965"/>
                <a:gd name="T19" fmla="*/ 5 h 857"/>
                <a:gd name="T20" fmla="*/ 12 w 965"/>
                <a:gd name="T21" fmla="*/ 5 h 857"/>
                <a:gd name="T22" fmla="*/ 12 w 965"/>
                <a:gd name="T23" fmla="*/ 6 h 857"/>
                <a:gd name="T24" fmla="*/ 12 w 965"/>
                <a:gd name="T25" fmla="*/ 7 h 857"/>
                <a:gd name="T26" fmla="*/ 12 w 965"/>
                <a:gd name="T27" fmla="*/ 7 h 857"/>
                <a:gd name="T28" fmla="*/ 11 w 965"/>
                <a:gd name="T29" fmla="*/ 8 h 857"/>
                <a:gd name="T30" fmla="*/ 10 w 965"/>
                <a:gd name="T31" fmla="*/ 8 h 857"/>
                <a:gd name="T32" fmla="*/ 10 w 965"/>
                <a:gd name="T33" fmla="*/ 8 h 857"/>
                <a:gd name="T34" fmla="*/ 9 w 965"/>
                <a:gd name="T35" fmla="*/ 9 h 857"/>
                <a:gd name="T36" fmla="*/ 9 w 965"/>
                <a:gd name="T37" fmla="*/ 9 h 857"/>
                <a:gd name="T38" fmla="*/ 8 w 965"/>
                <a:gd name="T39" fmla="*/ 10 h 857"/>
                <a:gd name="T40" fmla="*/ 7 w 965"/>
                <a:gd name="T41" fmla="*/ 10 h 857"/>
                <a:gd name="T42" fmla="*/ 6 w 965"/>
                <a:gd name="T43" fmla="*/ 11 h 857"/>
                <a:gd name="T44" fmla="*/ 5 w 965"/>
                <a:gd name="T45" fmla="*/ 10 h 857"/>
                <a:gd name="T46" fmla="*/ 4 w 965"/>
                <a:gd name="T47" fmla="*/ 10 h 857"/>
                <a:gd name="T48" fmla="*/ 4 w 965"/>
                <a:gd name="T49" fmla="*/ 10 h 857"/>
                <a:gd name="T50" fmla="*/ 3 w 965"/>
                <a:gd name="T51" fmla="*/ 9 h 857"/>
                <a:gd name="T52" fmla="*/ 2 w 965"/>
                <a:gd name="T53" fmla="*/ 9 h 857"/>
                <a:gd name="T54" fmla="*/ 1 w 965"/>
                <a:gd name="T55" fmla="*/ 9 h 857"/>
                <a:gd name="T56" fmla="*/ 1 w 965"/>
                <a:gd name="T57" fmla="*/ 8 h 857"/>
                <a:gd name="T58" fmla="*/ 0 w 965"/>
                <a:gd name="T59" fmla="*/ 7 h 857"/>
                <a:gd name="T60" fmla="*/ 0 w 965"/>
                <a:gd name="T61" fmla="*/ 6 h 857"/>
                <a:gd name="T62" fmla="*/ 0 w 965"/>
                <a:gd name="T63" fmla="*/ 6 h 857"/>
                <a:gd name="T64" fmla="*/ 0 w 965"/>
                <a:gd name="T65" fmla="*/ 5 h 857"/>
                <a:gd name="T66" fmla="*/ 0 w 965"/>
                <a:gd name="T67" fmla="*/ 4 h 857"/>
                <a:gd name="T68" fmla="*/ 0 w 965"/>
                <a:gd name="T69" fmla="*/ 4 h 857"/>
                <a:gd name="T70" fmla="*/ 0 w 965"/>
                <a:gd name="T71" fmla="*/ 3 h 857"/>
                <a:gd name="T72" fmla="*/ 1 w 965"/>
                <a:gd name="T73" fmla="*/ 2 h 857"/>
                <a:gd name="T74" fmla="*/ 1 w 965"/>
                <a:gd name="T75" fmla="*/ 2 h 857"/>
                <a:gd name="T76" fmla="*/ 2 w 965"/>
                <a:gd name="T77" fmla="*/ 1 h 857"/>
                <a:gd name="T78" fmla="*/ 3 w 965"/>
                <a:gd name="T79" fmla="*/ 1 h 857"/>
                <a:gd name="T80" fmla="*/ 3 w 965"/>
                <a:gd name="T81" fmla="*/ 1 h 857"/>
                <a:gd name="T82" fmla="*/ 4 w 965"/>
                <a:gd name="T83" fmla="*/ 1 h 857"/>
                <a:gd name="T84" fmla="*/ 5 w 965"/>
                <a:gd name="T85" fmla="*/ 0 h 857"/>
                <a:gd name="T86" fmla="*/ 6 w 965"/>
                <a:gd name="T87" fmla="*/ 0 h 8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5"/>
                <a:gd name="T133" fmla="*/ 0 h 857"/>
                <a:gd name="T134" fmla="*/ 965 w 965"/>
                <a:gd name="T135" fmla="*/ 857 h 8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5" h="857">
                  <a:moveTo>
                    <a:pt x="492" y="0"/>
                  </a:moveTo>
                  <a:lnTo>
                    <a:pt x="531" y="2"/>
                  </a:lnTo>
                  <a:lnTo>
                    <a:pt x="570" y="10"/>
                  </a:lnTo>
                  <a:lnTo>
                    <a:pt x="606" y="23"/>
                  </a:lnTo>
                  <a:lnTo>
                    <a:pt x="639" y="40"/>
                  </a:lnTo>
                  <a:lnTo>
                    <a:pt x="670" y="61"/>
                  </a:lnTo>
                  <a:lnTo>
                    <a:pt x="698" y="87"/>
                  </a:lnTo>
                  <a:lnTo>
                    <a:pt x="722" y="115"/>
                  </a:lnTo>
                  <a:lnTo>
                    <a:pt x="754" y="120"/>
                  </a:lnTo>
                  <a:lnTo>
                    <a:pt x="783" y="131"/>
                  </a:lnTo>
                  <a:lnTo>
                    <a:pt x="810" y="147"/>
                  </a:lnTo>
                  <a:lnTo>
                    <a:pt x="835" y="166"/>
                  </a:lnTo>
                  <a:lnTo>
                    <a:pt x="855" y="189"/>
                  </a:lnTo>
                  <a:lnTo>
                    <a:pt x="871" y="214"/>
                  </a:lnTo>
                  <a:lnTo>
                    <a:pt x="885" y="243"/>
                  </a:lnTo>
                  <a:lnTo>
                    <a:pt x="893" y="273"/>
                  </a:lnTo>
                  <a:lnTo>
                    <a:pt x="895" y="306"/>
                  </a:lnTo>
                  <a:lnTo>
                    <a:pt x="893" y="331"/>
                  </a:lnTo>
                  <a:lnTo>
                    <a:pt x="913" y="351"/>
                  </a:lnTo>
                  <a:lnTo>
                    <a:pt x="932" y="372"/>
                  </a:lnTo>
                  <a:lnTo>
                    <a:pt x="946" y="397"/>
                  </a:lnTo>
                  <a:lnTo>
                    <a:pt x="956" y="423"/>
                  </a:lnTo>
                  <a:lnTo>
                    <a:pt x="963" y="452"/>
                  </a:lnTo>
                  <a:lnTo>
                    <a:pt x="965" y="481"/>
                  </a:lnTo>
                  <a:lnTo>
                    <a:pt x="962" y="516"/>
                  </a:lnTo>
                  <a:lnTo>
                    <a:pt x="953" y="548"/>
                  </a:lnTo>
                  <a:lnTo>
                    <a:pt x="939" y="578"/>
                  </a:lnTo>
                  <a:lnTo>
                    <a:pt x="920" y="605"/>
                  </a:lnTo>
                  <a:lnTo>
                    <a:pt x="897" y="628"/>
                  </a:lnTo>
                  <a:lnTo>
                    <a:pt x="870" y="646"/>
                  </a:lnTo>
                  <a:lnTo>
                    <a:pt x="840" y="661"/>
                  </a:lnTo>
                  <a:lnTo>
                    <a:pt x="808" y="670"/>
                  </a:lnTo>
                  <a:lnTo>
                    <a:pt x="773" y="673"/>
                  </a:lnTo>
                  <a:lnTo>
                    <a:pt x="767" y="673"/>
                  </a:lnTo>
                  <a:lnTo>
                    <a:pt x="761" y="672"/>
                  </a:lnTo>
                  <a:lnTo>
                    <a:pt x="745" y="708"/>
                  </a:lnTo>
                  <a:lnTo>
                    <a:pt x="724" y="739"/>
                  </a:lnTo>
                  <a:lnTo>
                    <a:pt x="700" y="768"/>
                  </a:lnTo>
                  <a:lnTo>
                    <a:pt x="672" y="793"/>
                  </a:lnTo>
                  <a:lnTo>
                    <a:pt x="641" y="816"/>
                  </a:lnTo>
                  <a:lnTo>
                    <a:pt x="607" y="833"/>
                  </a:lnTo>
                  <a:lnTo>
                    <a:pt x="571" y="846"/>
                  </a:lnTo>
                  <a:lnTo>
                    <a:pt x="532" y="855"/>
                  </a:lnTo>
                  <a:lnTo>
                    <a:pt x="492" y="857"/>
                  </a:lnTo>
                  <a:lnTo>
                    <a:pt x="454" y="855"/>
                  </a:lnTo>
                  <a:lnTo>
                    <a:pt x="419" y="847"/>
                  </a:lnTo>
                  <a:lnTo>
                    <a:pt x="385" y="836"/>
                  </a:lnTo>
                  <a:lnTo>
                    <a:pt x="352" y="821"/>
                  </a:lnTo>
                  <a:lnTo>
                    <a:pt x="322" y="803"/>
                  </a:lnTo>
                  <a:lnTo>
                    <a:pt x="295" y="780"/>
                  </a:lnTo>
                  <a:lnTo>
                    <a:pt x="271" y="755"/>
                  </a:lnTo>
                  <a:lnTo>
                    <a:pt x="246" y="756"/>
                  </a:lnTo>
                  <a:lnTo>
                    <a:pt x="207" y="753"/>
                  </a:lnTo>
                  <a:lnTo>
                    <a:pt x="170" y="743"/>
                  </a:lnTo>
                  <a:lnTo>
                    <a:pt x="135" y="729"/>
                  </a:lnTo>
                  <a:lnTo>
                    <a:pt x="104" y="710"/>
                  </a:lnTo>
                  <a:lnTo>
                    <a:pt x="76" y="685"/>
                  </a:lnTo>
                  <a:lnTo>
                    <a:pt x="52" y="658"/>
                  </a:lnTo>
                  <a:lnTo>
                    <a:pt x="32" y="626"/>
                  </a:lnTo>
                  <a:lnTo>
                    <a:pt x="18" y="591"/>
                  </a:lnTo>
                  <a:lnTo>
                    <a:pt x="9" y="555"/>
                  </a:lnTo>
                  <a:lnTo>
                    <a:pt x="6" y="516"/>
                  </a:lnTo>
                  <a:lnTo>
                    <a:pt x="8" y="484"/>
                  </a:lnTo>
                  <a:lnTo>
                    <a:pt x="14" y="455"/>
                  </a:lnTo>
                  <a:lnTo>
                    <a:pt x="23" y="426"/>
                  </a:lnTo>
                  <a:lnTo>
                    <a:pt x="36" y="399"/>
                  </a:lnTo>
                  <a:lnTo>
                    <a:pt x="21" y="374"/>
                  </a:lnTo>
                  <a:lnTo>
                    <a:pt x="10" y="348"/>
                  </a:lnTo>
                  <a:lnTo>
                    <a:pt x="4" y="318"/>
                  </a:lnTo>
                  <a:lnTo>
                    <a:pt x="0" y="288"/>
                  </a:lnTo>
                  <a:lnTo>
                    <a:pt x="4" y="254"/>
                  </a:lnTo>
                  <a:lnTo>
                    <a:pt x="13" y="221"/>
                  </a:lnTo>
                  <a:lnTo>
                    <a:pt x="27" y="192"/>
                  </a:lnTo>
                  <a:lnTo>
                    <a:pt x="46" y="164"/>
                  </a:lnTo>
                  <a:lnTo>
                    <a:pt x="69" y="142"/>
                  </a:lnTo>
                  <a:lnTo>
                    <a:pt x="97" y="122"/>
                  </a:lnTo>
                  <a:lnTo>
                    <a:pt x="126" y="108"/>
                  </a:lnTo>
                  <a:lnTo>
                    <a:pt x="159" y="99"/>
                  </a:lnTo>
                  <a:lnTo>
                    <a:pt x="194" y="96"/>
                  </a:lnTo>
                  <a:lnTo>
                    <a:pt x="218" y="98"/>
                  </a:lnTo>
                  <a:lnTo>
                    <a:pt x="242" y="103"/>
                  </a:lnTo>
                  <a:lnTo>
                    <a:pt x="264" y="110"/>
                  </a:lnTo>
                  <a:lnTo>
                    <a:pt x="289" y="82"/>
                  </a:lnTo>
                  <a:lnTo>
                    <a:pt x="316" y="59"/>
                  </a:lnTo>
                  <a:lnTo>
                    <a:pt x="347" y="39"/>
                  </a:lnTo>
                  <a:lnTo>
                    <a:pt x="381" y="22"/>
                  </a:lnTo>
                  <a:lnTo>
                    <a:pt x="415" y="10"/>
                  </a:lnTo>
                  <a:lnTo>
                    <a:pt x="453" y="2"/>
                  </a:lnTo>
                  <a:lnTo>
                    <a:pt x="492" y="0"/>
                  </a:lnTo>
                  <a:close/>
                </a:path>
              </a:pathLst>
            </a:custGeom>
            <a:grpFill/>
            <a:ln w="0">
              <a:solidFill>
                <a:schemeClr val="bg1"/>
              </a:solidFill>
              <a:prstDash val="solid"/>
              <a:round/>
              <a:headEnd/>
              <a:tailEnd/>
            </a:ln>
          </p:spPr>
          <p:txBody>
            <a:bodyPr/>
            <a:lstStyle/>
            <a:p>
              <a:endParaRPr lang="en-ZA" dirty="0">
                <a:solidFill>
                  <a:srgbClr val="717171"/>
                </a:solidFill>
              </a:endParaRPr>
            </a:p>
          </p:txBody>
        </p:sp>
      </p:grpSp>
      <p:sp>
        <p:nvSpPr>
          <p:cNvPr id="20" name="TextBox 19"/>
          <p:cNvSpPr txBox="1"/>
          <p:nvPr/>
        </p:nvSpPr>
        <p:spPr>
          <a:xfrm>
            <a:off x="399002" y="5108954"/>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a:solidFill>
                  <a:srgbClr val="717171"/>
                </a:solidFill>
              </a:rPr>
              <a:t>Participation sexual health activations</a:t>
            </a:r>
          </a:p>
          <a:p>
            <a:pPr marL="190500" lvl="1" indent="-190500">
              <a:buSzPct val="100000"/>
              <a:buFont typeface="Wingdings"/>
              <a:buChar char=""/>
              <a:defRPr/>
            </a:pPr>
            <a:r>
              <a:rPr lang="en-ZA" sz="1100" dirty="0">
                <a:solidFill>
                  <a:srgbClr val="717171"/>
                </a:solidFill>
              </a:rPr>
              <a:t>Key gate keepers: clinics, education institutions, Sexual Health NGO’s/ Organisations/ </a:t>
            </a:r>
            <a:r>
              <a:rPr lang="en-ZA" sz="1100" dirty="0" smtClean="0">
                <a:solidFill>
                  <a:srgbClr val="717171"/>
                </a:solidFill>
              </a:rPr>
              <a:t>Initiatives</a:t>
            </a:r>
          </a:p>
          <a:p>
            <a:pPr marL="190500" lvl="1" indent="-190500">
              <a:buSzPct val="100000"/>
              <a:buFont typeface="Wingdings"/>
              <a:buChar char=""/>
              <a:defRPr/>
            </a:pPr>
            <a:r>
              <a:rPr lang="en-ZA" sz="1100" dirty="0">
                <a:solidFill>
                  <a:srgbClr val="717171"/>
                </a:solidFill>
              </a:rPr>
              <a:t>C</a:t>
            </a:r>
            <a:r>
              <a:rPr lang="en-ZA" sz="1100" dirty="0" smtClean="0">
                <a:solidFill>
                  <a:srgbClr val="717171"/>
                </a:solidFill>
              </a:rPr>
              <a:t>lubs/ tavern dispensers</a:t>
            </a:r>
            <a:endParaRPr lang="en-ZA" sz="1100" dirty="0">
              <a:solidFill>
                <a:srgbClr val="717171"/>
              </a:solidFill>
            </a:endParaRPr>
          </a:p>
        </p:txBody>
      </p:sp>
      <p:sp>
        <p:nvSpPr>
          <p:cNvPr id="21" name="TextBox 20"/>
          <p:cNvSpPr txBox="1"/>
          <p:nvPr/>
        </p:nvSpPr>
        <p:spPr>
          <a:xfrm>
            <a:off x="4776574" y="5101786"/>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Positioning Messages: </a:t>
            </a:r>
          </a:p>
          <a:p>
            <a:pPr marL="647700" lvl="2" indent="-190500">
              <a:buSzPct val="100000"/>
              <a:buFont typeface="Wingdings"/>
              <a:buChar char=""/>
              <a:defRPr/>
            </a:pPr>
            <a:r>
              <a:rPr lang="en-ZA" sz="1100" dirty="0">
                <a:solidFill>
                  <a:srgbClr val="717171"/>
                </a:solidFill>
              </a:rPr>
              <a:t>Protect yourself </a:t>
            </a:r>
          </a:p>
          <a:p>
            <a:pPr marL="647700" lvl="2" indent="-190500">
              <a:buSzPct val="100000"/>
              <a:buFont typeface="Wingdings"/>
              <a:buChar char=""/>
              <a:defRPr/>
            </a:pPr>
            <a:r>
              <a:rPr lang="en-ZA" sz="1100" dirty="0" smtClean="0">
                <a:solidFill>
                  <a:srgbClr val="717171"/>
                </a:solidFill>
              </a:rPr>
              <a:t>Have </a:t>
            </a:r>
            <a:r>
              <a:rPr lang="en-ZA" sz="1100" dirty="0">
                <a:solidFill>
                  <a:srgbClr val="717171"/>
                </a:solidFill>
              </a:rPr>
              <a:t>back-up protection on-hand</a:t>
            </a:r>
          </a:p>
          <a:p>
            <a:pPr marL="647700" lvl="2" indent="-190500">
              <a:buSzPct val="100000"/>
              <a:buFont typeface="Wingdings"/>
              <a:buChar char=""/>
              <a:defRPr/>
            </a:pPr>
            <a:r>
              <a:rPr lang="en-ZA" sz="1100" dirty="0">
                <a:solidFill>
                  <a:srgbClr val="717171"/>
                </a:solidFill>
              </a:rPr>
              <a:t>Responsible but fun sexual </a:t>
            </a:r>
            <a:r>
              <a:rPr lang="en-ZA" sz="1100" dirty="0" smtClean="0">
                <a:solidFill>
                  <a:srgbClr val="717171"/>
                </a:solidFill>
              </a:rPr>
              <a:t>encounters</a:t>
            </a:r>
          </a:p>
          <a:p>
            <a:pPr marL="190500" lvl="1" indent="-190500">
              <a:buSzPct val="100000"/>
              <a:buFont typeface="Wingdings"/>
              <a:buChar char=""/>
              <a:defRPr/>
            </a:pPr>
            <a:r>
              <a:rPr lang="en-ZA" sz="1100" dirty="0" smtClean="0">
                <a:solidFill>
                  <a:srgbClr val="717171"/>
                </a:solidFill>
              </a:rPr>
              <a:t>Product Packaging: </a:t>
            </a:r>
          </a:p>
          <a:p>
            <a:pPr marL="647700" lvl="2" indent="-190500">
              <a:buSzPct val="100000"/>
              <a:buFont typeface="Wingdings"/>
              <a:buChar char=""/>
              <a:defRPr/>
            </a:pPr>
            <a:r>
              <a:rPr lang="en-ZA" sz="1100" dirty="0" smtClean="0">
                <a:solidFill>
                  <a:srgbClr val="717171"/>
                </a:solidFill>
              </a:rPr>
              <a:t>Trendy, modern, feminine</a:t>
            </a:r>
            <a:endParaRPr lang="en-ZA" sz="1100" dirty="0">
              <a:solidFill>
                <a:srgbClr val="717171"/>
              </a:solidFill>
            </a:endParaRPr>
          </a:p>
          <a:p>
            <a:pPr marL="190500" lvl="1" indent="-190500">
              <a:buSzPct val="100000"/>
              <a:buFont typeface="Wingdings"/>
              <a:buChar char=""/>
              <a:defRPr/>
            </a:pPr>
            <a:endParaRPr lang="en-ZA" sz="1100" dirty="0">
              <a:solidFill>
                <a:srgbClr val="717171"/>
              </a:solidFill>
            </a:endParaRPr>
          </a:p>
        </p:txBody>
      </p:sp>
      <p:pic>
        <p:nvPicPr>
          <p:cNvPr id="22" name="Picture 4" descr="Image result for instagram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208074" y="4445577"/>
            <a:ext cx="1189019" cy="89925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9831" y="1786190"/>
            <a:ext cx="2651760" cy="1802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smtClean="0">
                <a:solidFill>
                  <a:srgbClr val="E5007E">
                    <a:lumMod val="50000"/>
                  </a:srgbClr>
                </a:solidFill>
                <a:latin typeface="Cooper Black" panose="0208090404030B020404" pitchFamily="18" charset="0"/>
              </a:rPr>
              <a:t>Empower her with a covert STI prevention product</a:t>
            </a:r>
            <a:endParaRPr lang="en-ZA" sz="2000" u="sng" dirty="0" smtClean="0">
              <a:solidFill>
                <a:srgbClr val="E5007E">
                  <a:lumMod val="50000"/>
                </a:srgbClr>
              </a:solidFill>
              <a:latin typeface="Cooper Black" panose="0208090404030B020404" pitchFamily="18" charset="0"/>
            </a:endParaRPr>
          </a:p>
        </p:txBody>
      </p:sp>
      <p:sp>
        <p:nvSpPr>
          <p:cNvPr id="24" name="TextBox 23"/>
          <p:cNvSpPr txBox="1"/>
          <p:nvPr/>
        </p:nvSpPr>
        <p:spPr>
          <a:xfrm>
            <a:off x="10279527" y="4380693"/>
            <a:ext cx="366230" cy="830997"/>
          </a:xfrm>
          <a:prstGeom prst="rect">
            <a:avLst/>
          </a:prstGeom>
          <a:noFill/>
        </p:spPr>
        <p:txBody>
          <a:bodyPr wrap="square" lIns="0" tIns="0" rIns="0" bIns="0" rtlCol="0">
            <a:spAutoFit/>
          </a:bodyPr>
          <a:lstStyle/>
          <a:p>
            <a:r>
              <a:rPr lang="en-ZA" sz="5400" b="1" dirty="0" smtClean="0">
                <a:solidFill>
                  <a:srgbClr val="E5007E">
                    <a:lumMod val="50000"/>
                  </a:srgbClr>
                </a:solidFill>
              </a:rPr>
              <a:t>&gt;</a:t>
            </a:r>
          </a:p>
        </p:txBody>
      </p:sp>
      <p:sp>
        <p:nvSpPr>
          <p:cNvPr id="25" name="AutoShape 2" descr="Image result for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3076" name="Picture 4" descr="Image result for facebook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813981" y="4523500"/>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08074" y="5762851"/>
            <a:ext cx="2457054" cy="369332"/>
          </a:xfrm>
          <a:prstGeom prst="rect">
            <a:avLst/>
          </a:prstGeom>
          <a:noFill/>
        </p:spPr>
        <p:txBody>
          <a:bodyPr wrap="square" lIns="0" tIns="0" rIns="0" bIns="0" rtlCol="0">
            <a:spAutoFit/>
          </a:bodyPr>
          <a:lstStyle/>
          <a:p>
            <a:pPr algn="ctr"/>
            <a:r>
              <a:rPr lang="en-ZA" sz="1200" dirty="0" smtClean="0">
                <a:solidFill>
                  <a:srgbClr val="717171"/>
                </a:solidFill>
              </a:rPr>
              <a:t>Content creator and vocal participator</a:t>
            </a:r>
          </a:p>
        </p:txBody>
      </p:sp>
      <p:pic>
        <p:nvPicPr>
          <p:cNvPr id="3080" name="Picture 8" descr="Related image"/>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9383057" y="5342527"/>
            <a:ext cx="922596" cy="388647"/>
          </a:xfrm>
          <a:prstGeom prst="rect">
            <a:avLst/>
          </a:prstGeom>
          <a:noFill/>
          <a:extLst>
            <a:ext uri="{909E8E84-426E-40DD-AFC4-6F175D3DCCD1}">
              <a14:hiddenFill xmlns:a14="http://schemas.microsoft.com/office/drawing/2010/main">
                <a:solidFill>
                  <a:srgbClr val="FFFFFF"/>
                </a:solidFill>
              </a14:hiddenFill>
            </a:ext>
          </a:extLst>
        </p:spPr>
      </p:pic>
      <p:sp>
        <p:nvSpPr>
          <p:cNvPr id="33" name="noun_project_1061.eps"/>
          <p:cNvSpPr>
            <a:spLocks/>
          </p:cNvSpPr>
          <p:nvPr/>
        </p:nvSpPr>
        <p:spPr bwMode="auto">
          <a:xfrm>
            <a:off x="431668" y="231140"/>
            <a:ext cx="460505" cy="503802"/>
          </a:xfrm>
          <a:custGeom>
            <a:avLst/>
            <a:gdLst>
              <a:gd name="T0" fmla="*/ 69765127 w 3163"/>
              <a:gd name="T1" fmla="*/ 124531 h 3456"/>
              <a:gd name="T2" fmla="*/ 72403032 w 3163"/>
              <a:gd name="T3" fmla="*/ 840140 h 3456"/>
              <a:gd name="T4" fmla="*/ 76592780 w 3163"/>
              <a:gd name="T5" fmla="*/ 2209094 h 3456"/>
              <a:gd name="T6" fmla="*/ 81620371 w 3163"/>
              <a:gd name="T7" fmla="*/ 4449233 h 3456"/>
              <a:gd name="T8" fmla="*/ 86865176 w 3163"/>
              <a:gd name="T9" fmla="*/ 7622646 h 3456"/>
              <a:gd name="T10" fmla="*/ 91737566 w 3163"/>
              <a:gd name="T11" fmla="*/ 11885260 h 3456"/>
              <a:gd name="T12" fmla="*/ 95616734 w 3163"/>
              <a:gd name="T13" fmla="*/ 17361076 h 3456"/>
              <a:gd name="T14" fmla="*/ 97851219 w 3163"/>
              <a:gd name="T15" fmla="*/ 24206024 h 3456"/>
              <a:gd name="T16" fmla="*/ 97944411 w 3163"/>
              <a:gd name="T17" fmla="*/ 30615290 h 3456"/>
              <a:gd name="T18" fmla="*/ 96609956 w 3163"/>
              <a:gd name="T19" fmla="*/ 35188878 h 3456"/>
              <a:gd name="T20" fmla="*/ 94251274 w 3163"/>
              <a:gd name="T21" fmla="*/ 40166925 h 3456"/>
              <a:gd name="T22" fmla="*/ 91147939 w 3163"/>
              <a:gd name="T23" fmla="*/ 46451838 h 3456"/>
              <a:gd name="T24" fmla="*/ 87672014 w 3163"/>
              <a:gd name="T25" fmla="*/ 55070022 h 3456"/>
              <a:gd name="T26" fmla="*/ 84320286 w 3163"/>
              <a:gd name="T27" fmla="*/ 66301938 h 3456"/>
              <a:gd name="T28" fmla="*/ 81930599 w 3163"/>
              <a:gd name="T29" fmla="*/ 77626986 h 3456"/>
              <a:gd name="T30" fmla="*/ 80409937 w 3163"/>
              <a:gd name="T31" fmla="*/ 88018761 h 3456"/>
              <a:gd name="T32" fmla="*/ 79603098 w 3163"/>
              <a:gd name="T33" fmla="*/ 96823742 h 3456"/>
              <a:gd name="T34" fmla="*/ 79230684 w 3163"/>
              <a:gd name="T35" fmla="*/ 103419804 h 3456"/>
              <a:gd name="T36" fmla="*/ 79168674 w 3163"/>
              <a:gd name="T37" fmla="*/ 107028897 h 3456"/>
              <a:gd name="T38" fmla="*/ 71782400 w 3163"/>
              <a:gd name="T39" fmla="*/ 51554239 h 3456"/>
              <a:gd name="T40" fmla="*/ 67406621 w 3163"/>
              <a:gd name="T41" fmla="*/ 54821138 h 3456"/>
              <a:gd name="T42" fmla="*/ 64334116 w 3163"/>
              <a:gd name="T43" fmla="*/ 59332636 h 3456"/>
              <a:gd name="T44" fmla="*/ 62223827 w 3163"/>
              <a:gd name="T45" fmla="*/ 64839497 h 3456"/>
              <a:gd name="T46" fmla="*/ 60734170 w 3163"/>
              <a:gd name="T47" fmla="*/ 70999879 h 3456"/>
              <a:gd name="T48" fmla="*/ 59585922 w 3163"/>
              <a:gd name="T49" fmla="*/ 77502632 h 3456"/>
              <a:gd name="T50" fmla="*/ 58406669 w 3163"/>
              <a:gd name="T51" fmla="*/ 84067474 h 3456"/>
              <a:gd name="T52" fmla="*/ 56948018 w 3163"/>
              <a:gd name="T53" fmla="*/ 90383431 h 3456"/>
              <a:gd name="T54" fmla="*/ 54837729 w 3163"/>
              <a:gd name="T55" fmla="*/ 96108132 h 3456"/>
              <a:gd name="T56" fmla="*/ 51796229 w 3163"/>
              <a:gd name="T57" fmla="*/ 101024090 h 3456"/>
              <a:gd name="T58" fmla="*/ 47451455 w 3163"/>
              <a:gd name="T59" fmla="*/ 104726493 h 3456"/>
              <a:gd name="T60" fmla="*/ 41555014 w 3163"/>
              <a:gd name="T61" fmla="*/ 106966632 h 3456"/>
              <a:gd name="T62" fmla="*/ 14834382 w 3163"/>
              <a:gd name="T63" fmla="*/ 107526667 h 3456"/>
              <a:gd name="T64" fmla="*/ 9341361 w 3163"/>
              <a:gd name="T65" fmla="*/ 106811057 h 3456"/>
              <a:gd name="T66" fmla="*/ 4624173 w 3163"/>
              <a:gd name="T67" fmla="*/ 104633183 h 3456"/>
              <a:gd name="T68" fmla="*/ 1272445 w 3163"/>
              <a:gd name="T69" fmla="*/ 101055135 h 3456"/>
              <a:gd name="T70" fmla="*/ 0 w 3163"/>
              <a:gd name="T71" fmla="*/ 96077088 h 3456"/>
              <a:gd name="T72" fmla="*/ 1303450 w 3163"/>
              <a:gd name="T73" fmla="*/ 91659075 h 3456"/>
              <a:gd name="T74" fmla="*/ 4686183 w 3163"/>
              <a:gd name="T75" fmla="*/ 88112071 h 3456"/>
              <a:gd name="T76" fmla="*/ 9279350 w 3163"/>
              <a:gd name="T77" fmla="*/ 85436428 h 3456"/>
              <a:gd name="T78" fmla="*/ 14306766 w 3163"/>
              <a:gd name="T79" fmla="*/ 83507439 h 3456"/>
              <a:gd name="T80" fmla="*/ 18899933 w 3163"/>
              <a:gd name="T81" fmla="*/ 82231794 h 3456"/>
              <a:gd name="T82" fmla="*/ 22282667 w 3163"/>
              <a:gd name="T83" fmla="*/ 81516185 h 3456"/>
              <a:gd name="T84" fmla="*/ 23586116 w 3163"/>
              <a:gd name="T85" fmla="*/ 81329565 h 3456"/>
              <a:gd name="T86" fmla="*/ 24641349 w 3163"/>
              <a:gd name="T87" fmla="*/ 81734025 h 3456"/>
              <a:gd name="T88" fmla="*/ 27124051 w 3163"/>
              <a:gd name="T89" fmla="*/ 82449635 h 3456"/>
              <a:gd name="T90" fmla="*/ 30134370 w 3163"/>
              <a:gd name="T91" fmla="*/ 82636254 h 3456"/>
              <a:gd name="T92" fmla="*/ 33051497 w 3163"/>
              <a:gd name="T93" fmla="*/ 81765069 h 3456"/>
              <a:gd name="T94" fmla="*/ 36155008 w 3163"/>
              <a:gd name="T95" fmla="*/ 79307090 h 3456"/>
              <a:gd name="T96" fmla="*/ 39599751 w 3163"/>
              <a:gd name="T97" fmla="*/ 74982388 h 3456"/>
              <a:gd name="T98" fmla="*/ 43448090 w 3163"/>
              <a:gd name="T99" fmla="*/ 68324236 h 3456"/>
              <a:gd name="T100" fmla="*/ 47792864 w 3163"/>
              <a:gd name="T101" fmla="*/ 58959221 h 3456"/>
              <a:gd name="T102" fmla="*/ 52137638 w 3163"/>
              <a:gd name="T103" fmla="*/ 48194031 h 3456"/>
              <a:gd name="T104" fmla="*/ 54930745 w 3163"/>
              <a:gd name="T105" fmla="*/ 40695915 h 3456"/>
              <a:gd name="T106" fmla="*/ 57879053 w 3163"/>
              <a:gd name="T107" fmla="*/ 32513058 h 3456"/>
              <a:gd name="T108" fmla="*/ 60827362 w 3163"/>
              <a:gd name="T109" fmla="*/ 24206024 h 3456"/>
              <a:gd name="T110" fmla="*/ 63527277 w 3163"/>
              <a:gd name="T111" fmla="*/ 16365538 h 3456"/>
              <a:gd name="T112" fmla="*/ 65854954 w 3163"/>
              <a:gd name="T113" fmla="*/ 9489546 h 3456"/>
              <a:gd name="T114" fmla="*/ 67685844 w 3163"/>
              <a:gd name="T115" fmla="*/ 4106863 h 3456"/>
              <a:gd name="T116" fmla="*/ 68772081 w 3163"/>
              <a:gd name="T117" fmla="*/ 808919 h 34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63"/>
              <a:gd name="T178" fmla="*/ 0 h 3456"/>
              <a:gd name="T179" fmla="*/ 3163 w 3163"/>
              <a:gd name="T180" fmla="*/ 3456 h 34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63" h="3456">
                <a:moveTo>
                  <a:pt x="2226" y="0"/>
                </a:moveTo>
                <a:lnTo>
                  <a:pt x="2228" y="0"/>
                </a:lnTo>
                <a:lnTo>
                  <a:pt x="2235" y="2"/>
                </a:lnTo>
                <a:lnTo>
                  <a:pt x="2248" y="4"/>
                </a:lnTo>
                <a:lnTo>
                  <a:pt x="2263" y="8"/>
                </a:lnTo>
                <a:lnTo>
                  <a:pt x="2283" y="14"/>
                </a:lnTo>
                <a:lnTo>
                  <a:pt x="2307" y="19"/>
                </a:lnTo>
                <a:lnTo>
                  <a:pt x="2333" y="27"/>
                </a:lnTo>
                <a:lnTo>
                  <a:pt x="2364" y="36"/>
                </a:lnTo>
                <a:lnTo>
                  <a:pt x="2396" y="46"/>
                </a:lnTo>
                <a:lnTo>
                  <a:pt x="2432" y="59"/>
                </a:lnTo>
                <a:lnTo>
                  <a:pt x="2468" y="71"/>
                </a:lnTo>
                <a:lnTo>
                  <a:pt x="2507" y="87"/>
                </a:lnTo>
                <a:lnTo>
                  <a:pt x="2547" y="104"/>
                </a:lnTo>
                <a:lnTo>
                  <a:pt x="2588" y="123"/>
                </a:lnTo>
                <a:lnTo>
                  <a:pt x="2630" y="143"/>
                </a:lnTo>
                <a:lnTo>
                  <a:pt x="2673" y="165"/>
                </a:lnTo>
                <a:lnTo>
                  <a:pt x="2716" y="190"/>
                </a:lnTo>
                <a:lnTo>
                  <a:pt x="2757" y="217"/>
                </a:lnTo>
                <a:lnTo>
                  <a:pt x="2799" y="245"/>
                </a:lnTo>
                <a:lnTo>
                  <a:pt x="2841" y="276"/>
                </a:lnTo>
                <a:lnTo>
                  <a:pt x="2881" y="309"/>
                </a:lnTo>
                <a:lnTo>
                  <a:pt x="2920" y="345"/>
                </a:lnTo>
                <a:lnTo>
                  <a:pt x="2956" y="382"/>
                </a:lnTo>
                <a:lnTo>
                  <a:pt x="2992" y="422"/>
                </a:lnTo>
                <a:lnTo>
                  <a:pt x="3024" y="465"/>
                </a:lnTo>
                <a:lnTo>
                  <a:pt x="3054" y="511"/>
                </a:lnTo>
                <a:lnTo>
                  <a:pt x="3081" y="558"/>
                </a:lnTo>
                <a:lnTo>
                  <a:pt x="3105" y="610"/>
                </a:lnTo>
                <a:lnTo>
                  <a:pt x="3125" y="663"/>
                </a:lnTo>
                <a:lnTo>
                  <a:pt x="3141" y="718"/>
                </a:lnTo>
                <a:lnTo>
                  <a:pt x="3153" y="778"/>
                </a:lnTo>
                <a:lnTo>
                  <a:pt x="3160" y="840"/>
                </a:lnTo>
                <a:lnTo>
                  <a:pt x="3163" y="905"/>
                </a:lnTo>
                <a:lnTo>
                  <a:pt x="3162" y="946"/>
                </a:lnTo>
                <a:lnTo>
                  <a:pt x="3156" y="984"/>
                </a:lnTo>
                <a:lnTo>
                  <a:pt x="3150" y="1021"/>
                </a:lnTo>
                <a:lnTo>
                  <a:pt x="3140" y="1058"/>
                </a:lnTo>
                <a:lnTo>
                  <a:pt x="3128" y="1094"/>
                </a:lnTo>
                <a:lnTo>
                  <a:pt x="3113" y="1131"/>
                </a:lnTo>
                <a:lnTo>
                  <a:pt x="3097" y="1169"/>
                </a:lnTo>
                <a:lnTo>
                  <a:pt x="3079" y="1208"/>
                </a:lnTo>
                <a:lnTo>
                  <a:pt x="3059" y="1248"/>
                </a:lnTo>
                <a:lnTo>
                  <a:pt x="3037" y="1291"/>
                </a:lnTo>
                <a:lnTo>
                  <a:pt x="3014" y="1336"/>
                </a:lnTo>
                <a:lnTo>
                  <a:pt x="2989" y="1386"/>
                </a:lnTo>
                <a:lnTo>
                  <a:pt x="2964" y="1438"/>
                </a:lnTo>
                <a:lnTo>
                  <a:pt x="2937" y="1493"/>
                </a:lnTo>
                <a:lnTo>
                  <a:pt x="2910" y="1555"/>
                </a:lnTo>
                <a:lnTo>
                  <a:pt x="2882" y="1621"/>
                </a:lnTo>
                <a:lnTo>
                  <a:pt x="2854" y="1692"/>
                </a:lnTo>
                <a:lnTo>
                  <a:pt x="2825" y="1770"/>
                </a:lnTo>
                <a:lnTo>
                  <a:pt x="2796" y="1855"/>
                </a:lnTo>
                <a:lnTo>
                  <a:pt x="2768" y="1946"/>
                </a:lnTo>
                <a:lnTo>
                  <a:pt x="2742" y="2038"/>
                </a:lnTo>
                <a:lnTo>
                  <a:pt x="2717" y="2131"/>
                </a:lnTo>
                <a:lnTo>
                  <a:pt x="2695" y="2223"/>
                </a:lnTo>
                <a:lnTo>
                  <a:pt x="2675" y="2314"/>
                </a:lnTo>
                <a:lnTo>
                  <a:pt x="2656" y="2406"/>
                </a:lnTo>
                <a:lnTo>
                  <a:pt x="2640" y="2495"/>
                </a:lnTo>
                <a:lnTo>
                  <a:pt x="2626" y="2582"/>
                </a:lnTo>
                <a:lnTo>
                  <a:pt x="2613" y="2666"/>
                </a:lnTo>
                <a:lnTo>
                  <a:pt x="2601" y="2749"/>
                </a:lnTo>
                <a:lnTo>
                  <a:pt x="2591" y="2829"/>
                </a:lnTo>
                <a:lnTo>
                  <a:pt x="2583" y="2905"/>
                </a:lnTo>
                <a:lnTo>
                  <a:pt x="2575" y="2978"/>
                </a:lnTo>
                <a:lnTo>
                  <a:pt x="2570" y="3048"/>
                </a:lnTo>
                <a:lnTo>
                  <a:pt x="2565" y="3112"/>
                </a:lnTo>
                <a:lnTo>
                  <a:pt x="2561" y="3173"/>
                </a:lnTo>
                <a:lnTo>
                  <a:pt x="2557" y="3229"/>
                </a:lnTo>
                <a:lnTo>
                  <a:pt x="2555" y="3279"/>
                </a:lnTo>
                <a:lnTo>
                  <a:pt x="2553" y="3324"/>
                </a:lnTo>
                <a:lnTo>
                  <a:pt x="2552" y="3363"/>
                </a:lnTo>
                <a:lnTo>
                  <a:pt x="2551" y="3395"/>
                </a:lnTo>
                <a:lnTo>
                  <a:pt x="2551" y="3421"/>
                </a:lnTo>
                <a:lnTo>
                  <a:pt x="2551" y="3440"/>
                </a:lnTo>
                <a:lnTo>
                  <a:pt x="2551" y="3452"/>
                </a:lnTo>
                <a:lnTo>
                  <a:pt x="2551" y="3456"/>
                </a:lnTo>
                <a:lnTo>
                  <a:pt x="2313" y="3456"/>
                </a:lnTo>
                <a:lnTo>
                  <a:pt x="2313" y="1657"/>
                </a:lnTo>
                <a:lnTo>
                  <a:pt x="2273" y="1678"/>
                </a:lnTo>
                <a:lnTo>
                  <a:pt x="2236" y="1703"/>
                </a:lnTo>
                <a:lnTo>
                  <a:pt x="2203" y="1731"/>
                </a:lnTo>
                <a:lnTo>
                  <a:pt x="2172" y="1762"/>
                </a:lnTo>
                <a:lnTo>
                  <a:pt x="2144" y="1794"/>
                </a:lnTo>
                <a:lnTo>
                  <a:pt x="2118" y="1830"/>
                </a:lnTo>
                <a:lnTo>
                  <a:pt x="2095" y="1867"/>
                </a:lnTo>
                <a:lnTo>
                  <a:pt x="2073" y="1907"/>
                </a:lnTo>
                <a:lnTo>
                  <a:pt x="2053" y="1949"/>
                </a:lnTo>
                <a:lnTo>
                  <a:pt x="2035" y="1992"/>
                </a:lnTo>
                <a:lnTo>
                  <a:pt x="2019" y="2037"/>
                </a:lnTo>
                <a:lnTo>
                  <a:pt x="2005" y="2084"/>
                </a:lnTo>
                <a:lnTo>
                  <a:pt x="1991" y="2132"/>
                </a:lnTo>
                <a:lnTo>
                  <a:pt x="1979" y="2180"/>
                </a:lnTo>
                <a:lnTo>
                  <a:pt x="1967" y="2231"/>
                </a:lnTo>
                <a:lnTo>
                  <a:pt x="1957" y="2282"/>
                </a:lnTo>
                <a:lnTo>
                  <a:pt x="1947" y="2333"/>
                </a:lnTo>
                <a:lnTo>
                  <a:pt x="1938" y="2386"/>
                </a:lnTo>
                <a:lnTo>
                  <a:pt x="1928" y="2438"/>
                </a:lnTo>
                <a:lnTo>
                  <a:pt x="1920" y="2491"/>
                </a:lnTo>
                <a:lnTo>
                  <a:pt x="1911" y="2544"/>
                </a:lnTo>
                <a:lnTo>
                  <a:pt x="1901" y="2597"/>
                </a:lnTo>
                <a:lnTo>
                  <a:pt x="1892" y="2650"/>
                </a:lnTo>
                <a:lnTo>
                  <a:pt x="1882" y="2702"/>
                </a:lnTo>
                <a:lnTo>
                  <a:pt x="1872" y="2753"/>
                </a:lnTo>
                <a:lnTo>
                  <a:pt x="1860" y="2805"/>
                </a:lnTo>
                <a:lnTo>
                  <a:pt x="1849" y="2855"/>
                </a:lnTo>
                <a:lnTo>
                  <a:pt x="1835" y="2905"/>
                </a:lnTo>
                <a:lnTo>
                  <a:pt x="1820" y="2953"/>
                </a:lnTo>
                <a:lnTo>
                  <a:pt x="1804" y="3000"/>
                </a:lnTo>
                <a:lnTo>
                  <a:pt x="1786" y="3045"/>
                </a:lnTo>
                <a:lnTo>
                  <a:pt x="1767" y="3089"/>
                </a:lnTo>
                <a:lnTo>
                  <a:pt x="1746" y="3131"/>
                </a:lnTo>
                <a:lnTo>
                  <a:pt x="1722" y="3172"/>
                </a:lnTo>
                <a:lnTo>
                  <a:pt x="1697" y="3211"/>
                </a:lnTo>
                <a:lnTo>
                  <a:pt x="1669" y="3247"/>
                </a:lnTo>
                <a:lnTo>
                  <a:pt x="1638" y="3280"/>
                </a:lnTo>
                <a:lnTo>
                  <a:pt x="1605" y="3311"/>
                </a:lnTo>
                <a:lnTo>
                  <a:pt x="1568" y="3341"/>
                </a:lnTo>
                <a:lnTo>
                  <a:pt x="1529" y="3366"/>
                </a:lnTo>
                <a:lnTo>
                  <a:pt x="1487" y="3389"/>
                </a:lnTo>
                <a:lnTo>
                  <a:pt x="1440" y="3409"/>
                </a:lnTo>
                <a:lnTo>
                  <a:pt x="1391" y="3426"/>
                </a:lnTo>
                <a:lnTo>
                  <a:pt x="1339" y="3438"/>
                </a:lnTo>
                <a:lnTo>
                  <a:pt x="1281" y="3449"/>
                </a:lnTo>
                <a:lnTo>
                  <a:pt x="1221" y="3454"/>
                </a:lnTo>
                <a:lnTo>
                  <a:pt x="1156" y="3456"/>
                </a:lnTo>
                <a:lnTo>
                  <a:pt x="478" y="3456"/>
                </a:lnTo>
                <a:lnTo>
                  <a:pt x="433" y="3455"/>
                </a:lnTo>
                <a:lnTo>
                  <a:pt x="388" y="3450"/>
                </a:lnTo>
                <a:lnTo>
                  <a:pt x="344" y="3442"/>
                </a:lnTo>
                <a:lnTo>
                  <a:pt x="301" y="3433"/>
                </a:lnTo>
                <a:lnTo>
                  <a:pt x="260" y="3419"/>
                </a:lnTo>
                <a:lnTo>
                  <a:pt x="221" y="3404"/>
                </a:lnTo>
                <a:lnTo>
                  <a:pt x="183" y="3385"/>
                </a:lnTo>
                <a:lnTo>
                  <a:pt x="149" y="3363"/>
                </a:lnTo>
                <a:lnTo>
                  <a:pt x="116" y="3339"/>
                </a:lnTo>
                <a:lnTo>
                  <a:pt x="87" y="3310"/>
                </a:lnTo>
                <a:lnTo>
                  <a:pt x="62" y="3281"/>
                </a:lnTo>
                <a:lnTo>
                  <a:pt x="41" y="3248"/>
                </a:lnTo>
                <a:lnTo>
                  <a:pt x="23" y="3212"/>
                </a:lnTo>
                <a:lnTo>
                  <a:pt x="10" y="3174"/>
                </a:lnTo>
                <a:lnTo>
                  <a:pt x="2" y="3132"/>
                </a:lnTo>
                <a:lnTo>
                  <a:pt x="0" y="3088"/>
                </a:lnTo>
                <a:lnTo>
                  <a:pt x="2" y="3050"/>
                </a:lnTo>
                <a:lnTo>
                  <a:pt x="10" y="3013"/>
                </a:lnTo>
                <a:lnTo>
                  <a:pt x="24" y="2978"/>
                </a:lnTo>
                <a:lnTo>
                  <a:pt x="42" y="2946"/>
                </a:lnTo>
                <a:lnTo>
                  <a:pt x="64" y="2915"/>
                </a:lnTo>
                <a:lnTo>
                  <a:pt x="90" y="2885"/>
                </a:lnTo>
                <a:lnTo>
                  <a:pt x="118" y="2858"/>
                </a:lnTo>
                <a:lnTo>
                  <a:pt x="151" y="2832"/>
                </a:lnTo>
                <a:lnTo>
                  <a:pt x="185" y="2809"/>
                </a:lnTo>
                <a:lnTo>
                  <a:pt x="222" y="2786"/>
                </a:lnTo>
                <a:lnTo>
                  <a:pt x="260" y="2765"/>
                </a:lnTo>
                <a:lnTo>
                  <a:pt x="299" y="2746"/>
                </a:lnTo>
                <a:lnTo>
                  <a:pt x="339" y="2728"/>
                </a:lnTo>
                <a:lnTo>
                  <a:pt x="380" y="2712"/>
                </a:lnTo>
                <a:lnTo>
                  <a:pt x="421" y="2697"/>
                </a:lnTo>
                <a:lnTo>
                  <a:pt x="461" y="2684"/>
                </a:lnTo>
                <a:lnTo>
                  <a:pt x="500" y="2672"/>
                </a:lnTo>
                <a:lnTo>
                  <a:pt x="539" y="2661"/>
                </a:lnTo>
                <a:lnTo>
                  <a:pt x="575" y="2652"/>
                </a:lnTo>
                <a:lnTo>
                  <a:pt x="609" y="2643"/>
                </a:lnTo>
                <a:lnTo>
                  <a:pt x="642" y="2636"/>
                </a:lnTo>
                <a:lnTo>
                  <a:pt x="671" y="2630"/>
                </a:lnTo>
                <a:lnTo>
                  <a:pt x="696" y="2624"/>
                </a:lnTo>
                <a:lnTo>
                  <a:pt x="718" y="2620"/>
                </a:lnTo>
                <a:lnTo>
                  <a:pt x="736" y="2617"/>
                </a:lnTo>
                <a:lnTo>
                  <a:pt x="750" y="2615"/>
                </a:lnTo>
                <a:lnTo>
                  <a:pt x="758" y="2614"/>
                </a:lnTo>
                <a:lnTo>
                  <a:pt x="760" y="2614"/>
                </a:lnTo>
                <a:lnTo>
                  <a:pt x="763" y="2615"/>
                </a:lnTo>
                <a:lnTo>
                  <a:pt x="769" y="2617"/>
                </a:lnTo>
                <a:lnTo>
                  <a:pt x="780" y="2621"/>
                </a:lnTo>
                <a:lnTo>
                  <a:pt x="794" y="2627"/>
                </a:lnTo>
                <a:lnTo>
                  <a:pt x="811" y="2633"/>
                </a:lnTo>
                <a:lnTo>
                  <a:pt x="830" y="2638"/>
                </a:lnTo>
                <a:lnTo>
                  <a:pt x="851" y="2644"/>
                </a:lnTo>
                <a:lnTo>
                  <a:pt x="874" y="2650"/>
                </a:lnTo>
                <a:lnTo>
                  <a:pt x="898" y="2654"/>
                </a:lnTo>
                <a:lnTo>
                  <a:pt x="923" y="2656"/>
                </a:lnTo>
                <a:lnTo>
                  <a:pt x="948" y="2657"/>
                </a:lnTo>
                <a:lnTo>
                  <a:pt x="971" y="2656"/>
                </a:lnTo>
                <a:lnTo>
                  <a:pt x="995" y="2653"/>
                </a:lnTo>
                <a:lnTo>
                  <a:pt x="1018" y="2646"/>
                </a:lnTo>
                <a:lnTo>
                  <a:pt x="1042" y="2638"/>
                </a:lnTo>
                <a:lnTo>
                  <a:pt x="1065" y="2628"/>
                </a:lnTo>
                <a:lnTo>
                  <a:pt x="1090" y="2613"/>
                </a:lnTo>
                <a:lnTo>
                  <a:pt x="1114" y="2595"/>
                </a:lnTo>
                <a:lnTo>
                  <a:pt x="1140" y="2574"/>
                </a:lnTo>
                <a:lnTo>
                  <a:pt x="1165" y="2549"/>
                </a:lnTo>
                <a:lnTo>
                  <a:pt x="1192" y="2521"/>
                </a:lnTo>
                <a:lnTo>
                  <a:pt x="1220" y="2488"/>
                </a:lnTo>
                <a:lnTo>
                  <a:pt x="1247" y="2452"/>
                </a:lnTo>
                <a:lnTo>
                  <a:pt x="1276" y="2410"/>
                </a:lnTo>
                <a:lnTo>
                  <a:pt x="1305" y="2364"/>
                </a:lnTo>
                <a:lnTo>
                  <a:pt x="1336" y="2313"/>
                </a:lnTo>
                <a:lnTo>
                  <a:pt x="1367" y="2257"/>
                </a:lnTo>
                <a:lnTo>
                  <a:pt x="1400" y="2196"/>
                </a:lnTo>
                <a:lnTo>
                  <a:pt x="1433" y="2129"/>
                </a:lnTo>
                <a:lnTo>
                  <a:pt x="1468" y="2057"/>
                </a:lnTo>
                <a:lnTo>
                  <a:pt x="1503" y="1979"/>
                </a:lnTo>
                <a:lnTo>
                  <a:pt x="1540" y="1895"/>
                </a:lnTo>
                <a:lnTo>
                  <a:pt x="1579" y="1804"/>
                </a:lnTo>
                <a:lnTo>
                  <a:pt x="1618" y="1708"/>
                </a:lnTo>
                <a:lnTo>
                  <a:pt x="1659" y="1604"/>
                </a:lnTo>
                <a:lnTo>
                  <a:pt x="1680" y="1549"/>
                </a:lnTo>
                <a:lnTo>
                  <a:pt x="1702" y="1491"/>
                </a:lnTo>
                <a:lnTo>
                  <a:pt x="1724" y="1432"/>
                </a:lnTo>
                <a:lnTo>
                  <a:pt x="1747" y="1371"/>
                </a:lnTo>
                <a:lnTo>
                  <a:pt x="1770" y="1308"/>
                </a:lnTo>
                <a:lnTo>
                  <a:pt x="1794" y="1243"/>
                </a:lnTo>
                <a:lnTo>
                  <a:pt x="1817" y="1178"/>
                </a:lnTo>
                <a:lnTo>
                  <a:pt x="1841" y="1111"/>
                </a:lnTo>
                <a:lnTo>
                  <a:pt x="1865" y="1045"/>
                </a:lnTo>
                <a:lnTo>
                  <a:pt x="1890" y="978"/>
                </a:lnTo>
                <a:lnTo>
                  <a:pt x="1913" y="911"/>
                </a:lnTo>
                <a:lnTo>
                  <a:pt x="1936" y="844"/>
                </a:lnTo>
                <a:lnTo>
                  <a:pt x="1960" y="778"/>
                </a:lnTo>
                <a:lnTo>
                  <a:pt x="1982" y="713"/>
                </a:lnTo>
                <a:lnTo>
                  <a:pt x="2004" y="649"/>
                </a:lnTo>
                <a:lnTo>
                  <a:pt x="2026" y="588"/>
                </a:lnTo>
                <a:lnTo>
                  <a:pt x="2047" y="526"/>
                </a:lnTo>
                <a:lnTo>
                  <a:pt x="2066" y="467"/>
                </a:lnTo>
                <a:lnTo>
                  <a:pt x="2086" y="411"/>
                </a:lnTo>
                <a:lnTo>
                  <a:pt x="2105" y="356"/>
                </a:lnTo>
                <a:lnTo>
                  <a:pt x="2122" y="305"/>
                </a:lnTo>
                <a:lnTo>
                  <a:pt x="2139" y="257"/>
                </a:lnTo>
                <a:lnTo>
                  <a:pt x="2154" y="212"/>
                </a:lnTo>
                <a:lnTo>
                  <a:pt x="2168" y="170"/>
                </a:lnTo>
                <a:lnTo>
                  <a:pt x="2181" y="132"/>
                </a:lnTo>
                <a:lnTo>
                  <a:pt x="2192" y="98"/>
                </a:lnTo>
                <a:lnTo>
                  <a:pt x="2202" y="70"/>
                </a:lnTo>
                <a:lnTo>
                  <a:pt x="2210" y="45"/>
                </a:lnTo>
                <a:lnTo>
                  <a:pt x="2216" y="26"/>
                </a:lnTo>
                <a:lnTo>
                  <a:pt x="2221" y="12"/>
                </a:lnTo>
                <a:lnTo>
                  <a:pt x="2225" y="3"/>
                </a:lnTo>
                <a:lnTo>
                  <a:pt x="2226" y="0"/>
                </a:lnTo>
                <a:close/>
              </a:path>
            </a:pathLst>
          </a:custGeom>
          <a:solidFill>
            <a:schemeClr val="bg2">
              <a:lumMod val="50000"/>
            </a:schemeClr>
          </a:solidFill>
          <a:ln>
            <a:noFill/>
          </a:ln>
        </p:spPr>
        <p:txBody>
          <a:bodyPr/>
          <a:lstStyle/>
          <a:p>
            <a:endParaRPr lang="en-ZA" dirty="0">
              <a:solidFill>
                <a:srgbClr val="717171"/>
              </a:solidFill>
            </a:endParaRPr>
          </a:p>
        </p:txBody>
      </p:sp>
      <p:sp>
        <p:nvSpPr>
          <p:cNvPr id="3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Material Girl</a:t>
            </a:r>
          </a:p>
        </p:txBody>
      </p:sp>
    </p:spTree>
    <p:extLst>
      <p:ext uri="{BB962C8B-B14F-4D97-AF65-F5344CB8AC3E}">
        <p14:creationId xmlns:p14="http://schemas.microsoft.com/office/powerpoint/2010/main" val="411733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black south african woman"/>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952875" y="321130"/>
            <a:ext cx="7620000" cy="5562600"/>
          </a:xfrm>
          <a:prstGeom prst="rect">
            <a:avLst/>
          </a:prstGeom>
          <a:noFill/>
          <a:ln w="76200">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71</a:t>
            </a:fld>
            <a:endParaRPr lang="en-GB" dirty="0">
              <a:solidFill>
                <a:srgbClr val="717171"/>
              </a:solidFill>
            </a:endParaRPr>
          </a:p>
        </p:txBody>
      </p:sp>
      <p:sp>
        <p:nvSpPr>
          <p:cNvPr id="3" name="Text Placeholder 1"/>
          <p:cNvSpPr txBox="1">
            <a:spLocks/>
          </p:cNvSpPr>
          <p:nvPr/>
        </p:nvSpPr>
        <p:spPr>
          <a:xfrm>
            <a:off x="0" y="2984855"/>
            <a:ext cx="3952875" cy="158555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dirty="0" smtClean="0">
                <a:solidFill>
                  <a:srgbClr val="C00069"/>
                </a:solidFill>
              </a:rPr>
              <a:t>Gender </a:t>
            </a:r>
          </a:p>
          <a:p>
            <a:pPr algn="ctr"/>
            <a:r>
              <a:rPr lang="en-US" sz="3600" b="1" dirty="0" smtClean="0">
                <a:solidFill>
                  <a:srgbClr val="C00069"/>
                </a:solidFill>
              </a:rPr>
              <a:t>Prisoner</a:t>
            </a:r>
            <a:endParaRPr lang="en-US" sz="3600" b="1" dirty="0">
              <a:solidFill>
                <a:srgbClr val="C00069"/>
              </a:solidFill>
            </a:endParaRPr>
          </a:p>
        </p:txBody>
      </p:sp>
      <p:sp>
        <p:nvSpPr>
          <p:cNvPr id="11" name="noun_project_0905.eps"/>
          <p:cNvSpPr>
            <a:spLocks noEditPoints="1"/>
          </p:cNvSpPr>
          <p:nvPr/>
        </p:nvSpPr>
        <p:spPr bwMode="auto">
          <a:xfrm>
            <a:off x="809561" y="910663"/>
            <a:ext cx="2322110" cy="1965704"/>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C00069"/>
          </a:solidFill>
          <a:ln>
            <a:noFill/>
          </a:ln>
        </p:spPr>
        <p:txBody>
          <a:bodyPr/>
          <a:lstStyle/>
          <a:p>
            <a:endParaRPr lang="en-ZA" dirty="0">
              <a:solidFill>
                <a:srgbClr val="717171"/>
              </a:solidFill>
            </a:endParaRPr>
          </a:p>
        </p:txBody>
      </p:sp>
    </p:spTree>
    <p:extLst>
      <p:ext uri="{BB962C8B-B14F-4D97-AF65-F5344CB8AC3E}">
        <p14:creationId xmlns:p14="http://schemas.microsoft.com/office/powerpoint/2010/main" val="240957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90672" y="4508573"/>
            <a:ext cx="4027990" cy="1598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noun_project_0905.eps"/>
          <p:cNvSpPr>
            <a:spLocks noEditPoints="1"/>
          </p:cNvSpPr>
          <p:nvPr/>
        </p:nvSpPr>
        <p:spPr bwMode="auto">
          <a:xfrm>
            <a:off x="320557" y="254906"/>
            <a:ext cx="630219" cy="560825"/>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C00069"/>
          </a:solidFill>
          <a:ln>
            <a:noFill/>
          </a:ln>
        </p:spPr>
        <p:txBody>
          <a:bodyPr/>
          <a:lstStyle/>
          <a:p>
            <a:endParaRPr lang="en-ZA" dirty="0">
              <a:solidFill>
                <a:srgbClr val="717171"/>
              </a:solidFill>
            </a:endParaRPr>
          </a:p>
        </p:txBody>
      </p:sp>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72</a:t>
            </a:fld>
            <a:endParaRPr lang="en-GB" dirty="0">
              <a:solidFill>
                <a:srgbClr val="717171"/>
              </a:solidFill>
            </a:endParaRPr>
          </a:p>
        </p:txBody>
      </p:sp>
      <p:sp>
        <p:nvSpPr>
          <p:cNvPr id="5" name="Rectangle 4"/>
          <p:cNvSpPr/>
          <p:nvPr/>
        </p:nvSpPr>
        <p:spPr>
          <a:xfrm>
            <a:off x="5590672" y="666436"/>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Psychographic Profile</a:t>
            </a:r>
            <a:endParaRPr lang="en-ZA" sz="1400" dirty="0">
              <a:solidFill>
                <a:srgbClr val="FFFFFF"/>
              </a:solidFill>
            </a:endParaRPr>
          </a:p>
        </p:txBody>
      </p:sp>
      <p:sp>
        <p:nvSpPr>
          <p:cNvPr id="6" name="Rectangle 5"/>
          <p:cNvSpPr/>
          <p:nvPr/>
        </p:nvSpPr>
        <p:spPr>
          <a:xfrm>
            <a:off x="5590672" y="2634364"/>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Critical Life Events</a:t>
            </a:r>
            <a:endParaRPr lang="en-ZA" sz="1400" dirty="0">
              <a:solidFill>
                <a:srgbClr val="FFFFFF"/>
              </a:solidFill>
            </a:endParaRPr>
          </a:p>
        </p:txBody>
      </p:sp>
      <p:sp>
        <p:nvSpPr>
          <p:cNvPr id="21" name="TextBox 20"/>
          <p:cNvSpPr txBox="1"/>
          <p:nvPr/>
        </p:nvSpPr>
        <p:spPr>
          <a:xfrm>
            <a:off x="4930271" y="1086258"/>
            <a:ext cx="3437254" cy="1403362"/>
          </a:xfrm>
          <a:prstGeom prst="rect">
            <a:avLst/>
          </a:prstGeom>
          <a:noFill/>
        </p:spPr>
        <p:txBody>
          <a:bodyPr wrap="square" lIns="0" tIns="0" rIns="0" bIns="0" rtlCol="0">
            <a:noAutofit/>
          </a:bodyPr>
          <a:lstStyle/>
          <a:p>
            <a:r>
              <a:rPr lang="en-ZA" sz="1100" dirty="0" smtClean="0">
                <a:solidFill>
                  <a:srgbClr val="333333"/>
                </a:solidFill>
              </a:rPr>
              <a:t>She conforms to cultural and social gender roles, and has little power over her life situation. Her family does not have the financial capability for her to attend a good school, and so she feels trapped in her situation. </a:t>
            </a:r>
          </a:p>
          <a:p>
            <a:endParaRPr lang="en-ZA" sz="1100" dirty="0">
              <a:solidFill>
                <a:srgbClr val="333333"/>
              </a:solidFill>
            </a:endParaRPr>
          </a:p>
          <a:p>
            <a:r>
              <a:rPr lang="en-ZA" sz="1100" dirty="0" smtClean="0">
                <a:solidFill>
                  <a:srgbClr val="333333"/>
                </a:solidFill>
              </a:rPr>
              <a:t>She seeks social acceptance through sexual encounters which earns her a place in her peer group. </a:t>
            </a:r>
            <a:endParaRPr lang="en-ZA" sz="1100" dirty="0">
              <a:solidFill>
                <a:srgbClr val="333333"/>
              </a:solidFill>
            </a:endParaRPr>
          </a:p>
        </p:txBody>
      </p:sp>
      <p:sp>
        <p:nvSpPr>
          <p:cNvPr id="22" name="TextBox 21"/>
          <p:cNvSpPr txBox="1"/>
          <p:nvPr/>
        </p:nvSpPr>
        <p:spPr>
          <a:xfrm>
            <a:off x="4930271" y="3040764"/>
            <a:ext cx="3437254" cy="985326"/>
          </a:xfrm>
          <a:prstGeom prst="rect">
            <a:avLst/>
          </a:prstGeom>
          <a:noFill/>
        </p:spPr>
        <p:txBody>
          <a:bodyPr wrap="square" lIns="0" tIns="0" rIns="0" bIns="0" rtlCol="0">
            <a:noAutofit/>
          </a:bodyPr>
          <a:lstStyle/>
          <a:p>
            <a:r>
              <a:rPr lang="en-ZA" sz="1100" dirty="0" smtClean="0">
                <a:solidFill>
                  <a:srgbClr val="333333"/>
                </a:solidFill>
              </a:rPr>
              <a:t>Her economic instability has thrust her into a difficult and powerless situation. With more than one child, she is overwhelmed by responsibility which she tries to escape by partying over the weekend. Since she fell pregnant she dropped out of school, and has few opportunities to improve her life. </a:t>
            </a:r>
          </a:p>
        </p:txBody>
      </p:sp>
      <p:sp>
        <p:nvSpPr>
          <p:cNvPr id="23" name="Rectangle 22"/>
          <p:cNvSpPr/>
          <p:nvPr/>
        </p:nvSpPr>
        <p:spPr>
          <a:xfrm>
            <a:off x="9263061" y="662135"/>
            <a:ext cx="2776854"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Home Life</a:t>
            </a:r>
            <a:endParaRPr lang="en-ZA" sz="1400" dirty="0">
              <a:solidFill>
                <a:srgbClr val="FFFFFF"/>
              </a:solidFill>
            </a:endParaRPr>
          </a:p>
        </p:txBody>
      </p:sp>
      <p:sp>
        <p:nvSpPr>
          <p:cNvPr id="24" name="TextBox 23"/>
          <p:cNvSpPr txBox="1"/>
          <p:nvPr/>
        </p:nvSpPr>
        <p:spPr>
          <a:xfrm>
            <a:off x="8602660" y="1081957"/>
            <a:ext cx="3437254" cy="1253261"/>
          </a:xfrm>
          <a:prstGeom prst="rect">
            <a:avLst/>
          </a:prstGeom>
          <a:noFill/>
        </p:spPr>
        <p:txBody>
          <a:bodyPr wrap="square" lIns="0" tIns="0" rIns="0" bIns="0" rtlCol="0">
            <a:noAutofit/>
          </a:bodyPr>
          <a:lstStyle/>
          <a:p>
            <a:r>
              <a:rPr lang="en-ZA" sz="1100" dirty="0" smtClean="0">
                <a:solidFill>
                  <a:srgbClr val="333333"/>
                </a:solidFill>
              </a:rPr>
              <a:t>Typically lives in an unstable home with limited financial security. She has many financial responsibilities and takes on the role as surrogate mother to her siblings/ cousins. Her parents are not strict and often not at home to keep an eye on her, so she has free reign to do as she wishes. </a:t>
            </a:r>
            <a:endParaRPr lang="en-ZA" sz="1100" dirty="0">
              <a:solidFill>
                <a:srgbClr val="333333"/>
              </a:solidFill>
            </a:endParaRPr>
          </a:p>
        </p:txBody>
      </p:sp>
      <p:sp>
        <p:nvSpPr>
          <p:cNvPr id="25" name="Rectangle 24"/>
          <p:cNvSpPr/>
          <p:nvPr/>
        </p:nvSpPr>
        <p:spPr>
          <a:xfrm>
            <a:off x="9263060" y="2629695"/>
            <a:ext cx="2776853"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Relationship Status</a:t>
            </a:r>
            <a:endParaRPr lang="en-ZA" sz="1400" dirty="0">
              <a:solidFill>
                <a:srgbClr val="FFFFFF"/>
              </a:solidFill>
            </a:endParaRPr>
          </a:p>
        </p:txBody>
      </p:sp>
      <p:sp>
        <p:nvSpPr>
          <p:cNvPr id="26" name="TextBox 25"/>
          <p:cNvSpPr txBox="1"/>
          <p:nvPr/>
        </p:nvSpPr>
        <p:spPr>
          <a:xfrm>
            <a:off x="8602659" y="3036095"/>
            <a:ext cx="3437254" cy="1099177"/>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ZA" sz="1100" dirty="0" smtClean="0">
                <a:solidFill>
                  <a:srgbClr val="333333"/>
                </a:solidFill>
              </a:rPr>
              <a:t>Multiple sexual partners, typically has more than one child and fell pregnant when she was a teenager. </a:t>
            </a:r>
          </a:p>
          <a:p>
            <a:pPr marL="171450" indent="-171450">
              <a:buFont typeface="Wingdings" panose="05000000000000000000" pitchFamily="2" charset="2"/>
              <a:buChar char="§"/>
            </a:pPr>
            <a:r>
              <a:rPr lang="en-ZA" sz="1100" dirty="0" smtClean="0">
                <a:solidFill>
                  <a:srgbClr val="333333"/>
                </a:solidFill>
              </a:rPr>
              <a:t>Often her sexual relationships are abusive, and she has very little say in protection or prevention. </a:t>
            </a:r>
          </a:p>
          <a:p>
            <a:pPr marL="171450" indent="-171450">
              <a:buFont typeface="Wingdings" panose="05000000000000000000" pitchFamily="2" charset="2"/>
              <a:buChar char="§"/>
            </a:pPr>
            <a:r>
              <a:rPr lang="en-ZA" sz="1100" dirty="0" smtClean="0">
                <a:solidFill>
                  <a:srgbClr val="333333"/>
                </a:solidFill>
              </a:rPr>
              <a:t>It is expected of her to ensure that her partner is satisfied according to his preferences. </a:t>
            </a:r>
          </a:p>
        </p:txBody>
      </p:sp>
      <p:grpSp>
        <p:nvGrpSpPr>
          <p:cNvPr id="27" name="noun_project_1662.svg.eps"/>
          <p:cNvGrpSpPr>
            <a:grpSpLocks/>
          </p:cNvGrpSpPr>
          <p:nvPr/>
        </p:nvGrpSpPr>
        <p:grpSpPr bwMode="auto">
          <a:xfrm>
            <a:off x="8630441" y="539762"/>
            <a:ext cx="555625" cy="464705"/>
            <a:chOff x="506" y="820"/>
            <a:chExt cx="385" cy="322"/>
          </a:xfrm>
          <a:solidFill>
            <a:srgbClr val="C00069"/>
          </a:solidFill>
        </p:grpSpPr>
        <p:sp>
          <p:nvSpPr>
            <p:cNvPr id="28" name="Freeform 3909"/>
            <p:cNvSpPr>
              <a:spLocks/>
            </p:cNvSpPr>
            <p:nvPr/>
          </p:nvSpPr>
          <p:spPr bwMode="auto">
            <a:xfrm>
              <a:off x="506" y="820"/>
              <a:ext cx="385" cy="194"/>
            </a:xfrm>
            <a:custGeom>
              <a:avLst/>
              <a:gdLst>
                <a:gd name="T0" fmla="*/ 2 w 3462"/>
                <a:gd name="T1" fmla="*/ 0 h 1745"/>
                <a:gd name="T2" fmla="*/ 3 w 3462"/>
                <a:gd name="T3" fmla="*/ 1 h 1745"/>
                <a:gd name="T4" fmla="*/ 3 w 3462"/>
                <a:gd name="T5" fmla="*/ 1 h 1745"/>
                <a:gd name="T6" fmla="*/ 4 w 3462"/>
                <a:gd name="T7" fmla="*/ 1 h 1745"/>
                <a:gd name="T8" fmla="*/ 4 w 3462"/>
                <a:gd name="T9" fmla="*/ 2 h 1745"/>
                <a:gd name="T10" fmla="*/ 5 w 3462"/>
                <a:gd name="T11" fmla="*/ 2 h 1745"/>
                <a:gd name="T12" fmla="*/ 4 w 3462"/>
                <a:gd name="T13" fmla="*/ 2 h 1745"/>
                <a:gd name="T14" fmla="*/ 4 w 3462"/>
                <a:gd name="T15" fmla="*/ 2 h 1745"/>
                <a:gd name="T16" fmla="*/ 2 w 3462"/>
                <a:gd name="T17" fmla="*/ 1 h 1745"/>
                <a:gd name="T18" fmla="*/ 1 w 3462"/>
                <a:gd name="T19" fmla="*/ 2 h 1745"/>
                <a:gd name="T20" fmla="*/ 1 w 3462"/>
                <a:gd name="T21" fmla="*/ 2 h 1745"/>
                <a:gd name="T22" fmla="*/ 0 w 3462"/>
                <a:gd name="T23" fmla="*/ 2 h 1745"/>
                <a:gd name="T24" fmla="*/ 1 w 3462"/>
                <a:gd name="T25" fmla="*/ 1 h 1745"/>
                <a:gd name="T26" fmla="*/ 2 w 3462"/>
                <a:gd name="T27" fmla="*/ 0 h 17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62"/>
                <a:gd name="T43" fmla="*/ 0 h 1745"/>
                <a:gd name="T44" fmla="*/ 3462 w 3462"/>
                <a:gd name="T45" fmla="*/ 1745 h 17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62" h="1745">
                  <a:moveTo>
                    <a:pt x="1731" y="0"/>
                  </a:moveTo>
                  <a:lnTo>
                    <a:pt x="2530" y="805"/>
                  </a:lnTo>
                  <a:lnTo>
                    <a:pt x="2530" y="677"/>
                  </a:lnTo>
                  <a:lnTo>
                    <a:pt x="2889" y="677"/>
                  </a:lnTo>
                  <a:lnTo>
                    <a:pt x="2889" y="1168"/>
                  </a:lnTo>
                  <a:lnTo>
                    <a:pt x="3462" y="1745"/>
                  </a:lnTo>
                  <a:lnTo>
                    <a:pt x="2947" y="1745"/>
                  </a:lnTo>
                  <a:lnTo>
                    <a:pt x="2597" y="1391"/>
                  </a:lnTo>
                  <a:lnTo>
                    <a:pt x="1731" y="519"/>
                  </a:lnTo>
                  <a:lnTo>
                    <a:pt x="866" y="1391"/>
                  </a:lnTo>
                  <a:lnTo>
                    <a:pt x="515" y="1745"/>
                  </a:lnTo>
                  <a:lnTo>
                    <a:pt x="0" y="1745"/>
                  </a:lnTo>
                  <a:lnTo>
                    <a:pt x="866" y="873"/>
                  </a:lnTo>
                  <a:lnTo>
                    <a:pt x="17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29" name="Freeform 3910"/>
            <p:cNvSpPr>
              <a:spLocks noEditPoints="1"/>
            </p:cNvSpPr>
            <p:nvPr/>
          </p:nvSpPr>
          <p:spPr bwMode="auto">
            <a:xfrm>
              <a:off x="570" y="884"/>
              <a:ext cx="257" cy="258"/>
            </a:xfrm>
            <a:custGeom>
              <a:avLst/>
              <a:gdLst>
                <a:gd name="T0" fmla="*/ 1 w 2316"/>
                <a:gd name="T1" fmla="*/ 2 h 2325"/>
                <a:gd name="T2" fmla="*/ 1 w 2316"/>
                <a:gd name="T3" fmla="*/ 2 h 2325"/>
                <a:gd name="T4" fmla="*/ 1 w 2316"/>
                <a:gd name="T5" fmla="*/ 2 h 2325"/>
                <a:gd name="T6" fmla="*/ 1 w 2316"/>
                <a:gd name="T7" fmla="*/ 2 h 2325"/>
                <a:gd name="T8" fmla="*/ 1 w 2316"/>
                <a:gd name="T9" fmla="*/ 2 h 2325"/>
                <a:gd name="T10" fmla="*/ 1 w 2316"/>
                <a:gd name="T11" fmla="*/ 2 h 2325"/>
                <a:gd name="T12" fmla="*/ 1 w 2316"/>
                <a:gd name="T13" fmla="*/ 2 h 2325"/>
                <a:gd name="T14" fmla="*/ 1 w 2316"/>
                <a:gd name="T15" fmla="*/ 2 h 2325"/>
                <a:gd name="T16" fmla="*/ 1 w 2316"/>
                <a:gd name="T17" fmla="*/ 2 h 2325"/>
                <a:gd name="T18" fmla="*/ 1 w 2316"/>
                <a:gd name="T19" fmla="*/ 2 h 2325"/>
                <a:gd name="T20" fmla="*/ 2 w 2316"/>
                <a:gd name="T21" fmla="*/ 2 h 2325"/>
                <a:gd name="T22" fmla="*/ 2 w 2316"/>
                <a:gd name="T23" fmla="*/ 3 h 2325"/>
                <a:gd name="T24" fmla="*/ 3 w 2316"/>
                <a:gd name="T25" fmla="*/ 3 h 2325"/>
                <a:gd name="T26" fmla="*/ 3 w 2316"/>
                <a:gd name="T27" fmla="*/ 2 h 2325"/>
                <a:gd name="T28" fmla="*/ 2 w 2316"/>
                <a:gd name="T29" fmla="*/ 2 h 2325"/>
                <a:gd name="T30" fmla="*/ 1 w 2316"/>
                <a:gd name="T31" fmla="*/ 2 h 2325"/>
                <a:gd name="T32" fmla="*/ 1 w 2316"/>
                <a:gd name="T33" fmla="*/ 2 h 2325"/>
                <a:gd name="T34" fmla="*/ 1 w 2316"/>
                <a:gd name="T35" fmla="*/ 2 h 2325"/>
                <a:gd name="T36" fmla="*/ 1 w 2316"/>
                <a:gd name="T37" fmla="*/ 2 h 2325"/>
                <a:gd name="T38" fmla="*/ 1 w 2316"/>
                <a:gd name="T39" fmla="*/ 2 h 2325"/>
                <a:gd name="T40" fmla="*/ 1 w 2316"/>
                <a:gd name="T41" fmla="*/ 2 h 2325"/>
                <a:gd name="T42" fmla="*/ 1 w 2316"/>
                <a:gd name="T43" fmla="*/ 2 h 2325"/>
                <a:gd name="T44" fmla="*/ 1 w 2316"/>
                <a:gd name="T45" fmla="*/ 2 h 2325"/>
                <a:gd name="T46" fmla="*/ 1 w 2316"/>
                <a:gd name="T47" fmla="*/ 2 h 2325"/>
                <a:gd name="T48" fmla="*/ 1 w 2316"/>
                <a:gd name="T49" fmla="*/ 2 h 2325"/>
                <a:gd name="T50" fmla="*/ 2 w 2316"/>
                <a:gd name="T51" fmla="*/ 0 h 2325"/>
                <a:gd name="T52" fmla="*/ 3 w 2316"/>
                <a:gd name="T53" fmla="*/ 1 h 2325"/>
                <a:gd name="T54" fmla="*/ 3 w 2316"/>
                <a:gd name="T55" fmla="*/ 2 h 2325"/>
                <a:gd name="T56" fmla="*/ 3 w 2316"/>
                <a:gd name="T57" fmla="*/ 2 h 2325"/>
                <a:gd name="T58" fmla="*/ 3 w 2316"/>
                <a:gd name="T59" fmla="*/ 3 h 2325"/>
                <a:gd name="T60" fmla="*/ 0 w 2316"/>
                <a:gd name="T61" fmla="*/ 3 h 2325"/>
                <a:gd name="T62" fmla="*/ 0 w 2316"/>
                <a:gd name="T63" fmla="*/ 2 h 2325"/>
                <a:gd name="T64" fmla="*/ 0 w 2316"/>
                <a:gd name="T65" fmla="*/ 2 h 2325"/>
                <a:gd name="T66" fmla="*/ 0 w 2316"/>
                <a:gd name="T67" fmla="*/ 1 h 2325"/>
                <a:gd name="T68" fmla="*/ 2 w 2316"/>
                <a:gd name="T69" fmla="*/ 0 h 23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16"/>
                <a:gd name="T106" fmla="*/ 0 h 2325"/>
                <a:gd name="T107" fmla="*/ 2316 w 2316"/>
                <a:gd name="T108" fmla="*/ 2325 h 23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16" h="2325">
                  <a:moveTo>
                    <a:pt x="636" y="1677"/>
                  </a:moveTo>
                  <a:lnTo>
                    <a:pt x="636" y="1824"/>
                  </a:lnTo>
                  <a:lnTo>
                    <a:pt x="800" y="1824"/>
                  </a:lnTo>
                  <a:lnTo>
                    <a:pt x="800" y="1677"/>
                  </a:lnTo>
                  <a:lnTo>
                    <a:pt x="636" y="1677"/>
                  </a:lnTo>
                  <a:close/>
                  <a:moveTo>
                    <a:pt x="442" y="1677"/>
                  </a:moveTo>
                  <a:lnTo>
                    <a:pt x="442" y="1824"/>
                  </a:lnTo>
                  <a:lnTo>
                    <a:pt x="606" y="1824"/>
                  </a:lnTo>
                  <a:lnTo>
                    <a:pt x="606" y="1677"/>
                  </a:lnTo>
                  <a:lnTo>
                    <a:pt x="442" y="1677"/>
                  </a:lnTo>
                  <a:close/>
                  <a:moveTo>
                    <a:pt x="1499" y="1467"/>
                  </a:moveTo>
                  <a:lnTo>
                    <a:pt x="1499" y="2232"/>
                  </a:lnTo>
                  <a:lnTo>
                    <a:pt x="1905" y="2232"/>
                  </a:lnTo>
                  <a:lnTo>
                    <a:pt x="1905" y="1467"/>
                  </a:lnTo>
                  <a:lnTo>
                    <a:pt x="1499" y="1467"/>
                  </a:lnTo>
                  <a:close/>
                  <a:moveTo>
                    <a:pt x="636" y="1467"/>
                  </a:moveTo>
                  <a:lnTo>
                    <a:pt x="636" y="1646"/>
                  </a:lnTo>
                  <a:lnTo>
                    <a:pt x="800" y="1646"/>
                  </a:lnTo>
                  <a:lnTo>
                    <a:pt x="800" y="1467"/>
                  </a:lnTo>
                  <a:lnTo>
                    <a:pt x="636" y="1467"/>
                  </a:lnTo>
                  <a:close/>
                  <a:moveTo>
                    <a:pt x="442" y="1467"/>
                  </a:moveTo>
                  <a:lnTo>
                    <a:pt x="442" y="1646"/>
                  </a:lnTo>
                  <a:lnTo>
                    <a:pt x="606" y="1646"/>
                  </a:lnTo>
                  <a:lnTo>
                    <a:pt x="606" y="1467"/>
                  </a:lnTo>
                  <a:lnTo>
                    <a:pt x="442" y="1467"/>
                  </a:lnTo>
                  <a:close/>
                  <a:moveTo>
                    <a:pt x="1158" y="0"/>
                  </a:moveTo>
                  <a:lnTo>
                    <a:pt x="2024" y="874"/>
                  </a:lnTo>
                  <a:lnTo>
                    <a:pt x="2316" y="1168"/>
                  </a:lnTo>
                  <a:lnTo>
                    <a:pt x="2315" y="1168"/>
                  </a:lnTo>
                  <a:lnTo>
                    <a:pt x="2315" y="2325"/>
                  </a:lnTo>
                  <a:lnTo>
                    <a:pt x="1" y="2325"/>
                  </a:lnTo>
                  <a:lnTo>
                    <a:pt x="1" y="1168"/>
                  </a:lnTo>
                  <a:lnTo>
                    <a:pt x="0" y="1168"/>
                  </a:lnTo>
                  <a:lnTo>
                    <a:pt x="293" y="874"/>
                  </a:lnTo>
                  <a:lnTo>
                    <a:pt x="1158"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0" name="noun_project_2343.svg.eps"/>
          <p:cNvSpPr>
            <a:spLocks noEditPoints="1"/>
          </p:cNvSpPr>
          <p:nvPr/>
        </p:nvSpPr>
        <p:spPr bwMode="auto">
          <a:xfrm>
            <a:off x="4894552" y="472357"/>
            <a:ext cx="585788" cy="609600"/>
          </a:xfrm>
          <a:custGeom>
            <a:avLst/>
            <a:gdLst>
              <a:gd name="T0" fmla="*/ 2147483647 w 3318"/>
              <a:gd name="T1" fmla="*/ 2147483647 h 3461"/>
              <a:gd name="T2" fmla="*/ 2147483647 w 3318"/>
              <a:gd name="T3" fmla="*/ 2147483647 h 3461"/>
              <a:gd name="T4" fmla="*/ 2147483647 w 3318"/>
              <a:gd name="T5" fmla="*/ 2147483647 h 3461"/>
              <a:gd name="T6" fmla="*/ 2147483647 w 3318"/>
              <a:gd name="T7" fmla="*/ 2147483647 h 3461"/>
              <a:gd name="T8" fmla="*/ 2147483647 w 3318"/>
              <a:gd name="T9" fmla="*/ 2147483647 h 3461"/>
              <a:gd name="T10" fmla="*/ 2147483647 w 3318"/>
              <a:gd name="T11" fmla="*/ 2147483647 h 3461"/>
              <a:gd name="T12" fmla="*/ 2147483647 w 3318"/>
              <a:gd name="T13" fmla="*/ 2147483647 h 3461"/>
              <a:gd name="T14" fmla="*/ 2147483647 w 3318"/>
              <a:gd name="T15" fmla="*/ 2147483647 h 3461"/>
              <a:gd name="T16" fmla="*/ 2147483647 w 3318"/>
              <a:gd name="T17" fmla="*/ 2147483647 h 3461"/>
              <a:gd name="T18" fmla="*/ 2147483647 w 3318"/>
              <a:gd name="T19" fmla="*/ 2147483647 h 3461"/>
              <a:gd name="T20" fmla="*/ 2147483647 w 3318"/>
              <a:gd name="T21" fmla="*/ 2147483647 h 3461"/>
              <a:gd name="T22" fmla="*/ 2147483647 w 3318"/>
              <a:gd name="T23" fmla="*/ 2147483647 h 3461"/>
              <a:gd name="T24" fmla="*/ 2147483647 w 3318"/>
              <a:gd name="T25" fmla="*/ 2147483647 h 3461"/>
              <a:gd name="T26" fmla="*/ 2147483647 w 3318"/>
              <a:gd name="T27" fmla="*/ 2147483647 h 3461"/>
              <a:gd name="T28" fmla="*/ 2147483647 w 3318"/>
              <a:gd name="T29" fmla="*/ 2147483647 h 3461"/>
              <a:gd name="T30" fmla="*/ 2147483647 w 3318"/>
              <a:gd name="T31" fmla="*/ 2147483647 h 3461"/>
              <a:gd name="T32" fmla="*/ 2147483647 w 3318"/>
              <a:gd name="T33" fmla="*/ 2147483647 h 3461"/>
              <a:gd name="T34" fmla="*/ 2147483647 w 3318"/>
              <a:gd name="T35" fmla="*/ 2147483647 h 3461"/>
              <a:gd name="T36" fmla="*/ 2147483647 w 3318"/>
              <a:gd name="T37" fmla="*/ 2147483647 h 3461"/>
              <a:gd name="T38" fmla="*/ 2147483647 w 3318"/>
              <a:gd name="T39" fmla="*/ 2147483647 h 3461"/>
              <a:gd name="T40" fmla="*/ 2147483647 w 3318"/>
              <a:gd name="T41" fmla="*/ 2147483647 h 3461"/>
              <a:gd name="T42" fmla="*/ 2147483647 w 3318"/>
              <a:gd name="T43" fmla="*/ 2147483647 h 3461"/>
              <a:gd name="T44" fmla="*/ 2147483647 w 3318"/>
              <a:gd name="T45" fmla="*/ 2147483647 h 3461"/>
              <a:gd name="T46" fmla="*/ 2147483647 w 3318"/>
              <a:gd name="T47" fmla="*/ 2147483647 h 3461"/>
              <a:gd name="T48" fmla="*/ 2147483647 w 3318"/>
              <a:gd name="T49" fmla="*/ 2147483647 h 3461"/>
              <a:gd name="T50" fmla="*/ 2147483647 w 3318"/>
              <a:gd name="T51" fmla="*/ 2147483647 h 3461"/>
              <a:gd name="T52" fmla="*/ 2147483647 w 3318"/>
              <a:gd name="T53" fmla="*/ 2147483647 h 3461"/>
              <a:gd name="T54" fmla="*/ 2147483647 w 3318"/>
              <a:gd name="T55" fmla="*/ 2147483647 h 3461"/>
              <a:gd name="T56" fmla="*/ 2147483647 w 3318"/>
              <a:gd name="T57" fmla="*/ 2147483647 h 3461"/>
              <a:gd name="T58" fmla="*/ 2147483647 w 3318"/>
              <a:gd name="T59" fmla="*/ 2147483647 h 3461"/>
              <a:gd name="T60" fmla="*/ 2147483647 w 3318"/>
              <a:gd name="T61" fmla="*/ 2147483647 h 3461"/>
              <a:gd name="T62" fmla="*/ 2147483647 w 3318"/>
              <a:gd name="T63" fmla="*/ 2147483647 h 3461"/>
              <a:gd name="T64" fmla="*/ 2147483647 w 3318"/>
              <a:gd name="T65" fmla="*/ 2147483647 h 3461"/>
              <a:gd name="T66" fmla="*/ 2147483647 w 3318"/>
              <a:gd name="T67" fmla="*/ 2147483647 h 3461"/>
              <a:gd name="T68" fmla="*/ 2147483647 w 3318"/>
              <a:gd name="T69" fmla="*/ 2147483647 h 3461"/>
              <a:gd name="T70" fmla="*/ 2147483647 w 3318"/>
              <a:gd name="T71" fmla="*/ 2147483647 h 3461"/>
              <a:gd name="T72" fmla="*/ 2147483647 w 3318"/>
              <a:gd name="T73" fmla="*/ 2147483647 h 3461"/>
              <a:gd name="T74" fmla="*/ 2147483647 w 3318"/>
              <a:gd name="T75" fmla="*/ 2147483647 h 3461"/>
              <a:gd name="T76" fmla="*/ 2147483647 w 3318"/>
              <a:gd name="T77" fmla="*/ 2147483647 h 3461"/>
              <a:gd name="T78" fmla="*/ 2147483647 w 3318"/>
              <a:gd name="T79" fmla="*/ 2147483647 h 3461"/>
              <a:gd name="T80" fmla="*/ 2147483647 w 3318"/>
              <a:gd name="T81" fmla="*/ 2147483647 h 3461"/>
              <a:gd name="T82" fmla="*/ 2147483647 w 3318"/>
              <a:gd name="T83" fmla="*/ 2147483647 h 3461"/>
              <a:gd name="T84" fmla="*/ 2147483647 w 3318"/>
              <a:gd name="T85" fmla="*/ 2147483647 h 3461"/>
              <a:gd name="T86" fmla="*/ 2147483647 w 3318"/>
              <a:gd name="T87" fmla="*/ 2147483647 h 3461"/>
              <a:gd name="T88" fmla="*/ 2147483647 w 3318"/>
              <a:gd name="T89" fmla="*/ 2147483647 h 3461"/>
              <a:gd name="T90" fmla="*/ 2147483647 w 3318"/>
              <a:gd name="T91" fmla="*/ 2147483647 h 3461"/>
              <a:gd name="T92" fmla="*/ 2147483647 w 3318"/>
              <a:gd name="T93" fmla="*/ 2147483647 h 3461"/>
              <a:gd name="T94" fmla="*/ 2147483647 w 3318"/>
              <a:gd name="T95" fmla="*/ 251350004 h 3461"/>
              <a:gd name="T96" fmla="*/ 2147483647 w 3318"/>
              <a:gd name="T97" fmla="*/ 2147483647 h 3461"/>
              <a:gd name="T98" fmla="*/ 2147483647 w 3318"/>
              <a:gd name="T99" fmla="*/ 2147483647 h 3461"/>
              <a:gd name="T100" fmla="*/ 2147483647 w 3318"/>
              <a:gd name="T101" fmla="*/ 2147483647 h 3461"/>
              <a:gd name="T102" fmla="*/ 2147483647 w 3318"/>
              <a:gd name="T103" fmla="*/ 2147483647 h 3461"/>
              <a:gd name="T104" fmla="*/ 2147483647 w 3318"/>
              <a:gd name="T105" fmla="*/ 2147483647 h 3461"/>
              <a:gd name="T106" fmla="*/ 2147483647 w 3318"/>
              <a:gd name="T107" fmla="*/ 2147483647 h 3461"/>
              <a:gd name="T108" fmla="*/ 2147483647 w 3318"/>
              <a:gd name="T109" fmla="*/ 2147483647 h 3461"/>
              <a:gd name="T110" fmla="*/ 621829145 w 3318"/>
              <a:gd name="T111" fmla="*/ 2147483647 h 3461"/>
              <a:gd name="T112" fmla="*/ 616312180 w 3318"/>
              <a:gd name="T113" fmla="*/ 2147483647 h 3461"/>
              <a:gd name="T114" fmla="*/ 2147483647 w 3318"/>
              <a:gd name="T115" fmla="*/ 950768338 h 346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8"/>
              <a:gd name="T175" fmla="*/ 0 h 3461"/>
              <a:gd name="T176" fmla="*/ 3318 w 3318"/>
              <a:gd name="T177" fmla="*/ 3461 h 346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8" h="3461">
                <a:moveTo>
                  <a:pt x="1764" y="3103"/>
                </a:moveTo>
                <a:lnTo>
                  <a:pt x="1760" y="3103"/>
                </a:lnTo>
                <a:lnTo>
                  <a:pt x="1751" y="3106"/>
                </a:lnTo>
                <a:lnTo>
                  <a:pt x="1748" y="3109"/>
                </a:lnTo>
                <a:lnTo>
                  <a:pt x="1746" y="3112"/>
                </a:lnTo>
                <a:lnTo>
                  <a:pt x="1745" y="3115"/>
                </a:lnTo>
                <a:lnTo>
                  <a:pt x="1743" y="3118"/>
                </a:lnTo>
                <a:lnTo>
                  <a:pt x="1745" y="3123"/>
                </a:lnTo>
                <a:lnTo>
                  <a:pt x="1747" y="3126"/>
                </a:lnTo>
                <a:lnTo>
                  <a:pt x="1749" y="3128"/>
                </a:lnTo>
                <a:lnTo>
                  <a:pt x="1752" y="3129"/>
                </a:lnTo>
                <a:lnTo>
                  <a:pt x="1756" y="3129"/>
                </a:lnTo>
                <a:lnTo>
                  <a:pt x="1760" y="3129"/>
                </a:lnTo>
                <a:lnTo>
                  <a:pt x="1768" y="3126"/>
                </a:lnTo>
                <a:lnTo>
                  <a:pt x="1771" y="3124"/>
                </a:lnTo>
                <a:lnTo>
                  <a:pt x="1774" y="3120"/>
                </a:lnTo>
                <a:lnTo>
                  <a:pt x="1776" y="3117"/>
                </a:lnTo>
                <a:lnTo>
                  <a:pt x="1776" y="3114"/>
                </a:lnTo>
                <a:lnTo>
                  <a:pt x="1776" y="3111"/>
                </a:lnTo>
                <a:lnTo>
                  <a:pt x="1774" y="3107"/>
                </a:lnTo>
                <a:lnTo>
                  <a:pt x="1770" y="3104"/>
                </a:lnTo>
                <a:lnTo>
                  <a:pt x="1767" y="3103"/>
                </a:lnTo>
                <a:lnTo>
                  <a:pt x="1764" y="3103"/>
                </a:lnTo>
                <a:close/>
                <a:moveTo>
                  <a:pt x="1790" y="3094"/>
                </a:moveTo>
                <a:lnTo>
                  <a:pt x="1786" y="3095"/>
                </a:lnTo>
                <a:lnTo>
                  <a:pt x="1783" y="3096"/>
                </a:lnTo>
                <a:lnTo>
                  <a:pt x="1781" y="3098"/>
                </a:lnTo>
                <a:lnTo>
                  <a:pt x="1780" y="3101"/>
                </a:lnTo>
                <a:lnTo>
                  <a:pt x="1779" y="3104"/>
                </a:lnTo>
                <a:lnTo>
                  <a:pt x="1780" y="3107"/>
                </a:lnTo>
                <a:lnTo>
                  <a:pt x="1781" y="3111"/>
                </a:lnTo>
                <a:lnTo>
                  <a:pt x="1783" y="3113"/>
                </a:lnTo>
                <a:lnTo>
                  <a:pt x="1786" y="3114"/>
                </a:lnTo>
                <a:lnTo>
                  <a:pt x="1790" y="3115"/>
                </a:lnTo>
                <a:lnTo>
                  <a:pt x="1793" y="3114"/>
                </a:lnTo>
                <a:lnTo>
                  <a:pt x="1796" y="3113"/>
                </a:lnTo>
                <a:lnTo>
                  <a:pt x="1798" y="3111"/>
                </a:lnTo>
                <a:lnTo>
                  <a:pt x="1799" y="3107"/>
                </a:lnTo>
                <a:lnTo>
                  <a:pt x="1800" y="3104"/>
                </a:lnTo>
                <a:lnTo>
                  <a:pt x="1799" y="3101"/>
                </a:lnTo>
                <a:lnTo>
                  <a:pt x="1798" y="3098"/>
                </a:lnTo>
                <a:lnTo>
                  <a:pt x="1796" y="3096"/>
                </a:lnTo>
                <a:lnTo>
                  <a:pt x="1793" y="3095"/>
                </a:lnTo>
                <a:lnTo>
                  <a:pt x="1790" y="3094"/>
                </a:lnTo>
                <a:close/>
                <a:moveTo>
                  <a:pt x="1581" y="3008"/>
                </a:moveTo>
                <a:lnTo>
                  <a:pt x="1570" y="3009"/>
                </a:lnTo>
                <a:lnTo>
                  <a:pt x="1564" y="3011"/>
                </a:lnTo>
                <a:lnTo>
                  <a:pt x="1564" y="3015"/>
                </a:lnTo>
                <a:lnTo>
                  <a:pt x="1568" y="3020"/>
                </a:lnTo>
                <a:lnTo>
                  <a:pt x="1576" y="3026"/>
                </a:lnTo>
                <a:lnTo>
                  <a:pt x="1588" y="3031"/>
                </a:lnTo>
                <a:lnTo>
                  <a:pt x="1602" y="3035"/>
                </a:lnTo>
                <a:lnTo>
                  <a:pt x="1618" y="3040"/>
                </a:lnTo>
                <a:lnTo>
                  <a:pt x="1635" y="3043"/>
                </a:lnTo>
                <a:lnTo>
                  <a:pt x="1653" y="3043"/>
                </a:lnTo>
                <a:lnTo>
                  <a:pt x="1662" y="3043"/>
                </a:lnTo>
                <a:lnTo>
                  <a:pt x="1680" y="3043"/>
                </a:lnTo>
                <a:lnTo>
                  <a:pt x="1697" y="3040"/>
                </a:lnTo>
                <a:lnTo>
                  <a:pt x="1713" y="3035"/>
                </a:lnTo>
                <a:lnTo>
                  <a:pt x="1727" y="3031"/>
                </a:lnTo>
                <a:lnTo>
                  <a:pt x="1739" y="3026"/>
                </a:lnTo>
                <a:lnTo>
                  <a:pt x="1748" y="3020"/>
                </a:lnTo>
                <a:lnTo>
                  <a:pt x="1751" y="3015"/>
                </a:lnTo>
                <a:lnTo>
                  <a:pt x="1751" y="3011"/>
                </a:lnTo>
                <a:lnTo>
                  <a:pt x="1746" y="3009"/>
                </a:lnTo>
                <a:lnTo>
                  <a:pt x="1734" y="3008"/>
                </a:lnTo>
                <a:lnTo>
                  <a:pt x="1581" y="3008"/>
                </a:lnTo>
                <a:close/>
                <a:moveTo>
                  <a:pt x="1576" y="2910"/>
                </a:moveTo>
                <a:lnTo>
                  <a:pt x="1598" y="2912"/>
                </a:lnTo>
                <a:lnTo>
                  <a:pt x="1617" y="2916"/>
                </a:lnTo>
                <a:lnTo>
                  <a:pt x="1632" y="2923"/>
                </a:lnTo>
                <a:lnTo>
                  <a:pt x="1645" y="2930"/>
                </a:lnTo>
                <a:lnTo>
                  <a:pt x="1653" y="2939"/>
                </a:lnTo>
                <a:lnTo>
                  <a:pt x="1661" y="2947"/>
                </a:lnTo>
                <a:lnTo>
                  <a:pt x="1667" y="2939"/>
                </a:lnTo>
                <a:lnTo>
                  <a:pt x="1677" y="2930"/>
                </a:lnTo>
                <a:lnTo>
                  <a:pt x="1690" y="2923"/>
                </a:lnTo>
                <a:lnTo>
                  <a:pt x="1705" y="2916"/>
                </a:lnTo>
                <a:lnTo>
                  <a:pt x="1723" y="2912"/>
                </a:lnTo>
                <a:lnTo>
                  <a:pt x="1745" y="2910"/>
                </a:lnTo>
                <a:lnTo>
                  <a:pt x="1769" y="2911"/>
                </a:lnTo>
                <a:lnTo>
                  <a:pt x="1797" y="2913"/>
                </a:lnTo>
                <a:lnTo>
                  <a:pt x="1831" y="2919"/>
                </a:lnTo>
                <a:lnTo>
                  <a:pt x="1867" y="2930"/>
                </a:lnTo>
                <a:lnTo>
                  <a:pt x="1891" y="2936"/>
                </a:lnTo>
                <a:lnTo>
                  <a:pt x="1911" y="2937"/>
                </a:lnTo>
                <a:lnTo>
                  <a:pt x="1929" y="2936"/>
                </a:lnTo>
                <a:lnTo>
                  <a:pt x="1944" y="2933"/>
                </a:lnTo>
                <a:lnTo>
                  <a:pt x="1955" y="2930"/>
                </a:lnTo>
                <a:lnTo>
                  <a:pt x="1963" y="2927"/>
                </a:lnTo>
                <a:lnTo>
                  <a:pt x="1964" y="2927"/>
                </a:lnTo>
                <a:lnTo>
                  <a:pt x="1958" y="2931"/>
                </a:lnTo>
                <a:lnTo>
                  <a:pt x="1950" y="2939"/>
                </a:lnTo>
                <a:lnTo>
                  <a:pt x="1940" y="2946"/>
                </a:lnTo>
                <a:lnTo>
                  <a:pt x="1928" y="2955"/>
                </a:lnTo>
                <a:lnTo>
                  <a:pt x="1918" y="2964"/>
                </a:lnTo>
                <a:lnTo>
                  <a:pt x="1907" y="2972"/>
                </a:lnTo>
                <a:lnTo>
                  <a:pt x="1896" y="2980"/>
                </a:lnTo>
                <a:lnTo>
                  <a:pt x="1889" y="2985"/>
                </a:lnTo>
                <a:lnTo>
                  <a:pt x="1883" y="2989"/>
                </a:lnTo>
                <a:lnTo>
                  <a:pt x="1881" y="2990"/>
                </a:lnTo>
                <a:lnTo>
                  <a:pt x="1881" y="3008"/>
                </a:lnTo>
                <a:lnTo>
                  <a:pt x="1878" y="3034"/>
                </a:lnTo>
                <a:lnTo>
                  <a:pt x="1867" y="3060"/>
                </a:lnTo>
                <a:lnTo>
                  <a:pt x="1851" y="3084"/>
                </a:lnTo>
                <a:lnTo>
                  <a:pt x="1829" y="3105"/>
                </a:lnTo>
                <a:lnTo>
                  <a:pt x="1803" y="3124"/>
                </a:lnTo>
                <a:lnTo>
                  <a:pt x="1772" y="3139"/>
                </a:lnTo>
                <a:lnTo>
                  <a:pt x="1738" y="3150"/>
                </a:lnTo>
                <a:lnTo>
                  <a:pt x="1700" y="3157"/>
                </a:lnTo>
                <a:lnTo>
                  <a:pt x="1661" y="3160"/>
                </a:lnTo>
                <a:lnTo>
                  <a:pt x="1621" y="3157"/>
                </a:lnTo>
                <a:lnTo>
                  <a:pt x="1583" y="3150"/>
                </a:lnTo>
                <a:lnTo>
                  <a:pt x="1549" y="3139"/>
                </a:lnTo>
                <a:lnTo>
                  <a:pt x="1518" y="3124"/>
                </a:lnTo>
                <a:lnTo>
                  <a:pt x="1491" y="3105"/>
                </a:lnTo>
                <a:lnTo>
                  <a:pt x="1469" y="3084"/>
                </a:lnTo>
                <a:lnTo>
                  <a:pt x="1453" y="3060"/>
                </a:lnTo>
                <a:lnTo>
                  <a:pt x="1442" y="3034"/>
                </a:lnTo>
                <a:lnTo>
                  <a:pt x="1439" y="3008"/>
                </a:lnTo>
                <a:lnTo>
                  <a:pt x="1438" y="2990"/>
                </a:lnTo>
                <a:lnTo>
                  <a:pt x="1436" y="2989"/>
                </a:lnTo>
                <a:lnTo>
                  <a:pt x="1432" y="2985"/>
                </a:lnTo>
                <a:lnTo>
                  <a:pt x="1423" y="2980"/>
                </a:lnTo>
                <a:lnTo>
                  <a:pt x="1413" y="2972"/>
                </a:lnTo>
                <a:lnTo>
                  <a:pt x="1403" y="2964"/>
                </a:lnTo>
                <a:lnTo>
                  <a:pt x="1391" y="2955"/>
                </a:lnTo>
                <a:lnTo>
                  <a:pt x="1380" y="2946"/>
                </a:lnTo>
                <a:lnTo>
                  <a:pt x="1369" y="2939"/>
                </a:lnTo>
                <a:lnTo>
                  <a:pt x="1362" y="2931"/>
                </a:lnTo>
                <a:lnTo>
                  <a:pt x="1355" y="2927"/>
                </a:lnTo>
                <a:lnTo>
                  <a:pt x="1358" y="2927"/>
                </a:lnTo>
                <a:lnTo>
                  <a:pt x="1364" y="2930"/>
                </a:lnTo>
                <a:lnTo>
                  <a:pt x="1376" y="2933"/>
                </a:lnTo>
                <a:lnTo>
                  <a:pt x="1390" y="2936"/>
                </a:lnTo>
                <a:lnTo>
                  <a:pt x="1408" y="2937"/>
                </a:lnTo>
                <a:lnTo>
                  <a:pt x="1430" y="2936"/>
                </a:lnTo>
                <a:lnTo>
                  <a:pt x="1453" y="2930"/>
                </a:lnTo>
                <a:lnTo>
                  <a:pt x="1490" y="2919"/>
                </a:lnTo>
                <a:lnTo>
                  <a:pt x="1522" y="2913"/>
                </a:lnTo>
                <a:lnTo>
                  <a:pt x="1551" y="2911"/>
                </a:lnTo>
                <a:lnTo>
                  <a:pt x="1576" y="2910"/>
                </a:lnTo>
                <a:close/>
                <a:moveTo>
                  <a:pt x="2039" y="2253"/>
                </a:moveTo>
                <a:lnTo>
                  <a:pt x="2029" y="2255"/>
                </a:lnTo>
                <a:lnTo>
                  <a:pt x="2022" y="2261"/>
                </a:lnTo>
                <a:lnTo>
                  <a:pt x="2016" y="2268"/>
                </a:lnTo>
                <a:lnTo>
                  <a:pt x="2014" y="2278"/>
                </a:lnTo>
                <a:lnTo>
                  <a:pt x="2016" y="2288"/>
                </a:lnTo>
                <a:lnTo>
                  <a:pt x="2022" y="2296"/>
                </a:lnTo>
                <a:lnTo>
                  <a:pt x="2029" y="2302"/>
                </a:lnTo>
                <a:lnTo>
                  <a:pt x="2039" y="2303"/>
                </a:lnTo>
                <a:lnTo>
                  <a:pt x="2049" y="2302"/>
                </a:lnTo>
                <a:lnTo>
                  <a:pt x="2057" y="2296"/>
                </a:lnTo>
                <a:lnTo>
                  <a:pt x="2063" y="2288"/>
                </a:lnTo>
                <a:lnTo>
                  <a:pt x="2065" y="2278"/>
                </a:lnTo>
                <a:lnTo>
                  <a:pt x="2063" y="2268"/>
                </a:lnTo>
                <a:lnTo>
                  <a:pt x="2057" y="2261"/>
                </a:lnTo>
                <a:lnTo>
                  <a:pt x="2049" y="2255"/>
                </a:lnTo>
                <a:lnTo>
                  <a:pt x="2039" y="2253"/>
                </a:lnTo>
                <a:close/>
                <a:moveTo>
                  <a:pt x="1345" y="2253"/>
                </a:moveTo>
                <a:lnTo>
                  <a:pt x="1335" y="2255"/>
                </a:lnTo>
                <a:lnTo>
                  <a:pt x="1327" y="2261"/>
                </a:lnTo>
                <a:lnTo>
                  <a:pt x="1322" y="2268"/>
                </a:lnTo>
                <a:lnTo>
                  <a:pt x="1320" y="2278"/>
                </a:lnTo>
                <a:lnTo>
                  <a:pt x="1322" y="2288"/>
                </a:lnTo>
                <a:lnTo>
                  <a:pt x="1327" y="2296"/>
                </a:lnTo>
                <a:lnTo>
                  <a:pt x="1335" y="2302"/>
                </a:lnTo>
                <a:lnTo>
                  <a:pt x="1345" y="2303"/>
                </a:lnTo>
                <a:lnTo>
                  <a:pt x="1354" y="2302"/>
                </a:lnTo>
                <a:lnTo>
                  <a:pt x="1363" y="2296"/>
                </a:lnTo>
                <a:lnTo>
                  <a:pt x="1368" y="2288"/>
                </a:lnTo>
                <a:lnTo>
                  <a:pt x="1369" y="2278"/>
                </a:lnTo>
                <a:lnTo>
                  <a:pt x="1368" y="2268"/>
                </a:lnTo>
                <a:lnTo>
                  <a:pt x="1363" y="2261"/>
                </a:lnTo>
                <a:lnTo>
                  <a:pt x="1354" y="2255"/>
                </a:lnTo>
                <a:lnTo>
                  <a:pt x="1345" y="2253"/>
                </a:lnTo>
                <a:close/>
                <a:moveTo>
                  <a:pt x="2290" y="2130"/>
                </a:moveTo>
                <a:lnTo>
                  <a:pt x="2288" y="2133"/>
                </a:lnTo>
                <a:lnTo>
                  <a:pt x="2285" y="2141"/>
                </a:lnTo>
                <a:lnTo>
                  <a:pt x="2281" y="2154"/>
                </a:lnTo>
                <a:lnTo>
                  <a:pt x="2273" y="2172"/>
                </a:lnTo>
                <a:lnTo>
                  <a:pt x="2265" y="2192"/>
                </a:lnTo>
                <a:lnTo>
                  <a:pt x="2254" y="2215"/>
                </a:lnTo>
                <a:lnTo>
                  <a:pt x="2241" y="2238"/>
                </a:lnTo>
                <a:lnTo>
                  <a:pt x="2227" y="2263"/>
                </a:lnTo>
                <a:lnTo>
                  <a:pt x="2210" y="2288"/>
                </a:lnTo>
                <a:lnTo>
                  <a:pt x="2192" y="2311"/>
                </a:lnTo>
                <a:lnTo>
                  <a:pt x="2171" y="2334"/>
                </a:lnTo>
                <a:lnTo>
                  <a:pt x="2149" y="2353"/>
                </a:lnTo>
                <a:lnTo>
                  <a:pt x="2124" y="2369"/>
                </a:lnTo>
                <a:lnTo>
                  <a:pt x="2098" y="2382"/>
                </a:lnTo>
                <a:lnTo>
                  <a:pt x="2120" y="2365"/>
                </a:lnTo>
                <a:lnTo>
                  <a:pt x="2137" y="2345"/>
                </a:lnTo>
                <a:lnTo>
                  <a:pt x="2153" y="2323"/>
                </a:lnTo>
                <a:lnTo>
                  <a:pt x="2166" y="2301"/>
                </a:lnTo>
                <a:lnTo>
                  <a:pt x="2177" y="2278"/>
                </a:lnTo>
                <a:lnTo>
                  <a:pt x="2186" y="2255"/>
                </a:lnTo>
                <a:lnTo>
                  <a:pt x="2196" y="2236"/>
                </a:lnTo>
                <a:lnTo>
                  <a:pt x="2156" y="2232"/>
                </a:lnTo>
                <a:lnTo>
                  <a:pt x="2122" y="2230"/>
                </a:lnTo>
                <a:lnTo>
                  <a:pt x="2090" y="2229"/>
                </a:lnTo>
                <a:lnTo>
                  <a:pt x="2056" y="2231"/>
                </a:lnTo>
                <a:lnTo>
                  <a:pt x="2070" y="2244"/>
                </a:lnTo>
                <a:lnTo>
                  <a:pt x="2081" y="2260"/>
                </a:lnTo>
                <a:lnTo>
                  <a:pt x="2089" y="2277"/>
                </a:lnTo>
                <a:lnTo>
                  <a:pt x="2091" y="2297"/>
                </a:lnTo>
                <a:lnTo>
                  <a:pt x="2087" y="2319"/>
                </a:lnTo>
                <a:lnTo>
                  <a:pt x="2080" y="2338"/>
                </a:lnTo>
                <a:lnTo>
                  <a:pt x="2067" y="2354"/>
                </a:lnTo>
                <a:lnTo>
                  <a:pt x="2051" y="2367"/>
                </a:lnTo>
                <a:lnTo>
                  <a:pt x="2032" y="2376"/>
                </a:lnTo>
                <a:lnTo>
                  <a:pt x="2010" y="2379"/>
                </a:lnTo>
                <a:lnTo>
                  <a:pt x="1989" y="2376"/>
                </a:lnTo>
                <a:lnTo>
                  <a:pt x="1969" y="2367"/>
                </a:lnTo>
                <a:lnTo>
                  <a:pt x="1952" y="2354"/>
                </a:lnTo>
                <a:lnTo>
                  <a:pt x="1940" y="2338"/>
                </a:lnTo>
                <a:lnTo>
                  <a:pt x="1932" y="2319"/>
                </a:lnTo>
                <a:lnTo>
                  <a:pt x="1928" y="2297"/>
                </a:lnTo>
                <a:lnTo>
                  <a:pt x="1930" y="2279"/>
                </a:lnTo>
                <a:lnTo>
                  <a:pt x="1936" y="2263"/>
                </a:lnTo>
                <a:lnTo>
                  <a:pt x="1908" y="2279"/>
                </a:lnTo>
                <a:lnTo>
                  <a:pt x="1880" y="2298"/>
                </a:lnTo>
                <a:lnTo>
                  <a:pt x="1855" y="2320"/>
                </a:lnTo>
                <a:lnTo>
                  <a:pt x="1835" y="2341"/>
                </a:lnTo>
                <a:lnTo>
                  <a:pt x="1820" y="2364"/>
                </a:lnTo>
                <a:lnTo>
                  <a:pt x="1831" y="2335"/>
                </a:lnTo>
                <a:lnTo>
                  <a:pt x="1841" y="2309"/>
                </a:lnTo>
                <a:lnTo>
                  <a:pt x="1854" y="2285"/>
                </a:lnTo>
                <a:lnTo>
                  <a:pt x="1868" y="2264"/>
                </a:lnTo>
                <a:lnTo>
                  <a:pt x="1884" y="2244"/>
                </a:lnTo>
                <a:lnTo>
                  <a:pt x="1905" y="2225"/>
                </a:lnTo>
                <a:lnTo>
                  <a:pt x="1928" y="2209"/>
                </a:lnTo>
                <a:lnTo>
                  <a:pt x="1957" y="2194"/>
                </a:lnTo>
                <a:lnTo>
                  <a:pt x="1992" y="2180"/>
                </a:lnTo>
                <a:lnTo>
                  <a:pt x="2023" y="2172"/>
                </a:lnTo>
                <a:lnTo>
                  <a:pt x="2051" y="2165"/>
                </a:lnTo>
                <a:lnTo>
                  <a:pt x="2077" y="2162"/>
                </a:lnTo>
                <a:lnTo>
                  <a:pt x="2100" y="2160"/>
                </a:lnTo>
                <a:lnTo>
                  <a:pt x="2123" y="2160"/>
                </a:lnTo>
                <a:lnTo>
                  <a:pt x="2145" y="2160"/>
                </a:lnTo>
                <a:lnTo>
                  <a:pt x="2167" y="2160"/>
                </a:lnTo>
                <a:lnTo>
                  <a:pt x="2188" y="2159"/>
                </a:lnTo>
                <a:lnTo>
                  <a:pt x="2212" y="2155"/>
                </a:lnTo>
                <a:lnTo>
                  <a:pt x="2236" y="2150"/>
                </a:lnTo>
                <a:lnTo>
                  <a:pt x="2262" y="2141"/>
                </a:lnTo>
                <a:lnTo>
                  <a:pt x="2290" y="2130"/>
                </a:lnTo>
                <a:close/>
                <a:moveTo>
                  <a:pt x="1030" y="2130"/>
                </a:moveTo>
                <a:lnTo>
                  <a:pt x="1058" y="2141"/>
                </a:lnTo>
                <a:lnTo>
                  <a:pt x="1083" y="2150"/>
                </a:lnTo>
                <a:lnTo>
                  <a:pt x="1107" y="2155"/>
                </a:lnTo>
                <a:lnTo>
                  <a:pt x="1130" y="2159"/>
                </a:lnTo>
                <a:lnTo>
                  <a:pt x="1151" y="2160"/>
                </a:lnTo>
                <a:lnTo>
                  <a:pt x="1174" y="2160"/>
                </a:lnTo>
                <a:lnTo>
                  <a:pt x="1195" y="2160"/>
                </a:lnTo>
                <a:lnTo>
                  <a:pt x="1218" y="2160"/>
                </a:lnTo>
                <a:lnTo>
                  <a:pt x="1243" y="2162"/>
                </a:lnTo>
                <a:lnTo>
                  <a:pt x="1268" y="2165"/>
                </a:lnTo>
                <a:lnTo>
                  <a:pt x="1296" y="2172"/>
                </a:lnTo>
                <a:lnTo>
                  <a:pt x="1326" y="2180"/>
                </a:lnTo>
                <a:lnTo>
                  <a:pt x="1361" y="2194"/>
                </a:lnTo>
                <a:lnTo>
                  <a:pt x="1390" y="2209"/>
                </a:lnTo>
                <a:lnTo>
                  <a:pt x="1415" y="2225"/>
                </a:lnTo>
                <a:lnTo>
                  <a:pt x="1434" y="2244"/>
                </a:lnTo>
                <a:lnTo>
                  <a:pt x="1451" y="2264"/>
                </a:lnTo>
                <a:lnTo>
                  <a:pt x="1465" y="2285"/>
                </a:lnTo>
                <a:lnTo>
                  <a:pt x="1477" y="2309"/>
                </a:lnTo>
                <a:lnTo>
                  <a:pt x="1489" y="2335"/>
                </a:lnTo>
                <a:lnTo>
                  <a:pt x="1499" y="2364"/>
                </a:lnTo>
                <a:lnTo>
                  <a:pt x="1483" y="2341"/>
                </a:lnTo>
                <a:lnTo>
                  <a:pt x="1463" y="2320"/>
                </a:lnTo>
                <a:lnTo>
                  <a:pt x="1438" y="2298"/>
                </a:lnTo>
                <a:lnTo>
                  <a:pt x="1411" y="2279"/>
                </a:lnTo>
                <a:lnTo>
                  <a:pt x="1382" y="2263"/>
                </a:lnTo>
                <a:lnTo>
                  <a:pt x="1388" y="2279"/>
                </a:lnTo>
                <a:lnTo>
                  <a:pt x="1390" y="2297"/>
                </a:lnTo>
                <a:lnTo>
                  <a:pt x="1387" y="2319"/>
                </a:lnTo>
                <a:lnTo>
                  <a:pt x="1379" y="2338"/>
                </a:lnTo>
                <a:lnTo>
                  <a:pt x="1366" y="2354"/>
                </a:lnTo>
                <a:lnTo>
                  <a:pt x="1350" y="2367"/>
                </a:lnTo>
                <a:lnTo>
                  <a:pt x="1331" y="2376"/>
                </a:lnTo>
                <a:lnTo>
                  <a:pt x="1309" y="2379"/>
                </a:lnTo>
                <a:lnTo>
                  <a:pt x="1288" y="2376"/>
                </a:lnTo>
                <a:lnTo>
                  <a:pt x="1268" y="2367"/>
                </a:lnTo>
                <a:lnTo>
                  <a:pt x="1251" y="2354"/>
                </a:lnTo>
                <a:lnTo>
                  <a:pt x="1238" y="2338"/>
                </a:lnTo>
                <a:lnTo>
                  <a:pt x="1231" y="2319"/>
                </a:lnTo>
                <a:lnTo>
                  <a:pt x="1228" y="2297"/>
                </a:lnTo>
                <a:lnTo>
                  <a:pt x="1230" y="2278"/>
                </a:lnTo>
                <a:lnTo>
                  <a:pt x="1237" y="2260"/>
                </a:lnTo>
                <a:lnTo>
                  <a:pt x="1248" y="2244"/>
                </a:lnTo>
                <a:lnTo>
                  <a:pt x="1262" y="2231"/>
                </a:lnTo>
                <a:lnTo>
                  <a:pt x="1230" y="2229"/>
                </a:lnTo>
                <a:lnTo>
                  <a:pt x="1197" y="2230"/>
                </a:lnTo>
                <a:lnTo>
                  <a:pt x="1162" y="2232"/>
                </a:lnTo>
                <a:lnTo>
                  <a:pt x="1123" y="2236"/>
                </a:lnTo>
                <a:lnTo>
                  <a:pt x="1132" y="2255"/>
                </a:lnTo>
                <a:lnTo>
                  <a:pt x="1142" y="2278"/>
                </a:lnTo>
                <a:lnTo>
                  <a:pt x="1153" y="2301"/>
                </a:lnTo>
                <a:lnTo>
                  <a:pt x="1166" y="2323"/>
                </a:lnTo>
                <a:lnTo>
                  <a:pt x="1181" y="2345"/>
                </a:lnTo>
                <a:lnTo>
                  <a:pt x="1200" y="2365"/>
                </a:lnTo>
                <a:lnTo>
                  <a:pt x="1221" y="2382"/>
                </a:lnTo>
                <a:lnTo>
                  <a:pt x="1194" y="2369"/>
                </a:lnTo>
                <a:lnTo>
                  <a:pt x="1169" y="2353"/>
                </a:lnTo>
                <a:lnTo>
                  <a:pt x="1147" y="2334"/>
                </a:lnTo>
                <a:lnTo>
                  <a:pt x="1126" y="2311"/>
                </a:lnTo>
                <a:lnTo>
                  <a:pt x="1108" y="2288"/>
                </a:lnTo>
                <a:lnTo>
                  <a:pt x="1092" y="2263"/>
                </a:lnTo>
                <a:lnTo>
                  <a:pt x="1077" y="2238"/>
                </a:lnTo>
                <a:lnTo>
                  <a:pt x="1064" y="2215"/>
                </a:lnTo>
                <a:lnTo>
                  <a:pt x="1053" y="2192"/>
                </a:lnTo>
                <a:lnTo>
                  <a:pt x="1045" y="2172"/>
                </a:lnTo>
                <a:lnTo>
                  <a:pt x="1038" y="2154"/>
                </a:lnTo>
                <a:lnTo>
                  <a:pt x="1033" y="2141"/>
                </a:lnTo>
                <a:lnTo>
                  <a:pt x="1031" y="2133"/>
                </a:lnTo>
                <a:lnTo>
                  <a:pt x="1030" y="2130"/>
                </a:lnTo>
                <a:close/>
                <a:moveTo>
                  <a:pt x="2143" y="1913"/>
                </a:moveTo>
                <a:lnTo>
                  <a:pt x="2169" y="1914"/>
                </a:lnTo>
                <a:lnTo>
                  <a:pt x="2192" y="1918"/>
                </a:lnTo>
                <a:lnTo>
                  <a:pt x="2213" y="1925"/>
                </a:lnTo>
                <a:lnTo>
                  <a:pt x="2233" y="1934"/>
                </a:lnTo>
                <a:lnTo>
                  <a:pt x="2249" y="1945"/>
                </a:lnTo>
                <a:lnTo>
                  <a:pt x="2263" y="1956"/>
                </a:lnTo>
                <a:lnTo>
                  <a:pt x="2274" y="1965"/>
                </a:lnTo>
                <a:lnTo>
                  <a:pt x="2283" y="1975"/>
                </a:lnTo>
                <a:lnTo>
                  <a:pt x="2291" y="1982"/>
                </a:lnTo>
                <a:lnTo>
                  <a:pt x="2294" y="1988"/>
                </a:lnTo>
                <a:lnTo>
                  <a:pt x="2296" y="1990"/>
                </a:lnTo>
                <a:lnTo>
                  <a:pt x="2294" y="1989"/>
                </a:lnTo>
                <a:lnTo>
                  <a:pt x="2287" y="1985"/>
                </a:lnTo>
                <a:lnTo>
                  <a:pt x="2279" y="1980"/>
                </a:lnTo>
                <a:lnTo>
                  <a:pt x="2266" y="1974"/>
                </a:lnTo>
                <a:lnTo>
                  <a:pt x="2251" y="1967"/>
                </a:lnTo>
                <a:lnTo>
                  <a:pt x="2234" y="1962"/>
                </a:lnTo>
                <a:lnTo>
                  <a:pt x="2214" y="1957"/>
                </a:lnTo>
                <a:lnTo>
                  <a:pt x="2193" y="1953"/>
                </a:lnTo>
                <a:lnTo>
                  <a:pt x="2170" y="1952"/>
                </a:lnTo>
                <a:lnTo>
                  <a:pt x="2147" y="1953"/>
                </a:lnTo>
                <a:lnTo>
                  <a:pt x="2122" y="1959"/>
                </a:lnTo>
                <a:lnTo>
                  <a:pt x="2097" y="1968"/>
                </a:lnTo>
                <a:lnTo>
                  <a:pt x="2072" y="1982"/>
                </a:lnTo>
                <a:lnTo>
                  <a:pt x="2048" y="2002"/>
                </a:lnTo>
                <a:lnTo>
                  <a:pt x="2024" y="2028"/>
                </a:lnTo>
                <a:lnTo>
                  <a:pt x="1991" y="2067"/>
                </a:lnTo>
                <a:lnTo>
                  <a:pt x="1960" y="2101"/>
                </a:lnTo>
                <a:lnTo>
                  <a:pt x="1932" y="2130"/>
                </a:lnTo>
                <a:lnTo>
                  <a:pt x="1905" y="2152"/>
                </a:lnTo>
                <a:lnTo>
                  <a:pt x="1882" y="2169"/>
                </a:lnTo>
                <a:lnTo>
                  <a:pt x="1862" y="2182"/>
                </a:lnTo>
                <a:lnTo>
                  <a:pt x="1845" y="2190"/>
                </a:lnTo>
                <a:lnTo>
                  <a:pt x="1829" y="2194"/>
                </a:lnTo>
                <a:lnTo>
                  <a:pt x="1819" y="2194"/>
                </a:lnTo>
                <a:lnTo>
                  <a:pt x="1810" y="2191"/>
                </a:lnTo>
                <a:lnTo>
                  <a:pt x="1806" y="2183"/>
                </a:lnTo>
                <a:lnTo>
                  <a:pt x="1805" y="2174"/>
                </a:lnTo>
                <a:lnTo>
                  <a:pt x="1807" y="2160"/>
                </a:lnTo>
                <a:lnTo>
                  <a:pt x="1813" y="2145"/>
                </a:lnTo>
                <a:lnTo>
                  <a:pt x="1823" y="2128"/>
                </a:lnTo>
                <a:lnTo>
                  <a:pt x="1837" y="2107"/>
                </a:lnTo>
                <a:lnTo>
                  <a:pt x="1855" y="2086"/>
                </a:lnTo>
                <a:lnTo>
                  <a:pt x="1877" y="2063"/>
                </a:lnTo>
                <a:lnTo>
                  <a:pt x="1904" y="2039"/>
                </a:lnTo>
                <a:lnTo>
                  <a:pt x="1934" y="2015"/>
                </a:lnTo>
                <a:lnTo>
                  <a:pt x="1969" y="1990"/>
                </a:lnTo>
                <a:lnTo>
                  <a:pt x="2009" y="1965"/>
                </a:lnTo>
                <a:lnTo>
                  <a:pt x="2054" y="1939"/>
                </a:lnTo>
                <a:lnTo>
                  <a:pt x="2085" y="1925"/>
                </a:lnTo>
                <a:lnTo>
                  <a:pt x="2115" y="1917"/>
                </a:lnTo>
                <a:lnTo>
                  <a:pt x="2143" y="1913"/>
                </a:lnTo>
                <a:close/>
                <a:moveTo>
                  <a:pt x="1961" y="1547"/>
                </a:moveTo>
                <a:lnTo>
                  <a:pt x="1903" y="1603"/>
                </a:lnTo>
                <a:lnTo>
                  <a:pt x="1839" y="1657"/>
                </a:lnTo>
                <a:lnTo>
                  <a:pt x="1770" y="1710"/>
                </a:lnTo>
                <a:lnTo>
                  <a:pt x="1696" y="1758"/>
                </a:lnTo>
                <a:lnTo>
                  <a:pt x="1618" y="1804"/>
                </a:lnTo>
                <a:lnTo>
                  <a:pt x="1535" y="1847"/>
                </a:lnTo>
                <a:lnTo>
                  <a:pt x="1450" y="1885"/>
                </a:lnTo>
                <a:lnTo>
                  <a:pt x="1361" y="1918"/>
                </a:lnTo>
                <a:lnTo>
                  <a:pt x="1318" y="1932"/>
                </a:lnTo>
                <a:lnTo>
                  <a:pt x="1275" y="1945"/>
                </a:lnTo>
                <a:lnTo>
                  <a:pt x="1318" y="1970"/>
                </a:lnTo>
                <a:lnTo>
                  <a:pt x="1357" y="1995"/>
                </a:lnTo>
                <a:lnTo>
                  <a:pt x="1391" y="2020"/>
                </a:lnTo>
                <a:lnTo>
                  <a:pt x="1420" y="2044"/>
                </a:lnTo>
                <a:lnTo>
                  <a:pt x="1446" y="2067"/>
                </a:lnTo>
                <a:lnTo>
                  <a:pt x="1467" y="2090"/>
                </a:lnTo>
                <a:lnTo>
                  <a:pt x="1484" y="2110"/>
                </a:lnTo>
                <a:lnTo>
                  <a:pt x="1497" y="2130"/>
                </a:lnTo>
                <a:lnTo>
                  <a:pt x="1506" y="2147"/>
                </a:lnTo>
                <a:lnTo>
                  <a:pt x="1512" y="2162"/>
                </a:lnTo>
                <a:lnTo>
                  <a:pt x="1515" y="2175"/>
                </a:lnTo>
                <a:lnTo>
                  <a:pt x="1512" y="2184"/>
                </a:lnTo>
                <a:lnTo>
                  <a:pt x="1508" y="2191"/>
                </a:lnTo>
                <a:lnTo>
                  <a:pt x="1499" y="2194"/>
                </a:lnTo>
                <a:lnTo>
                  <a:pt x="1488" y="2194"/>
                </a:lnTo>
                <a:lnTo>
                  <a:pt x="1474" y="2190"/>
                </a:lnTo>
                <a:lnTo>
                  <a:pt x="1455" y="2181"/>
                </a:lnTo>
                <a:lnTo>
                  <a:pt x="1436" y="2168"/>
                </a:lnTo>
                <a:lnTo>
                  <a:pt x="1412" y="2151"/>
                </a:lnTo>
                <a:lnTo>
                  <a:pt x="1387" y="2129"/>
                </a:lnTo>
                <a:lnTo>
                  <a:pt x="1359" y="2101"/>
                </a:lnTo>
                <a:lnTo>
                  <a:pt x="1327" y="2067"/>
                </a:lnTo>
                <a:lnTo>
                  <a:pt x="1294" y="2028"/>
                </a:lnTo>
                <a:lnTo>
                  <a:pt x="1274" y="2004"/>
                </a:lnTo>
                <a:lnTo>
                  <a:pt x="1251" y="1986"/>
                </a:lnTo>
                <a:lnTo>
                  <a:pt x="1230" y="1972"/>
                </a:lnTo>
                <a:lnTo>
                  <a:pt x="1207" y="1962"/>
                </a:lnTo>
                <a:lnTo>
                  <a:pt x="1144" y="1975"/>
                </a:lnTo>
                <a:lnTo>
                  <a:pt x="1083" y="1984"/>
                </a:lnTo>
                <a:lnTo>
                  <a:pt x="1024" y="1989"/>
                </a:lnTo>
                <a:lnTo>
                  <a:pt x="979" y="1991"/>
                </a:lnTo>
                <a:lnTo>
                  <a:pt x="937" y="1990"/>
                </a:lnTo>
                <a:lnTo>
                  <a:pt x="939" y="2047"/>
                </a:lnTo>
                <a:lnTo>
                  <a:pt x="942" y="2104"/>
                </a:lnTo>
                <a:lnTo>
                  <a:pt x="945" y="2160"/>
                </a:lnTo>
                <a:lnTo>
                  <a:pt x="947" y="2213"/>
                </a:lnTo>
                <a:lnTo>
                  <a:pt x="949" y="2263"/>
                </a:lnTo>
                <a:lnTo>
                  <a:pt x="938" y="2220"/>
                </a:lnTo>
                <a:lnTo>
                  <a:pt x="925" y="2180"/>
                </a:lnTo>
                <a:lnTo>
                  <a:pt x="910" y="2144"/>
                </a:lnTo>
                <a:lnTo>
                  <a:pt x="895" y="2110"/>
                </a:lnTo>
                <a:lnTo>
                  <a:pt x="879" y="2081"/>
                </a:lnTo>
                <a:lnTo>
                  <a:pt x="862" y="2058"/>
                </a:lnTo>
                <a:lnTo>
                  <a:pt x="845" y="2038"/>
                </a:lnTo>
                <a:lnTo>
                  <a:pt x="828" y="2024"/>
                </a:lnTo>
                <a:lnTo>
                  <a:pt x="810" y="2018"/>
                </a:lnTo>
                <a:lnTo>
                  <a:pt x="795" y="2017"/>
                </a:lnTo>
                <a:lnTo>
                  <a:pt x="781" y="2022"/>
                </a:lnTo>
                <a:lnTo>
                  <a:pt x="770" y="2033"/>
                </a:lnTo>
                <a:lnTo>
                  <a:pt x="760" y="2049"/>
                </a:lnTo>
                <a:lnTo>
                  <a:pt x="752" y="2069"/>
                </a:lnTo>
                <a:lnTo>
                  <a:pt x="747" y="2094"/>
                </a:lnTo>
                <a:lnTo>
                  <a:pt x="744" y="2123"/>
                </a:lnTo>
                <a:lnTo>
                  <a:pt x="742" y="2155"/>
                </a:lnTo>
                <a:lnTo>
                  <a:pt x="743" y="2190"/>
                </a:lnTo>
                <a:lnTo>
                  <a:pt x="746" y="2226"/>
                </a:lnTo>
                <a:lnTo>
                  <a:pt x="751" y="2265"/>
                </a:lnTo>
                <a:lnTo>
                  <a:pt x="760" y="2306"/>
                </a:lnTo>
                <a:lnTo>
                  <a:pt x="771" y="2349"/>
                </a:lnTo>
                <a:lnTo>
                  <a:pt x="784" y="2391"/>
                </a:lnTo>
                <a:lnTo>
                  <a:pt x="799" y="2428"/>
                </a:lnTo>
                <a:lnTo>
                  <a:pt x="814" y="2463"/>
                </a:lnTo>
                <a:lnTo>
                  <a:pt x="831" y="2492"/>
                </a:lnTo>
                <a:lnTo>
                  <a:pt x="848" y="2518"/>
                </a:lnTo>
                <a:lnTo>
                  <a:pt x="865" y="2537"/>
                </a:lnTo>
                <a:lnTo>
                  <a:pt x="882" y="2551"/>
                </a:lnTo>
                <a:lnTo>
                  <a:pt x="900" y="2558"/>
                </a:lnTo>
                <a:lnTo>
                  <a:pt x="916" y="2559"/>
                </a:lnTo>
                <a:lnTo>
                  <a:pt x="928" y="2555"/>
                </a:lnTo>
                <a:lnTo>
                  <a:pt x="938" y="2546"/>
                </a:lnTo>
                <a:lnTo>
                  <a:pt x="948" y="2533"/>
                </a:lnTo>
                <a:lnTo>
                  <a:pt x="956" y="2515"/>
                </a:lnTo>
                <a:lnTo>
                  <a:pt x="961" y="2495"/>
                </a:lnTo>
                <a:lnTo>
                  <a:pt x="965" y="2470"/>
                </a:lnTo>
                <a:lnTo>
                  <a:pt x="973" y="2525"/>
                </a:lnTo>
                <a:lnTo>
                  <a:pt x="980" y="2584"/>
                </a:lnTo>
                <a:lnTo>
                  <a:pt x="989" y="2649"/>
                </a:lnTo>
                <a:lnTo>
                  <a:pt x="999" y="2716"/>
                </a:lnTo>
                <a:lnTo>
                  <a:pt x="1007" y="2788"/>
                </a:lnTo>
                <a:lnTo>
                  <a:pt x="1013" y="2816"/>
                </a:lnTo>
                <a:lnTo>
                  <a:pt x="1021" y="2844"/>
                </a:lnTo>
                <a:lnTo>
                  <a:pt x="1034" y="2874"/>
                </a:lnTo>
                <a:lnTo>
                  <a:pt x="1051" y="2905"/>
                </a:lnTo>
                <a:lnTo>
                  <a:pt x="1071" y="2937"/>
                </a:lnTo>
                <a:lnTo>
                  <a:pt x="1093" y="2969"/>
                </a:lnTo>
                <a:lnTo>
                  <a:pt x="1118" y="3001"/>
                </a:lnTo>
                <a:lnTo>
                  <a:pt x="1145" y="3034"/>
                </a:lnTo>
                <a:lnTo>
                  <a:pt x="1173" y="3067"/>
                </a:lnTo>
                <a:lnTo>
                  <a:pt x="1203" y="3099"/>
                </a:lnTo>
                <a:lnTo>
                  <a:pt x="1233" y="3131"/>
                </a:lnTo>
                <a:lnTo>
                  <a:pt x="1264" y="3162"/>
                </a:lnTo>
                <a:lnTo>
                  <a:pt x="1295" y="3192"/>
                </a:lnTo>
                <a:lnTo>
                  <a:pt x="1326" y="3222"/>
                </a:lnTo>
                <a:lnTo>
                  <a:pt x="1358" y="3250"/>
                </a:lnTo>
                <a:lnTo>
                  <a:pt x="1388" y="3277"/>
                </a:lnTo>
                <a:lnTo>
                  <a:pt x="1417" y="3302"/>
                </a:lnTo>
                <a:lnTo>
                  <a:pt x="1444" y="3326"/>
                </a:lnTo>
                <a:lnTo>
                  <a:pt x="1469" y="3347"/>
                </a:lnTo>
                <a:lnTo>
                  <a:pt x="1492" y="3366"/>
                </a:lnTo>
                <a:lnTo>
                  <a:pt x="1512" y="3383"/>
                </a:lnTo>
                <a:lnTo>
                  <a:pt x="1531" y="3397"/>
                </a:lnTo>
                <a:lnTo>
                  <a:pt x="1545" y="3408"/>
                </a:lnTo>
                <a:lnTo>
                  <a:pt x="1555" y="3417"/>
                </a:lnTo>
                <a:lnTo>
                  <a:pt x="1562" y="3422"/>
                </a:lnTo>
                <a:lnTo>
                  <a:pt x="1564" y="3423"/>
                </a:lnTo>
                <a:lnTo>
                  <a:pt x="1768" y="3423"/>
                </a:lnTo>
                <a:lnTo>
                  <a:pt x="1770" y="3422"/>
                </a:lnTo>
                <a:lnTo>
                  <a:pt x="1777" y="3417"/>
                </a:lnTo>
                <a:lnTo>
                  <a:pt x="1788" y="3408"/>
                </a:lnTo>
                <a:lnTo>
                  <a:pt x="1802" y="3397"/>
                </a:lnTo>
                <a:lnTo>
                  <a:pt x="1820" y="3383"/>
                </a:lnTo>
                <a:lnTo>
                  <a:pt x="1840" y="3366"/>
                </a:lnTo>
                <a:lnTo>
                  <a:pt x="1864" y="3347"/>
                </a:lnTo>
                <a:lnTo>
                  <a:pt x="1889" y="3326"/>
                </a:lnTo>
                <a:lnTo>
                  <a:pt x="1917" y="3302"/>
                </a:lnTo>
                <a:lnTo>
                  <a:pt x="1944" y="3277"/>
                </a:lnTo>
                <a:lnTo>
                  <a:pt x="1975" y="3250"/>
                </a:lnTo>
                <a:lnTo>
                  <a:pt x="2006" y="3222"/>
                </a:lnTo>
                <a:lnTo>
                  <a:pt x="2037" y="3192"/>
                </a:lnTo>
                <a:lnTo>
                  <a:pt x="2068" y="3162"/>
                </a:lnTo>
                <a:lnTo>
                  <a:pt x="2099" y="3131"/>
                </a:lnTo>
                <a:lnTo>
                  <a:pt x="2130" y="3099"/>
                </a:lnTo>
                <a:lnTo>
                  <a:pt x="2159" y="3067"/>
                </a:lnTo>
                <a:lnTo>
                  <a:pt x="2188" y="3034"/>
                </a:lnTo>
                <a:lnTo>
                  <a:pt x="2214" y="3001"/>
                </a:lnTo>
                <a:lnTo>
                  <a:pt x="2239" y="2969"/>
                </a:lnTo>
                <a:lnTo>
                  <a:pt x="2262" y="2937"/>
                </a:lnTo>
                <a:lnTo>
                  <a:pt x="2281" y="2905"/>
                </a:lnTo>
                <a:lnTo>
                  <a:pt x="2298" y="2874"/>
                </a:lnTo>
                <a:lnTo>
                  <a:pt x="2311" y="2844"/>
                </a:lnTo>
                <a:lnTo>
                  <a:pt x="2321" y="2816"/>
                </a:lnTo>
                <a:lnTo>
                  <a:pt x="2326" y="2788"/>
                </a:lnTo>
                <a:lnTo>
                  <a:pt x="2335" y="2716"/>
                </a:lnTo>
                <a:lnTo>
                  <a:pt x="2343" y="2649"/>
                </a:lnTo>
                <a:lnTo>
                  <a:pt x="2352" y="2584"/>
                </a:lnTo>
                <a:lnTo>
                  <a:pt x="2359" y="2525"/>
                </a:lnTo>
                <a:lnTo>
                  <a:pt x="2367" y="2470"/>
                </a:lnTo>
                <a:lnTo>
                  <a:pt x="2371" y="2495"/>
                </a:lnTo>
                <a:lnTo>
                  <a:pt x="2377" y="2515"/>
                </a:lnTo>
                <a:lnTo>
                  <a:pt x="2384" y="2533"/>
                </a:lnTo>
                <a:lnTo>
                  <a:pt x="2394" y="2546"/>
                </a:lnTo>
                <a:lnTo>
                  <a:pt x="2405" y="2555"/>
                </a:lnTo>
                <a:lnTo>
                  <a:pt x="2416" y="2559"/>
                </a:lnTo>
                <a:lnTo>
                  <a:pt x="2432" y="2558"/>
                </a:lnTo>
                <a:lnTo>
                  <a:pt x="2450" y="2551"/>
                </a:lnTo>
                <a:lnTo>
                  <a:pt x="2467" y="2537"/>
                </a:lnTo>
                <a:lnTo>
                  <a:pt x="2485" y="2518"/>
                </a:lnTo>
                <a:lnTo>
                  <a:pt x="2502" y="2492"/>
                </a:lnTo>
                <a:lnTo>
                  <a:pt x="2518" y="2463"/>
                </a:lnTo>
                <a:lnTo>
                  <a:pt x="2535" y="2428"/>
                </a:lnTo>
                <a:lnTo>
                  <a:pt x="2549" y="2391"/>
                </a:lnTo>
                <a:lnTo>
                  <a:pt x="2561" y="2349"/>
                </a:lnTo>
                <a:lnTo>
                  <a:pt x="2572" y="2306"/>
                </a:lnTo>
                <a:lnTo>
                  <a:pt x="2581" y="2265"/>
                </a:lnTo>
                <a:lnTo>
                  <a:pt x="2586" y="2226"/>
                </a:lnTo>
                <a:lnTo>
                  <a:pt x="2589" y="2190"/>
                </a:lnTo>
                <a:lnTo>
                  <a:pt x="2590" y="2155"/>
                </a:lnTo>
                <a:lnTo>
                  <a:pt x="2589" y="2123"/>
                </a:lnTo>
                <a:lnTo>
                  <a:pt x="2585" y="2094"/>
                </a:lnTo>
                <a:lnTo>
                  <a:pt x="2580" y="2069"/>
                </a:lnTo>
                <a:lnTo>
                  <a:pt x="2572" y="2049"/>
                </a:lnTo>
                <a:lnTo>
                  <a:pt x="2563" y="2033"/>
                </a:lnTo>
                <a:lnTo>
                  <a:pt x="2551" y="2022"/>
                </a:lnTo>
                <a:lnTo>
                  <a:pt x="2538" y="2017"/>
                </a:lnTo>
                <a:lnTo>
                  <a:pt x="2522" y="2018"/>
                </a:lnTo>
                <a:lnTo>
                  <a:pt x="2504" y="2024"/>
                </a:lnTo>
                <a:lnTo>
                  <a:pt x="2487" y="2038"/>
                </a:lnTo>
                <a:lnTo>
                  <a:pt x="2470" y="2058"/>
                </a:lnTo>
                <a:lnTo>
                  <a:pt x="2454" y="2081"/>
                </a:lnTo>
                <a:lnTo>
                  <a:pt x="2437" y="2110"/>
                </a:lnTo>
                <a:lnTo>
                  <a:pt x="2422" y="2144"/>
                </a:lnTo>
                <a:lnTo>
                  <a:pt x="2408" y="2180"/>
                </a:lnTo>
                <a:lnTo>
                  <a:pt x="2395" y="2220"/>
                </a:lnTo>
                <a:lnTo>
                  <a:pt x="2383" y="2263"/>
                </a:lnTo>
                <a:lnTo>
                  <a:pt x="2379" y="2198"/>
                </a:lnTo>
                <a:lnTo>
                  <a:pt x="2377" y="2140"/>
                </a:lnTo>
                <a:lnTo>
                  <a:pt x="2377" y="2087"/>
                </a:lnTo>
                <a:lnTo>
                  <a:pt x="2377" y="2037"/>
                </a:lnTo>
                <a:lnTo>
                  <a:pt x="2379" y="1993"/>
                </a:lnTo>
                <a:lnTo>
                  <a:pt x="2382" y="1952"/>
                </a:lnTo>
                <a:lnTo>
                  <a:pt x="2385" y="1917"/>
                </a:lnTo>
                <a:lnTo>
                  <a:pt x="2378" y="1915"/>
                </a:lnTo>
                <a:lnTo>
                  <a:pt x="2322" y="1892"/>
                </a:lnTo>
                <a:lnTo>
                  <a:pt x="2267" y="1863"/>
                </a:lnTo>
                <a:lnTo>
                  <a:pt x="2215" y="1830"/>
                </a:lnTo>
                <a:lnTo>
                  <a:pt x="2165" y="1792"/>
                </a:lnTo>
                <a:lnTo>
                  <a:pt x="2118" y="1750"/>
                </a:lnTo>
                <a:lnTo>
                  <a:pt x="2072" y="1704"/>
                </a:lnTo>
                <a:lnTo>
                  <a:pt x="2032" y="1655"/>
                </a:lnTo>
                <a:lnTo>
                  <a:pt x="1994" y="1602"/>
                </a:lnTo>
                <a:lnTo>
                  <a:pt x="1961" y="1547"/>
                </a:lnTo>
                <a:close/>
                <a:moveTo>
                  <a:pt x="1659" y="0"/>
                </a:moveTo>
                <a:lnTo>
                  <a:pt x="1764" y="3"/>
                </a:lnTo>
                <a:lnTo>
                  <a:pt x="1867" y="12"/>
                </a:lnTo>
                <a:lnTo>
                  <a:pt x="1968" y="26"/>
                </a:lnTo>
                <a:lnTo>
                  <a:pt x="2067" y="46"/>
                </a:lnTo>
                <a:lnTo>
                  <a:pt x="2165" y="71"/>
                </a:lnTo>
                <a:lnTo>
                  <a:pt x="2258" y="100"/>
                </a:lnTo>
                <a:lnTo>
                  <a:pt x="2350" y="135"/>
                </a:lnTo>
                <a:lnTo>
                  <a:pt x="2439" y="174"/>
                </a:lnTo>
                <a:lnTo>
                  <a:pt x="2525" y="218"/>
                </a:lnTo>
                <a:lnTo>
                  <a:pt x="2607" y="266"/>
                </a:lnTo>
                <a:lnTo>
                  <a:pt x="2686" y="319"/>
                </a:lnTo>
                <a:lnTo>
                  <a:pt x="2761" y="375"/>
                </a:lnTo>
                <a:lnTo>
                  <a:pt x="2832" y="435"/>
                </a:lnTo>
                <a:lnTo>
                  <a:pt x="2899" y="500"/>
                </a:lnTo>
                <a:lnTo>
                  <a:pt x="2962" y="566"/>
                </a:lnTo>
                <a:lnTo>
                  <a:pt x="3020" y="637"/>
                </a:lnTo>
                <a:lnTo>
                  <a:pt x="3075" y="711"/>
                </a:lnTo>
                <a:lnTo>
                  <a:pt x="3124" y="788"/>
                </a:lnTo>
                <a:lnTo>
                  <a:pt x="3168" y="867"/>
                </a:lnTo>
                <a:lnTo>
                  <a:pt x="3206" y="949"/>
                </a:lnTo>
                <a:lnTo>
                  <a:pt x="3240" y="1034"/>
                </a:lnTo>
                <a:lnTo>
                  <a:pt x="3268" y="1120"/>
                </a:lnTo>
                <a:lnTo>
                  <a:pt x="3289" y="1209"/>
                </a:lnTo>
                <a:lnTo>
                  <a:pt x="3305" y="1299"/>
                </a:lnTo>
                <a:lnTo>
                  <a:pt x="3315" y="1391"/>
                </a:lnTo>
                <a:lnTo>
                  <a:pt x="3318" y="1486"/>
                </a:lnTo>
                <a:lnTo>
                  <a:pt x="3315" y="1579"/>
                </a:lnTo>
                <a:lnTo>
                  <a:pt x="3305" y="1672"/>
                </a:lnTo>
                <a:lnTo>
                  <a:pt x="3289" y="1762"/>
                </a:lnTo>
                <a:lnTo>
                  <a:pt x="3268" y="1851"/>
                </a:lnTo>
                <a:lnTo>
                  <a:pt x="3240" y="1937"/>
                </a:lnTo>
                <a:lnTo>
                  <a:pt x="3207" y="2022"/>
                </a:lnTo>
                <a:lnTo>
                  <a:pt x="3169" y="2104"/>
                </a:lnTo>
                <a:lnTo>
                  <a:pt x="3125" y="2183"/>
                </a:lnTo>
                <a:lnTo>
                  <a:pt x="3075" y="2260"/>
                </a:lnTo>
                <a:lnTo>
                  <a:pt x="3022" y="2333"/>
                </a:lnTo>
                <a:lnTo>
                  <a:pt x="2963" y="2404"/>
                </a:lnTo>
                <a:lnTo>
                  <a:pt x="2901" y="2471"/>
                </a:lnTo>
                <a:lnTo>
                  <a:pt x="2833" y="2535"/>
                </a:lnTo>
                <a:lnTo>
                  <a:pt x="2762" y="2595"/>
                </a:lnTo>
                <a:lnTo>
                  <a:pt x="2688" y="2651"/>
                </a:lnTo>
                <a:lnTo>
                  <a:pt x="2609" y="2703"/>
                </a:lnTo>
                <a:lnTo>
                  <a:pt x="2527" y="2752"/>
                </a:lnTo>
                <a:lnTo>
                  <a:pt x="2442" y="2796"/>
                </a:lnTo>
                <a:lnTo>
                  <a:pt x="2353" y="2836"/>
                </a:lnTo>
                <a:lnTo>
                  <a:pt x="2339" y="2872"/>
                </a:lnTo>
                <a:lnTo>
                  <a:pt x="2321" y="2911"/>
                </a:lnTo>
                <a:lnTo>
                  <a:pt x="2297" y="2950"/>
                </a:lnTo>
                <a:lnTo>
                  <a:pt x="2269" y="2990"/>
                </a:lnTo>
                <a:lnTo>
                  <a:pt x="2239" y="3031"/>
                </a:lnTo>
                <a:lnTo>
                  <a:pt x="2205" y="3071"/>
                </a:lnTo>
                <a:lnTo>
                  <a:pt x="2169" y="3112"/>
                </a:lnTo>
                <a:lnTo>
                  <a:pt x="2132" y="3152"/>
                </a:lnTo>
                <a:lnTo>
                  <a:pt x="2092" y="3191"/>
                </a:lnTo>
                <a:lnTo>
                  <a:pt x="2053" y="3230"/>
                </a:lnTo>
                <a:lnTo>
                  <a:pt x="2013" y="3267"/>
                </a:lnTo>
                <a:lnTo>
                  <a:pt x="1973" y="3302"/>
                </a:lnTo>
                <a:lnTo>
                  <a:pt x="1936" y="3335"/>
                </a:lnTo>
                <a:lnTo>
                  <a:pt x="1899" y="3365"/>
                </a:lnTo>
                <a:lnTo>
                  <a:pt x="1865" y="3394"/>
                </a:lnTo>
                <a:lnTo>
                  <a:pt x="1834" y="3419"/>
                </a:lnTo>
                <a:lnTo>
                  <a:pt x="1805" y="3442"/>
                </a:lnTo>
                <a:lnTo>
                  <a:pt x="1781" y="3461"/>
                </a:lnTo>
                <a:lnTo>
                  <a:pt x="1552" y="3461"/>
                </a:lnTo>
                <a:lnTo>
                  <a:pt x="1550" y="3459"/>
                </a:lnTo>
                <a:lnTo>
                  <a:pt x="1544" y="3455"/>
                </a:lnTo>
                <a:lnTo>
                  <a:pt x="1534" y="3446"/>
                </a:lnTo>
                <a:lnTo>
                  <a:pt x="1520" y="3436"/>
                </a:lnTo>
                <a:lnTo>
                  <a:pt x="1504" y="3422"/>
                </a:lnTo>
                <a:lnTo>
                  <a:pt x="1484" y="3407"/>
                </a:lnTo>
                <a:lnTo>
                  <a:pt x="1463" y="3389"/>
                </a:lnTo>
                <a:lnTo>
                  <a:pt x="1438" y="3370"/>
                </a:lnTo>
                <a:lnTo>
                  <a:pt x="1413" y="3348"/>
                </a:lnTo>
                <a:lnTo>
                  <a:pt x="1386" y="3325"/>
                </a:lnTo>
                <a:lnTo>
                  <a:pt x="1358" y="3300"/>
                </a:lnTo>
                <a:lnTo>
                  <a:pt x="1329" y="3274"/>
                </a:lnTo>
                <a:lnTo>
                  <a:pt x="1300" y="3247"/>
                </a:lnTo>
                <a:lnTo>
                  <a:pt x="1269" y="3219"/>
                </a:lnTo>
                <a:lnTo>
                  <a:pt x="1231" y="3182"/>
                </a:lnTo>
                <a:lnTo>
                  <a:pt x="1191" y="3141"/>
                </a:lnTo>
                <a:lnTo>
                  <a:pt x="1152" y="3099"/>
                </a:lnTo>
                <a:lnTo>
                  <a:pt x="1115" y="3056"/>
                </a:lnTo>
                <a:lnTo>
                  <a:pt x="1080" y="3013"/>
                </a:lnTo>
                <a:lnTo>
                  <a:pt x="1048" y="2969"/>
                </a:lnTo>
                <a:lnTo>
                  <a:pt x="1020" y="2926"/>
                </a:lnTo>
                <a:lnTo>
                  <a:pt x="997" y="2884"/>
                </a:lnTo>
                <a:lnTo>
                  <a:pt x="981" y="2842"/>
                </a:lnTo>
                <a:lnTo>
                  <a:pt x="891" y="2803"/>
                </a:lnTo>
                <a:lnTo>
                  <a:pt x="805" y="2759"/>
                </a:lnTo>
                <a:lnTo>
                  <a:pt x="721" y="2712"/>
                </a:lnTo>
                <a:lnTo>
                  <a:pt x="642" y="2659"/>
                </a:lnTo>
                <a:lnTo>
                  <a:pt x="565" y="2602"/>
                </a:lnTo>
                <a:lnTo>
                  <a:pt x="493" y="2542"/>
                </a:lnTo>
                <a:lnTo>
                  <a:pt x="425" y="2479"/>
                </a:lnTo>
                <a:lnTo>
                  <a:pt x="361" y="2411"/>
                </a:lnTo>
                <a:lnTo>
                  <a:pt x="301" y="2340"/>
                </a:lnTo>
                <a:lnTo>
                  <a:pt x="247" y="2266"/>
                </a:lnTo>
                <a:lnTo>
                  <a:pt x="197" y="2189"/>
                </a:lnTo>
                <a:lnTo>
                  <a:pt x="153" y="2109"/>
                </a:lnTo>
                <a:lnTo>
                  <a:pt x="113" y="2027"/>
                </a:lnTo>
                <a:lnTo>
                  <a:pt x="80" y="1942"/>
                </a:lnTo>
                <a:lnTo>
                  <a:pt x="52" y="1855"/>
                </a:lnTo>
                <a:lnTo>
                  <a:pt x="29" y="1765"/>
                </a:lnTo>
                <a:lnTo>
                  <a:pt x="13" y="1674"/>
                </a:lnTo>
                <a:lnTo>
                  <a:pt x="3" y="1581"/>
                </a:lnTo>
                <a:lnTo>
                  <a:pt x="0" y="1486"/>
                </a:lnTo>
                <a:lnTo>
                  <a:pt x="3" y="1391"/>
                </a:lnTo>
                <a:lnTo>
                  <a:pt x="13" y="1299"/>
                </a:lnTo>
                <a:lnTo>
                  <a:pt x="28" y="1209"/>
                </a:lnTo>
                <a:lnTo>
                  <a:pt x="51" y="1120"/>
                </a:lnTo>
                <a:lnTo>
                  <a:pt x="78" y="1034"/>
                </a:lnTo>
                <a:lnTo>
                  <a:pt x="112" y="949"/>
                </a:lnTo>
                <a:lnTo>
                  <a:pt x="150" y="867"/>
                </a:lnTo>
                <a:lnTo>
                  <a:pt x="193" y="788"/>
                </a:lnTo>
                <a:lnTo>
                  <a:pt x="243" y="711"/>
                </a:lnTo>
                <a:lnTo>
                  <a:pt x="297" y="637"/>
                </a:lnTo>
                <a:lnTo>
                  <a:pt x="356" y="566"/>
                </a:lnTo>
                <a:lnTo>
                  <a:pt x="418" y="500"/>
                </a:lnTo>
                <a:lnTo>
                  <a:pt x="486" y="435"/>
                </a:lnTo>
                <a:lnTo>
                  <a:pt x="557" y="375"/>
                </a:lnTo>
                <a:lnTo>
                  <a:pt x="632" y="319"/>
                </a:lnTo>
                <a:lnTo>
                  <a:pt x="711" y="266"/>
                </a:lnTo>
                <a:lnTo>
                  <a:pt x="793" y="218"/>
                </a:lnTo>
                <a:lnTo>
                  <a:pt x="879" y="174"/>
                </a:lnTo>
                <a:lnTo>
                  <a:pt x="967" y="135"/>
                </a:lnTo>
                <a:lnTo>
                  <a:pt x="1059" y="100"/>
                </a:lnTo>
                <a:lnTo>
                  <a:pt x="1153" y="71"/>
                </a:lnTo>
                <a:lnTo>
                  <a:pt x="1250" y="46"/>
                </a:lnTo>
                <a:lnTo>
                  <a:pt x="1349" y="26"/>
                </a:lnTo>
                <a:lnTo>
                  <a:pt x="1451" y="12"/>
                </a:lnTo>
                <a:lnTo>
                  <a:pt x="1554" y="3"/>
                </a:lnTo>
                <a:lnTo>
                  <a:pt x="1659" y="0"/>
                </a:lnTo>
                <a:close/>
              </a:path>
            </a:pathLst>
          </a:custGeom>
          <a:solidFill>
            <a:srgbClr val="C00069"/>
          </a:solidFill>
          <a:ln>
            <a:noFill/>
          </a:ln>
        </p:spPr>
        <p:txBody>
          <a:bodyPr/>
          <a:lstStyle/>
          <a:p>
            <a:endParaRPr lang="en-ZA" dirty="0">
              <a:solidFill>
                <a:srgbClr val="717171"/>
              </a:solidFill>
            </a:endParaRPr>
          </a:p>
        </p:txBody>
      </p:sp>
      <p:grpSp>
        <p:nvGrpSpPr>
          <p:cNvPr id="41" name="noun_project_0568.eps"/>
          <p:cNvGrpSpPr>
            <a:grpSpLocks/>
          </p:cNvGrpSpPr>
          <p:nvPr/>
        </p:nvGrpSpPr>
        <p:grpSpPr bwMode="auto">
          <a:xfrm>
            <a:off x="8658150" y="2489620"/>
            <a:ext cx="554182" cy="503802"/>
            <a:chOff x="3789" y="3056"/>
            <a:chExt cx="384" cy="384"/>
          </a:xfrm>
          <a:solidFill>
            <a:srgbClr val="C00069"/>
          </a:solidFill>
        </p:grpSpPr>
        <p:sp>
          <p:nvSpPr>
            <p:cNvPr id="42" name="Freeform 411"/>
            <p:cNvSpPr>
              <a:spLocks/>
            </p:cNvSpPr>
            <p:nvPr/>
          </p:nvSpPr>
          <p:spPr bwMode="auto">
            <a:xfrm>
              <a:off x="3789" y="3056"/>
              <a:ext cx="384" cy="229"/>
            </a:xfrm>
            <a:custGeom>
              <a:avLst/>
              <a:gdLst>
                <a:gd name="T0" fmla="*/ 36 w 3457"/>
                <a:gd name="T1" fmla="*/ 1 h 2059"/>
                <a:gd name="T2" fmla="*/ 40 w 3457"/>
                <a:gd name="T3" fmla="*/ 3 h 2059"/>
                <a:gd name="T4" fmla="*/ 42 w 3457"/>
                <a:gd name="T5" fmla="*/ 7 h 2059"/>
                <a:gd name="T6" fmla="*/ 43 w 3457"/>
                <a:gd name="T7" fmla="*/ 11 h 2059"/>
                <a:gd name="T8" fmla="*/ 42 w 3457"/>
                <a:gd name="T9" fmla="*/ 16 h 2059"/>
                <a:gd name="T10" fmla="*/ 40 w 3457"/>
                <a:gd name="T11" fmla="*/ 22 h 2059"/>
                <a:gd name="T12" fmla="*/ 36 w 3457"/>
                <a:gd name="T13" fmla="*/ 22 h 2059"/>
                <a:gd name="T14" fmla="*/ 35 w 3457"/>
                <a:gd name="T15" fmla="*/ 20 h 2059"/>
                <a:gd name="T16" fmla="*/ 34 w 3457"/>
                <a:gd name="T17" fmla="*/ 18 h 2059"/>
                <a:gd name="T18" fmla="*/ 34 w 3457"/>
                <a:gd name="T19" fmla="*/ 17 h 2059"/>
                <a:gd name="T20" fmla="*/ 33 w 3457"/>
                <a:gd name="T21" fmla="*/ 17 h 2059"/>
                <a:gd name="T22" fmla="*/ 32 w 3457"/>
                <a:gd name="T23" fmla="*/ 18 h 2059"/>
                <a:gd name="T24" fmla="*/ 32 w 3457"/>
                <a:gd name="T25" fmla="*/ 20 h 2059"/>
                <a:gd name="T26" fmla="*/ 31 w 3457"/>
                <a:gd name="T27" fmla="*/ 19 h 2059"/>
                <a:gd name="T28" fmla="*/ 30 w 3457"/>
                <a:gd name="T29" fmla="*/ 15 h 2059"/>
                <a:gd name="T30" fmla="*/ 29 w 3457"/>
                <a:gd name="T31" fmla="*/ 11 h 2059"/>
                <a:gd name="T32" fmla="*/ 29 w 3457"/>
                <a:gd name="T33" fmla="*/ 10 h 2059"/>
                <a:gd name="T34" fmla="*/ 28 w 3457"/>
                <a:gd name="T35" fmla="*/ 9 h 2059"/>
                <a:gd name="T36" fmla="*/ 27 w 3457"/>
                <a:gd name="T37" fmla="*/ 9 h 2059"/>
                <a:gd name="T38" fmla="*/ 27 w 3457"/>
                <a:gd name="T39" fmla="*/ 11 h 2059"/>
                <a:gd name="T40" fmla="*/ 27 w 3457"/>
                <a:gd name="T41" fmla="*/ 14 h 2059"/>
                <a:gd name="T42" fmla="*/ 26 w 3457"/>
                <a:gd name="T43" fmla="*/ 19 h 2059"/>
                <a:gd name="T44" fmla="*/ 26 w 3457"/>
                <a:gd name="T45" fmla="*/ 23 h 2059"/>
                <a:gd name="T46" fmla="*/ 25 w 3457"/>
                <a:gd name="T47" fmla="*/ 25 h 2059"/>
                <a:gd name="T48" fmla="*/ 24 w 3457"/>
                <a:gd name="T49" fmla="*/ 24 h 2059"/>
                <a:gd name="T50" fmla="*/ 24 w 3457"/>
                <a:gd name="T51" fmla="*/ 23 h 2059"/>
                <a:gd name="T52" fmla="*/ 20 w 3457"/>
                <a:gd name="T53" fmla="*/ 22 h 2059"/>
                <a:gd name="T54" fmla="*/ 19 w 3457"/>
                <a:gd name="T55" fmla="*/ 20 h 2059"/>
                <a:gd name="T56" fmla="*/ 18 w 3457"/>
                <a:gd name="T57" fmla="*/ 18 h 2059"/>
                <a:gd name="T58" fmla="*/ 18 w 3457"/>
                <a:gd name="T59" fmla="*/ 17 h 2059"/>
                <a:gd name="T60" fmla="*/ 17 w 3457"/>
                <a:gd name="T61" fmla="*/ 17 h 2059"/>
                <a:gd name="T62" fmla="*/ 16 w 3457"/>
                <a:gd name="T63" fmla="*/ 18 h 2059"/>
                <a:gd name="T64" fmla="*/ 15 w 3457"/>
                <a:gd name="T65" fmla="*/ 20 h 2059"/>
                <a:gd name="T66" fmla="*/ 15 w 3457"/>
                <a:gd name="T67" fmla="*/ 19 h 2059"/>
                <a:gd name="T68" fmla="*/ 14 w 3457"/>
                <a:gd name="T69" fmla="*/ 15 h 2059"/>
                <a:gd name="T70" fmla="*/ 13 w 3457"/>
                <a:gd name="T71" fmla="*/ 11 h 2059"/>
                <a:gd name="T72" fmla="*/ 13 w 3457"/>
                <a:gd name="T73" fmla="*/ 10 h 2059"/>
                <a:gd name="T74" fmla="*/ 12 w 3457"/>
                <a:gd name="T75" fmla="*/ 9 h 2059"/>
                <a:gd name="T76" fmla="*/ 11 w 3457"/>
                <a:gd name="T77" fmla="*/ 9 h 2059"/>
                <a:gd name="T78" fmla="*/ 11 w 3457"/>
                <a:gd name="T79" fmla="*/ 11 h 2059"/>
                <a:gd name="T80" fmla="*/ 10 w 3457"/>
                <a:gd name="T81" fmla="*/ 14 h 2059"/>
                <a:gd name="T82" fmla="*/ 10 w 3457"/>
                <a:gd name="T83" fmla="*/ 19 h 2059"/>
                <a:gd name="T84" fmla="*/ 9 w 3457"/>
                <a:gd name="T85" fmla="*/ 23 h 2059"/>
                <a:gd name="T86" fmla="*/ 9 w 3457"/>
                <a:gd name="T87" fmla="*/ 25 h 2059"/>
                <a:gd name="T88" fmla="*/ 8 w 3457"/>
                <a:gd name="T89" fmla="*/ 24 h 2059"/>
                <a:gd name="T90" fmla="*/ 7 w 3457"/>
                <a:gd name="T91" fmla="*/ 23 h 2059"/>
                <a:gd name="T92" fmla="*/ 2 w 3457"/>
                <a:gd name="T93" fmla="*/ 22 h 2059"/>
                <a:gd name="T94" fmla="*/ 1 w 3457"/>
                <a:gd name="T95" fmla="*/ 17 h 2059"/>
                <a:gd name="T96" fmla="*/ 0 w 3457"/>
                <a:gd name="T97" fmla="*/ 12 h 2059"/>
                <a:gd name="T98" fmla="*/ 0 w 3457"/>
                <a:gd name="T99" fmla="*/ 8 h 2059"/>
                <a:gd name="T100" fmla="*/ 2 w 3457"/>
                <a:gd name="T101" fmla="*/ 4 h 2059"/>
                <a:gd name="T102" fmla="*/ 5 w 3457"/>
                <a:gd name="T103" fmla="*/ 1 h 2059"/>
                <a:gd name="T104" fmla="*/ 9 w 3457"/>
                <a:gd name="T105" fmla="*/ 0 h 2059"/>
                <a:gd name="T106" fmla="*/ 14 w 3457"/>
                <a:gd name="T107" fmla="*/ 1 h 2059"/>
                <a:gd name="T108" fmla="*/ 18 w 3457"/>
                <a:gd name="T109" fmla="*/ 3 h 2059"/>
                <a:gd name="T110" fmla="*/ 20 w 3457"/>
                <a:gd name="T111" fmla="*/ 5 h 2059"/>
                <a:gd name="T112" fmla="*/ 21 w 3457"/>
                <a:gd name="T113" fmla="*/ 7 h 2059"/>
                <a:gd name="T114" fmla="*/ 21 w 3457"/>
                <a:gd name="T115" fmla="*/ 9 h 2059"/>
                <a:gd name="T116" fmla="*/ 21 w 3457"/>
                <a:gd name="T117" fmla="*/ 9 h 2059"/>
                <a:gd name="T118" fmla="*/ 22 w 3457"/>
                <a:gd name="T119" fmla="*/ 7 h 2059"/>
                <a:gd name="T120" fmla="*/ 23 w 3457"/>
                <a:gd name="T121" fmla="*/ 5 h 2059"/>
                <a:gd name="T122" fmla="*/ 25 w 3457"/>
                <a:gd name="T123" fmla="*/ 3 h 2059"/>
                <a:gd name="T124" fmla="*/ 28 w 3457"/>
                <a:gd name="T125" fmla="*/ 1 h 20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7"/>
                <a:gd name="T190" fmla="*/ 0 h 2059"/>
                <a:gd name="T191" fmla="*/ 3457 w 3457"/>
                <a:gd name="T192" fmla="*/ 2059 h 20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7" h="2059">
                  <a:moveTo>
                    <a:pt x="2615" y="0"/>
                  </a:moveTo>
                  <a:lnTo>
                    <a:pt x="2686" y="2"/>
                  </a:lnTo>
                  <a:lnTo>
                    <a:pt x="2754" y="11"/>
                  </a:lnTo>
                  <a:lnTo>
                    <a:pt x="2819" y="23"/>
                  </a:lnTo>
                  <a:lnTo>
                    <a:pt x="2880" y="40"/>
                  </a:lnTo>
                  <a:lnTo>
                    <a:pt x="2940" y="62"/>
                  </a:lnTo>
                  <a:lnTo>
                    <a:pt x="2995" y="87"/>
                  </a:lnTo>
                  <a:lnTo>
                    <a:pt x="3048" y="116"/>
                  </a:lnTo>
                  <a:lnTo>
                    <a:pt x="3096" y="149"/>
                  </a:lnTo>
                  <a:lnTo>
                    <a:pt x="3143" y="185"/>
                  </a:lnTo>
                  <a:lnTo>
                    <a:pt x="3186" y="223"/>
                  </a:lnTo>
                  <a:lnTo>
                    <a:pt x="3226" y="264"/>
                  </a:lnTo>
                  <a:lnTo>
                    <a:pt x="3262" y="308"/>
                  </a:lnTo>
                  <a:lnTo>
                    <a:pt x="3296" y="353"/>
                  </a:lnTo>
                  <a:lnTo>
                    <a:pt x="3327" y="401"/>
                  </a:lnTo>
                  <a:lnTo>
                    <a:pt x="3354" y="451"/>
                  </a:lnTo>
                  <a:lnTo>
                    <a:pt x="3377" y="501"/>
                  </a:lnTo>
                  <a:lnTo>
                    <a:pt x="3399" y="553"/>
                  </a:lnTo>
                  <a:lnTo>
                    <a:pt x="3417" y="605"/>
                  </a:lnTo>
                  <a:lnTo>
                    <a:pt x="3430" y="657"/>
                  </a:lnTo>
                  <a:lnTo>
                    <a:pt x="3442" y="710"/>
                  </a:lnTo>
                  <a:lnTo>
                    <a:pt x="3451" y="763"/>
                  </a:lnTo>
                  <a:lnTo>
                    <a:pt x="3455" y="815"/>
                  </a:lnTo>
                  <a:lnTo>
                    <a:pt x="3457" y="866"/>
                  </a:lnTo>
                  <a:lnTo>
                    <a:pt x="3455" y="939"/>
                  </a:lnTo>
                  <a:lnTo>
                    <a:pt x="3450" y="1015"/>
                  </a:lnTo>
                  <a:lnTo>
                    <a:pt x="3442" y="1094"/>
                  </a:lnTo>
                  <a:lnTo>
                    <a:pt x="3430" y="1173"/>
                  </a:lnTo>
                  <a:lnTo>
                    <a:pt x="3417" y="1254"/>
                  </a:lnTo>
                  <a:lnTo>
                    <a:pt x="3401" y="1335"/>
                  </a:lnTo>
                  <a:lnTo>
                    <a:pt x="3382" y="1414"/>
                  </a:lnTo>
                  <a:lnTo>
                    <a:pt x="3360" y="1493"/>
                  </a:lnTo>
                  <a:lnTo>
                    <a:pt x="3338" y="1567"/>
                  </a:lnTo>
                  <a:lnTo>
                    <a:pt x="3313" y="1639"/>
                  </a:lnTo>
                  <a:lnTo>
                    <a:pt x="3286" y="1706"/>
                  </a:lnTo>
                  <a:lnTo>
                    <a:pt x="3258" y="1769"/>
                  </a:lnTo>
                  <a:lnTo>
                    <a:pt x="3228" y="1824"/>
                  </a:lnTo>
                  <a:lnTo>
                    <a:pt x="3213" y="1852"/>
                  </a:lnTo>
                  <a:lnTo>
                    <a:pt x="2941" y="1852"/>
                  </a:lnTo>
                  <a:lnTo>
                    <a:pt x="2935" y="1838"/>
                  </a:lnTo>
                  <a:lnTo>
                    <a:pt x="2928" y="1820"/>
                  </a:lnTo>
                  <a:lnTo>
                    <a:pt x="2920" y="1797"/>
                  </a:lnTo>
                  <a:lnTo>
                    <a:pt x="2911" y="1772"/>
                  </a:lnTo>
                  <a:lnTo>
                    <a:pt x="2900" y="1743"/>
                  </a:lnTo>
                  <a:lnTo>
                    <a:pt x="2890" y="1713"/>
                  </a:lnTo>
                  <a:lnTo>
                    <a:pt x="2878" y="1682"/>
                  </a:lnTo>
                  <a:lnTo>
                    <a:pt x="2865" y="1650"/>
                  </a:lnTo>
                  <a:lnTo>
                    <a:pt x="2854" y="1617"/>
                  </a:lnTo>
                  <a:lnTo>
                    <a:pt x="2842" y="1584"/>
                  </a:lnTo>
                  <a:lnTo>
                    <a:pt x="2830" y="1553"/>
                  </a:lnTo>
                  <a:lnTo>
                    <a:pt x="2820" y="1524"/>
                  </a:lnTo>
                  <a:lnTo>
                    <a:pt x="2809" y="1496"/>
                  </a:lnTo>
                  <a:lnTo>
                    <a:pt x="2800" y="1471"/>
                  </a:lnTo>
                  <a:lnTo>
                    <a:pt x="2792" y="1448"/>
                  </a:lnTo>
                  <a:lnTo>
                    <a:pt x="2785" y="1430"/>
                  </a:lnTo>
                  <a:lnTo>
                    <a:pt x="2780" y="1417"/>
                  </a:lnTo>
                  <a:lnTo>
                    <a:pt x="2777" y="1408"/>
                  </a:lnTo>
                  <a:lnTo>
                    <a:pt x="2776" y="1406"/>
                  </a:lnTo>
                  <a:lnTo>
                    <a:pt x="2768" y="1390"/>
                  </a:lnTo>
                  <a:lnTo>
                    <a:pt x="2757" y="1377"/>
                  </a:lnTo>
                  <a:lnTo>
                    <a:pt x="2743" y="1368"/>
                  </a:lnTo>
                  <a:lnTo>
                    <a:pt x="2727" y="1362"/>
                  </a:lnTo>
                  <a:lnTo>
                    <a:pt x="2710" y="1360"/>
                  </a:lnTo>
                  <a:lnTo>
                    <a:pt x="2693" y="1362"/>
                  </a:lnTo>
                  <a:lnTo>
                    <a:pt x="2678" y="1369"/>
                  </a:lnTo>
                  <a:lnTo>
                    <a:pt x="2665" y="1378"/>
                  </a:lnTo>
                  <a:lnTo>
                    <a:pt x="2653" y="1391"/>
                  </a:lnTo>
                  <a:lnTo>
                    <a:pt x="2646" y="1406"/>
                  </a:lnTo>
                  <a:lnTo>
                    <a:pt x="2645" y="1409"/>
                  </a:lnTo>
                  <a:lnTo>
                    <a:pt x="2642" y="1416"/>
                  </a:lnTo>
                  <a:lnTo>
                    <a:pt x="2637" y="1429"/>
                  </a:lnTo>
                  <a:lnTo>
                    <a:pt x="2632" y="1445"/>
                  </a:lnTo>
                  <a:lnTo>
                    <a:pt x="2625" y="1465"/>
                  </a:lnTo>
                  <a:lnTo>
                    <a:pt x="2617" y="1489"/>
                  </a:lnTo>
                  <a:lnTo>
                    <a:pt x="2608" y="1514"/>
                  </a:lnTo>
                  <a:lnTo>
                    <a:pt x="2598" y="1542"/>
                  </a:lnTo>
                  <a:lnTo>
                    <a:pt x="2587" y="1571"/>
                  </a:lnTo>
                  <a:lnTo>
                    <a:pt x="2576" y="1603"/>
                  </a:lnTo>
                  <a:lnTo>
                    <a:pt x="2565" y="1635"/>
                  </a:lnTo>
                  <a:lnTo>
                    <a:pt x="2553" y="1667"/>
                  </a:lnTo>
                  <a:lnTo>
                    <a:pt x="2544" y="1629"/>
                  </a:lnTo>
                  <a:lnTo>
                    <a:pt x="2534" y="1588"/>
                  </a:lnTo>
                  <a:lnTo>
                    <a:pt x="2524" y="1545"/>
                  </a:lnTo>
                  <a:lnTo>
                    <a:pt x="2513" y="1498"/>
                  </a:lnTo>
                  <a:lnTo>
                    <a:pt x="2502" y="1450"/>
                  </a:lnTo>
                  <a:lnTo>
                    <a:pt x="2490" y="1402"/>
                  </a:lnTo>
                  <a:lnTo>
                    <a:pt x="2478" y="1352"/>
                  </a:lnTo>
                  <a:lnTo>
                    <a:pt x="2467" y="1302"/>
                  </a:lnTo>
                  <a:lnTo>
                    <a:pt x="2454" y="1251"/>
                  </a:lnTo>
                  <a:lnTo>
                    <a:pt x="2442" y="1201"/>
                  </a:lnTo>
                  <a:lnTo>
                    <a:pt x="2430" y="1151"/>
                  </a:lnTo>
                  <a:lnTo>
                    <a:pt x="2419" y="1103"/>
                  </a:lnTo>
                  <a:lnTo>
                    <a:pt x="2407" y="1056"/>
                  </a:lnTo>
                  <a:lnTo>
                    <a:pt x="2397" y="1011"/>
                  </a:lnTo>
                  <a:lnTo>
                    <a:pt x="2387" y="969"/>
                  </a:lnTo>
                  <a:lnTo>
                    <a:pt x="2377" y="928"/>
                  </a:lnTo>
                  <a:lnTo>
                    <a:pt x="2369" y="892"/>
                  </a:lnTo>
                  <a:lnTo>
                    <a:pt x="2360" y="858"/>
                  </a:lnTo>
                  <a:lnTo>
                    <a:pt x="2354" y="830"/>
                  </a:lnTo>
                  <a:lnTo>
                    <a:pt x="2348" y="805"/>
                  </a:lnTo>
                  <a:lnTo>
                    <a:pt x="2342" y="785"/>
                  </a:lnTo>
                  <a:lnTo>
                    <a:pt x="2339" y="770"/>
                  </a:lnTo>
                  <a:lnTo>
                    <a:pt x="2337" y="761"/>
                  </a:lnTo>
                  <a:lnTo>
                    <a:pt x="2336" y="758"/>
                  </a:lnTo>
                  <a:lnTo>
                    <a:pt x="2330" y="740"/>
                  </a:lnTo>
                  <a:lnTo>
                    <a:pt x="2318" y="725"/>
                  </a:lnTo>
                  <a:lnTo>
                    <a:pt x="2302" y="713"/>
                  </a:lnTo>
                  <a:lnTo>
                    <a:pt x="2285" y="707"/>
                  </a:lnTo>
                  <a:lnTo>
                    <a:pt x="2265" y="705"/>
                  </a:lnTo>
                  <a:lnTo>
                    <a:pt x="2246" y="709"/>
                  </a:lnTo>
                  <a:lnTo>
                    <a:pt x="2229" y="717"/>
                  </a:lnTo>
                  <a:lnTo>
                    <a:pt x="2215" y="731"/>
                  </a:lnTo>
                  <a:lnTo>
                    <a:pt x="2206" y="747"/>
                  </a:lnTo>
                  <a:lnTo>
                    <a:pt x="2200" y="766"/>
                  </a:lnTo>
                  <a:lnTo>
                    <a:pt x="2200" y="769"/>
                  </a:lnTo>
                  <a:lnTo>
                    <a:pt x="2199" y="780"/>
                  </a:lnTo>
                  <a:lnTo>
                    <a:pt x="2197" y="797"/>
                  </a:lnTo>
                  <a:lnTo>
                    <a:pt x="2194" y="819"/>
                  </a:lnTo>
                  <a:lnTo>
                    <a:pt x="2191" y="847"/>
                  </a:lnTo>
                  <a:lnTo>
                    <a:pt x="2188" y="880"/>
                  </a:lnTo>
                  <a:lnTo>
                    <a:pt x="2183" y="918"/>
                  </a:lnTo>
                  <a:lnTo>
                    <a:pt x="2178" y="959"/>
                  </a:lnTo>
                  <a:lnTo>
                    <a:pt x="2174" y="1005"/>
                  </a:lnTo>
                  <a:lnTo>
                    <a:pt x="2167" y="1055"/>
                  </a:lnTo>
                  <a:lnTo>
                    <a:pt x="2162" y="1106"/>
                  </a:lnTo>
                  <a:lnTo>
                    <a:pt x="2156" y="1161"/>
                  </a:lnTo>
                  <a:lnTo>
                    <a:pt x="2149" y="1217"/>
                  </a:lnTo>
                  <a:lnTo>
                    <a:pt x="2143" y="1275"/>
                  </a:lnTo>
                  <a:lnTo>
                    <a:pt x="2137" y="1335"/>
                  </a:lnTo>
                  <a:lnTo>
                    <a:pt x="2129" y="1395"/>
                  </a:lnTo>
                  <a:lnTo>
                    <a:pt x="2123" y="1456"/>
                  </a:lnTo>
                  <a:lnTo>
                    <a:pt x="2116" y="1516"/>
                  </a:lnTo>
                  <a:lnTo>
                    <a:pt x="2109" y="1577"/>
                  </a:lnTo>
                  <a:lnTo>
                    <a:pt x="2103" y="1636"/>
                  </a:lnTo>
                  <a:lnTo>
                    <a:pt x="2096" y="1693"/>
                  </a:lnTo>
                  <a:lnTo>
                    <a:pt x="2090" y="1750"/>
                  </a:lnTo>
                  <a:lnTo>
                    <a:pt x="2084" y="1804"/>
                  </a:lnTo>
                  <a:lnTo>
                    <a:pt x="2078" y="1856"/>
                  </a:lnTo>
                  <a:lnTo>
                    <a:pt x="2072" y="1903"/>
                  </a:lnTo>
                  <a:lnTo>
                    <a:pt x="2068" y="1949"/>
                  </a:lnTo>
                  <a:lnTo>
                    <a:pt x="2063" y="1990"/>
                  </a:lnTo>
                  <a:lnTo>
                    <a:pt x="2058" y="2026"/>
                  </a:lnTo>
                  <a:lnTo>
                    <a:pt x="2055" y="2059"/>
                  </a:lnTo>
                  <a:lnTo>
                    <a:pt x="2039" y="2035"/>
                  </a:lnTo>
                  <a:lnTo>
                    <a:pt x="2023" y="2012"/>
                  </a:lnTo>
                  <a:lnTo>
                    <a:pt x="2008" y="1989"/>
                  </a:lnTo>
                  <a:lnTo>
                    <a:pt x="1994" y="1967"/>
                  </a:lnTo>
                  <a:lnTo>
                    <a:pt x="1981" y="1947"/>
                  </a:lnTo>
                  <a:lnTo>
                    <a:pt x="1968" y="1929"/>
                  </a:lnTo>
                  <a:lnTo>
                    <a:pt x="1959" y="1914"/>
                  </a:lnTo>
                  <a:lnTo>
                    <a:pt x="1950" y="1901"/>
                  </a:lnTo>
                  <a:lnTo>
                    <a:pt x="1944" y="1891"/>
                  </a:lnTo>
                  <a:lnTo>
                    <a:pt x="1939" y="1885"/>
                  </a:lnTo>
                  <a:lnTo>
                    <a:pt x="1937" y="1883"/>
                  </a:lnTo>
                  <a:lnTo>
                    <a:pt x="1927" y="1869"/>
                  </a:lnTo>
                  <a:lnTo>
                    <a:pt x="1913" y="1860"/>
                  </a:lnTo>
                  <a:lnTo>
                    <a:pt x="1897" y="1855"/>
                  </a:lnTo>
                  <a:lnTo>
                    <a:pt x="1880" y="1852"/>
                  </a:lnTo>
                  <a:lnTo>
                    <a:pt x="1613" y="1852"/>
                  </a:lnTo>
                  <a:lnTo>
                    <a:pt x="1608" y="1838"/>
                  </a:lnTo>
                  <a:lnTo>
                    <a:pt x="1601" y="1820"/>
                  </a:lnTo>
                  <a:lnTo>
                    <a:pt x="1593" y="1797"/>
                  </a:lnTo>
                  <a:lnTo>
                    <a:pt x="1583" y="1772"/>
                  </a:lnTo>
                  <a:lnTo>
                    <a:pt x="1574" y="1743"/>
                  </a:lnTo>
                  <a:lnTo>
                    <a:pt x="1562" y="1713"/>
                  </a:lnTo>
                  <a:lnTo>
                    <a:pt x="1550" y="1682"/>
                  </a:lnTo>
                  <a:lnTo>
                    <a:pt x="1539" y="1650"/>
                  </a:lnTo>
                  <a:lnTo>
                    <a:pt x="1527" y="1617"/>
                  </a:lnTo>
                  <a:lnTo>
                    <a:pt x="1515" y="1584"/>
                  </a:lnTo>
                  <a:lnTo>
                    <a:pt x="1504" y="1553"/>
                  </a:lnTo>
                  <a:lnTo>
                    <a:pt x="1492" y="1524"/>
                  </a:lnTo>
                  <a:lnTo>
                    <a:pt x="1482" y="1496"/>
                  </a:lnTo>
                  <a:lnTo>
                    <a:pt x="1473" y="1471"/>
                  </a:lnTo>
                  <a:lnTo>
                    <a:pt x="1464" y="1448"/>
                  </a:lnTo>
                  <a:lnTo>
                    <a:pt x="1458" y="1430"/>
                  </a:lnTo>
                  <a:lnTo>
                    <a:pt x="1453" y="1417"/>
                  </a:lnTo>
                  <a:lnTo>
                    <a:pt x="1450" y="1408"/>
                  </a:lnTo>
                  <a:lnTo>
                    <a:pt x="1449" y="1406"/>
                  </a:lnTo>
                  <a:lnTo>
                    <a:pt x="1441" y="1390"/>
                  </a:lnTo>
                  <a:lnTo>
                    <a:pt x="1430" y="1377"/>
                  </a:lnTo>
                  <a:lnTo>
                    <a:pt x="1417" y="1368"/>
                  </a:lnTo>
                  <a:lnTo>
                    <a:pt x="1401" y="1362"/>
                  </a:lnTo>
                  <a:lnTo>
                    <a:pt x="1384" y="1360"/>
                  </a:lnTo>
                  <a:lnTo>
                    <a:pt x="1367" y="1362"/>
                  </a:lnTo>
                  <a:lnTo>
                    <a:pt x="1351" y="1369"/>
                  </a:lnTo>
                  <a:lnTo>
                    <a:pt x="1337" y="1378"/>
                  </a:lnTo>
                  <a:lnTo>
                    <a:pt x="1327" y="1391"/>
                  </a:lnTo>
                  <a:lnTo>
                    <a:pt x="1319" y="1406"/>
                  </a:lnTo>
                  <a:lnTo>
                    <a:pt x="1318" y="1409"/>
                  </a:lnTo>
                  <a:lnTo>
                    <a:pt x="1315" y="1416"/>
                  </a:lnTo>
                  <a:lnTo>
                    <a:pt x="1311" y="1429"/>
                  </a:lnTo>
                  <a:lnTo>
                    <a:pt x="1305" y="1445"/>
                  </a:lnTo>
                  <a:lnTo>
                    <a:pt x="1298" y="1465"/>
                  </a:lnTo>
                  <a:lnTo>
                    <a:pt x="1289" y="1489"/>
                  </a:lnTo>
                  <a:lnTo>
                    <a:pt x="1281" y="1514"/>
                  </a:lnTo>
                  <a:lnTo>
                    <a:pt x="1270" y="1542"/>
                  </a:lnTo>
                  <a:lnTo>
                    <a:pt x="1260" y="1571"/>
                  </a:lnTo>
                  <a:lnTo>
                    <a:pt x="1249" y="1603"/>
                  </a:lnTo>
                  <a:lnTo>
                    <a:pt x="1237" y="1635"/>
                  </a:lnTo>
                  <a:lnTo>
                    <a:pt x="1227" y="1667"/>
                  </a:lnTo>
                  <a:lnTo>
                    <a:pt x="1217" y="1630"/>
                  </a:lnTo>
                  <a:lnTo>
                    <a:pt x="1208" y="1588"/>
                  </a:lnTo>
                  <a:lnTo>
                    <a:pt x="1197" y="1545"/>
                  </a:lnTo>
                  <a:lnTo>
                    <a:pt x="1187" y="1498"/>
                  </a:lnTo>
                  <a:lnTo>
                    <a:pt x="1175" y="1451"/>
                  </a:lnTo>
                  <a:lnTo>
                    <a:pt x="1163" y="1402"/>
                  </a:lnTo>
                  <a:lnTo>
                    <a:pt x="1152" y="1352"/>
                  </a:lnTo>
                  <a:lnTo>
                    <a:pt x="1139" y="1302"/>
                  </a:lnTo>
                  <a:lnTo>
                    <a:pt x="1127" y="1251"/>
                  </a:lnTo>
                  <a:lnTo>
                    <a:pt x="1116" y="1201"/>
                  </a:lnTo>
                  <a:lnTo>
                    <a:pt x="1104" y="1151"/>
                  </a:lnTo>
                  <a:lnTo>
                    <a:pt x="1092" y="1103"/>
                  </a:lnTo>
                  <a:lnTo>
                    <a:pt x="1081" y="1056"/>
                  </a:lnTo>
                  <a:lnTo>
                    <a:pt x="1070" y="1011"/>
                  </a:lnTo>
                  <a:lnTo>
                    <a:pt x="1059" y="969"/>
                  </a:lnTo>
                  <a:lnTo>
                    <a:pt x="1050" y="928"/>
                  </a:lnTo>
                  <a:lnTo>
                    <a:pt x="1041" y="892"/>
                  </a:lnTo>
                  <a:lnTo>
                    <a:pt x="1034" y="858"/>
                  </a:lnTo>
                  <a:lnTo>
                    <a:pt x="1026" y="830"/>
                  </a:lnTo>
                  <a:lnTo>
                    <a:pt x="1021" y="805"/>
                  </a:lnTo>
                  <a:lnTo>
                    <a:pt x="1016" y="785"/>
                  </a:lnTo>
                  <a:lnTo>
                    <a:pt x="1013" y="770"/>
                  </a:lnTo>
                  <a:lnTo>
                    <a:pt x="1011" y="761"/>
                  </a:lnTo>
                  <a:lnTo>
                    <a:pt x="1009" y="758"/>
                  </a:lnTo>
                  <a:lnTo>
                    <a:pt x="1002" y="740"/>
                  </a:lnTo>
                  <a:lnTo>
                    <a:pt x="990" y="725"/>
                  </a:lnTo>
                  <a:lnTo>
                    <a:pt x="976" y="713"/>
                  </a:lnTo>
                  <a:lnTo>
                    <a:pt x="958" y="707"/>
                  </a:lnTo>
                  <a:lnTo>
                    <a:pt x="938" y="705"/>
                  </a:lnTo>
                  <a:lnTo>
                    <a:pt x="919" y="709"/>
                  </a:lnTo>
                  <a:lnTo>
                    <a:pt x="902" y="717"/>
                  </a:lnTo>
                  <a:lnTo>
                    <a:pt x="889" y="731"/>
                  </a:lnTo>
                  <a:lnTo>
                    <a:pt x="878" y="747"/>
                  </a:lnTo>
                  <a:lnTo>
                    <a:pt x="874" y="766"/>
                  </a:lnTo>
                  <a:lnTo>
                    <a:pt x="873" y="769"/>
                  </a:lnTo>
                  <a:lnTo>
                    <a:pt x="872" y="780"/>
                  </a:lnTo>
                  <a:lnTo>
                    <a:pt x="870" y="797"/>
                  </a:lnTo>
                  <a:lnTo>
                    <a:pt x="867" y="819"/>
                  </a:lnTo>
                  <a:lnTo>
                    <a:pt x="864" y="847"/>
                  </a:lnTo>
                  <a:lnTo>
                    <a:pt x="861" y="880"/>
                  </a:lnTo>
                  <a:lnTo>
                    <a:pt x="857" y="918"/>
                  </a:lnTo>
                  <a:lnTo>
                    <a:pt x="851" y="959"/>
                  </a:lnTo>
                  <a:lnTo>
                    <a:pt x="846" y="1005"/>
                  </a:lnTo>
                  <a:lnTo>
                    <a:pt x="841" y="1055"/>
                  </a:lnTo>
                  <a:lnTo>
                    <a:pt x="836" y="1106"/>
                  </a:lnTo>
                  <a:lnTo>
                    <a:pt x="829" y="1161"/>
                  </a:lnTo>
                  <a:lnTo>
                    <a:pt x="823" y="1217"/>
                  </a:lnTo>
                  <a:lnTo>
                    <a:pt x="816" y="1275"/>
                  </a:lnTo>
                  <a:lnTo>
                    <a:pt x="809" y="1335"/>
                  </a:lnTo>
                  <a:lnTo>
                    <a:pt x="803" y="1395"/>
                  </a:lnTo>
                  <a:lnTo>
                    <a:pt x="796" y="1456"/>
                  </a:lnTo>
                  <a:lnTo>
                    <a:pt x="789" y="1516"/>
                  </a:lnTo>
                  <a:lnTo>
                    <a:pt x="783" y="1577"/>
                  </a:lnTo>
                  <a:lnTo>
                    <a:pt x="775" y="1636"/>
                  </a:lnTo>
                  <a:lnTo>
                    <a:pt x="769" y="1693"/>
                  </a:lnTo>
                  <a:lnTo>
                    <a:pt x="762" y="1750"/>
                  </a:lnTo>
                  <a:lnTo>
                    <a:pt x="757" y="1804"/>
                  </a:lnTo>
                  <a:lnTo>
                    <a:pt x="751" y="1856"/>
                  </a:lnTo>
                  <a:lnTo>
                    <a:pt x="745" y="1903"/>
                  </a:lnTo>
                  <a:lnTo>
                    <a:pt x="740" y="1949"/>
                  </a:lnTo>
                  <a:lnTo>
                    <a:pt x="736" y="1990"/>
                  </a:lnTo>
                  <a:lnTo>
                    <a:pt x="732" y="2026"/>
                  </a:lnTo>
                  <a:lnTo>
                    <a:pt x="727" y="2059"/>
                  </a:lnTo>
                  <a:lnTo>
                    <a:pt x="712" y="2035"/>
                  </a:lnTo>
                  <a:lnTo>
                    <a:pt x="697" y="2012"/>
                  </a:lnTo>
                  <a:lnTo>
                    <a:pt x="681" y="1989"/>
                  </a:lnTo>
                  <a:lnTo>
                    <a:pt x="667" y="1967"/>
                  </a:lnTo>
                  <a:lnTo>
                    <a:pt x="653" y="1947"/>
                  </a:lnTo>
                  <a:lnTo>
                    <a:pt x="642" y="1929"/>
                  </a:lnTo>
                  <a:lnTo>
                    <a:pt x="631" y="1914"/>
                  </a:lnTo>
                  <a:lnTo>
                    <a:pt x="622" y="1901"/>
                  </a:lnTo>
                  <a:lnTo>
                    <a:pt x="616" y="1891"/>
                  </a:lnTo>
                  <a:lnTo>
                    <a:pt x="612" y="1885"/>
                  </a:lnTo>
                  <a:lnTo>
                    <a:pt x="611" y="1883"/>
                  </a:lnTo>
                  <a:lnTo>
                    <a:pt x="599" y="1869"/>
                  </a:lnTo>
                  <a:lnTo>
                    <a:pt x="585" y="1860"/>
                  </a:lnTo>
                  <a:lnTo>
                    <a:pt x="570" y="1855"/>
                  </a:lnTo>
                  <a:lnTo>
                    <a:pt x="553" y="1852"/>
                  </a:lnTo>
                  <a:lnTo>
                    <a:pt x="246" y="1852"/>
                  </a:lnTo>
                  <a:lnTo>
                    <a:pt x="232" y="1828"/>
                  </a:lnTo>
                  <a:lnTo>
                    <a:pt x="217" y="1791"/>
                  </a:lnTo>
                  <a:lnTo>
                    <a:pt x="199" y="1750"/>
                  </a:lnTo>
                  <a:lnTo>
                    <a:pt x="181" y="1703"/>
                  </a:lnTo>
                  <a:lnTo>
                    <a:pt x="163" y="1652"/>
                  </a:lnTo>
                  <a:lnTo>
                    <a:pt x="144" y="1597"/>
                  </a:lnTo>
                  <a:lnTo>
                    <a:pt x="124" y="1537"/>
                  </a:lnTo>
                  <a:lnTo>
                    <a:pt x="105" y="1476"/>
                  </a:lnTo>
                  <a:lnTo>
                    <a:pt x="87" y="1412"/>
                  </a:lnTo>
                  <a:lnTo>
                    <a:pt x="69" y="1345"/>
                  </a:lnTo>
                  <a:lnTo>
                    <a:pt x="53" y="1277"/>
                  </a:lnTo>
                  <a:lnTo>
                    <a:pt x="38" y="1208"/>
                  </a:lnTo>
                  <a:lnTo>
                    <a:pt x="25" y="1140"/>
                  </a:lnTo>
                  <a:lnTo>
                    <a:pt x="15" y="1070"/>
                  </a:lnTo>
                  <a:lnTo>
                    <a:pt x="7" y="1001"/>
                  </a:lnTo>
                  <a:lnTo>
                    <a:pt x="2" y="933"/>
                  </a:lnTo>
                  <a:lnTo>
                    <a:pt x="0" y="866"/>
                  </a:lnTo>
                  <a:lnTo>
                    <a:pt x="2" y="813"/>
                  </a:lnTo>
                  <a:lnTo>
                    <a:pt x="7" y="760"/>
                  </a:lnTo>
                  <a:lnTo>
                    <a:pt x="15" y="706"/>
                  </a:lnTo>
                  <a:lnTo>
                    <a:pt x="26" y="653"/>
                  </a:lnTo>
                  <a:lnTo>
                    <a:pt x="40" y="600"/>
                  </a:lnTo>
                  <a:lnTo>
                    <a:pt x="58" y="548"/>
                  </a:lnTo>
                  <a:lnTo>
                    <a:pt x="79" y="496"/>
                  </a:lnTo>
                  <a:lnTo>
                    <a:pt x="103" y="446"/>
                  </a:lnTo>
                  <a:lnTo>
                    <a:pt x="130" y="397"/>
                  </a:lnTo>
                  <a:lnTo>
                    <a:pt x="160" y="350"/>
                  </a:lnTo>
                  <a:lnTo>
                    <a:pt x="194" y="305"/>
                  </a:lnTo>
                  <a:lnTo>
                    <a:pt x="230" y="261"/>
                  </a:lnTo>
                  <a:lnTo>
                    <a:pt x="269" y="221"/>
                  </a:lnTo>
                  <a:lnTo>
                    <a:pt x="312" y="183"/>
                  </a:lnTo>
                  <a:lnTo>
                    <a:pt x="357" y="148"/>
                  </a:lnTo>
                  <a:lnTo>
                    <a:pt x="405" y="117"/>
                  </a:lnTo>
                  <a:lnTo>
                    <a:pt x="456" y="88"/>
                  </a:lnTo>
                  <a:lnTo>
                    <a:pt x="511" y="63"/>
                  </a:lnTo>
                  <a:lnTo>
                    <a:pt x="567" y="43"/>
                  </a:lnTo>
                  <a:lnTo>
                    <a:pt x="628" y="26"/>
                  </a:lnTo>
                  <a:lnTo>
                    <a:pt x="690" y="14"/>
                  </a:lnTo>
                  <a:lnTo>
                    <a:pt x="756" y="6"/>
                  </a:lnTo>
                  <a:lnTo>
                    <a:pt x="825" y="3"/>
                  </a:lnTo>
                  <a:lnTo>
                    <a:pt x="897" y="5"/>
                  </a:lnTo>
                  <a:lnTo>
                    <a:pt x="966" y="12"/>
                  </a:lnTo>
                  <a:lnTo>
                    <a:pt x="1031" y="22"/>
                  </a:lnTo>
                  <a:lnTo>
                    <a:pt x="1091" y="35"/>
                  </a:lnTo>
                  <a:lnTo>
                    <a:pt x="1148" y="52"/>
                  </a:lnTo>
                  <a:lnTo>
                    <a:pt x="1202" y="72"/>
                  </a:lnTo>
                  <a:lnTo>
                    <a:pt x="1252" y="95"/>
                  </a:lnTo>
                  <a:lnTo>
                    <a:pt x="1300" y="120"/>
                  </a:lnTo>
                  <a:lnTo>
                    <a:pt x="1344" y="147"/>
                  </a:lnTo>
                  <a:lnTo>
                    <a:pt x="1384" y="175"/>
                  </a:lnTo>
                  <a:lnTo>
                    <a:pt x="1422" y="206"/>
                  </a:lnTo>
                  <a:lnTo>
                    <a:pt x="1457" y="238"/>
                  </a:lnTo>
                  <a:lnTo>
                    <a:pt x="1489" y="272"/>
                  </a:lnTo>
                  <a:lnTo>
                    <a:pt x="1519" y="306"/>
                  </a:lnTo>
                  <a:lnTo>
                    <a:pt x="1545" y="340"/>
                  </a:lnTo>
                  <a:lnTo>
                    <a:pt x="1569" y="375"/>
                  </a:lnTo>
                  <a:lnTo>
                    <a:pt x="1592" y="409"/>
                  </a:lnTo>
                  <a:lnTo>
                    <a:pt x="1611" y="444"/>
                  </a:lnTo>
                  <a:lnTo>
                    <a:pt x="1629" y="478"/>
                  </a:lnTo>
                  <a:lnTo>
                    <a:pt x="1645" y="510"/>
                  </a:lnTo>
                  <a:lnTo>
                    <a:pt x="1658" y="542"/>
                  </a:lnTo>
                  <a:lnTo>
                    <a:pt x="1671" y="573"/>
                  </a:lnTo>
                  <a:lnTo>
                    <a:pt x="1681" y="602"/>
                  </a:lnTo>
                  <a:lnTo>
                    <a:pt x="1690" y="629"/>
                  </a:lnTo>
                  <a:lnTo>
                    <a:pt x="1698" y="654"/>
                  </a:lnTo>
                  <a:lnTo>
                    <a:pt x="1703" y="677"/>
                  </a:lnTo>
                  <a:lnTo>
                    <a:pt x="1708" y="696"/>
                  </a:lnTo>
                  <a:lnTo>
                    <a:pt x="1713" y="713"/>
                  </a:lnTo>
                  <a:lnTo>
                    <a:pt x="1715" y="727"/>
                  </a:lnTo>
                  <a:lnTo>
                    <a:pt x="1717" y="736"/>
                  </a:lnTo>
                  <a:lnTo>
                    <a:pt x="1718" y="743"/>
                  </a:lnTo>
                  <a:lnTo>
                    <a:pt x="1718" y="745"/>
                  </a:lnTo>
                  <a:lnTo>
                    <a:pt x="1718" y="743"/>
                  </a:lnTo>
                  <a:lnTo>
                    <a:pt x="1719" y="736"/>
                  </a:lnTo>
                  <a:lnTo>
                    <a:pt x="1721" y="727"/>
                  </a:lnTo>
                  <a:lnTo>
                    <a:pt x="1724" y="713"/>
                  </a:lnTo>
                  <a:lnTo>
                    <a:pt x="1727" y="696"/>
                  </a:lnTo>
                  <a:lnTo>
                    <a:pt x="1733" y="676"/>
                  </a:lnTo>
                  <a:lnTo>
                    <a:pt x="1739" y="654"/>
                  </a:lnTo>
                  <a:lnTo>
                    <a:pt x="1746" y="628"/>
                  </a:lnTo>
                  <a:lnTo>
                    <a:pt x="1755" y="602"/>
                  </a:lnTo>
                  <a:lnTo>
                    <a:pt x="1766" y="572"/>
                  </a:lnTo>
                  <a:lnTo>
                    <a:pt x="1778" y="541"/>
                  </a:lnTo>
                  <a:lnTo>
                    <a:pt x="1792" y="509"/>
                  </a:lnTo>
                  <a:lnTo>
                    <a:pt x="1808" y="476"/>
                  </a:lnTo>
                  <a:lnTo>
                    <a:pt x="1826" y="441"/>
                  </a:lnTo>
                  <a:lnTo>
                    <a:pt x="1846" y="408"/>
                  </a:lnTo>
                  <a:lnTo>
                    <a:pt x="1868" y="373"/>
                  </a:lnTo>
                  <a:lnTo>
                    <a:pt x="1893" y="337"/>
                  </a:lnTo>
                  <a:lnTo>
                    <a:pt x="1920" y="302"/>
                  </a:lnTo>
                  <a:lnTo>
                    <a:pt x="1950" y="269"/>
                  </a:lnTo>
                  <a:lnTo>
                    <a:pt x="1982" y="236"/>
                  </a:lnTo>
                  <a:lnTo>
                    <a:pt x="2017" y="204"/>
                  </a:lnTo>
                  <a:lnTo>
                    <a:pt x="2055" y="173"/>
                  </a:lnTo>
                  <a:lnTo>
                    <a:pt x="2095" y="143"/>
                  </a:lnTo>
                  <a:lnTo>
                    <a:pt x="2140" y="117"/>
                  </a:lnTo>
                  <a:lnTo>
                    <a:pt x="2187" y="91"/>
                  </a:lnTo>
                  <a:lnTo>
                    <a:pt x="2237" y="69"/>
                  </a:lnTo>
                  <a:lnTo>
                    <a:pt x="2291" y="49"/>
                  </a:lnTo>
                  <a:lnTo>
                    <a:pt x="2348" y="32"/>
                  </a:lnTo>
                  <a:lnTo>
                    <a:pt x="2409" y="18"/>
                  </a:lnTo>
                  <a:lnTo>
                    <a:pt x="2474" y="9"/>
                  </a:lnTo>
                  <a:lnTo>
                    <a:pt x="2543" y="2"/>
                  </a:lnTo>
                  <a:lnTo>
                    <a:pt x="261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3" name="Freeform 412"/>
            <p:cNvSpPr>
              <a:spLocks/>
            </p:cNvSpPr>
            <p:nvPr/>
          </p:nvSpPr>
          <p:spPr bwMode="auto">
            <a:xfrm>
              <a:off x="3825" y="3187"/>
              <a:ext cx="313" cy="253"/>
            </a:xfrm>
            <a:custGeom>
              <a:avLst/>
              <a:gdLst>
                <a:gd name="T0" fmla="*/ 25 w 2818"/>
                <a:gd name="T1" fmla="*/ 3 h 2280"/>
                <a:gd name="T2" fmla="*/ 26 w 2818"/>
                <a:gd name="T3" fmla="*/ 6 h 2280"/>
                <a:gd name="T4" fmla="*/ 26 w 2818"/>
                <a:gd name="T5" fmla="*/ 8 h 2280"/>
                <a:gd name="T6" fmla="*/ 27 w 2818"/>
                <a:gd name="T7" fmla="*/ 9 h 2280"/>
                <a:gd name="T8" fmla="*/ 27 w 2818"/>
                <a:gd name="T9" fmla="*/ 10 h 2280"/>
                <a:gd name="T10" fmla="*/ 28 w 2818"/>
                <a:gd name="T11" fmla="*/ 10 h 2280"/>
                <a:gd name="T12" fmla="*/ 28 w 2818"/>
                <a:gd name="T13" fmla="*/ 9 h 2280"/>
                <a:gd name="T14" fmla="*/ 29 w 2818"/>
                <a:gd name="T15" fmla="*/ 7 h 2280"/>
                <a:gd name="T16" fmla="*/ 30 w 2818"/>
                <a:gd name="T17" fmla="*/ 6 h 2280"/>
                <a:gd name="T18" fmla="*/ 30 w 2818"/>
                <a:gd name="T19" fmla="*/ 8 h 2280"/>
                <a:gd name="T20" fmla="*/ 31 w 2818"/>
                <a:gd name="T21" fmla="*/ 9 h 2280"/>
                <a:gd name="T22" fmla="*/ 31 w 2818"/>
                <a:gd name="T23" fmla="*/ 10 h 2280"/>
                <a:gd name="T24" fmla="*/ 34 w 2818"/>
                <a:gd name="T25" fmla="*/ 12 h 2280"/>
                <a:gd name="T26" fmla="*/ 30 w 2818"/>
                <a:gd name="T27" fmla="*/ 16 h 2280"/>
                <a:gd name="T28" fmla="*/ 27 w 2818"/>
                <a:gd name="T29" fmla="*/ 20 h 2280"/>
                <a:gd name="T30" fmla="*/ 23 w 2818"/>
                <a:gd name="T31" fmla="*/ 23 h 2280"/>
                <a:gd name="T32" fmla="*/ 20 w 2818"/>
                <a:gd name="T33" fmla="*/ 26 h 2280"/>
                <a:gd name="T34" fmla="*/ 18 w 2818"/>
                <a:gd name="T35" fmla="*/ 27 h 2280"/>
                <a:gd name="T36" fmla="*/ 17 w 2818"/>
                <a:gd name="T37" fmla="*/ 28 h 2280"/>
                <a:gd name="T38" fmla="*/ 17 w 2818"/>
                <a:gd name="T39" fmla="*/ 28 h 2280"/>
                <a:gd name="T40" fmla="*/ 15 w 2818"/>
                <a:gd name="T41" fmla="*/ 27 h 2280"/>
                <a:gd name="T42" fmla="*/ 12 w 2818"/>
                <a:gd name="T43" fmla="*/ 24 h 2280"/>
                <a:gd name="T44" fmla="*/ 9 w 2818"/>
                <a:gd name="T45" fmla="*/ 22 h 2280"/>
                <a:gd name="T46" fmla="*/ 6 w 2818"/>
                <a:gd name="T47" fmla="*/ 18 h 2280"/>
                <a:gd name="T48" fmla="*/ 2 w 2818"/>
                <a:gd name="T49" fmla="*/ 14 h 2280"/>
                <a:gd name="T50" fmla="*/ 2 w 2818"/>
                <a:gd name="T51" fmla="*/ 10 h 2280"/>
                <a:gd name="T52" fmla="*/ 3 w 2818"/>
                <a:gd name="T53" fmla="*/ 11 h 2280"/>
                <a:gd name="T54" fmla="*/ 4 w 2818"/>
                <a:gd name="T55" fmla="*/ 12 h 2280"/>
                <a:gd name="T56" fmla="*/ 5 w 2818"/>
                <a:gd name="T57" fmla="*/ 14 h 2280"/>
                <a:gd name="T58" fmla="*/ 5 w 2818"/>
                <a:gd name="T59" fmla="*/ 14 h 2280"/>
                <a:gd name="T60" fmla="*/ 6 w 2818"/>
                <a:gd name="T61" fmla="*/ 14 h 2280"/>
                <a:gd name="T62" fmla="*/ 6 w 2818"/>
                <a:gd name="T63" fmla="*/ 13 h 2280"/>
                <a:gd name="T64" fmla="*/ 7 w 2818"/>
                <a:gd name="T65" fmla="*/ 11 h 2280"/>
                <a:gd name="T66" fmla="*/ 7 w 2818"/>
                <a:gd name="T67" fmla="*/ 8 h 2280"/>
                <a:gd name="T68" fmla="*/ 7 w 2818"/>
                <a:gd name="T69" fmla="*/ 5 h 2280"/>
                <a:gd name="T70" fmla="*/ 8 w 2818"/>
                <a:gd name="T71" fmla="*/ 1 h 2280"/>
                <a:gd name="T72" fmla="*/ 9 w 2818"/>
                <a:gd name="T73" fmla="*/ 3 h 2280"/>
                <a:gd name="T74" fmla="*/ 9 w 2818"/>
                <a:gd name="T75" fmla="*/ 6 h 2280"/>
                <a:gd name="T76" fmla="*/ 10 w 2818"/>
                <a:gd name="T77" fmla="*/ 8 h 2280"/>
                <a:gd name="T78" fmla="*/ 10 w 2818"/>
                <a:gd name="T79" fmla="*/ 9 h 2280"/>
                <a:gd name="T80" fmla="*/ 11 w 2818"/>
                <a:gd name="T81" fmla="*/ 10 h 2280"/>
                <a:gd name="T82" fmla="*/ 12 w 2818"/>
                <a:gd name="T83" fmla="*/ 10 h 2280"/>
                <a:gd name="T84" fmla="*/ 12 w 2818"/>
                <a:gd name="T85" fmla="*/ 9 h 2280"/>
                <a:gd name="T86" fmla="*/ 13 w 2818"/>
                <a:gd name="T87" fmla="*/ 7 h 2280"/>
                <a:gd name="T88" fmla="*/ 13 w 2818"/>
                <a:gd name="T89" fmla="*/ 6 h 2280"/>
                <a:gd name="T90" fmla="*/ 14 w 2818"/>
                <a:gd name="T91" fmla="*/ 8 h 2280"/>
                <a:gd name="T92" fmla="*/ 15 w 2818"/>
                <a:gd name="T93" fmla="*/ 9 h 2280"/>
                <a:gd name="T94" fmla="*/ 15 w 2818"/>
                <a:gd name="T95" fmla="*/ 10 h 2280"/>
                <a:gd name="T96" fmla="*/ 19 w 2818"/>
                <a:gd name="T97" fmla="*/ 10 h 2280"/>
                <a:gd name="T98" fmla="*/ 20 w 2818"/>
                <a:gd name="T99" fmla="*/ 12 h 2280"/>
                <a:gd name="T100" fmla="*/ 21 w 2818"/>
                <a:gd name="T101" fmla="*/ 13 h 2280"/>
                <a:gd name="T102" fmla="*/ 21 w 2818"/>
                <a:gd name="T103" fmla="*/ 14 h 2280"/>
                <a:gd name="T104" fmla="*/ 22 w 2818"/>
                <a:gd name="T105" fmla="*/ 14 h 2280"/>
                <a:gd name="T106" fmla="*/ 23 w 2818"/>
                <a:gd name="T107" fmla="*/ 14 h 2280"/>
                <a:gd name="T108" fmla="*/ 23 w 2818"/>
                <a:gd name="T109" fmla="*/ 13 h 2280"/>
                <a:gd name="T110" fmla="*/ 23 w 2818"/>
                <a:gd name="T111" fmla="*/ 10 h 2280"/>
                <a:gd name="T112" fmla="*/ 24 w 2818"/>
                <a:gd name="T113" fmla="*/ 7 h 2280"/>
                <a:gd name="T114" fmla="*/ 24 w 2818"/>
                <a:gd name="T115" fmla="*/ 3 h 22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18"/>
                <a:gd name="T175" fmla="*/ 0 h 2280"/>
                <a:gd name="T176" fmla="*/ 2818 w 2818"/>
                <a:gd name="T177" fmla="*/ 2280 h 22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18" h="2280">
                  <a:moveTo>
                    <a:pt x="1973" y="0"/>
                  </a:moveTo>
                  <a:lnTo>
                    <a:pt x="1985" y="51"/>
                  </a:lnTo>
                  <a:lnTo>
                    <a:pt x="1997" y="103"/>
                  </a:lnTo>
                  <a:lnTo>
                    <a:pt x="2010" y="155"/>
                  </a:lnTo>
                  <a:lnTo>
                    <a:pt x="2023" y="208"/>
                  </a:lnTo>
                  <a:lnTo>
                    <a:pt x="2035" y="260"/>
                  </a:lnTo>
                  <a:lnTo>
                    <a:pt x="2047" y="310"/>
                  </a:lnTo>
                  <a:lnTo>
                    <a:pt x="2060" y="361"/>
                  </a:lnTo>
                  <a:lnTo>
                    <a:pt x="2071" y="410"/>
                  </a:lnTo>
                  <a:lnTo>
                    <a:pt x="2082" y="457"/>
                  </a:lnTo>
                  <a:lnTo>
                    <a:pt x="2093" y="502"/>
                  </a:lnTo>
                  <a:lnTo>
                    <a:pt x="2103" y="545"/>
                  </a:lnTo>
                  <a:lnTo>
                    <a:pt x="2113" y="584"/>
                  </a:lnTo>
                  <a:lnTo>
                    <a:pt x="2121" y="620"/>
                  </a:lnTo>
                  <a:lnTo>
                    <a:pt x="2129" y="653"/>
                  </a:lnTo>
                  <a:lnTo>
                    <a:pt x="2136" y="682"/>
                  </a:lnTo>
                  <a:lnTo>
                    <a:pt x="2141" y="706"/>
                  </a:lnTo>
                  <a:lnTo>
                    <a:pt x="2147" y="725"/>
                  </a:lnTo>
                  <a:lnTo>
                    <a:pt x="2150" y="740"/>
                  </a:lnTo>
                  <a:lnTo>
                    <a:pt x="2152" y="749"/>
                  </a:lnTo>
                  <a:lnTo>
                    <a:pt x="2152" y="752"/>
                  </a:lnTo>
                  <a:lnTo>
                    <a:pt x="2158" y="769"/>
                  </a:lnTo>
                  <a:lnTo>
                    <a:pt x="2169" y="784"/>
                  </a:lnTo>
                  <a:lnTo>
                    <a:pt x="2183" y="794"/>
                  </a:lnTo>
                  <a:lnTo>
                    <a:pt x="2199" y="802"/>
                  </a:lnTo>
                  <a:lnTo>
                    <a:pt x="2216" y="805"/>
                  </a:lnTo>
                  <a:lnTo>
                    <a:pt x="2234" y="804"/>
                  </a:lnTo>
                  <a:lnTo>
                    <a:pt x="2251" y="798"/>
                  </a:lnTo>
                  <a:lnTo>
                    <a:pt x="2265" y="788"/>
                  </a:lnTo>
                  <a:lnTo>
                    <a:pt x="2277" y="775"/>
                  </a:lnTo>
                  <a:lnTo>
                    <a:pt x="2286" y="759"/>
                  </a:lnTo>
                  <a:lnTo>
                    <a:pt x="2286" y="756"/>
                  </a:lnTo>
                  <a:lnTo>
                    <a:pt x="2289" y="749"/>
                  </a:lnTo>
                  <a:lnTo>
                    <a:pt x="2293" y="736"/>
                  </a:lnTo>
                  <a:lnTo>
                    <a:pt x="2299" y="719"/>
                  </a:lnTo>
                  <a:lnTo>
                    <a:pt x="2307" y="698"/>
                  </a:lnTo>
                  <a:lnTo>
                    <a:pt x="2315" y="674"/>
                  </a:lnTo>
                  <a:lnTo>
                    <a:pt x="2325" y="648"/>
                  </a:lnTo>
                  <a:lnTo>
                    <a:pt x="2334" y="619"/>
                  </a:lnTo>
                  <a:lnTo>
                    <a:pt x="2345" y="588"/>
                  </a:lnTo>
                  <a:lnTo>
                    <a:pt x="2357" y="557"/>
                  </a:lnTo>
                  <a:lnTo>
                    <a:pt x="2368" y="524"/>
                  </a:lnTo>
                  <a:lnTo>
                    <a:pt x="2380" y="491"/>
                  </a:lnTo>
                  <a:lnTo>
                    <a:pt x="2392" y="458"/>
                  </a:lnTo>
                  <a:lnTo>
                    <a:pt x="2403" y="492"/>
                  </a:lnTo>
                  <a:lnTo>
                    <a:pt x="2416" y="526"/>
                  </a:lnTo>
                  <a:lnTo>
                    <a:pt x="2429" y="559"/>
                  </a:lnTo>
                  <a:lnTo>
                    <a:pt x="2440" y="592"/>
                  </a:lnTo>
                  <a:lnTo>
                    <a:pt x="2452" y="623"/>
                  </a:lnTo>
                  <a:lnTo>
                    <a:pt x="2464" y="653"/>
                  </a:lnTo>
                  <a:lnTo>
                    <a:pt x="2473" y="681"/>
                  </a:lnTo>
                  <a:lnTo>
                    <a:pt x="2483" y="706"/>
                  </a:lnTo>
                  <a:lnTo>
                    <a:pt x="2490" y="727"/>
                  </a:lnTo>
                  <a:lnTo>
                    <a:pt x="2497" y="744"/>
                  </a:lnTo>
                  <a:lnTo>
                    <a:pt x="2502" y="758"/>
                  </a:lnTo>
                  <a:lnTo>
                    <a:pt x="2505" y="767"/>
                  </a:lnTo>
                  <a:lnTo>
                    <a:pt x="2506" y="769"/>
                  </a:lnTo>
                  <a:lnTo>
                    <a:pt x="2514" y="785"/>
                  </a:lnTo>
                  <a:lnTo>
                    <a:pt x="2524" y="797"/>
                  </a:lnTo>
                  <a:lnTo>
                    <a:pt x="2538" y="806"/>
                  </a:lnTo>
                  <a:lnTo>
                    <a:pt x="2554" y="812"/>
                  </a:lnTo>
                  <a:lnTo>
                    <a:pt x="2571" y="814"/>
                  </a:lnTo>
                  <a:lnTo>
                    <a:pt x="2818" y="814"/>
                  </a:lnTo>
                  <a:lnTo>
                    <a:pt x="2771" y="894"/>
                  </a:lnTo>
                  <a:lnTo>
                    <a:pt x="2722" y="971"/>
                  </a:lnTo>
                  <a:lnTo>
                    <a:pt x="2672" y="1048"/>
                  </a:lnTo>
                  <a:lnTo>
                    <a:pt x="2619" y="1122"/>
                  </a:lnTo>
                  <a:lnTo>
                    <a:pt x="2565" y="1194"/>
                  </a:lnTo>
                  <a:lnTo>
                    <a:pt x="2510" y="1265"/>
                  </a:lnTo>
                  <a:lnTo>
                    <a:pt x="2454" y="1333"/>
                  </a:lnTo>
                  <a:lnTo>
                    <a:pt x="2397" y="1400"/>
                  </a:lnTo>
                  <a:lnTo>
                    <a:pt x="2341" y="1465"/>
                  </a:lnTo>
                  <a:lnTo>
                    <a:pt x="2282" y="1526"/>
                  </a:lnTo>
                  <a:lnTo>
                    <a:pt x="2225" y="1587"/>
                  </a:lnTo>
                  <a:lnTo>
                    <a:pt x="2168" y="1645"/>
                  </a:lnTo>
                  <a:lnTo>
                    <a:pt x="2112" y="1701"/>
                  </a:lnTo>
                  <a:lnTo>
                    <a:pt x="2054" y="1754"/>
                  </a:lnTo>
                  <a:lnTo>
                    <a:pt x="1999" y="1806"/>
                  </a:lnTo>
                  <a:lnTo>
                    <a:pt x="1945" y="1855"/>
                  </a:lnTo>
                  <a:lnTo>
                    <a:pt x="1892" y="1902"/>
                  </a:lnTo>
                  <a:lnTo>
                    <a:pt x="1840" y="1945"/>
                  </a:lnTo>
                  <a:lnTo>
                    <a:pt x="1790" y="1987"/>
                  </a:lnTo>
                  <a:lnTo>
                    <a:pt x="1743" y="2026"/>
                  </a:lnTo>
                  <a:lnTo>
                    <a:pt x="1697" y="2062"/>
                  </a:lnTo>
                  <a:lnTo>
                    <a:pt x="1653" y="2096"/>
                  </a:lnTo>
                  <a:lnTo>
                    <a:pt x="1612" y="2128"/>
                  </a:lnTo>
                  <a:lnTo>
                    <a:pt x="1574" y="2155"/>
                  </a:lnTo>
                  <a:lnTo>
                    <a:pt x="1540" y="2181"/>
                  </a:lnTo>
                  <a:lnTo>
                    <a:pt x="1508" y="2204"/>
                  </a:lnTo>
                  <a:lnTo>
                    <a:pt x="1480" y="2223"/>
                  </a:lnTo>
                  <a:lnTo>
                    <a:pt x="1455" y="2240"/>
                  </a:lnTo>
                  <a:lnTo>
                    <a:pt x="1435" y="2255"/>
                  </a:lnTo>
                  <a:lnTo>
                    <a:pt x="1418" y="2266"/>
                  </a:lnTo>
                  <a:lnTo>
                    <a:pt x="1406" y="2273"/>
                  </a:lnTo>
                  <a:lnTo>
                    <a:pt x="1399" y="2278"/>
                  </a:lnTo>
                  <a:lnTo>
                    <a:pt x="1397" y="2280"/>
                  </a:lnTo>
                  <a:lnTo>
                    <a:pt x="1395" y="2278"/>
                  </a:lnTo>
                  <a:lnTo>
                    <a:pt x="1387" y="2273"/>
                  </a:lnTo>
                  <a:lnTo>
                    <a:pt x="1376" y="2266"/>
                  </a:lnTo>
                  <a:lnTo>
                    <a:pt x="1360" y="2255"/>
                  </a:lnTo>
                  <a:lnTo>
                    <a:pt x="1340" y="2240"/>
                  </a:lnTo>
                  <a:lnTo>
                    <a:pt x="1315" y="2223"/>
                  </a:lnTo>
                  <a:lnTo>
                    <a:pt x="1288" y="2204"/>
                  </a:lnTo>
                  <a:lnTo>
                    <a:pt x="1257" y="2181"/>
                  </a:lnTo>
                  <a:lnTo>
                    <a:pt x="1223" y="2155"/>
                  </a:lnTo>
                  <a:lnTo>
                    <a:pt x="1185" y="2128"/>
                  </a:lnTo>
                  <a:lnTo>
                    <a:pt x="1146" y="2096"/>
                  </a:lnTo>
                  <a:lnTo>
                    <a:pt x="1102" y="2062"/>
                  </a:lnTo>
                  <a:lnTo>
                    <a:pt x="1058" y="2026"/>
                  </a:lnTo>
                  <a:lnTo>
                    <a:pt x="1011" y="1987"/>
                  </a:lnTo>
                  <a:lnTo>
                    <a:pt x="961" y="1945"/>
                  </a:lnTo>
                  <a:lnTo>
                    <a:pt x="910" y="1902"/>
                  </a:lnTo>
                  <a:lnTo>
                    <a:pt x="858" y="1855"/>
                  </a:lnTo>
                  <a:lnTo>
                    <a:pt x="805" y="1806"/>
                  </a:lnTo>
                  <a:lnTo>
                    <a:pt x="750" y="1754"/>
                  </a:lnTo>
                  <a:lnTo>
                    <a:pt x="695" y="1701"/>
                  </a:lnTo>
                  <a:lnTo>
                    <a:pt x="640" y="1645"/>
                  </a:lnTo>
                  <a:lnTo>
                    <a:pt x="582" y="1587"/>
                  </a:lnTo>
                  <a:lnTo>
                    <a:pt x="526" y="1526"/>
                  </a:lnTo>
                  <a:lnTo>
                    <a:pt x="470" y="1465"/>
                  </a:lnTo>
                  <a:lnTo>
                    <a:pt x="414" y="1400"/>
                  </a:lnTo>
                  <a:lnTo>
                    <a:pt x="358" y="1333"/>
                  </a:lnTo>
                  <a:lnTo>
                    <a:pt x="304" y="1265"/>
                  </a:lnTo>
                  <a:lnTo>
                    <a:pt x="249" y="1194"/>
                  </a:lnTo>
                  <a:lnTo>
                    <a:pt x="196" y="1122"/>
                  </a:lnTo>
                  <a:lnTo>
                    <a:pt x="144" y="1048"/>
                  </a:lnTo>
                  <a:lnTo>
                    <a:pt x="95" y="971"/>
                  </a:lnTo>
                  <a:lnTo>
                    <a:pt x="46" y="894"/>
                  </a:lnTo>
                  <a:lnTo>
                    <a:pt x="0" y="814"/>
                  </a:lnTo>
                  <a:lnTo>
                    <a:pt x="195" y="814"/>
                  </a:lnTo>
                  <a:lnTo>
                    <a:pt x="202" y="825"/>
                  </a:lnTo>
                  <a:lnTo>
                    <a:pt x="211" y="839"/>
                  </a:lnTo>
                  <a:lnTo>
                    <a:pt x="222" y="855"/>
                  </a:lnTo>
                  <a:lnTo>
                    <a:pt x="234" y="874"/>
                  </a:lnTo>
                  <a:lnTo>
                    <a:pt x="247" y="894"/>
                  </a:lnTo>
                  <a:lnTo>
                    <a:pt x="262" y="916"/>
                  </a:lnTo>
                  <a:lnTo>
                    <a:pt x="277" y="939"/>
                  </a:lnTo>
                  <a:lnTo>
                    <a:pt x="293" y="962"/>
                  </a:lnTo>
                  <a:lnTo>
                    <a:pt x="309" y="985"/>
                  </a:lnTo>
                  <a:lnTo>
                    <a:pt x="324" y="1009"/>
                  </a:lnTo>
                  <a:lnTo>
                    <a:pt x="339" y="1031"/>
                  </a:lnTo>
                  <a:lnTo>
                    <a:pt x="352" y="1051"/>
                  </a:lnTo>
                  <a:lnTo>
                    <a:pt x="364" y="1069"/>
                  </a:lnTo>
                  <a:lnTo>
                    <a:pt x="376" y="1086"/>
                  </a:lnTo>
                  <a:lnTo>
                    <a:pt x="384" y="1100"/>
                  </a:lnTo>
                  <a:lnTo>
                    <a:pt x="391" y="1109"/>
                  </a:lnTo>
                  <a:lnTo>
                    <a:pt x="395" y="1116"/>
                  </a:lnTo>
                  <a:lnTo>
                    <a:pt x="397" y="1118"/>
                  </a:lnTo>
                  <a:lnTo>
                    <a:pt x="409" y="1132"/>
                  </a:lnTo>
                  <a:lnTo>
                    <a:pt x="421" y="1141"/>
                  </a:lnTo>
                  <a:lnTo>
                    <a:pt x="437" y="1148"/>
                  </a:lnTo>
                  <a:lnTo>
                    <a:pt x="454" y="1150"/>
                  </a:lnTo>
                  <a:lnTo>
                    <a:pt x="471" y="1148"/>
                  </a:lnTo>
                  <a:lnTo>
                    <a:pt x="487" y="1141"/>
                  </a:lnTo>
                  <a:lnTo>
                    <a:pt x="501" y="1132"/>
                  </a:lnTo>
                  <a:lnTo>
                    <a:pt x="511" y="1119"/>
                  </a:lnTo>
                  <a:lnTo>
                    <a:pt x="520" y="1104"/>
                  </a:lnTo>
                  <a:lnTo>
                    <a:pt x="523" y="1088"/>
                  </a:lnTo>
                  <a:lnTo>
                    <a:pt x="524" y="1084"/>
                  </a:lnTo>
                  <a:lnTo>
                    <a:pt x="525" y="1073"/>
                  </a:lnTo>
                  <a:lnTo>
                    <a:pt x="527" y="1056"/>
                  </a:lnTo>
                  <a:lnTo>
                    <a:pt x="529" y="1032"/>
                  </a:lnTo>
                  <a:lnTo>
                    <a:pt x="533" y="1003"/>
                  </a:lnTo>
                  <a:lnTo>
                    <a:pt x="537" y="968"/>
                  </a:lnTo>
                  <a:lnTo>
                    <a:pt x="541" y="929"/>
                  </a:lnTo>
                  <a:lnTo>
                    <a:pt x="546" y="885"/>
                  </a:lnTo>
                  <a:lnTo>
                    <a:pt x="552" y="837"/>
                  </a:lnTo>
                  <a:lnTo>
                    <a:pt x="557" y="786"/>
                  </a:lnTo>
                  <a:lnTo>
                    <a:pt x="563" y="732"/>
                  </a:lnTo>
                  <a:lnTo>
                    <a:pt x="570" y="674"/>
                  </a:lnTo>
                  <a:lnTo>
                    <a:pt x="577" y="615"/>
                  </a:lnTo>
                  <a:lnTo>
                    <a:pt x="584" y="553"/>
                  </a:lnTo>
                  <a:lnTo>
                    <a:pt x="591" y="492"/>
                  </a:lnTo>
                  <a:lnTo>
                    <a:pt x="597" y="428"/>
                  </a:lnTo>
                  <a:lnTo>
                    <a:pt x="605" y="365"/>
                  </a:lnTo>
                  <a:lnTo>
                    <a:pt x="612" y="301"/>
                  </a:lnTo>
                  <a:lnTo>
                    <a:pt x="618" y="238"/>
                  </a:lnTo>
                  <a:lnTo>
                    <a:pt x="626" y="176"/>
                  </a:lnTo>
                  <a:lnTo>
                    <a:pt x="633" y="115"/>
                  </a:lnTo>
                  <a:lnTo>
                    <a:pt x="640" y="57"/>
                  </a:lnTo>
                  <a:lnTo>
                    <a:pt x="646" y="0"/>
                  </a:lnTo>
                  <a:lnTo>
                    <a:pt x="658" y="51"/>
                  </a:lnTo>
                  <a:lnTo>
                    <a:pt x="670" y="103"/>
                  </a:lnTo>
                  <a:lnTo>
                    <a:pt x="683" y="156"/>
                  </a:lnTo>
                  <a:lnTo>
                    <a:pt x="695" y="208"/>
                  </a:lnTo>
                  <a:lnTo>
                    <a:pt x="708" y="260"/>
                  </a:lnTo>
                  <a:lnTo>
                    <a:pt x="720" y="310"/>
                  </a:lnTo>
                  <a:lnTo>
                    <a:pt x="732" y="361"/>
                  </a:lnTo>
                  <a:lnTo>
                    <a:pt x="744" y="410"/>
                  </a:lnTo>
                  <a:lnTo>
                    <a:pt x="755" y="457"/>
                  </a:lnTo>
                  <a:lnTo>
                    <a:pt x="766" y="502"/>
                  </a:lnTo>
                  <a:lnTo>
                    <a:pt x="775" y="545"/>
                  </a:lnTo>
                  <a:lnTo>
                    <a:pt x="785" y="584"/>
                  </a:lnTo>
                  <a:lnTo>
                    <a:pt x="793" y="620"/>
                  </a:lnTo>
                  <a:lnTo>
                    <a:pt x="802" y="653"/>
                  </a:lnTo>
                  <a:lnTo>
                    <a:pt x="808" y="682"/>
                  </a:lnTo>
                  <a:lnTo>
                    <a:pt x="815" y="706"/>
                  </a:lnTo>
                  <a:lnTo>
                    <a:pt x="819" y="725"/>
                  </a:lnTo>
                  <a:lnTo>
                    <a:pt x="822" y="740"/>
                  </a:lnTo>
                  <a:lnTo>
                    <a:pt x="824" y="749"/>
                  </a:lnTo>
                  <a:lnTo>
                    <a:pt x="825" y="752"/>
                  </a:lnTo>
                  <a:lnTo>
                    <a:pt x="832" y="769"/>
                  </a:lnTo>
                  <a:lnTo>
                    <a:pt x="842" y="784"/>
                  </a:lnTo>
                  <a:lnTo>
                    <a:pt x="855" y="794"/>
                  </a:lnTo>
                  <a:lnTo>
                    <a:pt x="871" y="802"/>
                  </a:lnTo>
                  <a:lnTo>
                    <a:pt x="889" y="805"/>
                  </a:lnTo>
                  <a:lnTo>
                    <a:pt x="907" y="804"/>
                  </a:lnTo>
                  <a:lnTo>
                    <a:pt x="924" y="798"/>
                  </a:lnTo>
                  <a:lnTo>
                    <a:pt x="938" y="788"/>
                  </a:lnTo>
                  <a:lnTo>
                    <a:pt x="949" y="775"/>
                  </a:lnTo>
                  <a:lnTo>
                    <a:pt x="958" y="759"/>
                  </a:lnTo>
                  <a:lnTo>
                    <a:pt x="959" y="756"/>
                  </a:lnTo>
                  <a:lnTo>
                    <a:pt x="962" y="749"/>
                  </a:lnTo>
                  <a:lnTo>
                    <a:pt x="966" y="736"/>
                  </a:lnTo>
                  <a:lnTo>
                    <a:pt x="972" y="719"/>
                  </a:lnTo>
                  <a:lnTo>
                    <a:pt x="979" y="698"/>
                  </a:lnTo>
                  <a:lnTo>
                    <a:pt x="988" y="674"/>
                  </a:lnTo>
                  <a:lnTo>
                    <a:pt x="997" y="648"/>
                  </a:lnTo>
                  <a:lnTo>
                    <a:pt x="1008" y="619"/>
                  </a:lnTo>
                  <a:lnTo>
                    <a:pt x="1018" y="588"/>
                  </a:lnTo>
                  <a:lnTo>
                    <a:pt x="1030" y="557"/>
                  </a:lnTo>
                  <a:lnTo>
                    <a:pt x="1041" y="524"/>
                  </a:lnTo>
                  <a:lnTo>
                    <a:pt x="1052" y="491"/>
                  </a:lnTo>
                  <a:lnTo>
                    <a:pt x="1064" y="458"/>
                  </a:lnTo>
                  <a:lnTo>
                    <a:pt x="1077" y="492"/>
                  </a:lnTo>
                  <a:lnTo>
                    <a:pt x="1089" y="526"/>
                  </a:lnTo>
                  <a:lnTo>
                    <a:pt x="1102" y="559"/>
                  </a:lnTo>
                  <a:lnTo>
                    <a:pt x="1114" y="592"/>
                  </a:lnTo>
                  <a:lnTo>
                    <a:pt x="1125" y="623"/>
                  </a:lnTo>
                  <a:lnTo>
                    <a:pt x="1136" y="653"/>
                  </a:lnTo>
                  <a:lnTo>
                    <a:pt x="1147" y="681"/>
                  </a:lnTo>
                  <a:lnTo>
                    <a:pt x="1156" y="706"/>
                  </a:lnTo>
                  <a:lnTo>
                    <a:pt x="1164" y="727"/>
                  </a:lnTo>
                  <a:lnTo>
                    <a:pt x="1170" y="744"/>
                  </a:lnTo>
                  <a:lnTo>
                    <a:pt x="1175" y="758"/>
                  </a:lnTo>
                  <a:lnTo>
                    <a:pt x="1178" y="767"/>
                  </a:lnTo>
                  <a:lnTo>
                    <a:pt x="1179" y="769"/>
                  </a:lnTo>
                  <a:lnTo>
                    <a:pt x="1187" y="785"/>
                  </a:lnTo>
                  <a:lnTo>
                    <a:pt x="1198" y="797"/>
                  </a:lnTo>
                  <a:lnTo>
                    <a:pt x="1211" y="806"/>
                  </a:lnTo>
                  <a:lnTo>
                    <a:pt x="1227" y="812"/>
                  </a:lnTo>
                  <a:lnTo>
                    <a:pt x="1244" y="814"/>
                  </a:lnTo>
                  <a:lnTo>
                    <a:pt x="1522" y="814"/>
                  </a:lnTo>
                  <a:lnTo>
                    <a:pt x="1528" y="825"/>
                  </a:lnTo>
                  <a:lnTo>
                    <a:pt x="1538" y="839"/>
                  </a:lnTo>
                  <a:lnTo>
                    <a:pt x="1549" y="855"/>
                  </a:lnTo>
                  <a:lnTo>
                    <a:pt x="1561" y="874"/>
                  </a:lnTo>
                  <a:lnTo>
                    <a:pt x="1575" y="894"/>
                  </a:lnTo>
                  <a:lnTo>
                    <a:pt x="1589" y="916"/>
                  </a:lnTo>
                  <a:lnTo>
                    <a:pt x="1605" y="939"/>
                  </a:lnTo>
                  <a:lnTo>
                    <a:pt x="1620" y="962"/>
                  </a:lnTo>
                  <a:lnTo>
                    <a:pt x="1635" y="985"/>
                  </a:lnTo>
                  <a:lnTo>
                    <a:pt x="1650" y="1009"/>
                  </a:lnTo>
                  <a:lnTo>
                    <a:pt x="1665" y="1031"/>
                  </a:lnTo>
                  <a:lnTo>
                    <a:pt x="1679" y="1051"/>
                  </a:lnTo>
                  <a:lnTo>
                    <a:pt x="1692" y="1069"/>
                  </a:lnTo>
                  <a:lnTo>
                    <a:pt x="1702" y="1086"/>
                  </a:lnTo>
                  <a:lnTo>
                    <a:pt x="1711" y="1100"/>
                  </a:lnTo>
                  <a:lnTo>
                    <a:pt x="1718" y="1109"/>
                  </a:lnTo>
                  <a:lnTo>
                    <a:pt x="1722" y="1116"/>
                  </a:lnTo>
                  <a:lnTo>
                    <a:pt x="1723" y="1118"/>
                  </a:lnTo>
                  <a:lnTo>
                    <a:pt x="1735" y="1132"/>
                  </a:lnTo>
                  <a:lnTo>
                    <a:pt x="1749" y="1141"/>
                  </a:lnTo>
                  <a:lnTo>
                    <a:pt x="1764" y="1148"/>
                  </a:lnTo>
                  <a:lnTo>
                    <a:pt x="1781" y="1150"/>
                  </a:lnTo>
                  <a:lnTo>
                    <a:pt x="1798" y="1148"/>
                  </a:lnTo>
                  <a:lnTo>
                    <a:pt x="1814" y="1141"/>
                  </a:lnTo>
                  <a:lnTo>
                    <a:pt x="1827" y="1132"/>
                  </a:lnTo>
                  <a:lnTo>
                    <a:pt x="1839" y="1119"/>
                  </a:lnTo>
                  <a:lnTo>
                    <a:pt x="1846" y="1104"/>
                  </a:lnTo>
                  <a:lnTo>
                    <a:pt x="1851" y="1088"/>
                  </a:lnTo>
                  <a:lnTo>
                    <a:pt x="1851" y="1084"/>
                  </a:lnTo>
                  <a:lnTo>
                    <a:pt x="1852" y="1073"/>
                  </a:lnTo>
                  <a:lnTo>
                    <a:pt x="1854" y="1056"/>
                  </a:lnTo>
                  <a:lnTo>
                    <a:pt x="1857" y="1032"/>
                  </a:lnTo>
                  <a:lnTo>
                    <a:pt x="1860" y="1003"/>
                  </a:lnTo>
                  <a:lnTo>
                    <a:pt x="1863" y="968"/>
                  </a:lnTo>
                  <a:lnTo>
                    <a:pt x="1869" y="929"/>
                  </a:lnTo>
                  <a:lnTo>
                    <a:pt x="1873" y="884"/>
                  </a:lnTo>
                  <a:lnTo>
                    <a:pt x="1878" y="837"/>
                  </a:lnTo>
                  <a:lnTo>
                    <a:pt x="1885" y="786"/>
                  </a:lnTo>
                  <a:lnTo>
                    <a:pt x="1891" y="732"/>
                  </a:lnTo>
                  <a:lnTo>
                    <a:pt x="1897" y="674"/>
                  </a:lnTo>
                  <a:lnTo>
                    <a:pt x="1904" y="615"/>
                  </a:lnTo>
                  <a:lnTo>
                    <a:pt x="1910" y="553"/>
                  </a:lnTo>
                  <a:lnTo>
                    <a:pt x="1918" y="492"/>
                  </a:lnTo>
                  <a:lnTo>
                    <a:pt x="1925" y="428"/>
                  </a:lnTo>
                  <a:lnTo>
                    <a:pt x="1931" y="365"/>
                  </a:lnTo>
                  <a:lnTo>
                    <a:pt x="1939" y="301"/>
                  </a:lnTo>
                  <a:lnTo>
                    <a:pt x="1946" y="238"/>
                  </a:lnTo>
                  <a:lnTo>
                    <a:pt x="1953" y="176"/>
                  </a:lnTo>
                  <a:lnTo>
                    <a:pt x="1960" y="115"/>
                  </a:lnTo>
                  <a:lnTo>
                    <a:pt x="1966" y="56"/>
                  </a:lnTo>
                  <a:lnTo>
                    <a:pt x="19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grpSp>
        <p:nvGrpSpPr>
          <p:cNvPr id="44" name="noun_project_1675.svg.eps"/>
          <p:cNvGrpSpPr>
            <a:grpSpLocks/>
          </p:cNvGrpSpPr>
          <p:nvPr/>
        </p:nvGrpSpPr>
        <p:grpSpPr bwMode="auto">
          <a:xfrm>
            <a:off x="4930271" y="4818608"/>
            <a:ext cx="563562" cy="812029"/>
            <a:chOff x="1045" y="1378"/>
            <a:chExt cx="194" cy="286"/>
          </a:xfrm>
          <a:solidFill>
            <a:srgbClr val="C00069"/>
          </a:solidFill>
        </p:grpSpPr>
        <p:sp>
          <p:nvSpPr>
            <p:cNvPr id="45" name="Freeform 4012"/>
            <p:cNvSpPr>
              <a:spLocks noEditPoints="1"/>
            </p:cNvSpPr>
            <p:nvPr/>
          </p:nvSpPr>
          <p:spPr bwMode="auto">
            <a:xfrm>
              <a:off x="1084" y="1378"/>
              <a:ext cx="115" cy="43"/>
            </a:xfrm>
            <a:custGeom>
              <a:avLst/>
              <a:gdLst>
                <a:gd name="T0" fmla="*/ 0 w 1382"/>
                <a:gd name="T1" fmla="*/ 0 h 517"/>
                <a:gd name="T2" fmla="*/ 0 w 1382"/>
                <a:gd name="T3" fmla="*/ 0 h 517"/>
                <a:gd name="T4" fmla="*/ 0 w 1382"/>
                <a:gd name="T5" fmla="*/ 0 h 517"/>
                <a:gd name="T6" fmla="*/ 0 w 1382"/>
                <a:gd name="T7" fmla="*/ 0 h 517"/>
                <a:gd name="T8" fmla="*/ 0 w 1382"/>
                <a:gd name="T9" fmla="*/ 0 h 517"/>
                <a:gd name="T10" fmla="*/ 0 w 1382"/>
                <a:gd name="T11" fmla="*/ 0 h 517"/>
                <a:gd name="T12" fmla="*/ 0 w 1382"/>
                <a:gd name="T13" fmla="*/ 0 h 517"/>
                <a:gd name="T14" fmla="*/ 0 w 1382"/>
                <a:gd name="T15" fmla="*/ 0 h 517"/>
                <a:gd name="T16" fmla="*/ 0 w 1382"/>
                <a:gd name="T17" fmla="*/ 0 h 517"/>
                <a:gd name="T18" fmla="*/ 0 w 1382"/>
                <a:gd name="T19" fmla="*/ 0 h 517"/>
                <a:gd name="T20" fmla="*/ 0 w 1382"/>
                <a:gd name="T21" fmla="*/ 0 h 517"/>
                <a:gd name="T22" fmla="*/ 0 w 1382"/>
                <a:gd name="T23" fmla="*/ 0 h 517"/>
                <a:gd name="T24" fmla="*/ 0 w 1382"/>
                <a:gd name="T25" fmla="*/ 0 h 517"/>
                <a:gd name="T26" fmla="*/ 0 w 1382"/>
                <a:gd name="T27" fmla="*/ 0 h 517"/>
                <a:gd name="T28" fmla="*/ 0 w 1382"/>
                <a:gd name="T29" fmla="*/ 0 h 517"/>
                <a:gd name="T30" fmla="*/ 0 w 1382"/>
                <a:gd name="T31" fmla="*/ 0 h 517"/>
                <a:gd name="T32" fmla="*/ 0 w 1382"/>
                <a:gd name="T33" fmla="*/ 0 h 517"/>
                <a:gd name="T34" fmla="*/ 0 w 1382"/>
                <a:gd name="T35" fmla="*/ 0 h 517"/>
                <a:gd name="T36" fmla="*/ 0 w 1382"/>
                <a:gd name="T37" fmla="*/ 0 h 517"/>
                <a:gd name="T38" fmla="*/ 0 w 1382"/>
                <a:gd name="T39" fmla="*/ 0 h 517"/>
                <a:gd name="T40" fmla="*/ 1 w 1382"/>
                <a:gd name="T41" fmla="*/ 0 h 517"/>
                <a:gd name="T42" fmla="*/ 1 w 1382"/>
                <a:gd name="T43" fmla="*/ 0 h 517"/>
                <a:gd name="T44" fmla="*/ 1 w 1382"/>
                <a:gd name="T45" fmla="*/ 0 h 517"/>
                <a:gd name="T46" fmla="*/ 1 w 1382"/>
                <a:gd name="T47" fmla="*/ 0 h 517"/>
                <a:gd name="T48" fmla="*/ 1 w 1382"/>
                <a:gd name="T49" fmla="*/ 0 h 517"/>
                <a:gd name="T50" fmla="*/ 1 w 1382"/>
                <a:gd name="T51" fmla="*/ 0 h 517"/>
                <a:gd name="T52" fmla="*/ 1 w 1382"/>
                <a:gd name="T53" fmla="*/ 0 h 517"/>
                <a:gd name="T54" fmla="*/ 1 w 1382"/>
                <a:gd name="T55" fmla="*/ 0 h 517"/>
                <a:gd name="T56" fmla="*/ 1 w 1382"/>
                <a:gd name="T57" fmla="*/ 0 h 517"/>
                <a:gd name="T58" fmla="*/ 1 w 1382"/>
                <a:gd name="T59" fmla="*/ 0 h 517"/>
                <a:gd name="T60" fmla="*/ 1 w 1382"/>
                <a:gd name="T61" fmla="*/ 0 h 517"/>
                <a:gd name="T62" fmla="*/ 1 w 1382"/>
                <a:gd name="T63" fmla="*/ 0 h 517"/>
                <a:gd name="T64" fmla="*/ 1 w 1382"/>
                <a:gd name="T65" fmla="*/ 0 h 517"/>
                <a:gd name="T66" fmla="*/ 1 w 1382"/>
                <a:gd name="T67" fmla="*/ 0 h 517"/>
                <a:gd name="T68" fmla="*/ 1 w 1382"/>
                <a:gd name="T69" fmla="*/ 0 h 517"/>
                <a:gd name="T70" fmla="*/ 0 w 1382"/>
                <a:gd name="T71" fmla="*/ 0 h 517"/>
                <a:gd name="T72" fmla="*/ 0 w 1382"/>
                <a:gd name="T73" fmla="*/ 0 h 517"/>
                <a:gd name="T74" fmla="*/ 0 w 1382"/>
                <a:gd name="T75" fmla="*/ 0 h 517"/>
                <a:gd name="T76" fmla="*/ 0 w 1382"/>
                <a:gd name="T77" fmla="*/ 0 h 517"/>
                <a:gd name="T78" fmla="*/ 0 w 1382"/>
                <a:gd name="T79" fmla="*/ 0 h 517"/>
                <a:gd name="T80" fmla="*/ 0 w 1382"/>
                <a:gd name="T81" fmla="*/ 0 h 517"/>
                <a:gd name="T82" fmla="*/ 0 w 1382"/>
                <a:gd name="T83" fmla="*/ 0 h 517"/>
                <a:gd name="T84" fmla="*/ 0 w 1382"/>
                <a:gd name="T85" fmla="*/ 0 h 517"/>
                <a:gd name="T86" fmla="*/ 0 w 1382"/>
                <a:gd name="T87" fmla="*/ 0 h 517"/>
                <a:gd name="T88" fmla="*/ 0 w 1382"/>
                <a:gd name="T89" fmla="*/ 0 h 517"/>
                <a:gd name="T90" fmla="*/ 0 w 1382"/>
                <a:gd name="T91" fmla="*/ 0 h 517"/>
                <a:gd name="T92" fmla="*/ 0 w 1382"/>
                <a:gd name="T93" fmla="*/ 0 h 517"/>
                <a:gd name="T94" fmla="*/ 0 w 1382"/>
                <a:gd name="T95" fmla="*/ 0 h 517"/>
                <a:gd name="T96" fmla="*/ 0 w 1382"/>
                <a:gd name="T97" fmla="*/ 0 h 517"/>
                <a:gd name="T98" fmla="*/ 0 w 1382"/>
                <a:gd name="T99" fmla="*/ 0 h 517"/>
                <a:gd name="T100" fmla="*/ 0 w 1382"/>
                <a:gd name="T101" fmla="*/ 0 h 517"/>
                <a:gd name="T102" fmla="*/ 0 w 1382"/>
                <a:gd name="T103" fmla="*/ 0 h 517"/>
                <a:gd name="T104" fmla="*/ 0 w 1382"/>
                <a:gd name="T105" fmla="*/ 0 h 517"/>
                <a:gd name="T106" fmla="*/ 0 w 1382"/>
                <a:gd name="T107" fmla="*/ 0 h 517"/>
                <a:gd name="T108" fmla="*/ 0 w 1382"/>
                <a:gd name="T109" fmla="*/ 0 h 517"/>
                <a:gd name="T110" fmla="*/ 0 w 1382"/>
                <a:gd name="T111" fmla="*/ 0 h 517"/>
                <a:gd name="T112" fmla="*/ 0 w 1382"/>
                <a:gd name="T113" fmla="*/ 0 h 5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82"/>
                <a:gd name="T172" fmla="*/ 0 h 517"/>
                <a:gd name="T173" fmla="*/ 1382 w 1382"/>
                <a:gd name="T174" fmla="*/ 517 h 5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82" h="517">
                  <a:moveTo>
                    <a:pt x="694" y="81"/>
                  </a:moveTo>
                  <a:lnTo>
                    <a:pt x="674" y="84"/>
                  </a:lnTo>
                  <a:lnTo>
                    <a:pt x="656" y="92"/>
                  </a:lnTo>
                  <a:lnTo>
                    <a:pt x="640" y="104"/>
                  </a:lnTo>
                  <a:lnTo>
                    <a:pt x="628" y="120"/>
                  </a:lnTo>
                  <a:lnTo>
                    <a:pt x="620" y="138"/>
                  </a:lnTo>
                  <a:lnTo>
                    <a:pt x="617" y="158"/>
                  </a:lnTo>
                  <a:lnTo>
                    <a:pt x="620" y="178"/>
                  </a:lnTo>
                  <a:lnTo>
                    <a:pt x="628" y="196"/>
                  </a:lnTo>
                  <a:lnTo>
                    <a:pt x="640" y="212"/>
                  </a:lnTo>
                  <a:lnTo>
                    <a:pt x="656" y="224"/>
                  </a:lnTo>
                  <a:lnTo>
                    <a:pt x="674" y="232"/>
                  </a:lnTo>
                  <a:lnTo>
                    <a:pt x="694" y="235"/>
                  </a:lnTo>
                  <a:lnTo>
                    <a:pt x="714" y="232"/>
                  </a:lnTo>
                  <a:lnTo>
                    <a:pt x="732" y="224"/>
                  </a:lnTo>
                  <a:lnTo>
                    <a:pt x="748" y="211"/>
                  </a:lnTo>
                  <a:lnTo>
                    <a:pt x="760" y="196"/>
                  </a:lnTo>
                  <a:lnTo>
                    <a:pt x="769" y="178"/>
                  </a:lnTo>
                  <a:lnTo>
                    <a:pt x="771" y="158"/>
                  </a:lnTo>
                  <a:lnTo>
                    <a:pt x="767" y="138"/>
                  </a:lnTo>
                  <a:lnTo>
                    <a:pt x="760" y="120"/>
                  </a:lnTo>
                  <a:lnTo>
                    <a:pt x="748" y="104"/>
                  </a:lnTo>
                  <a:lnTo>
                    <a:pt x="732" y="92"/>
                  </a:lnTo>
                  <a:lnTo>
                    <a:pt x="714" y="84"/>
                  </a:lnTo>
                  <a:lnTo>
                    <a:pt x="694" y="81"/>
                  </a:lnTo>
                  <a:close/>
                  <a:moveTo>
                    <a:pt x="624" y="0"/>
                  </a:moveTo>
                  <a:lnTo>
                    <a:pt x="759" y="0"/>
                  </a:lnTo>
                  <a:lnTo>
                    <a:pt x="790" y="1"/>
                  </a:lnTo>
                  <a:lnTo>
                    <a:pt x="818" y="7"/>
                  </a:lnTo>
                  <a:lnTo>
                    <a:pt x="841" y="15"/>
                  </a:lnTo>
                  <a:lnTo>
                    <a:pt x="861" y="27"/>
                  </a:lnTo>
                  <a:lnTo>
                    <a:pt x="877" y="42"/>
                  </a:lnTo>
                  <a:lnTo>
                    <a:pt x="890" y="60"/>
                  </a:lnTo>
                  <a:lnTo>
                    <a:pt x="901" y="81"/>
                  </a:lnTo>
                  <a:lnTo>
                    <a:pt x="908" y="107"/>
                  </a:lnTo>
                  <a:lnTo>
                    <a:pt x="914" y="135"/>
                  </a:lnTo>
                  <a:lnTo>
                    <a:pt x="916" y="165"/>
                  </a:lnTo>
                  <a:lnTo>
                    <a:pt x="917" y="200"/>
                  </a:lnTo>
                  <a:lnTo>
                    <a:pt x="919" y="218"/>
                  </a:lnTo>
                  <a:lnTo>
                    <a:pt x="925" y="235"/>
                  </a:lnTo>
                  <a:lnTo>
                    <a:pt x="936" y="251"/>
                  </a:lnTo>
                  <a:lnTo>
                    <a:pt x="950" y="266"/>
                  </a:lnTo>
                  <a:lnTo>
                    <a:pt x="967" y="276"/>
                  </a:lnTo>
                  <a:lnTo>
                    <a:pt x="986" y="285"/>
                  </a:lnTo>
                  <a:lnTo>
                    <a:pt x="1006" y="289"/>
                  </a:lnTo>
                  <a:lnTo>
                    <a:pt x="1028" y="291"/>
                  </a:lnTo>
                  <a:lnTo>
                    <a:pt x="1054" y="293"/>
                  </a:lnTo>
                  <a:lnTo>
                    <a:pt x="1085" y="295"/>
                  </a:lnTo>
                  <a:lnTo>
                    <a:pt x="1118" y="299"/>
                  </a:lnTo>
                  <a:lnTo>
                    <a:pt x="1153" y="302"/>
                  </a:lnTo>
                  <a:lnTo>
                    <a:pt x="1187" y="305"/>
                  </a:lnTo>
                  <a:lnTo>
                    <a:pt x="1220" y="308"/>
                  </a:lnTo>
                  <a:lnTo>
                    <a:pt x="1250" y="310"/>
                  </a:lnTo>
                  <a:lnTo>
                    <a:pt x="1276" y="312"/>
                  </a:lnTo>
                  <a:lnTo>
                    <a:pt x="1299" y="317"/>
                  </a:lnTo>
                  <a:lnTo>
                    <a:pt x="1321" y="325"/>
                  </a:lnTo>
                  <a:lnTo>
                    <a:pt x="1339" y="336"/>
                  </a:lnTo>
                  <a:lnTo>
                    <a:pt x="1354" y="350"/>
                  </a:lnTo>
                  <a:lnTo>
                    <a:pt x="1366" y="365"/>
                  </a:lnTo>
                  <a:lnTo>
                    <a:pt x="1375" y="382"/>
                  </a:lnTo>
                  <a:lnTo>
                    <a:pt x="1380" y="400"/>
                  </a:lnTo>
                  <a:lnTo>
                    <a:pt x="1382" y="419"/>
                  </a:lnTo>
                  <a:lnTo>
                    <a:pt x="1381" y="437"/>
                  </a:lnTo>
                  <a:lnTo>
                    <a:pt x="1377" y="455"/>
                  </a:lnTo>
                  <a:lnTo>
                    <a:pt x="1369" y="471"/>
                  </a:lnTo>
                  <a:lnTo>
                    <a:pt x="1357" y="486"/>
                  </a:lnTo>
                  <a:lnTo>
                    <a:pt x="1342" y="498"/>
                  </a:lnTo>
                  <a:lnTo>
                    <a:pt x="1324" y="507"/>
                  </a:lnTo>
                  <a:lnTo>
                    <a:pt x="1301" y="514"/>
                  </a:lnTo>
                  <a:lnTo>
                    <a:pt x="1276" y="516"/>
                  </a:lnTo>
                  <a:lnTo>
                    <a:pt x="108" y="517"/>
                  </a:lnTo>
                  <a:lnTo>
                    <a:pt x="81" y="515"/>
                  </a:lnTo>
                  <a:lnTo>
                    <a:pt x="60" y="509"/>
                  </a:lnTo>
                  <a:lnTo>
                    <a:pt x="41" y="499"/>
                  </a:lnTo>
                  <a:lnTo>
                    <a:pt x="26" y="487"/>
                  </a:lnTo>
                  <a:lnTo>
                    <a:pt x="14" y="472"/>
                  </a:lnTo>
                  <a:lnTo>
                    <a:pt x="6" y="455"/>
                  </a:lnTo>
                  <a:lnTo>
                    <a:pt x="2" y="438"/>
                  </a:lnTo>
                  <a:lnTo>
                    <a:pt x="0" y="420"/>
                  </a:lnTo>
                  <a:lnTo>
                    <a:pt x="2" y="401"/>
                  </a:lnTo>
                  <a:lnTo>
                    <a:pt x="9" y="383"/>
                  </a:lnTo>
                  <a:lnTo>
                    <a:pt x="17" y="366"/>
                  </a:lnTo>
                  <a:lnTo>
                    <a:pt x="29" y="351"/>
                  </a:lnTo>
                  <a:lnTo>
                    <a:pt x="44" y="337"/>
                  </a:lnTo>
                  <a:lnTo>
                    <a:pt x="62" y="325"/>
                  </a:lnTo>
                  <a:lnTo>
                    <a:pt x="83" y="318"/>
                  </a:lnTo>
                  <a:lnTo>
                    <a:pt x="108" y="314"/>
                  </a:lnTo>
                  <a:lnTo>
                    <a:pt x="132" y="311"/>
                  </a:lnTo>
                  <a:lnTo>
                    <a:pt x="162" y="308"/>
                  </a:lnTo>
                  <a:lnTo>
                    <a:pt x="195" y="306"/>
                  </a:lnTo>
                  <a:lnTo>
                    <a:pt x="230" y="303"/>
                  </a:lnTo>
                  <a:lnTo>
                    <a:pt x="264" y="300"/>
                  </a:lnTo>
                  <a:lnTo>
                    <a:pt x="299" y="297"/>
                  </a:lnTo>
                  <a:lnTo>
                    <a:pt x="328" y="293"/>
                  </a:lnTo>
                  <a:lnTo>
                    <a:pt x="355" y="291"/>
                  </a:lnTo>
                  <a:lnTo>
                    <a:pt x="376" y="289"/>
                  </a:lnTo>
                  <a:lnTo>
                    <a:pt x="398" y="285"/>
                  </a:lnTo>
                  <a:lnTo>
                    <a:pt x="416" y="277"/>
                  </a:lnTo>
                  <a:lnTo>
                    <a:pt x="433" y="266"/>
                  </a:lnTo>
                  <a:lnTo>
                    <a:pt x="447" y="252"/>
                  </a:lnTo>
                  <a:lnTo>
                    <a:pt x="457" y="235"/>
                  </a:lnTo>
                  <a:lnTo>
                    <a:pt x="464" y="218"/>
                  </a:lnTo>
                  <a:lnTo>
                    <a:pt x="466" y="200"/>
                  </a:lnTo>
                  <a:lnTo>
                    <a:pt x="467" y="165"/>
                  </a:lnTo>
                  <a:lnTo>
                    <a:pt x="469" y="135"/>
                  </a:lnTo>
                  <a:lnTo>
                    <a:pt x="474" y="107"/>
                  </a:lnTo>
                  <a:lnTo>
                    <a:pt x="482" y="82"/>
                  </a:lnTo>
                  <a:lnTo>
                    <a:pt x="491" y="60"/>
                  </a:lnTo>
                  <a:lnTo>
                    <a:pt x="505" y="42"/>
                  </a:lnTo>
                  <a:lnTo>
                    <a:pt x="521" y="27"/>
                  </a:lnTo>
                  <a:lnTo>
                    <a:pt x="542" y="15"/>
                  </a:lnTo>
                  <a:lnTo>
                    <a:pt x="565" y="7"/>
                  </a:lnTo>
                  <a:lnTo>
                    <a:pt x="592" y="1"/>
                  </a:lnTo>
                  <a:lnTo>
                    <a:pt x="62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46" name="Freeform 4013"/>
            <p:cNvSpPr>
              <a:spLocks noEditPoints="1"/>
            </p:cNvSpPr>
            <p:nvPr/>
          </p:nvSpPr>
          <p:spPr bwMode="auto">
            <a:xfrm>
              <a:off x="1045" y="1414"/>
              <a:ext cx="194" cy="250"/>
            </a:xfrm>
            <a:custGeom>
              <a:avLst/>
              <a:gdLst>
                <a:gd name="T0" fmla="*/ 0 w 2332"/>
                <a:gd name="T1" fmla="*/ 2 h 3005"/>
                <a:gd name="T2" fmla="*/ 0 w 2332"/>
                <a:gd name="T3" fmla="*/ 1 h 3005"/>
                <a:gd name="T4" fmla="*/ 1 w 2332"/>
                <a:gd name="T5" fmla="*/ 1 h 3005"/>
                <a:gd name="T6" fmla="*/ 0 w 2332"/>
                <a:gd name="T7" fmla="*/ 2 h 3005"/>
                <a:gd name="T8" fmla="*/ 1 w 2332"/>
                <a:gd name="T9" fmla="*/ 1 h 3005"/>
                <a:gd name="T10" fmla="*/ 0 w 2332"/>
                <a:gd name="T11" fmla="*/ 1 h 3005"/>
                <a:gd name="T12" fmla="*/ 0 w 2332"/>
                <a:gd name="T13" fmla="*/ 1 h 3005"/>
                <a:gd name="T14" fmla="*/ 1 w 2332"/>
                <a:gd name="T15" fmla="*/ 1 h 3005"/>
                <a:gd name="T16" fmla="*/ 0 w 2332"/>
                <a:gd name="T17" fmla="*/ 1 h 3005"/>
                <a:gd name="T18" fmla="*/ 1 w 2332"/>
                <a:gd name="T19" fmla="*/ 1 h 3005"/>
                <a:gd name="T20" fmla="*/ 0 w 2332"/>
                <a:gd name="T21" fmla="*/ 1 h 3005"/>
                <a:gd name="T22" fmla="*/ 0 w 2332"/>
                <a:gd name="T23" fmla="*/ 1 h 3005"/>
                <a:gd name="T24" fmla="*/ 1 w 2332"/>
                <a:gd name="T25" fmla="*/ 1 h 3005"/>
                <a:gd name="T26" fmla="*/ 0 w 2332"/>
                <a:gd name="T27" fmla="*/ 1 h 3005"/>
                <a:gd name="T28" fmla="*/ 1 w 2332"/>
                <a:gd name="T29" fmla="*/ 1 h 3005"/>
                <a:gd name="T30" fmla="*/ 0 w 2332"/>
                <a:gd name="T31" fmla="*/ 1 h 3005"/>
                <a:gd name="T32" fmla="*/ 0 w 2332"/>
                <a:gd name="T33" fmla="*/ 1 h 3005"/>
                <a:gd name="T34" fmla="*/ 1 w 2332"/>
                <a:gd name="T35" fmla="*/ 1 h 3005"/>
                <a:gd name="T36" fmla="*/ 0 w 2332"/>
                <a:gd name="T37" fmla="*/ 1 h 3005"/>
                <a:gd name="T38" fmla="*/ 1 w 2332"/>
                <a:gd name="T39" fmla="*/ 1 h 3005"/>
                <a:gd name="T40" fmla="*/ 0 w 2332"/>
                <a:gd name="T41" fmla="*/ 1 h 3005"/>
                <a:gd name="T42" fmla="*/ 0 w 2332"/>
                <a:gd name="T43" fmla="*/ 1 h 3005"/>
                <a:gd name="T44" fmla="*/ 1 w 2332"/>
                <a:gd name="T45" fmla="*/ 1 h 3005"/>
                <a:gd name="T46" fmla="*/ 0 w 2332"/>
                <a:gd name="T47" fmla="*/ 1 h 3005"/>
                <a:gd name="T48" fmla="*/ 1 w 2332"/>
                <a:gd name="T49" fmla="*/ 1 h 3005"/>
                <a:gd name="T50" fmla="*/ 0 w 2332"/>
                <a:gd name="T51" fmla="*/ 1 h 3005"/>
                <a:gd name="T52" fmla="*/ 0 w 2332"/>
                <a:gd name="T53" fmla="*/ 1 h 3005"/>
                <a:gd name="T54" fmla="*/ 1 w 2332"/>
                <a:gd name="T55" fmla="*/ 1 h 3005"/>
                <a:gd name="T56" fmla="*/ 0 w 2332"/>
                <a:gd name="T57" fmla="*/ 1 h 3005"/>
                <a:gd name="T58" fmla="*/ 1 w 2332"/>
                <a:gd name="T59" fmla="*/ 1 h 3005"/>
                <a:gd name="T60" fmla="*/ 1 w 2332"/>
                <a:gd name="T61" fmla="*/ 0 h 3005"/>
                <a:gd name="T62" fmla="*/ 0 w 2332"/>
                <a:gd name="T63" fmla="*/ 0 h 3005"/>
                <a:gd name="T64" fmla="*/ 0 w 2332"/>
                <a:gd name="T65" fmla="*/ 0 h 3005"/>
                <a:gd name="T66" fmla="*/ 1 w 2332"/>
                <a:gd name="T67" fmla="*/ 0 h 3005"/>
                <a:gd name="T68" fmla="*/ 1 w 2332"/>
                <a:gd name="T69" fmla="*/ 0 h 3005"/>
                <a:gd name="T70" fmla="*/ 1 w 2332"/>
                <a:gd name="T71" fmla="*/ 0 h 3005"/>
                <a:gd name="T72" fmla="*/ 1 w 2332"/>
                <a:gd name="T73" fmla="*/ 0 h 3005"/>
                <a:gd name="T74" fmla="*/ 1 w 2332"/>
                <a:gd name="T75" fmla="*/ 2 h 3005"/>
                <a:gd name="T76" fmla="*/ 0 w 2332"/>
                <a:gd name="T77" fmla="*/ 0 h 3005"/>
                <a:gd name="T78" fmla="*/ 0 w 2332"/>
                <a:gd name="T79" fmla="*/ 0 h 3005"/>
                <a:gd name="T80" fmla="*/ 0 w 2332"/>
                <a:gd name="T81" fmla="*/ 0 h 3005"/>
                <a:gd name="T82" fmla="*/ 0 w 2332"/>
                <a:gd name="T83" fmla="*/ 0 h 3005"/>
                <a:gd name="T84" fmla="*/ 0 w 2332"/>
                <a:gd name="T85" fmla="*/ 0 h 3005"/>
                <a:gd name="T86" fmla="*/ 0 w 2332"/>
                <a:gd name="T87" fmla="*/ 0 h 3005"/>
                <a:gd name="T88" fmla="*/ 0 w 2332"/>
                <a:gd name="T89" fmla="*/ 0 h 3005"/>
                <a:gd name="T90" fmla="*/ 1 w 2332"/>
                <a:gd name="T91" fmla="*/ 0 h 3005"/>
                <a:gd name="T92" fmla="*/ 1 w 2332"/>
                <a:gd name="T93" fmla="*/ 0 h 3005"/>
                <a:gd name="T94" fmla="*/ 1 w 2332"/>
                <a:gd name="T95" fmla="*/ 0 h 3005"/>
                <a:gd name="T96" fmla="*/ 1 w 2332"/>
                <a:gd name="T97" fmla="*/ 0 h 3005"/>
                <a:gd name="T98" fmla="*/ 1 w 2332"/>
                <a:gd name="T99" fmla="*/ 0 h 3005"/>
                <a:gd name="T100" fmla="*/ 1 w 2332"/>
                <a:gd name="T101" fmla="*/ 0 h 30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32"/>
                <a:gd name="T154" fmla="*/ 0 h 3005"/>
                <a:gd name="T155" fmla="*/ 2332 w 2332"/>
                <a:gd name="T156" fmla="*/ 3005 h 30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32" h="3005">
                  <a:moveTo>
                    <a:pt x="174" y="2630"/>
                  </a:moveTo>
                  <a:lnTo>
                    <a:pt x="174" y="2771"/>
                  </a:lnTo>
                  <a:lnTo>
                    <a:pt x="313" y="2771"/>
                  </a:lnTo>
                  <a:lnTo>
                    <a:pt x="313" y="2630"/>
                  </a:lnTo>
                  <a:lnTo>
                    <a:pt x="174" y="2630"/>
                  </a:lnTo>
                  <a:close/>
                  <a:moveTo>
                    <a:pt x="2086" y="2629"/>
                  </a:moveTo>
                  <a:lnTo>
                    <a:pt x="436" y="2629"/>
                  </a:lnTo>
                  <a:lnTo>
                    <a:pt x="436" y="2771"/>
                  </a:lnTo>
                  <a:lnTo>
                    <a:pt x="2086" y="2770"/>
                  </a:lnTo>
                  <a:lnTo>
                    <a:pt x="2086" y="2629"/>
                  </a:lnTo>
                  <a:close/>
                  <a:moveTo>
                    <a:pt x="173" y="2318"/>
                  </a:moveTo>
                  <a:lnTo>
                    <a:pt x="174" y="2460"/>
                  </a:lnTo>
                  <a:lnTo>
                    <a:pt x="313" y="2460"/>
                  </a:lnTo>
                  <a:lnTo>
                    <a:pt x="313" y="2318"/>
                  </a:lnTo>
                  <a:lnTo>
                    <a:pt x="173" y="2318"/>
                  </a:lnTo>
                  <a:close/>
                  <a:moveTo>
                    <a:pt x="2086" y="2317"/>
                  </a:moveTo>
                  <a:lnTo>
                    <a:pt x="436" y="2318"/>
                  </a:lnTo>
                  <a:lnTo>
                    <a:pt x="436" y="2460"/>
                  </a:lnTo>
                  <a:lnTo>
                    <a:pt x="2086" y="2459"/>
                  </a:lnTo>
                  <a:lnTo>
                    <a:pt x="2086" y="2317"/>
                  </a:lnTo>
                  <a:close/>
                  <a:moveTo>
                    <a:pt x="173" y="2007"/>
                  </a:moveTo>
                  <a:lnTo>
                    <a:pt x="173" y="2149"/>
                  </a:lnTo>
                  <a:lnTo>
                    <a:pt x="313" y="2149"/>
                  </a:lnTo>
                  <a:lnTo>
                    <a:pt x="313" y="2007"/>
                  </a:lnTo>
                  <a:lnTo>
                    <a:pt x="173" y="2007"/>
                  </a:lnTo>
                  <a:close/>
                  <a:moveTo>
                    <a:pt x="2086" y="2006"/>
                  </a:moveTo>
                  <a:lnTo>
                    <a:pt x="435" y="2007"/>
                  </a:lnTo>
                  <a:lnTo>
                    <a:pt x="436" y="2149"/>
                  </a:lnTo>
                  <a:lnTo>
                    <a:pt x="2086" y="2148"/>
                  </a:lnTo>
                  <a:lnTo>
                    <a:pt x="2086" y="2006"/>
                  </a:lnTo>
                  <a:close/>
                  <a:moveTo>
                    <a:pt x="173" y="1696"/>
                  </a:moveTo>
                  <a:lnTo>
                    <a:pt x="173" y="1837"/>
                  </a:lnTo>
                  <a:lnTo>
                    <a:pt x="313" y="1837"/>
                  </a:lnTo>
                  <a:lnTo>
                    <a:pt x="313" y="1696"/>
                  </a:lnTo>
                  <a:lnTo>
                    <a:pt x="173" y="1696"/>
                  </a:lnTo>
                  <a:close/>
                  <a:moveTo>
                    <a:pt x="2086" y="1695"/>
                  </a:moveTo>
                  <a:lnTo>
                    <a:pt x="435" y="1696"/>
                  </a:lnTo>
                  <a:lnTo>
                    <a:pt x="435" y="1837"/>
                  </a:lnTo>
                  <a:lnTo>
                    <a:pt x="2086" y="1836"/>
                  </a:lnTo>
                  <a:lnTo>
                    <a:pt x="2086" y="1695"/>
                  </a:lnTo>
                  <a:close/>
                  <a:moveTo>
                    <a:pt x="313" y="1385"/>
                  </a:moveTo>
                  <a:lnTo>
                    <a:pt x="173" y="1385"/>
                  </a:lnTo>
                  <a:lnTo>
                    <a:pt x="173" y="1525"/>
                  </a:lnTo>
                  <a:lnTo>
                    <a:pt x="313" y="1525"/>
                  </a:lnTo>
                  <a:lnTo>
                    <a:pt x="313" y="1385"/>
                  </a:lnTo>
                  <a:close/>
                  <a:moveTo>
                    <a:pt x="2086" y="1384"/>
                  </a:moveTo>
                  <a:lnTo>
                    <a:pt x="435" y="1385"/>
                  </a:lnTo>
                  <a:lnTo>
                    <a:pt x="435" y="1525"/>
                  </a:lnTo>
                  <a:lnTo>
                    <a:pt x="2086" y="1524"/>
                  </a:lnTo>
                  <a:lnTo>
                    <a:pt x="2086" y="1384"/>
                  </a:lnTo>
                  <a:close/>
                  <a:moveTo>
                    <a:pt x="173" y="1073"/>
                  </a:moveTo>
                  <a:lnTo>
                    <a:pt x="173" y="1214"/>
                  </a:lnTo>
                  <a:lnTo>
                    <a:pt x="312" y="1214"/>
                  </a:lnTo>
                  <a:lnTo>
                    <a:pt x="312" y="1073"/>
                  </a:lnTo>
                  <a:lnTo>
                    <a:pt x="173" y="1073"/>
                  </a:lnTo>
                  <a:close/>
                  <a:moveTo>
                    <a:pt x="2085" y="1073"/>
                  </a:moveTo>
                  <a:lnTo>
                    <a:pt x="435" y="1073"/>
                  </a:lnTo>
                  <a:lnTo>
                    <a:pt x="435" y="1214"/>
                  </a:lnTo>
                  <a:lnTo>
                    <a:pt x="2085" y="1213"/>
                  </a:lnTo>
                  <a:lnTo>
                    <a:pt x="2085" y="1073"/>
                  </a:lnTo>
                  <a:close/>
                  <a:moveTo>
                    <a:pt x="1279" y="257"/>
                  </a:moveTo>
                  <a:lnTo>
                    <a:pt x="1052" y="257"/>
                  </a:lnTo>
                  <a:lnTo>
                    <a:pt x="1052" y="478"/>
                  </a:lnTo>
                  <a:lnTo>
                    <a:pt x="830" y="478"/>
                  </a:lnTo>
                  <a:lnTo>
                    <a:pt x="829" y="478"/>
                  </a:lnTo>
                  <a:lnTo>
                    <a:pt x="830" y="706"/>
                  </a:lnTo>
                  <a:lnTo>
                    <a:pt x="1052" y="706"/>
                  </a:lnTo>
                  <a:lnTo>
                    <a:pt x="1052" y="928"/>
                  </a:lnTo>
                  <a:lnTo>
                    <a:pt x="1279" y="928"/>
                  </a:lnTo>
                  <a:lnTo>
                    <a:pt x="1279" y="706"/>
                  </a:lnTo>
                  <a:lnTo>
                    <a:pt x="1502" y="705"/>
                  </a:lnTo>
                  <a:lnTo>
                    <a:pt x="1502" y="478"/>
                  </a:lnTo>
                  <a:lnTo>
                    <a:pt x="1279" y="478"/>
                  </a:lnTo>
                  <a:lnTo>
                    <a:pt x="1279" y="257"/>
                  </a:lnTo>
                  <a:close/>
                  <a:moveTo>
                    <a:pt x="2331" y="0"/>
                  </a:moveTo>
                  <a:lnTo>
                    <a:pt x="2332" y="3004"/>
                  </a:lnTo>
                  <a:lnTo>
                    <a:pt x="1" y="3005"/>
                  </a:lnTo>
                  <a:lnTo>
                    <a:pt x="0" y="1"/>
                  </a:lnTo>
                  <a:lnTo>
                    <a:pt x="407" y="1"/>
                  </a:lnTo>
                  <a:lnTo>
                    <a:pt x="410" y="21"/>
                  </a:lnTo>
                  <a:lnTo>
                    <a:pt x="416" y="42"/>
                  </a:lnTo>
                  <a:lnTo>
                    <a:pt x="423" y="63"/>
                  </a:lnTo>
                  <a:lnTo>
                    <a:pt x="433" y="82"/>
                  </a:lnTo>
                  <a:lnTo>
                    <a:pt x="444" y="98"/>
                  </a:lnTo>
                  <a:lnTo>
                    <a:pt x="456" y="108"/>
                  </a:lnTo>
                  <a:lnTo>
                    <a:pt x="470" y="119"/>
                  </a:lnTo>
                  <a:lnTo>
                    <a:pt x="488" y="130"/>
                  </a:lnTo>
                  <a:lnTo>
                    <a:pt x="508" y="137"/>
                  </a:lnTo>
                  <a:lnTo>
                    <a:pt x="533" y="143"/>
                  </a:lnTo>
                  <a:lnTo>
                    <a:pt x="561" y="145"/>
                  </a:lnTo>
                  <a:lnTo>
                    <a:pt x="1770" y="145"/>
                  </a:lnTo>
                  <a:lnTo>
                    <a:pt x="1798" y="143"/>
                  </a:lnTo>
                  <a:lnTo>
                    <a:pt x="1823" y="136"/>
                  </a:lnTo>
                  <a:lnTo>
                    <a:pt x="1843" y="129"/>
                  </a:lnTo>
                  <a:lnTo>
                    <a:pt x="1861" y="119"/>
                  </a:lnTo>
                  <a:lnTo>
                    <a:pt x="1875" y="107"/>
                  </a:lnTo>
                  <a:lnTo>
                    <a:pt x="1887" y="97"/>
                  </a:lnTo>
                  <a:lnTo>
                    <a:pt x="1898" y="81"/>
                  </a:lnTo>
                  <a:lnTo>
                    <a:pt x="1908" y="62"/>
                  </a:lnTo>
                  <a:lnTo>
                    <a:pt x="1915" y="41"/>
                  </a:lnTo>
                  <a:lnTo>
                    <a:pt x="1920" y="21"/>
                  </a:lnTo>
                  <a:lnTo>
                    <a:pt x="1923" y="0"/>
                  </a:lnTo>
                  <a:lnTo>
                    <a:pt x="233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47"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Gender Prisoner</a:t>
            </a:r>
          </a:p>
        </p:txBody>
      </p:sp>
      <p:sp>
        <p:nvSpPr>
          <p:cNvPr id="49" name="TextBox 48"/>
          <p:cNvSpPr txBox="1"/>
          <p:nvPr/>
        </p:nvSpPr>
        <p:spPr>
          <a:xfrm>
            <a:off x="1045030" y="753064"/>
            <a:ext cx="3657599" cy="215444"/>
          </a:xfrm>
          <a:prstGeom prst="rect">
            <a:avLst/>
          </a:prstGeom>
          <a:noFill/>
        </p:spPr>
        <p:txBody>
          <a:bodyPr wrap="square" lIns="0" tIns="0" rIns="0" bIns="0" rtlCol="0">
            <a:spAutoFit/>
          </a:bodyPr>
          <a:lstStyle/>
          <a:p>
            <a:r>
              <a:rPr lang="en-ZA" sz="1400" b="1" i="1" dirty="0" smtClean="0">
                <a:solidFill>
                  <a:srgbClr val="C00069"/>
                </a:solidFill>
              </a:rPr>
              <a:t>Economic instability leaves her powerless</a:t>
            </a:r>
          </a:p>
        </p:txBody>
      </p:sp>
      <p:grpSp>
        <p:nvGrpSpPr>
          <p:cNvPr id="50" name="noun_project_0404.eps"/>
          <p:cNvGrpSpPr>
            <a:grpSpLocks/>
          </p:cNvGrpSpPr>
          <p:nvPr/>
        </p:nvGrpSpPr>
        <p:grpSpPr bwMode="auto">
          <a:xfrm>
            <a:off x="4976588" y="2521666"/>
            <a:ext cx="467323" cy="471756"/>
            <a:chOff x="4171" y="2496"/>
            <a:chExt cx="338" cy="384"/>
          </a:xfrm>
          <a:solidFill>
            <a:srgbClr val="C00069"/>
          </a:solidFill>
        </p:grpSpPr>
        <p:sp>
          <p:nvSpPr>
            <p:cNvPr id="51" name="Freeform 300"/>
            <p:cNvSpPr>
              <a:spLocks noEditPoints="1"/>
            </p:cNvSpPr>
            <p:nvPr/>
          </p:nvSpPr>
          <p:spPr bwMode="auto">
            <a:xfrm>
              <a:off x="4171" y="2619"/>
              <a:ext cx="338" cy="261"/>
            </a:xfrm>
            <a:custGeom>
              <a:avLst/>
              <a:gdLst>
                <a:gd name="T0" fmla="*/ 28 w 3044"/>
                <a:gd name="T1" fmla="*/ 26 h 2350"/>
                <a:gd name="T2" fmla="*/ 35 w 3044"/>
                <a:gd name="T3" fmla="*/ 20 h 2350"/>
                <a:gd name="T4" fmla="*/ 20 w 3044"/>
                <a:gd name="T5" fmla="*/ 20 h 2350"/>
                <a:gd name="T6" fmla="*/ 26 w 3044"/>
                <a:gd name="T7" fmla="*/ 26 h 2350"/>
                <a:gd name="T8" fmla="*/ 20 w 3044"/>
                <a:gd name="T9" fmla="*/ 20 h 2350"/>
                <a:gd name="T10" fmla="*/ 11 w 3044"/>
                <a:gd name="T11" fmla="*/ 26 h 2350"/>
                <a:gd name="T12" fmla="*/ 18 w 3044"/>
                <a:gd name="T13" fmla="*/ 20 h 2350"/>
                <a:gd name="T14" fmla="*/ 3 w 3044"/>
                <a:gd name="T15" fmla="*/ 20 h 2350"/>
                <a:gd name="T16" fmla="*/ 9 w 3044"/>
                <a:gd name="T17" fmla="*/ 26 h 2350"/>
                <a:gd name="T18" fmla="*/ 3 w 3044"/>
                <a:gd name="T19" fmla="*/ 20 h 2350"/>
                <a:gd name="T20" fmla="*/ 28 w 3044"/>
                <a:gd name="T21" fmla="*/ 18 h 2350"/>
                <a:gd name="T22" fmla="*/ 35 w 3044"/>
                <a:gd name="T23" fmla="*/ 11 h 2350"/>
                <a:gd name="T24" fmla="*/ 20 w 3044"/>
                <a:gd name="T25" fmla="*/ 11 h 2350"/>
                <a:gd name="T26" fmla="*/ 26 w 3044"/>
                <a:gd name="T27" fmla="*/ 18 h 2350"/>
                <a:gd name="T28" fmla="*/ 20 w 3044"/>
                <a:gd name="T29" fmla="*/ 11 h 2350"/>
                <a:gd name="T30" fmla="*/ 11 w 3044"/>
                <a:gd name="T31" fmla="*/ 18 h 2350"/>
                <a:gd name="T32" fmla="*/ 18 w 3044"/>
                <a:gd name="T33" fmla="*/ 11 h 2350"/>
                <a:gd name="T34" fmla="*/ 3 w 3044"/>
                <a:gd name="T35" fmla="*/ 11 h 2350"/>
                <a:gd name="T36" fmla="*/ 9 w 3044"/>
                <a:gd name="T37" fmla="*/ 18 h 2350"/>
                <a:gd name="T38" fmla="*/ 3 w 3044"/>
                <a:gd name="T39" fmla="*/ 11 h 2350"/>
                <a:gd name="T40" fmla="*/ 28 w 3044"/>
                <a:gd name="T41" fmla="*/ 9 h 2350"/>
                <a:gd name="T42" fmla="*/ 35 w 3044"/>
                <a:gd name="T43" fmla="*/ 3 h 2350"/>
                <a:gd name="T44" fmla="*/ 20 w 3044"/>
                <a:gd name="T45" fmla="*/ 3 h 2350"/>
                <a:gd name="T46" fmla="*/ 26 w 3044"/>
                <a:gd name="T47" fmla="*/ 9 h 2350"/>
                <a:gd name="T48" fmla="*/ 20 w 3044"/>
                <a:gd name="T49" fmla="*/ 3 h 2350"/>
                <a:gd name="T50" fmla="*/ 11 w 3044"/>
                <a:gd name="T51" fmla="*/ 9 h 2350"/>
                <a:gd name="T52" fmla="*/ 18 w 3044"/>
                <a:gd name="T53" fmla="*/ 3 h 2350"/>
                <a:gd name="T54" fmla="*/ 3 w 3044"/>
                <a:gd name="T55" fmla="*/ 3 h 2350"/>
                <a:gd name="T56" fmla="*/ 9 w 3044"/>
                <a:gd name="T57" fmla="*/ 9 h 2350"/>
                <a:gd name="T58" fmla="*/ 3 w 3044"/>
                <a:gd name="T59" fmla="*/ 3 h 2350"/>
                <a:gd name="T60" fmla="*/ 38 w 3044"/>
                <a:gd name="T61" fmla="*/ 0 h 2350"/>
                <a:gd name="T62" fmla="*/ 38 w 3044"/>
                <a:gd name="T63" fmla="*/ 26 h 2350"/>
                <a:gd name="T64" fmla="*/ 37 w 3044"/>
                <a:gd name="T65" fmla="*/ 27 h 2350"/>
                <a:gd name="T66" fmla="*/ 37 w 3044"/>
                <a:gd name="T67" fmla="*/ 28 h 2350"/>
                <a:gd name="T68" fmla="*/ 36 w 3044"/>
                <a:gd name="T69" fmla="*/ 28 h 2350"/>
                <a:gd name="T70" fmla="*/ 35 w 3044"/>
                <a:gd name="T71" fmla="*/ 29 h 2350"/>
                <a:gd name="T72" fmla="*/ 34 w 3044"/>
                <a:gd name="T73" fmla="*/ 29 h 2350"/>
                <a:gd name="T74" fmla="*/ 3 w 3044"/>
                <a:gd name="T75" fmla="*/ 29 h 2350"/>
                <a:gd name="T76" fmla="*/ 2 w 3044"/>
                <a:gd name="T77" fmla="*/ 29 h 2350"/>
                <a:gd name="T78" fmla="*/ 1 w 3044"/>
                <a:gd name="T79" fmla="*/ 28 h 2350"/>
                <a:gd name="T80" fmla="*/ 1 w 3044"/>
                <a:gd name="T81" fmla="*/ 27 h 2350"/>
                <a:gd name="T82" fmla="*/ 0 w 3044"/>
                <a:gd name="T83" fmla="*/ 27 h 2350"/>
                <a:gd name="T84" fmla="*/ 0 w 3044"/>
                <a:gd name="T85" fmla="*/ 26 h 23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44"/>
                <a:gd name="T130" fmla="*/ 0 h 2350"/>
                <a:gd name="T131" fmla="*/ 3044 w 3044"/>
                <a:gd name="T132" fmla="*/ 2350 h 23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44" h="2350">
                  <a:moveTo>
                    <a:pt x="2283" y="1590"/>
                  </a:moveTo>
                  <a:lnTo>
                    <a:pt x="2283" y="2143"/>
                  </a:lnTo>
                  <a:lnTo>
                    <a:pt x="2836" y="2143"/>
                  </a:lnTo>
                  <a:lnTo>
                    <a:pt x="2836" y="1590"/>
                  </a:lnTo>
                  <a:lnTo>
                    <a:pt x="2283" y="1590"/>
                  </a:lnTo>
                  <a:close/>
                  <a:moveTo>
                    <a:pt x="1591" y="1590"/>
                  </a:moveTo>
                  <a:lnTo>
                    <a:pt x="1591" y="2143"/>
                  </a:lnTo>
                  <a:lnTo>
                    <a:pt x="2145" y="2143"/>
                  </a:lnTo>
                  <a:lnTo>
                    <a:pt x="2145" y="1590"/>
                  </a:lnTo>
                  <a:lnTo>
                    <a:pt x="1591" y="1590"/>
                  </a:lnTo>
                  <a:close/>
                  <a:moveTo>
                    <a:pt x="899" y="1590"/>
                  </a:moveTo>
                  <a:lnTo>
                    <a:pt x="899" y="2143"/>
                  </a:lnTo>
                  <a:lnTo>
                    <a:pt x="1453" y="2143"/>
                  </a:lnTo>
                  <a:lnTo>
                    <a:pt x="1453" y="1590"/>
                  </a:lnTo>
                  <a:lnTo>
                    <a:pt x="899" y="1590"/>
                  </a:lnTo>
                  <a:close/>
                  <a:moveTo>
                    <a:pt x="208" y="1590"/>
                  </a:moveTo>
                  <a:lnTo>
                    <a:pt x="208" y="2143"/>
                  </a:lnTo>
                  <a:lnTo>
                    <a:pt x="761" y="2143"/>
                  </a:lnTo>
                  <a:lnTo>
                    <a:pt x="761" y="1590"/>
                  </a:lnTo>
                  <a:lnTo>
                    <a:pt x="208" y="1590"/>
                  </a:lnTo>
                  <a:close/>
                  <a:moveTo>
                    <a:pt x="2283" y="898"/>
                  </a:moveTo>
                  <a:lnTo>
                    <a:pt x="2283" y="1451"/>
                  </a:lnTo>
                  <a:lnTo>
                    <a:pt x="2836" y="1451"/>
                  </a:lnTo>
                  <a:lnTo>
                    <a:pt x="2836" y="898"/>
                  </a:lnTo>
                  <a:lnTo>
                    <a:pt x="2283" y="898"/>
                  </a:lnTo>
                  <a:close/>
                  <a:moveTo>
                    <a:pt x="1591" y="898"/>
                  </a:moveTo>
                  <a:lnTo>
                    <a:pt x="1591" y="1451"/>
                  </a:lnTo>
                  <a:lnTo>
                    <a:pt x="2145" y="1451"/>
                  </a:lnTo>
                  <a:lnTo>
                    <a:pt x="2145" y="898"/>
                  </a:lnTo>
                  <a:lnTo>
                    <a:pt x="1591" y="898"/>
                  </a:lnTo>
                  <a:close/>
                  <a:moveTo>
                    <a:pt x="899" y="898"/>
                  </a:moveTo>
                  <a:lnTo>
                    <a:pt x="899" y="1451"/>
                  </a:lnTo>
                  <a:lnTo>
                    <a:pt x="1453" y="1451"/>
                  </a:lnTo>
                  <a:lnTo>
                    <a:pt x="1453" y="898"/>
                  </a:lnTo>
                  <a:lnTo>
                    <a:pt x="899" y="898"/>
                  </a:lnTo>
                  <a:close/>
                  <a:moveTo>
                    <a:pt x="208" y="898"/>
                  </a:moveTo>
                  <a:lnTo>
                    <a:pt x="208" y="1451"/>
                  </a:lnTo>
                  <a:lnTo>
                    <a:pt x="761" y="1451"/>
                  </a:lnTo>
                  <a:lnTo>
                    <a:pt x="761" y="898"/>
                  </a:lnTo>
                  <a:lnTo>
                    <a:pt x="208" y="898"/>
                  </a:lnTo>
                  <a:close/>
                  <a:moveTo>
                    <a:pt x="2283" y="207"/>
                  </a:moveTo>
                  <a:lnTo>
                    <a:pt x="2283" y="760"/>
                  </a:lnTo>
                  <a:lnTo>
                    <a:pt x="2836" y="760"/>
                  </a:lnTo>
                  <a:lnTo>
                    <a:pt x="2836" y="207"/>
                  </a:lnTo>
                  <a:lnTo>
                    <a:pt x="2283" y="207"/>
                  </a:lnTo>
                  <a:close/>
                  <a:moveTo>
                    <a:pt x="1591" y="207"/>
                  </a:moveTo>
                  <a:lnTo>
                    <a:pt x="1591" y="760"/>
                  </a:lnTo>
                  <a:lnTo>
                    <a:pt x="2145" y="760"/>
                  </a:lnTo>
                  <a:lnTo>
                    <a:pt x="2145" y="207"/>
                  </a:lnTo>
                  <a:lnTo>
                    <a:pt x="1591" y="207"/>
                  </a:lnTo>
                  <a:close/>
                  <a:moveTo>
                    <a:pt x="899" y="207"/>
                  </a:moveTo>
                  <a:lnTo>
                    <a:pt x="899" y="760"/>
                  </a:lnTo>
                  <a:lnTo>
                    <a:pt x="1453" y="760"/>
                  </a:lnTo>
                  <a:lnTo>
                    <a:pt x="1453" y="207"/>
                  </a:lnTo>
                  <a:lnTo>
                    <a:pt x="899" y="207"/>
                  </a:lnTo>
                  <a:close/>
                  <a:moveTo>
                    <a:pt x="208" y="207"/>
                  </a:moveTo>
                  <a:lnTo>
                    <a:pt x="208" y="760"/>
                  </a:lnTo>
                  <a:lnTo>
                    <a:pt x="761" y="760"/>
                  </a:lnTo>
                  <a:lnTo>
                    <a:pt x="761" y="207"/>
                  </a:lnTo>
                  <a:lnTo>
                    <a:pt x="208" y="207"/>
                  </a:lnTo>
                  <a:close/>
                  <a:moveTo>
                    <a:pt x="0" y="0"/>
                  </a:moveTo>
                  <a:lnTo>
                    <a:pt x="3044" y="0"/>
                  </a:lnTo>
                  <a:lnTo>
                    <a:pt x="3044" y="2070"/>
                  </a:lnTo>
                  <a:lnTo>
                    <a:pt x="3041" y="2111"/>
                  </a:lnTo>
                  <a:lnTo>
                    <a:pt x="3031" y="2151"/>
                  </a:lnTo>
                  <a:lnTo>
                    <a:pt x="3018" y="2188"/>
                  </a:lnTo>
                  <a:lnTo>
                    <a:pt x="2999" y="2222"/>
                  </a:lnTo>
                  <a:lnTo>
                    <a:pt x="2976" y="2254"/>
                  </a:lnTo>
                  <a:lnTo>
                    <a:pt x="2948" y="2281"/>
                  </a:lnTo>
                  <a:lnTo>
                    <a:pt x="2917" y="2305"/>
                  </a:lnTo>
                  <a:lnTo>
                    <a:pt x="2883" y="2324"/>
                  </a:lnTo>
                  <a:lnTo>
                    <a:pt x="2847" y="2338"/>
                  </a:lnTo>
                  <a:lnTo>
                    <a:pt x="2808" y="2347"/>
                  </a:lnTo>
                  <a:lnTo>
                    <a:pt x="2767" y="2350"/>
                  </a:lnTo>
                  <a:lnTo>
                    <a:pt x="277" y="2350"/>
                  </a:lnTo>
                  <a:lnTo>
                    <a:pt x="236" y="2347"/>
                  </a:lnTo>
                  <a:lnTo>
                    <a:pt x="196" y="2338"/>
                  </a:lnTo>
                  <a:lnTo>
                    <a:pt x="159" y="2324"/>
                  </a:lnTo>
                  <a:lnTo>
                    <a:pt x="126" y="2305"/>
                  </a:lnTo>
                  <a:lnTo>
                    <a:pt x="94" y="2281"/>
                  </a:lnTo>
                  <a:lnTo>
                    <a:pt x="67" y="2254"/>
                  </a:lnTo>
                  <a:lnTo>
                    <a:pt x="44" y="2222"/>
                  </a:lnTo>
                  <a:lnTo>
                    <a:pt x="25" y="2188"/>
                  </a:lnTo>
                  <a:lnTo>
                    <a:pt x="12" y="2151"/>
                  </a:lnTo>
                  <a:lnTo>
                    <a:pt x="2" y="2111"/>
                  </a:lnTo>
                  <a:lnTo>
                    <a:pt x="0" y="2070"/>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52" name="Freeform 301"/>
            <p:cNvSpPr>
              <a:spLocks noEditPoints="1"/>
            </p:cNvSpPr>
            <p:nvPr/>
          </p:nvSpPr>
          <p:spPr bwMode="auto">
            <a:xfrm>
              <a:off x="4171" y="2496"/>
              <a:ext cx="338" cy="108"/>
            </a:xfrm>
            <a:custGeom>
              <a:avLst/>
              <a:gdLst>
                <a:gd name="T0" fmla="*/ 25 w 3044"/>
                <a:gd name="T1" fmla="*/ 7 h 968"/>
                <a:gd name="T2" fmla="*/ 25 w 3044"/>
                <a:gd name="T3" fmla="*/ 8 h 968"/>
                <a:gd name="T4" fmla="*/ 25 w 3044"/>
                <a:gd name="T5" fmla="*/ 9 h 968"/>
                <a:gd name="T6" fmla="*/ 25 w 3044"/>
                <a:gd name="T7" fmla="*/ 10 h 968"/>
                <a:gd name="T8" fmla="*/ 26 w 3044"/>
                <a:gd name="T9" fmla="*/ 11 h 968"/>
                <a:gd name="T10" fmla="*/ 27 w 3044"/>
                <a:gd name="T11" fmla="*/ 11 h 968"/>
                <a:gd name="T12" fmla="*/ 28 w 3044"/>
                <a:gd name="T13" fmla="*/ 11 h 968"/>
                <a:gd name="T14" fmla="*/ 29 w 3044"/>
                <a:gd name="T15" fmla="*/ 10 h 968"/>
                <a:gd name="T16" fmla="*/ 30 w 3044"/>
                <a:gd name="T17" fmla="*/ 9 h 968"/>
                <a:gd name="T18" fmla="*/ 30 w 3044"/>
                <a:gd name="T19" fmla="*/ 8 h 968"/>
                <a:gd name="T20" fmla="*/ 29 w 3044"/>
                <a:gd name="T21" fmla="*/ 7 h 968"/>
                <a:gd name="T22" fmla="*/ 29 w 3044"/>
                <a:gd name="T23" fmla="*/ 9 h 968"/>
                <a:gd name="T24" fmla="*/ 28 w 3044"/>
                <a:gd name="T25" fmla="*/ 9 h 968"/>
                <a:gd name="T26" fmla="*/ 28 w 3044"/>
                <a:gd name="T27" fmla="*/ 10 h 968"/>
                <a:gd name="T28" fmla="*/ 27 w 3044"/>
                <a:gd name="T29" fmla="*/ 10 h 968"/>
                <a:gd name="T30" fmla="*/ 26 w 3044"/>
                <a:gd name="T31" fmla="*/ 9 h 968"/>
                <a:gd name="T32" fmla="*/ 26 w 3044"/>
                <a:gd name="T33" fmla="*/ 6 h 968"/>
                <a:gd name="T34" fmla="*/ 8 w 3044"/>
                <a:gd name="T35" fmla="*/ 7 h 968"/>
                <a:gd name="T36" fmla="*/ 8 w 3044"/>
                <a:gd name="T37" fmla="*/ 8 h 968"/>
                <a:gd name="T38" fmla="*/ 8 w 3044"/>
                <a:gd name="T39" fmla="*/ 9 h 968"/>
                <a:gd name="T40" fmla="*/ 8 w 3044"/>
                <a:gd name="T41" fmla="*/ 10 h 968"/>
                <a:gd name="T42" fmla="*/ 9 w 3044"/>
                <a:gd name="T43" fmla="*/ 11 h 968"/>
                <a:gd name="T44" fmla="*/ 10 w 3044"/>
                <a:gd name="T45" fmla="*/ 11 h 968"/>
                <a:gd name="T46" fmla="*/ 11 w 3044"/>
                <a:gd name="T47" fmla="*/ 11 h 968"/>
                <a:gd name="T48" fmla="*/ 12 w 3044"/>
                <a:gd name="T49" fmla="*/ 10 h 968"/>
                <a:gd name="T50" fmla="*/ 13 w 3044"/>
                <a:gd name="T51" fmla="*/ 9 h 968"/>
                <a:gd name="T52" fmla="*/ 13 w 3044"/>
                <a:gd name="T53" fmla="*/ 8 h 968"/>
                <a:gd name="T54" fmla="*/ 12 w 3044"/>
                <a:gd name="T55" fmla="*/ 7 h 968"/>
                <a:gd name="T56" fmla="*/ 12 w 3044"/>
                <a:gd name="T57" fmla="*/ 9 h 968"/>
                <a:gd name="T58" fmla="*/ 11 w 3044"/>
                <a:gd name="T59" fmla="*/ 9 h 968"/>
                <a:gd name="T60" fmla="*/ 11 w 3044"/>
                <a:gd name="T61" fmla="*/ 10 h 968"/>
                <a:gd name="T62" fmla="*/ 10 w 3044"/>
                <a:gd name="T63" fmla="*/ 10 h 968"/>
                <a:gd name="T64" fmla="*/ 9 w 3044"/>
                <a:gd name="T65" fmla="*/ 9 h 968"/>
                <a:gd name="T66" fmla="*/ 9 w 3044"/>
                <a:gd name="T67" fmla="*/ 6 h 968"/>
                <a:gd name="T68" fmla="*/ 11 w 3044"/>
                <a:gd name="T69" fmla="*/ 0 h 968"/>
                <a:gd name="T70" fmla="*/ 11 w 3044"/>
                <a:gd name="T71" fmla="*/ 1 h 968"/>
                <a:gd name="T72" fmla="*/ 12 w 3044"/>
                <a:gd name="T73" fmla="*/ 5 h 968"/>
                <a:gd name="T74" fmla="*/ 26 w 3044"/>
                <a:gd name="T75" fmla="*/ 1 h 968"/>
                <a:gd name="T76" fmla="*/ 27 w 3044"/>
                <a:gd name="T77" fmla="*/ 0 h 968"/>
                <a:gd name="T78" fmla="*/ 27 w 3044"/>
                <a:gd name="T79" fmla="*/ 0 h 968"/>
                <a:gd name="T80" fmla="*/ 28 w 3044"/>
                <a:gd name="T81" fmla="*/ 0 h 968"/>
                <a:gd name="T82" fmla="*/ 29 w 3044"/>
                <a:gd name="T83" fmla="*/ 1 h 968"/>
                <a:gd name="T84" fmla="*/ 34 w 3044"/>
                <a:gd name="T85" fmla="*/ 5 h 968"/>
                <a:gd name="T86" fmla="*/ 36 w 3044"/>
                <a:gd name="T87" fmla="*/ 5 h 968"/>
                <a:gd name="T88" fmla="*/ 37 w 3044"/>
                <a:gd name="T89" fmla="*/ 6 h 968"/>
                <a:gd name="T90" fmla="*/ 37 w 3044"/>
                <a:gd name="T91" fmla="*/ 8 h 968"/>
                <a:gd name="T92" fmla="*/ 38 w 3044"/>
                <a:gd name="T93" fmla="*/ 12 h 968"/>
                <a:gd name="T94" fmla="*/ 0 w 3044"/>
                <a:gd name="T95" fmla="*/ 8 h 968"/>
                <a:gd name="T96" fmla="*/ 1 w 3044"/>
                <a:gd name="T97" fmla="*/ 7 h 968"/>
                <a:gd name="T98" fmla="*/ 2 w 3044"/>
                <a:gd name="T99" fmla="*/ 6 h 968"/>
                <a:gd name="T100" fmla="*/ 3 w 3044"/>
                <a:gd name="T101" fmla="*/ 5 h 968"/>
                <a:gd name="T102" fmla="*/ 9 w 3044"/>
                <a:gd name="T103" fmla="*/ 1 h 968"/>
                <a:gd name="T104" fmla="*/ 9 w 3044"/>
                <a:gd name="T105" fmla="*/ 0 h 968"/>
                <a:gd name="T106" fmla="*/ 10 w 3044"/>
                <a:gd name="T107" fmla="*/ 0 h 9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44"/>
                <a:gd name="T163" fmla="*/ 0 h 968"/>
                <a:gd name="T164" fmla="*/ 3044 w 3044"/>
                <a:gd name="T165" fmla="*/ 968 h 9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44" h="968">
                  <a:moveTo>
                    <a:pt x="2110" y="512"/>
                  </a:moveTo>
                  <a:lnTo>
                    <a:pt x="2085" y="529"/>
                  </a:lnTo>
                  <a:lnTo>
                    <a:pt x="2062" y="550"/>
                  </a:lnTo>
                  <a:lnTo>
                    <a:pt x="2043" y="574"/>
                  </a:lnTo>
                  <a:lnTo>
                    <a:pt x="2027" y="600"/>
                  </a:lnTo>
                  <a:lnTo>
                    <a:pt x="2016" y="628"/>
                  </a:lnTo>
                  <a:lnTo>
                    <a:pt x="2008" y="659"/>
                  </a:lnTo>
                  <a:lnTo>
                    <a:pt x="2006" y="691"/>
                  </a:lnTo>
                  <a:lnTo>
                    <a:pt x="2008" y="725"/>
                  </a:lnTo>
                  <a:lnTo>
                    <a:pt x="2017" y="757"/>
                  </a:lnTo>
                  <a:lnTo>
                    <a:pt x="2029" y="787"/>
                  </a:lnTo>
                  <a:lnTo>
                    <a:pt x="2046" y="814"/>
                  </a:lnTo>
                  <a:lnTo>
                    <a:pt x="2067" y="838"/>
                  </a:lnTo>
                  <a:lnTo>
                    <a:pt x="2091" y="859"/>
                  </a:lnTo>
                  <a:lnTo>
                    <a:pt x="2118" y="876"/>
                  </a:lnTo>
                  <a:lnTo>
                    <a:pt x="2148" y="888"/>
                  </a:lnTo>
                  <a:lnTo>
                    <a:pt x="2179" y="895"/>
                  </a:lnTo>
                  <a:lnTo>
                    <a:pt x="2214" y="899"/>
                  </a:lnTo>
                  <a:lnTo>
                    <a:pt x="2247" y="895"/>
                  </a:lnTo>
                  <a:lnTo>
                    <a:pt x="2279" y="888"/>
                  </a:lnTo>
                  <a:lnTo>
                    <a:pt x="2309" y="876"/>
                  </a:lnTo>
                  <a:lnTo>
                    <a:pt x="2336" y="859"/>
                  </a:lnTo>
                  <a:lnTo>
                    <a:pt x="2360" y="838"/>
                  </a:lnTo>
                  <a:lnTo>
                    <a:pt x="2380" y="814"/>
                  </a:lnTo>
                  <a:lnTo>
                    <a:pt x="2398" y="787"/>
                  </a:lnTo>
                  <a:lnTo>
                    <a:pt x="2411" y="757"/>
                  </a:lnTo>
                  <a:lnTo>
                    <a:pt x="2418" y="725"/>
                  </a:lnTo>
                  <a:lnTo>
                    <a:pt x="2421" y="691"/>
                  </a:lnTo>
                  <a:lnTo>
                    <a:pt x="2418" y="659"/>
                  </a:lnTo>
                  <a:lnTo>
                    <a:pt x="2411" y="628"/>
                  </a:lnTo>
                  <a:lnTo>
                    <a:pt x="2399" y="600"/>
                  </a:lnTo>
                  <a:lnTo>
                    <a:pt x="2384" y="573"/>
                  </a:lnTo>
                  <a:lnTo>
                    <a:pt x="2365" y="550"/>
                  </a:lnTo>
                  <a:lnTo>
                    <a:pt x="2343" y="529"/>
                  </a:lnTo>
                  <a:lnTo>
                    <a:pt x="2317" y="512"/>
                  </a:lnTo>
                  <a:lnTo>
                    <a:pt x="2317" y="691"/>
                  </a:lnTo>
                  <a:lnTo>
                    <a:pt x="2314" y="715"/>
                  </a:lnTo>
                  <a:lnTo>
                    <a:pt x="2307" y="736"/>
                  </a:lnTo>
                  <a:lnTo>
                    <a:pt x="2294" y="756"/>
                  </a:lnTo>
                  <a:lnTo>
                    <a:pt x="2279" y="772"/>
                  </a:lnTo>
                  <a:lnTo>
                    <a:pt x="2259" y="784"/>
                  </a:lnTo>
                  <a:lnTo>
                    <a:pt x="2237" y="792"/>
                  </a:lnTo>
                  <a:lnTo>
                    <a:pt x="2214" y="795"/>
                  </a:lnTo>
                  <a:lnTo>
                    <a:pt x="2190" y="792"/>
                  </a:lnTo>
                  <a:lnTo>
                    <a:pt x="2168" y="784"/>
                  </a:lnTo>
                  <a:lnTo>
                    <a:pt x="2149" y="772"/>
                  </a:lnTo>
                  <a:lnTo>
                    <a:pt x="2132" y="756"/>
                  </a:lnTo>
                  <a:lnTo>
                    <a:pt x="2120" y="736"/>
                  </a:lnTo>
                  <a:lnTo>
                    <a:pt x="2112" y="715"/>
                  </a:lnTo>
                  <a:lnTo>
                    <a:pt x="2110" y="691"/>
                  </a:lnTo>
                  <a:lnTo>
                    <a:pt x="2110" y="512"/>
                  </a:lnTo>
                  <a:close/>
                  <a:moveTo>
                    <a:pt x="726" y="512"/>
                  </a:moveTo>
                  <a:lnTo>
                    <a:pt x="701" y="529"/>
                  </a:lnTo>
                  <a:lnTo>
                    <a:pt x="678" y="550"/>
                  </a:lnTo>
                  <a:lnTo>
                    <a:pt x="659" y="574"/>
                  </a:lnTo>
                  <a:lnTo>
                    <a:pt x="644" y="600"/>
                  </a:lnTo>
                  <a:lnTo>
                    <a:pt x="632" y="628"/>
                  </a:lnTo>
                  <a:lnTo>
                    <a:pt x="625" y="659"/>
                  </a:lnTo>
                  <a:lnTo>
                    <a:pt x="623" y="691"/>
                  </a:lnTo>
                  <a:lnTo>
                    <a:pt x="625" y="725"/>
                  </a:lnTo>
                  <a:lnTo>
                    <a:pt x="633" y="757"/>
                  </a:lnTo>
                  <a:lnTo>
                    <a:pt x="646" y="787"/>
                  </a:lnTo>
                  <a:lnTo>
                    <a:pt x="662" y="814"/>
                  </a:lnTo>
                  <a:lnTo>
                    <a:pt x="683" y="838"/>
                  </a:lnTo>
                  <a:lnTo>
                    <a:pt x="708" y="859"/>
                  </a:lnTo>
                  <a:lnTo>
                    <a:pt x="735" y="876"/>
                  </a:lnTo>
                  <a:lnTo>
                    <a:pt x="764" y="888"/>
                  </a:lnTo>
                  <a:lnTo>
                    <a:pt x="796" y="895"/>
                  </a:lnTo>
                  <a:lnTo>
                    <a:pt x="830" y="899"/>
                  </a:lnTo>
                  <a:lnTo>
                    <a:pt x="864" y="895"/>
                  </a:lnTo>
                  <a:lnTo>
                    <a:pt x="895" y="888"/>
                  </a:lnTo>
                  <a:lnTo>
                    <a:pt x="926" y="876"/>
                  </a:lnTo>
                  <a:lnTo>
                    <a:pt x="953" y="859"/>
                  </a:lnTo>
                  <a:lnTo>
                    <a:pt x="977" y="838"/>
                  </a:lnTo>
                  <a:lnTo>
                    <a:pt x="997" y="814"/>
                  </a:lnTo>
                  <a:lnTo>
                    <a:pt x="1015" y="787"/>
                  </a:lnTo>
                  <a:lnTo>
                    <a:pt x="1027" y="757"/>
                  </a:lnTo>
                  <a:lnTo>
                    <a:pt x="1035" y="725"/>
                  </a:lnTo>
                  <a:lnTo>
                    <a:pt x="1038" y="691"/>
                  </a:lnTo>
                  <a:lnTo>
                    <a:pt x="1035" y="659"/>
                  </a:lnTo>
                  <a:lnTo>
                    <a:pt x="1027" y="628"/>
                  </a:lnTo>
                  <a:lnTo>
                    <a:pt x="1016" y="600"/>
                  </a:lnTo>
                  <a:lnTo>
                    <a:pt x="1000" y="573"/>
                  </a:lnTo>
                  <a:lnTo>
                    <a:pt x="981" y="550"/>
                  </a:lnTo>
                  <a:lnTo>
                    <a:pt x="959" y="529"/>
                  </a:lnTo>
                  <a:lnTo>
                    <a:pt x="934" y="512"/>
                  </a:lnTo>
                  <a:lnTo>
                    <a:pt x="934" y="691"/>
                  </a:lnTo>
                  <a:lnTo>
                    <a:pt x="931" y="715"/>
                  </a:lnTo>
                  <a:lnTo>
                    <a:pt x="923" y="736"/>
                  </a:lnTo>
                  <a:lnTo>
                    <a:pt x="911" y="756"/>
                  </a:lnTo>
                  <a:lnTo>
                    <a:pt x="895" y="772"/>
                  </a:lnTo>
                  <a:lnTo>
                    <a:pt x="875" y="784"/>
                  </a:lnTo>
                  <a:lnTo>
                    <a:pt x="853" y="792"/>
                  </a:lnTo>
                  <a:lnTo>
                    <a:pt x="830" y="795"/>
                  </a:lnTo>
                  <a:lnTo>
                    <a:pt x="806" y="792"/>
                  </a:lnTo>
                  <a:lnTo>
                    <a:pt x="784" y="784"/>
                  </a:lnTo>
                  <a:lnTo>
                    <a:pt x="765" y="772"/>
                  </a:lnTo>
                  <a:lnTo>
                    <a:pt x="748" y="756"/>
                  </a:lnTo>
                  <a:lnTo>
                    <a:pt x="737" y="736"/>
                  </a:lnTo>
                  <a:lnTo>
                    <a:pt x="728" y="715"/>
                  </a:lnTo>
                  <a:lnTo>
                    <a:pt x="726" y="691"/>
                  </a:lnTo>
                  <a:lnTo>
                    <a:pt x="726" y="512"/>
                  </a:lnTo>
                  <a:close/>
                  <a:moveTo>
                    <a:pt x="830" y="0"/>
                  </a:moveTo>
                  <a:lnTo>
                    <a:pt x="853" y="3"/>
                  </a:lnTo>
                  <a:lnTo>
                    <a:pt x="875" y="10"/>
                  </a:lnTo>
                  <a:lnTo>
                    <a:pt x="895" y="23"/>
                  </a:lnTo>
                  <a:lnTo>
                    <a:pt x="911" y="39"/>
                  </a:lnTo>
                  <a:lnTo>
                    <a:pt x="923" y="58"/>
                  </a:lnTo>
                  <a:lnTo>
                    <a:pt x="931" y="80"/>
                  </a:lnTo>
                  <a:lnTo>
                    <a:pt x="934" y="104"/>
                  </a:lnTo>
                  <a:lnTo>
                    <a:pt x="934" y="415"/>
                  </a:lnTo>
                  <a:lnTo>
                    <a:pt x="2110" y="415"/>
                  </a:lnTo>
                  <a:lnTo>
                    <a:pt x="2110" y="104"/>
                  </a:lnTo>
                  <a:lnTo>
                    <a:pt x="2112" y="80"/>
                  </a:lnTo>
                  <a:lnTo>
                    <a:pt x="2120" y="58"/>
                  </a:lnTo>
                  <a:lnTo>
                    <a:pt x="2132" y="39"/>
                  </a:lnTo>
                  <a:lnTo>
                    <a:pt x="2149" y="23"/>
                  </a:lnTo>
                  <a:lnTo>
                    <a:pt x="2168" y="10"/>
                  </a:lnTo>
                  <a:lnTo>
                    <a:pt x="2190" y="3"/>
                  </a:lnTo>
                  <a:lnTo>
                    <a:pt x="2214" y="0"/>
                  </a:lnTo>
                  <a:lnTo>
                    <a:pt x="2237" y="3"/>
                  </a:lnTo>
                  <a:lnTo>
                    <a:pt x="2259" y="10"/>
                  </a:lnTo>
                  <a:lnTo>
                    <a:pt x="2279" y="23"/>
                  </a:lnTo>
                  <a:lnTo>
                    <a:pt x="2294" y="39"/>
                  </a:lnTo>
                  <a:lnTo>
                    <a:pt x="2307" y="58"/>
                  </a:lnTo>
                  <a:lnTo>
                    <a:pt x="2314" y="80"/>
                  </a:lnTo>
                  <a:lnTo>
                    <a:pt x="2317" y="104"/>
                  </a:lnTo>
                  <a:lnTo>
                    <a:pt x="2317" y="415"/>
                  </a:lnTo>
                  <a:lnTo>
                    <a:pt x="2767" y="415"/>
                  </a:lnTo>
                  <a:lnTo>
                    <a:pt x="2808" y="418"/>
                  </a:lnTo>
                  <a:lnTo>
                    <a:pt x="2847" y="426"/>
                  </a:lnTo>
                  <a:lnTo>
                    <a:pt x="2883" y="441"/>
                  </a:lnTo>
                  <a:lnTo>
                    <a:pt x="2917" y="460"/>
                  </a:lnTo>
                  <a:lnTo>
                    <a:pt x="2948" y="484"/>
                  </a:lnTo>
                  <a:lnTo>
                    <a:pt x="2976" y="511"/>
                  </a:lnTo>
                  <a:lnTo>
                    <a:pt x="2999" y="542"/>
                  </a:lnTo>
                  <a:lnTo>
                    <a:pt x="3018" y="577"/>
                  </a:lnTo>
                  <a:lnTo>
                    <a:pt x="3031" y="614"/>
                  </a:lnTo>
                  <a:lnTo>
                    <a:pt x="3041" y="653"/>
                  </a:lnTo>
                  <a:lnTo>
                    <a:pt x="3044" y="694"/>
                  </a:lnTo>
                  <a:lnTo>
                    <a:pt x="3044" y="968"/>
                  </a:lnTo>
                  <a:lnTo>
                    <a:pt x="0" y="968"/>
                  </a:lnTo>
                  <a:lnTo>
                    <a:pt x="0" y="694"/>
                  </a:lnTo>
                  <a:lnTo>
                    <a:pt x="2" y="653"/>
                  </a:lnTo>
                  <a:lnTo>
                    <a:pt x="12" y="614"/>
                  </a:lnTo>
                  <a:lnTo>
                    <a:pt x="25" y="577"/>
                  </a:lnTo>
                  <a:lnTo>
                    <a:pt x="44" y="542"/>
                  </a:lnTo>
                  <a:lnTo>
                    <a:pt x="67" y="511"/>
                  </a:lnTo>
                  <a:lnTo>
                    <a:pt x="94" y="484"/>
                  </a:lnTo>
                  <a:lnTo>
                    <a:pt x="126" y="460"/>
                  </a:lnTo>
                  <a:lnTo>
                    <a:pt x="159" y="441"/>
                  </a:lnTo>
                  <a:lnTo>
                    <a:pt x="196" y="426"/>
                  </a:lnTo>
                  <a:lnTo>
                    <a:pt x="236" y="418"/>
                  </a:lnTo>
                  <a:lnTo>
                    <a:pt x="277" y="415"/>
                  </a:lnTo>
                  <a:lnTo>
                    <a:pt x="726" y="415"/>
                  </a:lnTo>
                  <a:lnTo>
                    <a:pt x="726" y="104"/>
                  </a:lnTo>
                  <a:lnTo>
                    <a:pt x="728" y="80"/>
                  </a:lnTo>
                  <a:lnTo>
                    <a:pt x="737" y="58"/>
                  </a:lnTo>
                  <a:lnTo>
                    <a:pt x="748" y="39"/>
                  </a:lnTo>
                  <a:lnTo>
                    <a:pt x="765" y="23"/>
                  </a:lnTo>
                  <a:lnTo>
                    <a:pt x="784" y="10"/>
                  </a:lnTo>
                  <a:lnTo>
                    <a:pt x="806" y="3"/>
                  </a:lnTo>
                  <a:lnTo>
                    <a:pt x="8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92" y="1140850"/>
            <a:ext cx="4582092" cy="4582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08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034BEE3-566C-4068-A777-C3A4762E861B}" type="slidenum">
              <a:rPr lang="en-GB" smtClean="0">
                <a:solidFill>
                  <a:srgbClr val="717171"/>
                </a:solidFill>
              </a:rPr>
              <a:pPr/>
              <a:t>73</a:t>
            </a:fld>
            <a:endParaRPr lang="en-GB" dirty="0">
              <a:solidFill>
                <a:srgbClr val="717171"/>
              </a:solidFill>
            </a:endParaRPr>
          </a:p>
        </p:txBody>
      </p:sp>
      <p:sp>
        <p:nvSpPr>
          <p:cNvPr id="5" name="TextBox 4"/>
          <p:cNvSpPr txBox="1"/>
          <p:nvPr/>
        </p:nvSpPr>
        <p:spPr>
          <a:xfrm>
            <a:off x="1045030" y="753064"/>
            <a:ext cx="8163044" cy="215444"/>
          </a:xfrm>
          <a:prstGeom prst="rect">
            <a:avLst/>
          </a:prstGeom>
          <a:noFill/>
        </p:spPr>
        <p:txBody>
          <a:bodyPr wrap="square" lIns="0" tIns="0" rIns="0" bIns="0" rtlCol="0">
            <a:spAutoFit/>
          </a:bodyPr>
          <a:lstStyle/>
          <a:p>
            <a:r>
              <a:rPr lang="en-ZA" sz="1400" b="1" i="1" dirty="0" smtClean="0">
                <a:solidFill>
                  <a:srgbClr val="C00069"/>
                </a:solidFill>
              </a:rPr>
              <a:t>Her lack of know-how and power makes her the most vulnerable</a:t>
            </a:r>
          </a:p>
        </p:txBody>
      </p:sp>
      <p:sp>
        <p:nvSpPr>
          <p:cNvPr id="6" name="Rectangle 5"/>
          <p:cNvSpPr/>
          <p:nvPr/>
        </p:nvSpPr>
        <p:spPr>
          <a:xfrm>
            <a:off x="3714950" y="1331354"/>
            <a:ext cx="1894382"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smtClean="0">
                <a:solidFill>
                  <a:srgbClr val="FFFFFF"/>
                </a:solidFill>
              </a:rPr>
              <a:t>Vulnerabilities</a:t>
            </a:r>
            <a:endParaRPr lang="en-ZA" sz="1400" b="1" dirty="0">
              <a:solidFill>
                <a:srgbClr val="FFFFFF"/>
              </a:solidFill>
            </a:endParaRPr>
          </a:p>
        </p:txBody>
      </p:sp>
      <p:sp>
        <p:nvSpPr>
          <p:cNvPr id="7" name="noun_project_0478.eps"/>
          <p:cNvSpPr>
            <a:spLocks/>
          </p:cNvSpPr>
          <p:nvPr/>
        </p:nvSpPr>
        <p:spPr bwMode="auto">
          <a:xfrm>
            <a:off x="3245780" y="1074060"/>
            <a:ext cx="404944" cy="614758"/>
          </a:xfrm>
          <a:custGeom>
            <a:avLst/>
            <a:gdLst>
              <a:gd name="T0" fmla="*/ 18195193 w 1964"/>
              <a:gd name="T1" fmla="*/ 0 h 3458"/>
              <a:gd name="T2" fmla="*/ 39184712 w 1964"/>
              <a:gd name="T3" fmla="*/ 0 h 3458"/>
              <a:gd name="T4" fmla="*/ 39526205 w 1964"/>
              <a:gd name="T5" fmla="*/ 93256 h 3458"/>
              <a:gd name="T6" fmla="*/ 39743648 w 1964"/>
              <a:gd name="T7" fmla="*/ 279767 h 3458"/>
              <a:gd name="T8" fmla="*/ 39898888 w 1964"/>
              <a:gd name="T9" fmla="*/ 528332 h 3458"/>
              <a:gd name="T10" fmla="*/ 60919596 w 1964"/>
              <a:gd name="T11" fmla="*/ 54819928 h 3458"/>
              <a:gd name="T12" fmla="*/ 60981622 w 1964"/>
              <a:gd name="T13" fmla="*/ 55161749 h 3458"/>
              <a:gd name="T14" fmla="*/ 60795369 w 1964"/>
              <a:gd name="T15" fmla="*/ 55472542 h 3458"/>
              <a:gd name="T16" fmla="*/ 60546914 w 1964"/>
              <a:gd name="T17" fmla="*/ 55659054 h 3458"/>
              <a:gd name="T18" fmla="*/ 60205420 w 1964"/>
              <a:gd name="T19" fmla="*/ 55752310 h 3458"/>
              <a:gd name="T20" fmla="*/ 30397684 w 1964"/>
              <a:gd name="T21" fmla="*/ 55752310 h 3458"/>
              <a:gd name="T22" fmla="*/ 37197600 w 1964"/>
              <a:gd name="T23" fmla="*/ 73341861 h 3458"/>
              <a:gd name="T24" fmla="*/ 39743648 w 1964"/>
              <a:gd name="T25" fmla="*/ 79868001 h 3458"/>
              <a:gd name="T26" fmla="*/ 39743648 w 1964"/>
              <a:gd name="T27" fmla="*/ 79868001 h 3458"/>
              <a:gd name="T28" fmla="*/ 42134455 w 1964"/>
              <a:gd name="T29" fmla="*/ 78904593 h 3458"/>
              <a:gd name="T30" fmla="*/ 45177237 w 1964"/>
              <a:gd name="T31" fmla="*/ 77754850 h 3458"/>
              <a:gd name="T32" fmla="*/ 45518906 w 1964"/>
              <a:gd name="T33" fmla="*/ 77723647 h 3458"/>
              <a:gd name="T34" fmla="*/ 45767185 w 1964"/>
              <a:gd name="T35" fmla="*/ 77816903 h 3458"/>
              <a:gd name="T36" fmla="*/ 46015640 w 1964"/>
              <a:gd name="T37" fmla="*/ 78065644 h 3458"/>
              <a:gd name="T38" fmla="*/ 46108855 w 1964"/>
              <a:gd name="T39" fmla="*/ 78345235 h 3458"/>
              <a:gd name="T40" fmla="*/ 46108855 w 1964"/>
              <a:gd name="T41" fmla="*/ 78687055 h 3458"/>
              <a:gd name="T42" fmla="*/ 39619420 w 1964"/>
              <a:gd name="T43" fmla="*/ 106905118 h 3458"/>
              <a:gd name="T44" fmla="*/ 39495193 w 1964"/>
              <a:gd name="T45" fmla="*/ 107153683 h 3458"/>
              <a:gd name="T46" fmla="*/ 39277927 w 1964"/>
              <a:gd name="T47" fmla="*/ 107340194 h 3458"/>
              <a:gd name="T48" fmla="*/ 39060484 w 1964"/>
              <a:gd name="T49" fmla="*/ 107433450 h 3458"/>
              <a:gd name="T50" fmla="*/ 38750004 w 1964"/>
              <a:gd name="T51" fmla="*/ 107464477 h 3458"/>
              <a:gd name="T52" fmla="*/ 38532738 w 1964"/>
              <a:gd name="T53" fmla="*/ 107371221 h 3458"/>
              <a:gd name="T54" fmla="*/ 14655501 w 1964"/>
              <a:gd name="T55" fmla="*/ 90869359 h 3458"/>
              <a:gd name="T56" fmla="*/ 14407046 w 1964"/>
              <a:gd name="T57" fmla="*/ 90620795 h 3458"/>
              <a:gd name="T58" fmla="*/ 14313831 w 1964"/>
              <a:gd name="T59" fmla="*/ 90310001 h 3458"/>
              <a:gd name="T60" fmla="*/ 14345020 w 1964"/>
              <a:gd name="T61" fmla="*/ 89999207 h 3458"/>
              <a:gd name="T62" fmla="*/ 14531273 w 1964"/>
              <a:gd name="T63" fmla="*/ 89719440 h 3458"/>
              <a:gd name="T64" fmla="*/ 14841754 w 1964"/>
              <a:gd name="T65" fmla="*/ 89532929 h 3458"/>
              <a:gd name="T66" fmla="*/ 18753952 w 1964"/>
              <a:gd name="T67" fmla="*/ 88010163 h 3458"/>
              <a:gd name="T68" fmla="*/ 20120279 w 1964"/>
              <a:gd name="T69" fmla="*/ 87450804 h 3458"/>
              <a:gd name="T70" fmla="*/ 18722939 w 1964"/>
              <a:gd name="T71" fmla="*/ 83814888 h 3458"/>
              <a:gd name="T72" fmla="*/ 11736771 w 1964"/>
              <a:gd name="T73" fmla="*/ 65790084 h 3458"/>
              <a:gd name="T74" fmla="*/ 31013 w 1964"/>
              <a:gd name="T75" fmla="*/ 35645382 h 3458"/>
              <a:gd name="T76" fmla="*/ 0 w 1964"/>
              <a:gd name="T77" fmla="*/ 35334588 h 3458"/>
              <a:gd name="T78" fmla="*/ 155240 w 1964"/>
              <a:gd name="T79" fmla="*/ 35023794 h 3458"/>
              <a:gd name="T80" fmla="*/ 434708 w 1964"/>
              <a:gd name="T81" fmla="*/ 34806256 h 3458"/>
              <a:gd name="T82" fmla="*/ 745189 w 1964"/>
              <a:gd name="T83" fmla="*/ 34744203 h 3458"/>
              <a:gd name="T84" fmla="*/ 30583938 w 1964"/>
              <a:gd name="T85" fmla="*/ 34744203 h 3458"/>
              <a:gd name="T86" fmla="*/ 17481017 w 1964"/>
              <a:gd name="T87" fmla="*/ 932381 h 3458"/>
              <a:gd name="T88" fmla="*/ 17418815 w 1964"/>
              <a:gd name="T89" fmla="*/ 621588 h 3458"/>
              <a:gd name="T90" fmla="*/ 17543042 w 1964"/>
              <a:gd name="T91" fmla="*/ 341820 h 3458"/>
              <a:gd name="T92" fmla="*/ 17760484 w 1964"/>
              <a:gd name="T93" fmla="*/ 186512 h 3458"/>
              <a:gd name="T94" fmla="*/ 17822510 w 1964"/>
              <a:gd name="T95" fmla="*/ 124282 h 3458"/>
              <a:gd name="T96" fmla="*/ 17915725 w 1964"/>
              <a:gd name="T97" fmla="*/ 62229 h 3458"/>
              <a:gd name="T98" fmla="*/ 18070965 w 1964"/>
              <a:gd name="T99" fmla="*/ 0 h 3458"/>
              <a:gd name="T100" fmla="*/ 18195193 w 1964"/>
              <a:gd name="T101" fmla="*/ 0 h 34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3458"/>
              <a:gd name="T155" fmla="*/ 1964 w 1964"/>
              <a:gd name="T156" fmla="*/ 3458 h 34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3458">
                <a:moveTo>
                  <a:pt x="586" y="0"/>
                </a:moveTo>
                <a:lnTo>
                  <a:pt x="1262" y="0"/>
                </a:lnTo>
                <a:lnTo>
                  <a:pt x="1273" y="3"/>
                </a:lnTo>
                <a:lnTo>
                  <a:pt x="1280" y="9"/>
                </a:lnTo>
                <a:lnTo>
                  <a:pt x="1285" y="17"/>
                </a:lnTo>
                <a:lnTo>
                  <a:pt x="1962" y="1764"/>
                </a:lnTo>
                <a:lnTo>
                  <a:pt x="1964" y="1775"/>
                </a:lnTo>
                <a:lnTo>
                  <a:pt x="1958" y="1785"/>
                </a:lnTo>
                <a:lnTo>
                  <a:pt x="1950" y="1791"/>
                </a:lnTo>
                <a:lnTo>
                  <a:pt x="1939" y="1794"/>
                </a:lnTo>
                <a:lnTo>
                  <a:pt x="979" y="1794"/>
                </a:lnTo>
                <a:lnTo>
                  <a:pt x="1198" y="2360"/>
                </a:lnTo>
                <a:lnTo>
                  <a:pt x="1280" y="2570"/>
                </a:lnTo>
                <a:lnTo>
                  <a:pt x="1357" y="2539"/>
                </a:lnTo>
                <a:lnTo>
                  <a:pt x="1455" y="2502"/>
                </a:lnTo>
                <a:lnTo>
                  <a:pt x="1466" y="2501"/>
                </a:lnTo>
                <a:lnTo>
                  <a:pt x="1474" y="2504"/>
                </a:lnTo>
                <a:lnTo>
                  <a:pt x="1482" y="2512"/>
                </a:lnTo>
                <a:lnTo>
                  <a:pt x="1485" y="2521"/>
                </a:lnTo>
                <a:lnTo>
                  <a:pt x="1485" y="2532"/>
                </a:lnTo>
                <a:lnTo>
                  <a:pt x="1276" y="3440"/>
                </a:lnTo>
                <a:lnTo>
                  <a:pt x="1272" y="3448"/>
                </a:lnTo>
                <a:lnTo>
                  <a:pt x="1265" y="3454"/>
                </a:lnTo>
                <a:lnTo>
                  <a:pt x="1258" y="3457"/>
                </a:lnTo>
                <a:lnTo>
                  <a:pt x="1248" y="3458"/>
                </a:lnTo>
                <a:lnTo>
                  <a:pt x="1241" y="3455"/>
                </a:lnTo>
                <a:lnTo>
                  <a:pt x="472" y="2924"/>
                </a:lnTo>
                <a:lnTo>
                  <a:pt x="464" y="2916"/>
                </a:lnTo>
                <a:lnTo>
                  <a:pt x="461" y="2906"/>
                </a:lnTo>
                <a:lnTo>
                  <a:pt x="462" y="2896"/>
                </a:lnTo>
                <a:lnTo>
                  <a:pt x="468" y="2887"/>
                </a:lnTo>
                <a:lnTo>
                  <a:pt x="478" y="2881"/>
                </a:lnTo>
                <a:lnTo>
                  <a:pt x="604" y="2832"/>
                </a:lnTo>
                <a:lnTo>
                  <a:pt x="648" y="2814"/>
                </a:lnTo>
                <a:lnTo>
                  <a:pt x="603" y="2697"/>
                </a:lnTo>
                <a:lnTo>
                  <a:pt x="378" y="2117"/>
                </a:lnTo>
                <a:lnTo>
                  <a:pt x="1" y="1147"/>
                </a:lnTo>
                <a:lnTo>
                  <a:pt x="0" y="1137"/>
                </a:lnTo>
                <a:lnTo>
                  <a:pt x="5" y="1127"/>
                </a:lnTo>
                <a:lnTo>
                  <a:pt x="14" y="1120"/>
                </a:lnTo>
                <a:lnTo>
                  <a:pt x="24" y="1118"/>
                </a:lnTo>
                <a:lnTo>
                  <a:pt x="985" y="1118"/>
                </a:lnTo>
                <a:lnTo>
                  <a:pt x="563" y="30"/>
                </a:lnTo>
                <a:lnTo>
                  <a:pt x="561" y="20"/>
                </a:lnTo>
                <a:lnTo>
                  <a:pt x="565" y="11"/>
                </a:lnTo>
                <a:lnTo>
                  <a:pt x="572" y="6"/>
                </a:lnTo>
                <a:lnTo>
                  <a:pt x="574" y="4"/>
                </a:lnTo>
                <a:lnTo>
                  <a:pt x="577" y="2"/>
                </a:lnTo>
                <a:lnTo>
                  <a:pt x="582" y="0"/>
                </a:lnTo>
                <a:lnTo>
                  <a:pt x="586" y="0"/>
                </a:lnTo>
                <a:close/>
              </a:path>
            </a:pathLst>
          </a:custGeom>
          <a:solidFill>
            <a:srgbClr val="C00069"/>
          </a:solidFill>
          <a:ln>
            <a:solidFill>
              <a:schemeClr val="bg1"/>
            </a:solidFill>
          </a:ln>
        </p:spPr>
        <p:txBody>
          <a:bodyPr/>
          <a:lstStyle/>
          <a:p>
            <a:endParaRPr lang="en-ZA" dirty="0">
              <a:solidFill>
                <a:srgbClr val="717171"/>
              </a:solidFill>
            </a:endParaRPr>
          </a:p>
        </p:txBody>
      </p:sp>
      <p:sp>
        <p:nvSpPr>
          <p:cNvPr id="8" name="Arc 7"/>
          <p:cNvSpPr/>
          <p:nvPr/>
        </p:nvSpPr>
        <p:spPr>
          <a:xfrm>
            <a:off x="-1345840" y="1496360"/>
            <a:ext cx="4885874" cy="2460600"/>
          </a:xfrm>
          <a:prstGeom prst="arc">
            <a:avLst>
              <a:gd name="adj1" fmla="val 13449730"/>
              <a:gd name="adj2" fmla="val 8126018"/>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solidFill>
                <a:srgbClr val="717171"/>
              </a:solidFill>
            </a:endParaRPr>
          </a:p>
        </p:txBody>
      </p:sp>
      <p:graphicFrame>
        <p:nvGraphicFramePr>
          <p:cNvPr id="9" name="Diagram 8"/>
          <p:cNvGraphicFramePr/>
          <p:nvPr>
            <p:extLst/>
          </p:nvPr>
        </p:nvGraphicFramePr>
        <p:xfrm>
          <a:off x="2802188" y="1513117"/>
          <a:ext cx="8862940" cy="260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109974" y="4690336"/>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Relevant Initiatives</a:t>
            </a:r>
            <a:endParaRPr lang="en-ZA" sz="1400" dirty="0">
              <a:solidFill>
                <a:srgbClr val="FFFFFF"/>
              </a:solidFill>
            </a:endParaRPr>
          </a:p>
        </p:txBody>
      </p:sp>
      <p:sp>
        <p:nvSpPr>
          <p:cNvPr id="11" name="Rectangle 10"/>
          <p:cNvSpPr/>
          <p:nvPr/>
        </p:nvSpPr>
        <p:spPr>
          <a:xfrm>
            <a:off x="5688004" y="4703627"/>
            <a:ext cx="2929701" cy="33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dirty="0" smtClean="0">
                <a:solidFill>
                  <a:srgbClr val="FFFFFF"/>
                </a:solidFill>
              </a:rPr>
              <a:t>Communication &amp; Messaging</a:t>
            </a:r>
            <a:endParaRPr lang="en-ZA" sz="1400" dirty="0">
              <a:solidFill>
                <a:srgbClr val="FFFFFF"/>
              </a:solidFill>
            </a:endParaRPr>
          </a:p>
        </p:txBody>
      </p:sp>
      <p:grpSp>
        <p:nvGrpSpPr>
          <p:cNvPr id="12" name="Group 11"/>
          <p:cNvGrpSpPr/>
          <p:nvPr/>
        </p:nvGrpSpPr>
        <p:grpSpPr>
          <a:xfrm>
            <a:off x="4659951" y="4495554"/>
            <a:ext cx="1054100" cy="592138"/>
            <a:chOff x="800100" y="1273175"/>
            <a:chExt cx="4868863" cy="3275013"/>
          </a:xfrm>
          <a:solidFill>
            <a:srgbClr val="C00069"/>
          </a:solidFill>
        </p:grpSpPr>
        <p:sp>
          <p:nvSpPr>
            <p:cNvPr id="13" name="Freeform 5"/>
            <p:cNvSpPr>
              <a:spLocks/>
            </p:cNvSpPr>
            <p:nvPr/>
          </p:nvSpPr>
          <p:spPr bwMode="auto">
            <a:xfrm>
              <a:off x="800100" y="1273175"/>
              <a:ext cx="2838450" cy="2665413"/>
            </a:xfrm>
            <a:custGeom>
              <a:avLst/>
              <a:gdLst/>
              <a:ahLst/>
              <a:cxnLst>
                <a:cxn ang="0">
                  <a:pos x="513" y="569"/>
                </a:cxn>
                <a:cxn ang="0">
                  <a:pos x="385" y="690"/>
                </a:cxn>
                <a:cxn ang="0">
                  <a:pos x="340" y="669"/>
                </a:cxn>
                <a:cxn ang="0">
                  <a:pos x="354" y="546"/>
                </a:cxn>
                <a:cxn ang="0">
                  <a:pos x="454" y="0"/>
                </a:cxn>
                <a:cxn ang="0">
                  <a:pos x="755" y="166"/>
                </a:cxn>
                <a:cxn ang="0">
                  <a:pos x="490" y="441"/>
                </a:cxn>
                <a:cxn ang="0">
                  <a:pos x="513" y="569"/>
                </a:cxn>
              </a:cxnLst>
              <a:rect l="0" t="0" r="r" b="b"/>
              <a:pathLst>
                <a:path w="755" h="708">
                  <a:moveTo>
                    <a:pt x="513" y="569"/>
                  </a:moveTo>
                  <a:cubicBezTo>
                    <a:pt x="385" y="690"/>
                    <a:pt x="385" y="690"/>
                    <a:pt x="385" y="690"/>
                  </a:cubicBezTo>
                  <a:cubicBezTo>
                    <a:pt x="366" y="708"/>
                    <a:pt x="337" y="693"/>
                    <a:pt x="340" y="669"/>
                  </a:cubicBezTo>
                  <a:cubicBezTo>
                    <a:pt x="354" y="546"/>
                    <a:pt x="354" y="546"/>
                    <a:pt x="354" y="546"/>
                  </a:cubicBezTo>
                  <a:cubicBezTo>
                    <a:pt x="0" y="453"/>
                    <a:pt x="75" y="0"/>
                    <a:pt x="454" y="0"/>
                  </a:cubicBezTo>
                  <a:cubicBezTo>
                    <a:pt x="586" y="0"/>
                    <a:pt x="702" y="55"/>
                    <a:pt x="755" y="166"/>
                  </a:cubicBezTo>
                  <a:cubicBezTo>
                    <a:pt x="612" y="193"/>
                    <a:pt x="498" y="293"/>
                    <a:pt x="490" y="441"/>
                  </a:cubicBezTo>
                  <a:cubicBezTo>
                    <a:pt x="488" y="485"/>
                    <a:pt x="496" y="529"/>
                    <a:pt x="513" y="5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6"/>
            <p:cNvSpPr>
              <a:spLocks noEditPoints="1"/>
            </p:cNvSpPr>
            <p:nvPr/>
          </p:nvSpPr>
          <p:spPr bwMode="auto">
            <a:xfrm>
              <a:off x="2547938" y="1978025"/>
              <a:ext cx="3121025" cy="2570163"/>
            </a:xfrm>
            <a:custGeom>
              <a:avLst/>
              <a:gdLst/>
              <a:ahLst/>
              <a:cxnLst>
                <a:cxn ang="0">
                  <a:pos x="257" y="254"/>
                </a:cxn>
                <a:cxn ang="0">
                  <a:pos x="257" y="322"/>
                </a:cxn>
                <a:cxn ang="0">
                  <a:pos x="257" y="254"/>
                </a:cxn>
                <a:cxn ang="0">
                  <a:pos x="380" y="254"/>
                </a:cxn>
                <a:cxn ang="0">
                  <a:pos x="380" y="322"/>
                </a:cxn>
                <a:cxn ang="0">
                  <a:pos x="380" y="254"/>
                </a:cxn>
                <a:cxn ang="0">
                  <a:pos x="504" y="254"/>
                </a:cxn>
                <a:cxn ang="0">
                  <a:pos x="504" y="322"/>
                </a:cxn>
                <a:cxn ang="0">
                  <a:pos x="504" y="254"/>
                </a:cxn>
                <a:cxn ang="0">
                  <a:pos x="480" y="520"/>
                </a:cxn>
                <a:cxn ang="0">
                  <a:pos x="494" y="643"/>
                </a:cxn>
                <a:cxn ang="0">
                  <a:pos x="449" y="664"/>
                </a:cxn>
                <a:cxn ang="0">
                  <a:pos x="303" y="526"/>
                </a:cxn>
                <a:cxn ang="0">
                  <a:pos x="74" y="369"/>
                </a:cxn>
                <a:cxn ang="0">
                  <a:pos x="380" y="0"/>
                </a:cxn>
                <a:cxn ang="0">
                  <a:pos x="480" y="520"/>
                </a:cxn>
                <a:cxn ang="0">
                  <a:pos x="434" y="578"/>
                </a:cxn>
                <a:cxn ang="0">
                  <a:pos x="425" y="503"/>
                </a:cxn>
                <a:cxn ang="0">
                  <a:pos x="425" y="503"/>
                </a:cxn>
                <a:cxn ang="0">
                  <a:pos x="446" y="475"/>
                </a:cxn>
                <a:cxn ang="0">
                  <a:pos x="380" y="52"/>
                </a:cxn>
                <a:cxn ang="0">
                  <a:pos x="315" y="475"/>
                </a:cxn>
                <a:cxn ang="0">
                  <a:pos x="332" y="483"/>
                </a:cxn>
                <a:cxn ang="0">
                  <a:pos x="434" y="578"/>
                </a:cxn>
              </a:cxnLst>
              <a:rect l="0" t="0" r="r" b="b"/>
              <a:pathLst>
                <a:path w="830" h="683">
                  <a:moveTo>
                    <a:pt x="257" y="254"/>
                  </a:moveTo>
                  <a:cubicBezTo>
                    <a:pt x="302" y="254"/>
                    <a:pt x="302" y="322"/>
                    <a:pt x="257" y="322"/>
                  </a:cubicBezTo>
                  <a:cubicBezTo>
                    <a:pt x="212" y="322"/>
                    <a:pt x="212" y="254"/>
                    <a:pt x="257" y="254"/>
                  </a:cubicBezTo>
                  <a:close/>
                  <a:moveTo>
                    <a:pt x="380" y="254"/>
                  </a:moveTo>
                  <a:cubicBezTo>
                    <a:pt x="425" y="254"/>
                    <a:pt x="425" y="322"/>
                    <a:pt x="380" y="322"/>
                  </a:cubicBezTo>
                  <a:cubicBezTo>
                    <a:pt x="335" y="322"/>
                    <a:pt x="335" y="254"/>
                    <a:pt x="380" y="254"/>
                  </a:cubicBezTo>
                  <a:close/>
                  <a:moveTo>
                    <a:pt x="504" y="254"/>
                  </a:moveTo>
                  <a:cubicBezTo>
                    <a:pt x="549" y="254"/>
                    <a:pt x="549" y="322"/>
                    <a:pt x="504" y="322"/>
                  </a:cubicBezTo>
                  <a:cubicBezTo>
                    <a:pt x="458" y="322"/>
                    <a:pt x="458" y="254"/>
                    <a:pt x="504" y="254"/>
                  </a:cubicBezTo>
                  <a:close/>
                  <a:moveTo>
                    <a:pt x="480" y="520"/>
                  </a:moveTo>
                  <a:cubicBezTo>
                    <a:pt x="494" y="643"/>
                    <a:pt x="494" y="643"/>
                    <a:pt x="494" y="643"/>
                  </a:cubicBezTo>
                  <a:cubicBezTo>
                    <a:pt x="497" y="667"/>
                    <a:pt x="468" y="683"/>
                    <a:pt x="449" y="664"/>
                  </a:cubicBezTo>
                  <a:cubicBezTo>
                    <a:pt x="303" y="526"/>
                    <a:pt x="303" y="526"/>
                    <a:pt x="303" y="526"/>
                  </a:cubicBezTo>
                  <a:cubicBezTo>
                    <a:pt x="186" y="513"/>
                    <a:pt x="109" y="449"/>
                    <a:pt x="74" y="369"/>
                  </a:cubicBezTo>
                  <a:cubicBezTo>
                    <a:pt x="0" y="200"/>
                    <a:pt x="122" y="0"/>
                    <a:pt x="380" y="0"/>
                  </a:cubicBezTo>
                  <a:cubicBezTo>
                    <a:pt x="760" y="0"/>
                    <a:pt x="830" y="429"/>
                    <a:pt x="480" y="520"/>
                  </a:cubicBezTo>
                  <a:close/>
                  <a:moveTo>
                    <a:pt x="434" y="578"/>
                  </a:moveTo>
                  <a:cubicBezTo>
                    <a:pt x="425" y="503"/>
                    <a:pt x="425" y="503"/>
                    <a:pt x="425" y="503"/>
                  </a:cubicBezTo>
                  <a:cubicBezTo>
                    <a:pt x="425" y="503"/>
                    <a:pt x="425" y="503"/>
                    <a:pt x="425" y="503"/>
                  </a:cubicBezTo>
                  <a:cubicBezTo>
                    <a:pt x="423" y="490"/>
                    <a:pt x="432" y="478"/>
                    <a:pt x="446" y="475"/>
                  </a:cubicBezTo>
                  <a:cubicBezTo>
                    <a:pt x="760" y="410"/>
                    <a:pt x="706" y="52"/>
                    <a:pt x="380" y="52"/>
                  </a:cubicBezTo>
                  <a:cubicBezTo>
                    <a:pt x="19" y="52"/>
                    <a:pt x="31" y="455"/>
                    <a:pt x="315" y="475"/>
                  </a:cubicBezTo>
                  <a:cubicBezTo>
                    <a:pt x="321" y="476"/>
                    <a:pt x="327" y="478"/>
                    <a:pt x="332" y="483"/>
                  </a:cubicBezTo>
                  <a:cubicBezTo>
                    <a:pt x="434" y="578"/>
                    <a:pt x="434" y="578"/>
                    <a:pt x="434" y="5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grpSp>
        <p:nvGrpSpPr>
          <p:cNvPr id="15" name="noun_project_0826.eps"/>
          <p:cNvGrpSpPr>
            <a:grpSpLocks/>
          </p:cNvGrpSpPr>
          <p:nvPr/>
        </p:nvGrpSpPr>
        <p:grpSpPr bwMode="auto">
          <a:xfrm>
            <a:off x="463582" y="4404592"/>
            <a:ext cx="671793" cy="694566"/>
            <a:chOff x="4044" y="2501"/>
            <a:chExt cx="290" cy="364"/>
          </a:xfrm>
          <a:solidFill>
            <a:srgbClr val="C00069"/>
          </a:solidFill>
        </p:grpSpPr>
        <p:sp>
          <p:nvSpPr>
            <p:cNvPr id="16" name="Freeform 280"/>
            <p:cNvSpPr>
              <a:spLocks/>
            </p:cNvSpPr>
            <p:nvPr/>
          </p:nvSpPr>
          <p:spPr bwMode="auto">
            <a:xfrm>
              <a:off x="4161" y="2605"/>
              <a:ext cx="54" cy="54"/>
            </a:xfrm>
            <a:custGeom>
              <a:avLst/>
              <a:gdLst>
                <a:gd name="T0" fmla="*/ 3 w 486"/>
                <a:gd name="T1" fmla="*/ 0 h 485"/>
                <a:gd name="T2" fmla="*/ 4 w 486"/>
                <a:gd name="T3" fmla="*/ 0 h 485"/>
                <a:gd name="T4" fmla="*/ 4 w 486"/>
                <a:gd name="T5" fmla="*/ 0 h 485"/>
                <a:gd name="T6" fmla="*/ 4 w 486"/>
                <a:gd name="T7" fmla="*/ 0 h 485"/>
                <a:gd name="T8" fmla="*/ 5 w 486"/>
                <a:gd name="T9" fmla="*/ 1 h 485"/>
                <a:gd name="T10" fmla="*/ 5 w 486"/>
                <a:gd name="T11" fmla="*/ 1 h 485"/>
                <a:gd name="T12" fmla="*/ 5 w 486"/>
                <a:gd name="T13" fmla="*/ 1 h 485"/>
                <a:gd name="T14" fmla="*/ 6 w 486"/>
                <a:gd name="T15" fmla="*/ 2 h 485"/>
                <a:gd name="T16" fmla="*/ 6 w 486"/>
                <a:gd name="T17" fmla="*/ 2 h 485"/>
                <a:gd name="T18" fmla="*/ 6 w 486"/>
                <a:gd name="T19" fmla="*/ 2 h 485"/>
                <a:gd name="T20" fmla="*/ 6 w 486"/>
                <a:gd name="T21" fmla="*/ 3 h 485"/>
                <a:gd name="T22" fmla="*/ 6 w 486"/>
                <a:gd name="T23" fmla="*/ 3 h 485"/>
                <a:gd name="T24" fmla="*/ 6 w 486"/>
                <a:gd name="T25" fmla="*/ 4 h 485"/>
                <a:gd name="T26" fmla="*/ 6 w 486"/>
                <a:gd name="T27" fmla="*/ 4 h 485"/>
                <a:gd name="T28" fmla="*/ 6 w 486"/>
                <a:gd name="T29" fmla="*/ 5 h 485"/>
                <a:gd name="T30" fmla="*/ 5 w 486"/>
                <a:gd name="T31" fmla="*/ 5 h 485"/>
                <a:gd name="T32" fmla="*/ 5 w 486"/>
                <a:gd name="T33" fmla="*/ 5 h 485"/>
                <a:gd name="T34" fmla="*/ 5 w 486"/>
                <a:gd name="T35" fmla="*/ 6 h 485"/>
                <a:gd name="T36" fmla="*/ 4 w 486"/>
                <a:gd name="T37" fmla="*/ 6 h 485"/>
                <a:gd name="T38" fmla="*/ 4 w 486"/>
                <a:gd name="T39" fmla="*/ 6 h 485"/>
                <a:gd name="T40" fmla="*/ 3 w 486"/>
                <a:gd name="T41" fmla="*/ 6 h 485"/>
                <a:gd name="T42" fmla="*/ 3 w 486"/>
                <a:gd name="T43" fmla="*/ 6 h 485"/>
                <a:gd name="T44" fmla="*/ 3 w 486"/>
                <a:gd name="T45" fmla="*/ 6 h 485"/>
                <a:gd name="T46" fmla="*/ 2 w 486"/>
                <a:gd name="T47" fmla="*/ 6 h 485"/>
                <a:gd name="T48" fmla="*/ 2 w 486"/>
                <a:gd name="T49" fmla="*/ 6 h 485"/>
                <a:gd name="T50" fmla="*/ 1 w 486"/>
                <a:gd name="T51" fmla="*/ 6 h 485"/>
                <a:gd name="T52" fmla="*/ 1 w 486"/>
                <a:gd name="T53" fmla="*/ 5 h 485"/>
                <a:gd name="T54" fmla="*/ 1 w 486"/>
                <a:gd name="T55" fmla="*/ 5 h 485"/>
                <a:gd name="T56" fmla="*/ 0 w 486"/>
                <a:gd name="T57" fmla="*/ 5 h 485"/>
                <a:gd name="T58" fmla="*/ 0 w 486"/>
                <a:gd name="T59" fmla="*/ 4 h 485"/>
                <a:gd name="T60" fmla="*/ 0 w 486"/>
                <a:gd name="T61" fmla="*/ 4 h 485"/>
                <a:gd name="T62" fmla="*/ 0 w 486"/>
                <a:gd name="T63" fmla="*/ 3 h 485"/>
                <a:gd name="T64" fmla="*/ 0 w 486"/>
                <a:gd name="T65" fmla="*/ 3 h 485"/>
                <a:gd name="T66" fmla="*/ 0 w 486"/>
                <a:gd name="T67" fmla="*/ 3 h 485"/>
                <a:gd name="T68" fmla="*/ 0 w 486"/>
                <a:gd name="T69" fmla="*/ 2 h 485"/>
                <a:gd name="T70" fmla="*/ 0 w 486"/>
                <a:gd name="T71" fmla="*/ 2 h 485"/>
                <a:gd name="T72" fmla="*/ 0 w 486"/>
                <a:gd name="T73" fmla="*/ 1 h 485"/>
                <a:gd name="T74" fmla="*/ 1 w 486"/>
                <a:gd name="T75" fmla="*/ 1 h 485"/>
                <a:gd name="T76" fmla="*/ 1 w 486"/>
                <a:gd name="T77" fmla="*/ 1 h 485"/>
                <a:gd name="T78" fmla="*/ 1 w 486"/>
                <a:gd name="T79" fmla="*/ 0 h 485"/>
                <a:gd name="T80" fmla="*/ 2 w 486"/>
                <a:gd name="T81" fmla="*/ 0 h 485"/>
                <a:gd name="T82" fmla="*/ 2 w 486"/>
                <a:gd name="T83" fmla="*/ 0 h 485"/>
                <a:gd name="T84" fmla="*/ 3 w 486"/>
                <a:gd name="T85" fmla="*/ 0 h 485"/>
                <a:gd name="T86" fmla="*/ 3 w 486"/>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6"/>
                <a:gd name="T133" fmla="*/ 0 h 485"/>
                <a:gd name="T134" fmla="*/ 486 w 486"/>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6" h="485">
                  <a:moveTo>
                    <a:pt x="247" y="0"/>
                  </a:moveTo>
                  <a:lnTo>
                    <a:pt x="285" y="3"/>
                  </a:lnTo>
                  <a:lnTo>
                    <a:pt x="322" y="12"/>
                  </a:lnTo>
                  <a:lnTo>
                    <a:pt x="356" y="27"/>
                  </a:lnTo>
                  <a:lnTo>
                    <a:pt x="387" y="46"/>
                  </a:lnTo>
                  <a:lnTo>
                    <a:pt x="416" y="70"/>
                  </a:lnTo>
                  <a:lnTo>
                    <a:pt x="439" y="98"/>
                  </a:lnTo>
                  <a:lnTo>
                    <a:pt x="459" y="129"/>
                  </a:lnTo>
                  <a:lnTo>
                    <a:pt x="474" y="163"/>
                  </a:lnTo>
                  <a:lnTo>
                    <a:pt x="483" y="200"/>
                  </a:lnTo>
                  <a:lnTo>
                    <a:pt x="486" y="238"/>
                  </a:lnTo>
                  <a:lnTo>
                    <a:pt x="483" y="276"/>
                  </a:lnTo>
                  <a:lnTo>
                    <a:pt x="476" y="310"/>
                  </a:lnTo>
                  <a:lnTo>
                    <a:pt x="464" y="343"/>
                  </a:lnTo>
                  <a:lnTo>
                    <a:pt x="447" y="374"/>
                  </a:lnTo>
                  <a:lnTo>
                    <a:pt x="427" y="401"/>
                  </a:lnTo>
                  <a:lnTo>
                    <a:pt x="403" y="426"/>
                  </a:lnTo>
                  <a:lnTo>
                    <a:pt x="377" y="446"/>
                  </a:lnTo>
                  <a:lnTo>
                    <a:pt x="347" y="462"/>
                  </a:lnTo>
                  <a:lnTo>
                    <a:pt x="316" y="475"/>
                  </a:lnTo>
                  <a:lnTo>
                    <a:pt x="282" y="482"/>
                  </a:lnTo>
                  <a:lnTo>
                    <a:pt x="247" y="485"/>
                  </a:lnTo>
                  <a:lnTo>
                    <a:pt x="210" y="482"/>
                  </a:lnTo>
                  <a:lnTo>
                    <a:pt x="175" y="475"/>
                  </a:lnTo>
                  <a:lnTo>
                    <a:pt x="142" y="462"/>
                  </a:lnTo>
                  <a:lnTo>
                    <a:pt x="111" y="446"/>
                  </a:lnTo>
                  <a:lnTo>
                    <a:pt x="84" y="426"/>
                  </a:lnTo>
                  <a:lnTo>
                    <a:pt x="60" y="401"/>
                  </a:lnTo>
                  <a:lnTo>
                    <a:pt x="40" y="374"/>
                  </a:lnTo>
                  <a:lnTo>
                    <a:pt x="22" y="343"/>
                  </a:lnTo>
                  <a:lnTo>
                    <a:pt x="10" y="310"/>
                  </a:lnTo>
                  <a:lnTo>
                    <a:pt x="3" y="276"/>
                  </a:lnTo>
                  <a:lnTo>
                    <a:pt x="0" y="238"/>
                  </a:lnTo>
                  <a:lnTo>
                    <a:pt x="3" y="203"/>
                  </a:lnTo>
                  <a:lnTo>
                    <a:pt x="10" y="170"/>
                  </a:lnTo>
                  <a:lnTo>
                    <a:pt x="22" y="138"/>
                  </a:lnTo>
                  <a:lnTo>
                    <a:pt x="40" y="108"/>
                  </a:lnTo>
                  <a:lnTo>
                    <a:pt x="60" y="82"/>
                  </a:lnTo>
                  <a:lnTo>
                    <a:pt x="84" y="58"/>
                  </a:lnTo>
                  <a:lnTo>
                    <a:pt x="111" y="38"/>
                  </a:lnTo>
                  <a:lnTo>
                    <a:pt x="142" y="22"/>
                  </a:lnTo>
                  <a:lnTo>
                    <a:pt x="175" y="10"/>
                  </a:lnTo>
                  <a:lnTo>
                    <a:pt x="210" y="2"/>
                  </a:lnTo>
                  <a:lnTo>
                    <a:pt x="24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7" name="Freeform 281"/>
            <p:cNvSpPr>
              <a:spLocks noEditPoints="1"/>
            </p:cNvSpPr>
            <p:nvPr/>
          </p:nvSpPr>
          <p:spPr bwMode="auto">
            <a:xfrm>
              <a:off x="4095" y="2589"/>
              <a:ext cx="168" cy="276"/>
            </a:xfrm>
            <a:custGeom>
              <a:avLst/>
              <a:gdLst>
                <a:gd name="T0" fmla="*/ 6 w 1514"/>
                <a:gd name="T1" fmla="*/ 25 h 2489"/>
                <a:gd name="T2" fmla="*/ 6 w 1514"/>
                <a:gd name="T3" fmla="*/ 25 h 2489"/>
                <a:gd name="T4" fmla="*/ 5 w 1514"/>
                <a:gd name="T5" fmla="*/ 25 h 2489"/>
                <a:gd name="T6" fmla="*/ 5 w 1514"/>
                <a:gd name="T7" fmla="*/ 24 h 2489"/>
                <a:gd name="T8" fmla="*/ 17 w 1514"/>
                <a:gd name="T9" fmla="*/ 0 h 2489"/>
                <a:gd name="T10" fmla="*/ 18 w 1514"/>
                <a:gd name="T11" fmla="*/ 1 h 2489"/>
                <a:gd name="T12" fmla="*/ 19 w 1514"/>
                <a:gd name="T13" fmla="*/ 2 h 2489"/>
                <a:gd name="T14" fmla="*/ 16 w 1514"/>
                <a:gd name="T15" fmla="*/ 9 h 2489"/>
                <a:gd name="T16" fmla="*/ 18 w 1514"/>
                <a:gd name="T17" fmla="*/ 22 h 2489"/>
                <a:gd name="T18" fmla="*/ 18 w 1514"/>
                <a:gd name="T19" fmla="*/ 23 h 2489"/>
                <a:gd name="T20" fmla="*/ 14 w 1514"/>
                <a:gd name="T21" fmla="*/ 24 h 2489"/>
                <a:gd name="T22" fmla="*/ 14 w 1514"/>
                <a:gd name="T23" fmla="*/ 26 h 2489"/>
                <a:gd name="T24" fmla="*/ 14 w 1514"/>
                <a:gd name="T25" fmla="*/ 28 h 2489"/>
                <a:gd name="T26" fmla="*/ 14 w 1514"/>
                <a:gd name="T27" fmla="*/ 29 h 2489"/>
                <a:gd name="T28" fmla="*/ 14 w 1514"/>
                <a:gd name="T29" fmla="*/ 30 h 2489"/>
                <a:gd name="T30" fmla="*/ 14 w 1514"/>
                <a:gd name="T31" fmla="*/ 30 h 2489"/>
                <a:gd name="T32" fmla="*/ 13 w 1514"/>
                <a:gd name="T33" fmla="*/ 31 h 2489"/>
                <a:gd name="T34" fmla="*/ 12 w 1514"/>
                <a:gd name="T35" fmla="*/ 31 h 2489"/>
                <a:gd name="T36" fmla="*/ 11 w 1514"/>
                <a:gd name="T37" fmla="*/ 30 h 2489"/>
                <a:gd name="T38" fmla="*/ 10 w 1514"/>
                <a:gd name="T39" fmla="*/ 29 h 2489"/>
                <a:gd name="T40" fmla="*/ 10 w 1514"/>
                <a:gd name="T41" fmla="*/ 26 h 2489"/>
                <a:gd name="T42" fmla="*/ 10 w 1514"/>
                <a:gd name="T43" fmla="*/ 23 h 2489"/>
                <a:gd name="T44" fmla="*/ 10 w 1514"/>
                <a:gd name="T45" fmla="*/ 29 h 2489"/>
                <a:gd name="T46" fmla="*/ 9 w 1514"/>
                <a:gd name="T47" fmla="*/ 30 h 2489"/>
                <a:gd name="T48" fmla="*/ 9 w 1514"/>
                <a:gd name="T49" fmla="*/ 30 h 2489"/>
                <a:gd name="T50" fmla="*/ 8 w 1514"/>
                <a:gd name="T51" fmla="*/ 31 h 2489"/>
                <a:gd name="T52" fmla="*/ 7 w 1514"/>
                <a:gd name="T53" fmla="*/ 30 h 2489"/>
                <a:gd name="T54" fmla="*/ 7 w 1514"/>
                <a:gd name="T55" fmla="*/ 30 h 2489"/>
                <a:gd name="T56" fmla="*/ 6 w 1514"/>
                <a:gd name="T57" fmla="*/ 30 h 2489"/>
                <a:gd name="T58" fmla="*/ 4 w 1514"/>
                <a:gd name="T59" fmla="*/ 29 h 2489"/>
                <a:gd name="T60" fmla="*/ 3 w 1514"/>
                <a:gd name="T61" fmla="*/ 28 h 2489"/>
                <a:gd name="T62" fmla="*/ 1 w 1514"/>
                <a:gd name="T63" fmla="*/ 27 h 2489"/>
                <a:gd name="T64" fmla="*/ 0 w 1514"/>
                <a:gd name="T65" fmla="*/ 26 h 2489"/>
                <a:gd name="T66" fmla="*/ 0 w 1514"/>
                <a:gd name="T67" fmla="*/ 25 h 2489"/>
                <a:gd name="T68" fmla="*/ 0 w 1514"/>
                <a:gd name="T69" fmla="*/ 25 h 2489"/>
                <a:gd name="T70" fmla="*/ 1 w 1514"/>
                <a:gd name="T71" fmla="*/ 24 h 2489"/>
                <a:gd name="T72" fmla="*/ 1 w 1514"/>
                <a:gd name="T73" fmla="*/ 24 h 2489"/>
                <a:gd name="T74" fmla="*/ 2 w 1514"/>
                <a:gd name="T75" fmla="*/ 24 h 2489"/>
                <a:gd name="T76" fmla="*/ 6 w 1514"/>
                <a:gd name="T77" fmla="*/ 23 h 2489"/>
                <a:gd name="T78" fmla="*/ 3 w 1514"/>
                <a:gd name="T79" fmla="*/ 23 h 2489"/>
                <a:gd name="T80" fmla="*/ 7 w 1514"/>
                <a:gd name="T81" fmla="*/ 15 h 2489"/>
                <a:gd name="T82" fmla="*/ 4 w 1514"/>
                <a:gd name="T83" fmla="*/ 9 h 2489"/>
                <a:gd name="T84" fmla="*/ 4 w 1514"/>
                <a:gd name="T85" fmla="*/ 7 h 2489"/>
                <a:gd name="T86" fmla="*/ 3 w 1514"/>
                <a:gd name="T87" fmla="*/ 6 h 2489"/>
                <a:gd name="T88" fmla="*/ 3 w 1514"/>
                <a:gd name="T89" fmla="*/ 4 h 2489"/>
                <a:gd name="T90" fmla="*/ 2 w 1514"/>
                <a:gd name="T91" fmla="*/ 3 h 2489"/>
                <a:gd name="T92" fmla="*/ 2 w 1514"/>
                <a:gd name="T93" fmla="*/ 2 h 2489"/>
                <a:gd name="T94" fmla="*/ 2 w 1514"/>
                <a:gd name="T95" fmla="*/ 1 h 2489"/>
                <a:gd name="T96" fmla="*/ 3 w 1514"/>
                <a:gd name="T97" fmla="*/ 0 h 2489"/>
                <a:gd name="T98" fmla="*/ 4 w 1514"/>
                <a:gd name="T99" fmla="*/ 0 h 2489"/>
                <a:gd name="T100" fmla="*/ 5 w 1514"/>
                <a:gd name="T101" fmla="*/ 1 h 2489"/>
                <a:gd name="T102" fmla="*/ 13 w 1514"/>
                <a:gd name="T103" fmla="*/ 8 h 2489"/>
                <a:gd name="T104" fmla="*/ 16 w 1514"/>
                <a:gd name="T105" fmla="*/ 1 h 2489"/>
                <a:gd name="T106" fmla="*/ 16 w 1514"/>
                <a:gd name="T107" fmla="*/ 0 h 2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14"/>
                <a:gd name="T163" fmla="*/ 0 h 2489"/>
                <a:gd name="T164" fmla="*/ 1514 w 1514"/>
                <a:gd name="T165" fmla="*/ 2489 h 2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14" h="2489">
                  <a:moveTo>
                    <a:pt x="479" y="1943"/>
                  </a:moveTo>
                  <a:lnTo>
                    <a:pt x="479" y="1968"/>
                  </a:lnTo>
                  <a:lnTo>
                    <a:pt x="479" y="1994"/>
                  </a:lnTo>
                  <a:lnTo>
                    <a:pt x="479" y="2019"/>
                  </a:lnTo>
                  <a:lnTo>
                    <a:pt x="479" y="2040"/>
                  </a:lnTo>
                  <a:lnTo>
                    <a:pt x="479" y="2057"/>
                  </a:lnTo>
                  <a:lnTo>
                    <a:pt x="469" y="2050"/>
                  </a:lnTo>
                  <a:lnTo>
                    <a:pt x="456" y="2041"/>
                  </a:lnTo>
                  <a:lnTo>
                    <a:pt x="440" y="2032"/>
                  </a:lnTo>
                  <a:lnTo>
                    <a:pt x="424" y="2022"/>
                  </a:lnTo>
                  <a:lnTo>
                    <a:pt x="409" y="2013"/>
                  </a:lnTo>
                  <a:lnTo>
                    <a:pt x="417" y="2000"/>
                  </a:lnTo>
                  <a:lnTo>
                    <a:pt x="428" y="1984"/>
                  </a:lnTo>
                  <a:lnTo>
                    <a:pt x="442" y="1970"/>
                  </a:lnTo>
                  <a:lnTo>
                    <a:pt x="459" y="1956"/>
                  </a:lnTo>
                  <a:lnTo>
                    <a:pt x="479" y="1943"/>
                  </a:lnTo>
                  <a:close/>
                  <a:moveTo>
                    <a:pt x="1377" y="0"/>
                  </a:moveTo>
                  <a:lnTo>
                    <a:pt x="1401" y="1"/>
                  </a:lnTo>
                  <a:lnTo>
                    <a:pt x="1428" y="9"/>
                  </a:lnTo>
                  <a:lnTo>
                    <a:pt x="1453" y="19"/>
                  </a:lnTo>
                  <a:lnTo>
                    <a:pt x="1475" y="32"/>
                  </a:lnTo>
                  <a:lnTo>
                    <a:pt x="1491" y="47"/>
                  </a:lnTo>
                  <a:lnTo>
                    <a:pt x="1503" y="65"/>
                  </a:lnTo>
                  <a:lnTo>
                    <a:pt x="1511" y="86"/>
                  </a:lnTo>
                  <a:lnTo>
                    <a:pt x="1514" y="111"/>
                  </a:lnTo>
                  <a:lnTo>
                    <a:pt x="1512" y="137"/>
                  </a:lnTo>
                  <a:lnTo>
                    <a:pt x="1507" y="169"/>
                  </a:lnTo>
                  <a:lnTo>
                    <a:pt x="1496" y="202"/>
                  </a:lnTo>
                  <a:lnTo>
                    <a:pt x="1333" y="698"/>
                  </a:lnTo>
                  <a:lnTo>
                    <a:pt x="1333" y="702"/>
                  </a:lnTo>
                  <a:lnTo>
                    <a:pt x="1332" y="707"/>
                  </a:lnTo>
                  <a:lnTo>
                    <a:pt x="1154" y="1200"/>
                  </a:lnTo>
                  <a:lnTo>
                    <a:pt x="1470" y="1815"/>
                  </a:lnTo>
                  <a:lnTo>
                    <a:pt x="1473" y="1823"/>
                  </a:lnTo>
                  <a:lnTo>
                    <a:pt x="1473" y="1832"/>
                  </a:lnTo>
                  <a:lnTo>
                    <a:pt x="1470" y="1840"/>
                  </a:lnTo>
                  <a:lnTo>
                    <a:pt x="1464" y="1847"/>
                  </a:lnTo>
                  <a:lnTo>
                    <a:pt x="1456" y="1851"/>
                  </a:lnTo>
                  <a:lnTo>
                    <a:pt x="1447" y="1853"/>
                  </a:lnTo>
                  <a:lnTo>
                    <a:pt x="1174" y="1852"/>
                  </a:lnTo>
                  <a:lnTo>
                    <a:pt x="1174" y="1895"/>
                  </a:lnTo>
                  <a:lnTo>
                    <a:pt x="1174" y="1939"/>
                  </a:lnTo>
                  <a:lnTo>
                    <a:pt x="1174" y="1983"/>
                  </a:lnTo>
                  <a:lnTo>
                    <a:pt x="1174" y="2028"/>
                  </a:lnTo>
                  <a:lnTo>
                    <a:pt x="1174" y="2072"/>
                  </a:lnTo>
                  <a:lnTo>
                    <a:pt x="1174" y="2115"/>
                  </a:lnTo>
                  <a:lnTo>
                    <a:pt x="1173" y="2156"/>
                  </a:lnTo>
                  <a:lnTo>
                    <a:pt x="1173" y="2194"/>
                  </a:lnTo>
                  <a:lnTo>
                    <a:pt x="1173" y="2229"/>
                  </a:lnTo>
                  <a:lnTo>
                    <a:pt x="1173" y="2261"/>
                  </a:lnTo>
                  <a:lnTo>
                    <a:pt x="1173" y="2287"/>
                  </a:lnTo>
                  <a:lnTo>
                    <a:pt x="1173" y="2310"/>
                  </a:lnTo>
                  <a:lnTo>
                    <a:pt x="1173" y="2326"/>
                  </a:lnTo>
                  <a:lnTo>
                    <a:pt x="1173" y="2336"/>
                  </a:lnTo>
                  <a:lnTo>
                    <a:pt x="1173" y="2340"/>
                  </a:lnTo>
                  <a:lnTo>
                    <a:pt x="1171" y="2369"/>
                  </a:lnTo>
                  <a:lnTo>
                    <a:pt x="1166" y="2394"/>
                  </a:lnTo>
                  <a:lnTo>
                    <a:pt x="1159" y="2416"/>
                  </a:lnTo>
                  <a:lnTo>
                    <a:pt x="1149" y="2434"/>
                  </a:lnTo>
                  <a:lnTo>
                    <a:pt x="1136" y="2448"/>
                  </a:lnTo>
                  <a:lnTo>
                    <a:pt x="1122" y="2461"/>
                  </a:lnTo>
                  <a:lnTo>
                    <a:pt x="1108" y="2470"/>
                  </a:lnTo>
                  <a:lnTo>
                    <a:pt x="1093" y="2477"/>
                  </a:lnTo>
                  <a:lnTo>
                    <a:pt x="1077" y="2482"/>
                  </a:lnTo>
                  <a:lnTo>
                    <a:pt x="1062" y="2485"/>
                  </a:lnTo>
                  <a:lnTo>
                    <a:pt x="1048" y="2487"/>
                  </a:lnTo>
                  <a:lnTo>
                    <a:pt x="1035" y="2489"/>
                  </a:lnTo>
                  <a:lnTo>
                    <a:pt x="1024" y="2489"/>
                  </a:lnTo>
                  <a:lnTo>
                    <a:pt x="1011" y="2488"/>
                  </a:lnTo>
                  <a:lnTo>
                    <a:pt x="994" y="2486"/>
                  </a:lnTo>
                  <a:lnTo>
                    <a:pt x="975" y="2482"/>
                  </a:lnTo>
                  <a:lnTo>
                    <a:pt x="955" y="2475"/>
                  </a:lnTo>
                  <a:lnTo>
                    <a:pt x="935" y="2464"/>
                  </a:lnTo>
                  <a:lnTo>
                    <a:pt x="919" y="2456"/>
                  </a:lnTo>
                  <a:lnTo>
                    <a:pt x="899" y="2445"/>
                  </a:lnTo>
                  <a:lnTo>
                    <a:pt x="876" y="2433"/>
                  </a:lnTo>
                  <a:lnTo>
                    <a:pt x="849" y="2419"/>
                  </a:lnTo>
                  <a:lnTo>
                    <a:pt x="820" y="2403"/>
                  </a:lnTo>
                  <a:lnTo>
                    <a:pt x="825" y="2380"/>
                  </a:lnTo>
                  <a:lnTo>
                    <a:pt x="827" y="2351"/>
                  </a:lnTo>
                  <a:lnTo>
                    <a:pt x="827" y="2075"/>
                  </a:lnTo>
                  <a:lnTo>
                    <a:pt x="843" y="2084"/>
                  </a:lnTo>
                  <a:lnTo>
                    <a:pt x="860" y="2093"/>
                  </a:lnTo>
                  <a:lnTo>
                    <a:pt x="876" y="2103"/>
                  </a:lnTo>
                  <a:lnTo>
                    <a:pt x="876" y="1851"/>
                  </a:lnTo>
                  <a:lnTo>
                    <a:pt x="799" y="1851"/>
                  </a:lnTo>
                  <a:lnTo>
                    <a:pt x="801" y="2351"/>
                  </a:lnTo>
                  <a:lnTo>
                    <a:pt x="799" y="2373"/>
                  </a:lnTo>
                  <a:lnTo>
                    <a:pt x="796" y="2391"/>
                  </a:lnTo>
                  <a:lnTo>
                    <a:pt x="787" y="2413"/>
                  </a:lnTo>
                  <a:lnTo>
                    <a:pt x="776" y="2430"/>
                  </a:lnTo>
                  <a:lnTo>
                    <a:pt x="762" y="2445"/>
                  </a:lnTo>
                  <a:lnTo>
                    <a:pt x="748" y="2457"/>
                  </a:lnTo>
                  <a:lnTo>
                    <a:pt x="732" y="2466"/>
                  </a:lnTo>
                  <a:lnTo>
                    <a:pt x="715" y="2473"/>
                  </a:lnTo>
                  <a:lnTo>
                    <a:pt x="700" y="2478"/>
                  </a:lnTo>
                  <a:lnTo>
                    <a:pt x="685" y="2482"/>
                  </a:lnTo>
                  <a:lnTo>
                    <a:pt x="671" y="2484"/>
                  </a:lnTo>
                  <a:lnTo>
                    <a:pt x="659" y="2485"/>
                  </a:lnTo>
                  <a:lnTo>
                    <a:pt x="650" y="2485"/>
                  </a:lnTo>
                  <a:lnTo>
                    <a:pt x="635" y="2484"/>
                  </a:lnTo>
                  <a:lnTo>
                    <a:pt x="615" y="2482"/>
                  </a:lnTo>
                  <a:lnTo>
                    <a:pt x="593" y="2476"/>
                  </a:lnTo>
                  <a:lnTo>
                    <a:pt x="592" y="2475"/>
                  </a:lnTo>
                  <a:lnTo>
                    <a:pt x="587" y="2473"/>
                  </a:lnTo>
                  <a:lnTo>
                    <a:pt x="579" y="2470"/>
                  </a:lnTo>
                  <a:lnTo>
                    <a:pt x="571" y="2466"/>
                  </a:lnTo>
                  <a:lnTo>
                    <a:pt x="564" y="2462"/>
                  </a:lnTo>
                  <a:lnTo>
                    <a:pt x="558" y="2459"/>
                  </a:lnTo>
                  <a:lnTo>
                    <a:pt x="537" y="2447"/>
                  </a:lnTo>
                  <a:lnTo>
                    <a:pt x="512" y="2434"/>
                  </a:lnTo>
                  <a:lnTo>
                    <a:pt x="483" y="2419"/>
                  </a:lnTo>
                  <a:lnTo>
                    <a:pt x="453" y="2401"/>
                  </a:lnTo>
                  <a:lnTo>
                    <a:pt x="419" y="2384"/>
                  </a:lnTo>
                  <a:lnTo>
                    <a:pt x="384" y="2365"/>
                  </a:lnTo>
                  <a:lnTo>
                    <a:pt x="348" y="2345"/>
                  </a:lnTo>
                  <a:lnTo>
                    <a:pt x="312" y="2326"/>
                  </a:lnTo>
                  <a:lnTo>
                    <a:pt x="276" y="2307"/>
                  </a:lnTo>
                  <a:lnTo>
                    <a:pt x="240" y="2287"/>
                  </a:lnTo>
                  <a:lnTo>
                    <a:pt x="205" y="2268"/>
                  </a:lnTo>
                  <a:lnTo>
                    <a:pt x="174" y="2250"/>
                  </a:lnTo>
                  <a:lnTo>
                    <a:pt x="144" y="2234"/>
                  </a:lnTo>
                  <a:lnTo>
                    <a:pt x="116" y="2219"/>
                  </a:lnTo>
                  <a:lnTo>
                    <a:pt x="94" y="2207"/>
                  </a:lnTo>
                  <a:lnTo>
                    <a:pt x="75" y="2195"/>
                  </a:lnTo>
                  <a:lnTo>
                    <a:pt x="50" y="2179"/>
                  </a:lnTo>
                  <a:lnTo>
                    <a:pt x="31" y="2161"/>
                  </a:lnTo>
                  <a:lnTo>
                    <a:pt x="17" y="2142"/>
                  </a:lnTo>
                  <a:lnTo>
                    <a:pt x="8" y="2123"/>
                  </a:lnTo>
                  <a:lnTo>
                    <a:pt x="2" y="2104"/>
                  </a:lnTo>
                  <a:lnTo>
                    <a:pt x="0" y="2084"/>
                  </a:lnTo>
                  <a:lnTo>
                    <a:pt x="1" y="2065"/>
                  </a:lnTo>
                  <a:lnTo>
                    <a:pt x="3" y="2048"/>
                  </a:lnTo>
                  <a:lnTo>
                    <a:pt x="7" y="2031"/>
                  </a:lnTo>
                  <a:lnTo>
                    <a:pt x="12" y="2017"/>
                  </a:lnTo>
                  <a:lnTo>
                    <a:pt x="17" y="2005"/>
                  </a:lnTo>
                  <a:lnTo>
                    <a:pt x="22" y="1994"/>
                  </a:lnTo>
                  <a:lnTo>
                    <a:pt x="29" y="1985"/>
                  </a:lnTo>
                  <a:lnTo>
                    <a:pt x="36" y="1975"/>
                  </a:lnTo>
                  <a:lnTo>
                    <a:pt x="44" y="1964"/>
                  </a:lnTo>
                  <a:lnTo>
                    <a:pt x="55" y="1953"/>
                  </a:lnTo>
                  <a:lnTo>
                    <a:pt x="66" y="1942"/>
                  </a:lnTo>
                  <a:lnTo>
                    <a:pt x="81" y="1932"/>
                  </a:lnTo>
                  <a:lnTo>
                    <a:pt x="96" y="1924"/>
                  </a:lnTo>
                  <a:lnTo>
                    <a:pt x="113" y="1918"/>
                  </a:lnTo>
                  <a:lnTo>
                    <a:pt x="132" y="1915"/>
                  </a:lnTo>
                  <a:lnTo>
                    <a:pt x="152" y="1915"/>
                  </a:lnTo>
                  <a:lnTo>
                    <a:pt x="175" y="1918"/>
                  </a:lnTo>
                  <a:lnTo>
                    <a:pt x="199" y="1926"/>
                  </a:lnTo>
                  <a:lnTo>
                    <a:pt x="226" y="1939"/>
                  </a:lnTo>
                  <a:lnTo>
                    <a:pt x="506" y="2102"/>
                  </a:lnTo>
                  <a:lnTo>
                    <a:pt x="505" y="1855"/>
                  </a:lnTo>
                  <a:lnTo>
                    <a:pt x="243" y="1857"/>
                  </a:lnTo>
                  <a:lnTo>
                    <a:pt x="234" y="1855"/>
                  </a:lnTo>
                  <a:lnTo>
                    <a:pt x="227" y="1851"/>
                  </a:lnTo>
                  <a:lnTo>
                    <a:pt x="221" y="1845"/>
                  </a:lnTo>
                  <a:lnTo>
                    <a:pt x="218" y="1836"/>
                  </a:lnTo>
                  <a:lnTo>
                    <a:pt x="218" y="1827"/>
                  </a:lnTo>
                  <a:lnTo>
                    <a:pt x="220" y="1819"/>
                  </a:lnTo>
                  <a:lnTo>
                    <a:pt x="529" y="1208"/>
                  </a:lnTo>
                  <a:lnTo>
                    <a:pt x="352" y="722"/>
                  </a:lnTo>
                  <a:lnTo>
                    <a:pt x="351" y="717"/>
                  </a:lnTo>
                  <a:lnTo>
                    <a:pt x="351" y="714"/>
                  </a:lnTo>
                  <a:lnTo>
                    <a:pt x="344" y="696"/>
                  </a:lnTo>
                  <a:lnTo>
                    <a:pt x="337" y="675"/>
                  </a:lnTo>
                  <a:lnTo>
                    <a:pt x="329" y="649"/>
                  </a:lnTo>
                  <a:lnTo>
                    <a:pt x="320" y="621"/>
                  </a:lnTo>
                  <a:lnTo>
                    <a:pt x="310" y="590"/>
                  </a:lnTo>
                  <a:lnTo>
                    <a:pt x="298" y="558"/>
                  </a:lnTo>
                  <a:lnTo>
                    <a:pt x="288" y="525"/>
                  </a:lnTo>
                  <a:lnTo>
                    <a:pt x="276" y="490"/>
                  </a:lnTo>
                  <a:lnTo>
                    <a:pt x="265" y="455"/>
                  </a:lnTo>
                  <a:lnTo>
                    <a:pt x="253" y="421"/>
                  </a:lnTo>
                  <a:lnTo>
                    <a:pt x="242" y="387"/>
                  </a:lnTo>
                  <a:lnTo>
                    <a:pt x="232" y="354"/>
                  </a:lnTo>
                  <a:lnTo>
                    <a:pt x="222" y="325"/>
                  </a:lnTo>
                  <a:lnTo>
                    <a:pt x="213" y="296"/>
                  </a:lnTo>
                  <a:lnTo>
                    <a:pt x="204" y="271"/>
                  </a:lnTo>
                  <a:lnTo>
                    <a:pt x="197" y="249"/>
                  </a:lnTo>
                  <a:lnTo>
                    <a:pt x="191" y="231"/>
                  </a:lnTo>
                  <a:lnTo>
                    <a:pt x="187" y="218"/>
                  </a:lnTo>
                  <a:lnTo>
                    <a:pt x="184" y="209"/>
                  </a:lnTo>
                  <a:lnTo>
                    <a:pt x="183" y="206"/>
                  </a:lnTo>
                  <a:lnTo>
                    <a:pt x="173" y="172"/>
                  </a:lnTo>
                  <a:lnTo>
                    <a:pt x="168" y="141"/>
                  </a:lnTo>
                  <a:lnTo>
                    <a:pt x="166" y="114"/>
                  </a:lnTo>
                  <a:lnTo>
                    <a:pt x="169" y="90"/>
                  </a:lnTo>
                  <a:lnTo>
                    <a:pt x="177" y="69"/>
                  </a:lnTo>
                  <a:lnTo>
                    <a:pt x="188" y="50"/>
                  </a:lnTo>
                  <a:lnTo>
                    <a:pt x="204" y="35"/>
                  </a:lnTo>
                  <a:lnTo>
                    <a:pt x="226" y="23"/>
                  </a:lnTo>
                  <a:lnTo>
                    <a:pt x="251" y="13"/>
                  </a:lnTo>
                  <a:lnTo>
                    <a:pt x="278" y="5"/>
                  </a:lnTo>
                  <a:lnTo>
                    <a:pt x="303" y="3"/>
                  </a:lnTo>
                  <a:lnTo>
                    <a:pt x="326" y="6"/>
                  </a:lnTo>
                  <a:lnTo>
                    <a:pt x="346" y="15"/>
                  </a:lnTo>
                  <a:lnTo>
                    <a:pt x="366" y="27"/>
                  </a:lnTo>
                  <a:lnTo>
                    <a:pt x="384" y="44"/>
                  </a:lnTo>
                  <a:lnTo>
                    <a:pt x="400" y="67"/>
                  </a:lnTo>
                  <a:lnTo>
                    <a:pt x="414" y="94"/>
                  </a:lnTo>
                  <a:lnTo>
                    <a:pt x="426" y="127"/>
                  </a:lnTo>
                  <a:lnTo>
                    <a:pt x="610" y="684"/>
                  </a:lnTo>
                  <a:lnTo>
                    <a:pt x="1075" y="677"/>
                  </a:lnTo>
                  <a:lnTo>
                    <a:pt x="1074" y="673"/>
                  </a:lnTo>
                  <a:lnTo>
                    <a:pt x="1074" y="667"/>
                  </a:lnTo>
                  <a:lnTo>
                    <a:pt x="1075" y="663"/>
                  </a:lnTo>
                  <a:lnTo>
                    <a:pt x="1254" y="123"/>
                  </a:lnTo>
                  <a:lnTo>
                    <a:pt x="1266" y="90"/>
                  </a:lnTo>
                  <a:lnTo>
                    <a:pt x="1280" y="64"/>
                  </a:lnTo>
                  <a:lnTo>
                    <a:pt x="1296" y="41"/>
                  </a:lnTo>
                  <a:lnTo>
                    <a:pt x="1313" y="24"/>
                  </a:lnTo>
                  <a:lnTo>
                    <a:pt x="1333" y="11"/>
                  </a:lnTo>
                  <a:lnTo>
                    <a:pt x="1354" y="3"/>
                  </a:lnTo>
                  <a:lnTo>
                    <a:pt x="1377"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8" name="Freeform 282"/>
            <p:cNvSpPr>
              <a:spLocks/>
            </p:cNvSpPr>
            <p:nvPr/>
          </p:nvSpPr>
          <p:spPr bwMode="auto">
            <a:xfrm>
              <a:off x="4044" y="2501"/>
              <a:ext cx="107" cy="95"/>
            </a:xfrm>
            <a:custGeom>
              <a:avLst/>
              <a:gdLst>
                <a:gd name="T0" fmla="*/ 6 w 964"/>
                <a:gd name="T1" fmla="*/ 0 h 858"/>
                <a:gd name="T2" fmla="*/ 7 w 964"/>
                <a:gd name="T3" fmla="*/ 0 h 858"/>
                <a:gd name="T4" fmla="*/ 8 w 964"/>
                <a:gd name="T5" fmla="*/ 1 h 858"/>
                <a:gd name="T6" fmla="*/ 9 w 964"/>
                <a:gd name="T7" fmla="*/ 1 h 858"/>
                <a:gd name="T8" fmla="*/ 9 w 964"/>
                <a:gd name="T9" fmla="*/ 1 h 858"/>
                <a:gd name="T10" fmla="*/ 10 w 964"/>
                <a:gd name="T11" fmla="*/ 1 h 858"/>
                <a:gd name="T12" fmla="*/ 11 w 964"/>
                <a:gd name="T13" fmla="*/ 2 h 858"/>
                <a:gd name="T14" fmla="*/ 11 w 964"/>
                <a:gd name="T15" fmla="*/ 2 h 858"/>
                <a:gd name="T16" fmla="*/ 12 w 964"/>
                <a:gd name="T17" fmla="*/ 3 h 858"/>
                <a:gd name="T18" fmla="*/ 12 w 964"/>
                <a:gd name="T19" fmla="*/ 4 h 858"/>
                <a:gd name="T20" fmla="*/ 12 w 964"/>
                <a:gd name="T21" fmla="*/ 4 h 858"/>
                <a:gd name="T22" fmla="*/ 11 w 964"/>
                <a:gd name="T23" fmla="*/ 5 h 858"/>
                <a:gd name="T24" fmla="*/ 12 w 964"/>
                <a:gd name="T25" fmla="*/ 6 h 858"/>
                <a:gd name="T26" fmla="*/ 12 w 964"/>
                <a:gd name="T27" fmla="*/ 6 h 858"/>
                <a:gd name="T28" fmla="*/ 12 w 964"/>
                <a:gd name="T29" fmla="*/ 7 h 858"/>
                <a:gd name="T30" fmla="*/ 11 w 964"/>
                <a:gd name="T31" fmla="*/ 8 h 858"/>
                <a:gd name="T32" fmla="*/ 11 w 964"/>
                <a:gd name="T33" fmla="*/ 9 h 858"/>
                <a:gd name="T34" fmla="*/ 10 w 964"/>
                <a:gd name="T35" fmla="*/ 9 h 858"/>
                <a:gd name="T36" fmla="*/ 9 w 964"/>
                <a:gd name="T37" fmla="*/ 9 h 858"/>
                <a:gd name="T38" fmla="*/ 8 w 964"/>
                <a:gd name="T39" fmla="*/ 10 h 858"/>
                <a:gd name="T40" fmla="*/ 8 w 964"/>
                <a:gd name="T41" fmla="*/ 10 h 858"/>
                <a:gd name="T42" fmla="*/ 7 w 964"/>
                <a:gd name="T43" fmla="*/ 10 h 858"/>
                <a:gd name="T44" fmla="*/ 6 w 964"/>
                <a:gd name="T45" fmla="*/ 11 h 858"/>
                <a:gd name="T46" fmla="*/ 5 w 964"/>
                <a:gd name="T47" fmla="*/ 10 h 858"/>
                <a:gd name="T48" fmla="*/ 4 w 964"/>
                <a:gd name="T49" fmla="*/ 10 h 858"/>
                <a:gd name="T50" fmla="*/ 3 w 964"/>
                <a:gd name="T51" fmla="*/ 9 h 858"/>
                <a:gd name="T52" fmla="*/ 3 w 964"/>
                <a:gd name="T53" fmla="*/ 9 h 858"/>
                <a:gd name="T54" fmla="*/ 2 w 964"/>
                <a:gd name="T55" fmla="*/ 8 h 858"/>
                <a:gd name="T56" fmla="*/ 2 w 964"/>
                <a:gd name="T57" fmla="*/ 8 h 858"/>
                <a:gd name="T58" fmla="*/ 1 w 964"/>
                <a:gd name="T59" fmla="*/ 8 h 858"/>
                <a:gd name="T60" fmla="*/ 1 w 964"/>
                <a:gd name="T61" fmla="*/ 7 h 858"/>
                <a:gd name="T62" fmla="*/ 0 w 964"/>
                <a:gd name="T63" fmla="*/ 7 h 858"/>
                <a:gd name="T64" fmla="*/ 0 w 964"/>
                <a:gd name="T65" fmla="*/ 6 h 858"/>
                <a:gd name="T66" fmla="*/ 0 w 964"/>
                <a:gd name="T67" fmla="*/ 5 h 858"/>
                <a:gd name="T68" fmla="*/ 0 w 964"/>
                <a:gd name="T69" fmla="*/ 5 h 858"/>
                <a:gd name="T70" fmla="*/ 1 w 964"/>
                <a:gd name="T71" fmla="*/ 4 h 858"/>
                <a:gd name="T72" fmla="*/ 1 w 964"/>
                <a:gd name="T73" fmla="*/ 3 h 858"/>
                <a:gd name="T74" fmla="*/ 1 w 964"/>
                <a:gd name="T75" fmla="*/ 3 h 858"/>
                <a:gd name="T76" fmla="*/ 2 w 964"/>
                <a:gd name="T77" fmla="*/ 2 h 858"/>
                <a:gd name="T78" fmla="*/ 2 w 964"/>
                <a:gd name="T79" fmla="*/ 2 h 858"/>
                <a:gd name="T80" fmla="*/ 3 w 964"/>
                <a:gd name="T81" fmla="*/ 1 h 858"/>
                <a:gd name="T82" fmla="*/ 4 w 964"/>
                <a:gd name="T83" fmla="*/ 1 h 858"/>
                <a:gd name="T84" fmla="*/ 4 w 964"/>
                <a:gd name="T85" fmla="*/ 0 h 858"/>
                <a:gd name="T86" fmla="*/ 5 w 964"/>
                <a:gd name="T87" fmla="*/ 0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4"/>
                <a:gd name="T133" fmla="*/ 0 h 858"/>
                <a:gd name="T134" fmla="*/ 964 w 964"/>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4" h="858">
                  <a:moveTo>
                    <a:pt x="473" y="0"/>
                  </a:moveTo>
                  <a:lnTo>
                    <a:pt x="512" y="2"/>
                  </a:lnTo>
                  <a:lnTo>
                    <a:pt x="549" y="10"/>
                  </a:lnTo>
                  <a:lnTo>
                    <a:pt x="585" y="22"/>
                  </a:lnTo>
                  <a:lnTo>
                    <a:pt x="617" y="39"/>
                  </a:lnTo>
                  <a:lnTo>
                    <a:pt x="648" y="59"/>
                  </a:lnTo>
                  <a:lnTo>
                    <a:pt x="676" y="82"/>
                  </a:lnTo>
                  <a:lnTo>
                    <a:pt x="700" y="110"/>
                  </a:lnTo>
                  <a:lnTo>
                    <a:pt x="723" y="103"/>
                  </a:lnTo>
                  <a:lnTo>
                    <a:pt x="747" y="98"/>
                  </a:lnTo>
                  <a:lnTo>
                    <a:pt x="772" y="96"/>
                  </a:lnTo>
                  <a:lnTo>
                    <a:pt x="806" y="99"/>
                  </a:lnTo>
                  <a:lnTo>
                    <a:pt x="839" y="108"/>
                  </a:lnTo>
                  <a:lnTo>
                    <a:pt x="869" y="122"/>
                  </a:lnTo>
                  <a:lnTo>
                    <a:pt x="895" y="142"/>
                  </a:lnTo>
                  <a:lnTo>
                    <a:pt x="919" y="164"/>
                  </a:lnTo>
                  <a:lnTo>
                    <a:pt x="938" y="192"/>
                  </a:lnTo>
                  <a:lnTo>
                    <a:pt x="953" y="221"/>
                  </a:lnTo>
                  <a:lnTo>
                    <a:pt x="961" y="254"/>
                  </a:lnTo>
                  <a:lnTo>
                    <a:pt x="964" y="288"/>
                  </a:lnTo>
                  <a:lnTo>
                    <a:pt x="962" y="318"/>
                  </a:lnTo>
                  <a:lnTo>
                    <a:pt x="955" y="348"/>
                  </a:lnTo>
                  <a:lnTo>
                    <a:pt x="943" y="374"/>
                  </a:lnTo>
                  <a:lnTo>
                    <a:pt x="929" y="399"/>
                  </a:lnTo>
                  <a:lnTo>
                    <a:pt x="941" y="426"/>
                  </a:lnTo>
                  <a:lnTo>
                    <a:pt x="952" y="455"/>
                  </a:lnTo>
                  <a:lnTo>
                    <a:pt x="958" y="484"/>
                  </a:lnTo>
                  <a:lnTo>
                    <a:pt x="960" y="516"/>
                  </a:lnTo>
                  <a:lnTo>
                    <a:pt x="957" y="555"/>
                  </a:lnTo>
                  <a:lnTo>
                    <a:pt x="947" y="591"/>
                  </a:lnTo>
                  <a:lnTo>
                    <a:pt x="932" y="626"/>
                  </a:lnTo>
                  <a:lnTo>
                    <a:pt x="913" y="658"/>
                  </a:lnTo>
                  <a:lnTo>
                    <a:pt x="889" y="685"/>
                  </a:lnTo>
                  <a:lnTo>
                    <a:pt x="861" y="710"/>
                  </a:lnTo>
                  <a:lnTo>
                    <a:pt x="830" y="729"/>
                  </a:lnTo>
                  <a:lnTo>
                    <a:pt x="795" y="743"/>
                  </a:lnTo>
                  <a:lnTo>
                    <a:pt x="758" y="753"/>
                  </a:lnTo>
                  <a:lnTo>
                    <a:pt x="720" y="756"/>
                  </a:lnTo>
                  <a:lnTo>
                    <a:pt x="694" y="755"/>
                  </a:lnTo>
                  <a:lnTo>
                    <a:pt x="669" y="780"/>
                  </a:lnTo>
                  <a:lnTo>
                    <a:pt x="643" y="803"/>
                  </a:lnTo>
                  <a:lnTo>
                    <a:pt x="612" y="821"/>
                  </a:lnTo>
                  <a:lnTo>
                    <a:pt x="581" y="836"/>
                  </a:lnTo>
                  <a:lnTo>
                    <a:pt x="547" y="847"/>
                  </a:lnTo>
                  <a:lnTo>
                    <a:pt x="510" y="855"/>
                  </a:lnTo>
                  <a:lnTo>
                    <a:pt x="473" y="858"/>
                  </a:lnTo>
                  <a:lnTo>
                    <a:pt x="433" y="855"/>
                  </a:lnTo>
                  <a:lnTo>
                    <a:pt x="395" y="846"/>
                  </a:lnTo>
                  <a:lnTo>
                    <a:pt x="358" y="833"/>
                  </a:lnTo>
                  <a:lnTo>
                    <a:pt x="324" y="816"/>
                  </a:lnTo>
                  <a:lnTo>
                    <a:pt x="293" y="794"/>
                  </a:lnTo>
                  <a:lnTo>
                    <a:pt x="265" y="768"/>
                  </a:lnTo>
                  <a:lnTo>
                    <a:pt x="240" y="739"/>
                  </a:lnTo>
                  <a:lnTo>
                    <a:pt x="220" y="708"/>
                  </a:lnTo>
                  <a:lnTo>
                    <a:pt x="203" y="672"/>
                  </a:lnTo>
                  <a:lnTo>
                    <a:pt x="198" y="673"/>
                  </a:lnTo>
                  <a:lnTo>
                    <a:pt x="192" y="673"/>
                  </a:lnTo>
                  <a:lnTo>
                    <a:pt x="157" y="670"/>
                  </a:lnTo>
                  <a:lnTo>
                    <a:pt x="125" y="661"/>
                  </a:lnTo>
                  <a:lnTo>
                    <a:pt x="95" y="646"/>
                  </a:lnTo>
                  <a:lnTo>
                    <a:pt x="68" y="628"/>
                  </a:lnTo>
                  <a:lnTo>
                    <a:pt x="45" y="605"/>
                  </a:lnTo>
                  <a:lnTo>
                    <a:pt x="26" y="578"/>
                  </a:lnTo>
                  <a:lnTo>
                    <a:pt x="11" y="548"/>
                  </a:lnTo>
                  <a:lnTo>
                    <a:pt x="3" y="516"/>
                  </a:lnTo>
                  <a:lnTo>
                    <a:pt x="0" y="481"/>
                  </a:lnTo>
                  <a:lnTo>
                    <a:pt x="2" y="452"/>
                  </a:lnTo>
                  <a:lnTo>
                    <a:pt x="8" y="423"/>
                  </a:lnTo>
                  <a:lnTo>
                    <a:pt x="19" y="397"/>
                  </a:lnTo>
                  <a:lnTo>
                    <a:pt x="34" y="372"/>
                  </a:lnTo>
                  <a:lnTo>
                    <a:pt x="51" y="351"/>
                  </a:lnTo>
                  <a:lnTo>
                    <a:pt x="72" y="331"/>
                  </a:lnTo>
                  <a:lnTo>
                    <a:pt x="70" y="306"/>
                  </a:lnTo>
                  <a:lnTo>
                    <a:pt x="73" y="273"/>
                  </a:lnTo>
                  <a:lnTo>
                    <a:pt x="81" y="243"/>
                  </a:lnTo>
                  <a:lnTo>
                    <a:pt x="93" y="214"/>
                  </a:lnTo>
                  <a:lnTo>
                    <a:pt x="110" y="189"/>
                  </a:lnTo>
                  <a:lnTo>
                    <a:pt x="131" y="166"/>
                  </a:lnTo>
                  <a:lnTo>
                    <a:pt x="154" y="147"/>
                  </a:lnTo>
                  <a:lnTo>
                    <a:pt x="182" y="131"/>
                  </a:lnTo>
                  <a:lnTo>
                    <a:pt x="212" y="120"/>
                  </a:lnTo>
                  <a:lnTo>
                    <a:pt x="242" y="115"/>
                  </a:lnTo>
                  <a:lnTo>
                    <a:pt x="267" y="87"/>
                  </a:lnTo>
                  <a:lnTo>
                    <a:pt x="295" y="61"/>
                  </a:lnTo>
                  <a:lnTo>
                    <a:pt x="326" y="40"/>
                  </a:lnTo>
                  <a:lnTo>
                    <a:pt x="360" y="23"/>
                  </a:lnTo>
                  <a:lnTo>
                    <a:pt x="396" y="10"/>
                  </a:lnTo>
                  <a:lnTo>
                    <a:pt x="433" y="2"/>
                  </a:lnTo>
                  <a:lnTo>
                    <a:pt x="473" y="0"/>
                  </a:lnTo>
                  <a:close/>
                </a:path>
              </a:pathLst>
            </a:custGeom>
            <a:grpFill/>
            <a:ln w="0">
              <a:solidFill>
                <a:schemeClr val="bg1"/>
              </a:solidFill>
              <a:prstDash val="solid"/>
              <a:round/>
              <a:headEnd/>
              <a:tailEnd/>
            </a:ln>
          </p:spPr>
          <p:txBody>
            <a:bodyPr/>
            <a:lstStyle/>
            <a:p>
              <a:endParaRPr lang="en-ZA" dirty="0">
                <a:solidFill>
                  <a:srgbClr val="717171"/>
                </a:solidFill>
              </a:endParaRPr>
            </a:p>
          </p:txBody>
        </p:sp>
        <p:sp>
          <p:nvSpPr>
            <p:cNvPr id="19" name="Freeform 283"/>
            <p:cNvSpPr>
              <a:spLocks/>
            </p:cNvSpPr>
            <p:nvPr/>
          </p:nvSpPr>
          <p:spPr bwMode="auto">
            <a:xfrm>
              <a:off x="4226" y="2501"/>
              <a:ext cx="108" cy="95"/>
            </a:xfrm>
            <a:custGeom>
              <a:avLst/>
              <a:gdLst>
                <a:gd name="T0" fmla="*/ 7 w 965"/>
                <a:gd name="T1" fmla="*/ 0 h 857"/>
                <a:gd name="T2" fmla="*/ 8 w 965"/>
                <a:gd name="T3" fmla="*/ 0 h 857"/>
                <a:gd name="T4" fmla="*/ 8 w 965"/>
                <a:gd name="T5" fmla="*/ 1 h 857"/>
                <a:gd name="T6" fmla="*/ 9 w 965"/>
                <a:gd name="T7" fmla="*/ 1 h 857"/>
                <a:gd name="T8" fmla="*/ 10 w 965"/>
                <a:gd name="T9" fmla="*/ 2 h 857"/>
                <a:gd name="T10" fmla="*/ 10 w 965"/>
                <a:gd name="T11" fmla="*/ 2 h 857"/>
                <a:gd name="T12" fmla="*/ 11 w 965"/>
                <a:gd name="T13" fmla="*/ 3 h 857"/>
                <a:gd name="T14" fmla="*/ 11 w 965"/>
                <a:gd name="T15" fmla="*/ 3 h 857"/>
                <a:gd name="T16" fmla="*/ 11 w 965"/>
                <a:gd name="T17" fmla="*/ 4 h 857"/>
                <a:gd name="T18" fmla="*/ 12 w 965"/>
                <a:gd name="T19" fmla="*/ 5 h 857"/>
                <a:gd name="T20" fmla="*/ 12 w 965"/>
                <a:gd name="T21" fmla="*/ 5 h 857"/>
                <a:gd name="T22" fmla="*/ 12 w 965"/>
                <a:gd name="T23" fmla="*/ 6 h 857"/>
                <a:gd name="T24" fmla="*/ 12 w 965"/>
                <a:gd name="T25" fmla="*/ 7 h 857"/>
                <a:gd name="T26" fmla="*/ 12 w 965"/>
                <a:gd name="T27" fmla="*/ 7 h 857"/>
                <a:gd name="T28" fmla="*/ 11 w 965"/>
                <a:gd name="T29" fmla="*/ 8 h 857"/>
                <a:gd name="T30" fmla="*/ 10 w 965"/>
                <a:gd name="T31" fmla="*/ 8 h 857"/>
                <a:gd name="T32" fmla="*/ 10 w 965"/>
                <a:gd name="T33" fmla="*/ 8 h 857"/>
                <a:gd name="T34" fmla="*/ 9 w 965"/>
                <a:gd name="T35" fmla="*/ 9 h 857"/>
                <a:gd name="T36" fmla="*/ 9 w 965"/>
                <a:gd name="T37" fmla="*/ 9 h 857"/>
                <a:gd name="T38" fmla="*/ 8 w 965"/>
                <a:gd name="T39" fmla="*/ 10 h 857"/>
                <a:gd name="T40" fmla="*/ 7 w 965"/>
                <a:gd name="T41" fmla="*/ 10 h 857"/>
                <a:gd name="T42" fmla="*/ 6 w 965"/>
                <a:gd name="T43" fmla="*/ 11 h 857"/>
                <a:gd name="T44" fmla="*/ 5 w 965"/>
                <a:gd name="T45" fmla="*/ 10 h 857"/>
                <a:gd name="T46" fmla="*/ 4 w 965"/>
                <a:gd name="T47" fmla="*/ 10 h 857"/>
                <a:gd name="T48" fmla="*/ 4 w 965"/>
                <a:gd name="T49" fmla="*/ 10 h 857"/>
                <a:gd name="T50" fmla="*/ 3 w 965"/>
                <a:gd name="T51" fmla="*/ 9 h 857"/>
                <a:gd name="T52" fmla="*/ 2 w 965"/>
                <a:gd name="T53" fmla="*/ 9 h 857"/>
                <a:gd name="T54" fmla="*/ 1 w 965"/>
                <a:gd name="T55" fmla="*/ 9 h 857"/>
                <a:gd name="T56" fmla="*/ 1 w 965"/>
                <a:gd name="T57" fmla="*/ 8 h 857"/>
                <a:gd name="T58" fmla="*/ 0 w 965"/>
                <a:gd name="T59" fmla="*/ 7 h 857"/>
                <a:gd name="T60" fmla="*/ 0 w 965"/>
                <a:gd name="T61" fmla="*/ 6 h 857"/>
                <a:gd name="T62" fmla="*/ 0 w 965"/>
                <a:gd name="T63" fmla="*/ 6 h 857"/>
                <a:gd name="T64" fmla="*/ 0 w 965"/>
                <a:gd name="T65" fmla="*/ 5 h 857"/>
                <a:gd name="T66" fmla="*/ 0 w 965"/>
                <a:gd name="T67" fmla="*/ 4 h 857"/>
                <a:gd name="T68" fmla="*/ 0 w 965"/>
                <a:gd name="T69" fmla="*/ 4 h 857"/>
                <a:gd name="T70" fmla="*/ 0 w 965"/>
                <a:gd name="T71" fmla="*/ 3 h 857"/>
                <a:gd name="T72" fmla="*/ 1 w 965"/>
                <a:gd name="T73" fmla="*/ 2 h 857"/>
                <a:gd name="T74" fmla="*/ 1 w 965"/>
                <a:gd name="T75" fmla="*/ 2 h 857"/>
                <a:gd name="T76" fmla="*/ 2 w 965"/>
                <a:gd name="T77" fmla="*/ 1 h 857"/>
                <a:gd name="T78" fmla="*/ 3 w 965"/>
                <a:gd name="T79" fmla="*/ 1 h 857"/>
                <a:gd name="T80" fmla="*/ 3 w 965"/>
                <a:gd name="T81" fmla="*/ 1 h 857"/>
                <a:gd name="T82" fmla="*/ 4 w 965"/>
                <a:gd name="T83" fmla="*/ 1 h 857"/>
                <a:gd name="T84" fmla="*/ 5 w 965"/>
                <a:gd name="T85" fmla="*/ 0 h 857"/>
                <a:gd name="T86" fmla="*/ 6 w 965"/>
                <a:gd name="T87" fmla="*/ 0 h 8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5"/>
                <a:gd name="T133" fmla="*/ 0 h 857"/>
                <a:gd name="T134" fmla="*/ 965 w 965"/>
                <a:gd name="T135" fmla="*/ 857 h 8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5" h="857">
                  <a:moveTo>
                    <a:pt x="492" y="0"/>
                  </a:moveTo>
                  <a:lnTo>
                    <a:pt x="531" y="2"/>
                  </a:lnTo>
                  <a:lnTo>
                    <a:pt x="570" y="10"/>
                  </a:lnTo>
                  <a:lnTo>
                    <a:pt x="606" y="23"/>
                  </a:lnTo>
                  <a:lnTo>
                    <a:pt x="639" y="40"/>
                  </a:lnTo>
                  <a:lnTo>
                    <a:pt x="670" y="61"/>
                  </a:lnTo>
                  <a:lnTo>
                    <a:pt x="698" y="87"/>
                  </a:lnTo>
                  <a:lnTo>
                    <a:pt x="722" y="115"/>
                  </a:lnTo>
                  <a:lnTo>
                    <a:pt x="754" y="120"/>
                  </a:lnTo>
                  <a:lnTo>
                    <a:pt x="783" y="131"/>
                  </a:lnTo>
                  <a:lnTo>
                    <a:pt x="810" y="147"/>
                  </a:lnTo>
                  <a:lnTo>
                    <a:pt x="835" y="166"/>
                  </a:lnTo>
                  <a:lnTo>
                    <a:pt x="855" y="189"/>
                  </a:lnTo>
                  <a:lnTo>
                    <a:pt x="871" y="214"/>
                  </a:lnTo>
                  <a:lnTo>
                    <a:pt x="885" y="243"/>
                  </a:lnTo>
                  <a:lnTo>
                    <a:pt x="893" y="273"/>
                  </a:lnTo>
                  <a:lnTo>
                    <a:pt x="895" y="306"/>
                  </a:lnTo>
                  <a:lnTo>
                    <a:pt x="893" y="331"/>
                  </a:lnTo>
                  <a:lnTo>
                    <a:pt x="913" y="351"/>
                  </a:lnTo>
                  <a:lnTo>
                    <a:pt x="932" y="372"/>
                  </a:lnTo>
                  <a:lnTo>
                    <a:pt x="946" y="397"/>
                  </a:lnTo>
                  <a:lnTo>
                    <a:pt x="956" y="423"/>
                  </a:lnTo>
                  <a:lnTo>
                    <a:pt x="963" y="452"/>
                  </a:lnTo>
                  <a:lnTo>
                    <a:pt x="965" y="481"/>
                  </a:lnTo>
                  <a:lnTo>
                    <a:pt x="962" y="516"/>
                  </a:lnTo>
                  <a:lnTo>
                    <a:pt x="953" y="548"/>
                  </a:lnTo>
                  <a:lnTo>
                    <a:pt x="939" y="578"/>
                  </a:lnTo>
                  <a:lnTo>
                    <a:pt x="920" y="605"/>
                  </a:lnTo>
                  <a:lnTo>
                    <a:pt x="897" y="628"/>
                  </a:lnTo>
                  <a:lnTo>
                    <a:pt x="870" y="646"/>
                  </a:lnTo>
                  <a:lnTo>
                    <a:pt x="840" y="661"/>
                  </a:lnTo>
                  <a:lnTo>
                    <a:pt x="808" y="670"/>
                  </a:lnTo>
                  <a:lnTo>
                    <a:pt x="773" y="673"/>
                  </a:lnTo>
                  <a:lnTo>
                    <a:pt x="767" y="673"/>
                  </a:lnTo>
                  <a:lnTo>
                    <a:pt x="761" y="672"/>
                  </a:lnTo>
                  <a:lnTo>
                    <a:pt x="745" y="708"/>
                  </a:lnTo>
                  <a:lnTo>
                    <a:pt x="724" y="739"/>
                  </a:lnTo>
                  <a:lnTo>
                    <a:pt x="700" y="768"/>
                  </a:lnTo>
                  <a:lnTo>
                    <a:pt x="672" y="793"/>
                  </a:lnTo>
                  <a:lnTo>
                    <a:pt x="641" y="816"/>
                  </a:lnTo>
                  <a:lnTo>
                    <a:pt x="607" y="833"/>
                  </a:lnTo>
                  <a:lnTo>
                    <a:pt x="571" y="846"/>
                  </a:lnTo>
                  <a:lnTo>
                    <a:pt x="532" y="855"/>
                  </a:lnTo>
                  <a:lnTo>
                    <a:pt x="492" y="857"/>
                  </a:lnTo>
                  <a:lnTo>
                    <a:pt x="454" y="855"/>
                  </a:lnTo>
                  <a:lnTo>
                    <a:pt x="419" y="847"/>
                  </a:lnTo>
                  <a:lnTo>
                    <a:pt x="385" y="836"/>
                  </a:lnTo>
                  <a:lnTo>
                    <a:pt x="352" y="821"/>
                  </a:lnTo>
                  <a:lnTo>
                    <a:pt x="322" y="803"/>
                  </a:lnTo>
                  <a:lnTo>
                    <a:pt x="295" y="780"/>
                  </a:lnTo>
                  <a:lnTo>
                    <a:pt x="271" y="755"/>
                  </a:lnTo>
                  <a:lnTo>
                    <a:pt x="246" y="756"/>
                  </a:lnTo>
                  <a:lnTo>
                    <a:pt x="207" y="753"/>
                  </a:lnTo>
                  <a:lnTo>
                    <a:pt x="170" y="743"/>
                  </a:lnTo>
                  <a:lnTo>
                    <a:pt x="135" y="729"/>
                  </a:lnTo>
                  <a:lnTo>
                    <a:pt x="104" y="710"/>
                  </a:lnTo>
                  <a:lnTo>
                    <a:pt x="76" y="685"/>
                  </a:lnTo>
                  <a:lnTo>
                    <a:pt x="52" y="658"/>
                  </a:lnTo>
                  <a:lnTo>
                    <a:pt x="32" y="626"/>
                  </a:lnTo>
                  <a:lnTo>
                    <a:pt x="18" y="591"/>
                  </a:lnTo>
                  <a:lnTo>
                    <a:pt x="9" y="555"/>
                  </a:lnTo>
                  <a:lnTo>
                    <a:pt x="6" y="516"/>
                  </a:lnTo>
                  <a:lnTo>
                    <a:pt x="8" y="484"/>
                  </a:lnTo>
                  <a:lnTo>
                    <a:pt x="14" y="455"/>
                  </a:lnTo>
                  <a:lnTo>
                    <a:pt x="23" y="426"/>
                  </a:lnTo>
                  <a:lnTo>
                    <a:pt x="36" y="399"/>
                  </a:lnTo>
                  <a:lnTo>
                    <a:pt x="21" y="374"/>
                  </a:lnTo>
                  <a:lnTo>
                    <a:pt x="10" y="348"/>
                  </a:lnTo>
                  <a:lnTo>
                    <a:pt x="4" y="318"/>
                  </a:lnTo>
                  <a:lnTo>
                    <a:pt x="0" y="288"/>
                  </a:lnTo>
                  <a:lnTo>
                    <a:pt x="4" y="254"/>
                  </a:lnTo>
                  <a:lnTo>
                    <a:pt x="13" y="221"/>
                  </a:lnTo>
                  <a:lnTo>
                    <a:pt x="27" y="192"/>
                  </a:lnTo>
                  <a:lnTo>
                    <a:pt x="46" y="164"/>
                  </a:lnTo>
                  <a:lnTo>
                    <a:pt x="69" y="142"/>
                  </a:lnTo>
                  <a:lnTo>
                    <a:pt x="97" y="122"/>
                  </a:lnTo>
                  <a:lnTo>
                    <a:pt x="126" y="108"/>
                  </a:lnTo>
                  <a:lnTo>
                    <a:pt x="159" y="99"/>
                  </a:lnTo>
                  <a:lnTo>
                    <a:pt x="194" y="96"/>
                  </a:lnTo>
                  <a:lnTo>
                    <a:pt x="218" y="98"/>
                  </a:lnTo>
                  <a:lnTo>
                    <a:pt x="242" y="103"/>
                  </a:lnTo>
                  <a:lnTo>
                    <a:pt x="264" y="110"/>
                  </a:lnTo>
                  <a:lnTo>
                    <a:pt x="289" y="82"/>
                  </a:lnTo>
                  <a:lnTo>
                    <a:pt x="316" y="59"/>
                  </a:lnTo>
                  <a:lnTo>
                    <a:pt x="347" y="39"/>
                  </a:lnTo>
                  <a:lnTo>
                    <a:pt x="381" y="22"/>
                  </a:lnTo>
                  <a:lnTo>
                    <a:pt x="415" y="10"/>
                  </a:lnTo>
                  <a:lnTo>
                    <a:pt x="453" y="2"/>
                  </a:lnTo>
                  <a:lnTo>
                    <a:pt x="492" y="0"/>
                  </a:lnTo>
                  <a:close/>
                </a:path>
              </a:pathLst>
            </a:custGeom>
            <a:grpFill/>
            <a:ln w="0">
              <a:solidFill>
                <a:schemeClr val="bg1"/>
              </a:solidFill>
              <a:prstDash val="solid"/>
              <a:round/>
              <a:headEnd/>
              <a:tailEnd/>
            </a:ln>
          </p:spPr>
          <p:txBody>
            <a:bodyPr/>
            <a:lstStyle/>
            <a:p>
              <a:endParaRPr lang="en-ZA" dirty="0">
                <a:solidFill>
                  <a:srgbClr val="717171"/>
                </a:solidFill>
              </a:endParaRPr>
            </a:p>
          </p:txBody>
        </p:sp>
      </p:grpSp>
      <p:sp>
        <p:nvSpPr>
          <p:cNvPr id="20" name="TextBox 19"/>
          <p:cNvSpPr txBox="1"/>
          <p:nvPr/>
        </p:nvSpPr>
        <p:spPr>
          <a:xfrm>
            <a:off x="399002" y="5213458"/>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Mobile clinics/ education activations</a:t>
            </a:r>
          </a:p>
          <a:p>
            <a:pPr marL="190500" lvl="1" indent="-190500">
              <a:buSzPct val="100000"/>
              <a:buFont typeface="Wingdings"/>
              <a:buChar char=""/>
              <a:defRPr/>
            </a:pPr>
            <a:r>
              <a:rPr lang="en-ZA" sz="1100" dirty="0" smtClean="0">
                <a:solidFill>
                  <a:srgbClr val="717171"/>
                </a:solidFill>
              </a:rPr>
              <a:t>Key Gate keepers: church, township schools, township/ peri-urban/ rural clinics</a:t>
            </a:r>
          </a:p>
          <a:p>
            <a:pPr marL="190500" lvl="1" indent="-190500">
              <a:buSzPct val="100000"/>
              <a:buFont typeface="Wingdings"/>
              <a:buChar char=""/>
              <a:defRPr/>
            </a:pPr>
            <a:r>
              <a:rPr lang="en-ZA" sz="1100" dirty="0" smtClean="0">
                <a:solidFill>
                  <a:srgbClr val="717171"/>
                </a:solidFill>
              </a:rPr>
              <a:t>Shebeen/ tavern dispensers</a:t>
            </a:r>
            <a:endParaRPr lang="en-ZA" sz="1100" dirty="0">
              <a:solidFill>
                <a:srgbClr val="717171"/>
              </a:solidFill>
            </a:endParaRPr>
          </a:p>
        </p:txBody>
      </p:sp>
      <p:sp>
        <p:nvSpPr>
          <p:cNvPr id="21" name="TextBox 20"/>
          <p:cNvSpPr txBox="1"/>
          <p:nvPr/>
        </p:nvSpPr>
        <p:spPr>
          <a:xfrm>
            <a:off x="4776574" y="5206290"/>
            <a:ext cx="4040850" cy="896257"/>
          </a:xfrm>
          <a:prstGeom prst="rect">
            <a:avLst/>
          </a:prstGeom>
          <a:noFill/>
        </p:spPr>
        <p:txBody>
          <a:bodyPr wrap="square" lIns="0" tIns="0" rIns="0" bIns="0" rtlCol="0">
            <a:noAutofit/>
          </a:bodyPr>
          <a:lstStyle/>
          <a:p>
            <a:pPr marL="190500" lvl="1" indent="-190500">
              <a:buSzPct val="100000"/>
              <a:buFont typeface="Wingdings"/>
              <a:buChar char=""/>
              <a:defRPr/>
            </a:pPr>
            <a:r>
              <a:rPr lang="en-ZA" sz="1100" dirty="0" smtClean="0">
                <a:solidFill>
                  <a:srgbClr val="717171"/>
                </a:solidFill>
              </a:rPr>
              <a:t>Messaging: </a:t>
            </a:r>
          </a:p>
          <a:p>
            <a:pPr marL="647700" lvl="2" indent="-190500">
              <a:buSzPct val="100000"/>
              <a:buFont typeface="Wingdings"/>
              <a:buChar char=""/>
              <a:defRPr/>
            </a:pPr>
            <a:r>
              <a:rPr lang="en-ZA" sz="1100" dirty="0" smtClean="0">
                <a:solidFill>
                  <a:srgbClr val="717171"/>
                </a:solidFill>
              </a:rPr>
              <a:t>Protection without ‘him’ knowing</a:t>
            </a:r>
          </a:p>
          <a:p>
            <a:pPr marL="190500" lvl="1" indent="-190500">
              <a:buSzPct val="100000"/>
              <a:buFont typeface="Wingdings"/>
              <a:buChar char=""/>
              <a:defRPr/>
            </a:pPr>
            <a:r>
              <a:rPr lang="en-ZA" sz="1100" dirty="0" smtClean="0">
                <a:solidFill>
                  <a:srgbClr val="717171"/>
                </a:solidFill>
              </a:rPr>
              <a:t>Packaging: </a:t>
            </a:r>
          </a:p>
          <a:p>
            <a:pPr marL="647700" lvl="2" indent="-190500">
              <a:buSzPct val="100000"/>
              <a:buFont typeface="Wingdings"/>
              <a:buChar char=""/>
              <a:defRPr/>
            </a:pPr>
            <a:r>
              <a:rPr lang="en-ZA" sz="1100" dirty="0" smtClean="0">
                <a:solidFill>
                  <a:srgbClr val="717171"/>
                </a:solidFill>
              </a:rPr>
              <a:t>Not overtly a sexual health product- help her protect herself without her partner knowing</a:t>
            </a:r>
            <a:endParaRPr lang="en-ZA" sz="1100" dirty="0">
              <a:solidFill>
                <a:srgbClr val="717171"/>
              </a:solidFill>
            </a:endParaRPr>
          </a:p>
          <a:p>
            <a:pPr marL="190500" lvl="1" indent="-190500">
              <a:buSzPct val="100000"/>
              <a:buFont typeface="Wingdings"/>
              <a:buChar char=""/>
              <a:defRPr/>
            </a:pPr>
            <a:endParaRPr lang="en-ZA" sz="1100" dirty="0">
              <a:solidFill>
                <a:srgbClr val="717171"/>
              </a:solidFill>
            </a:endParaRPr>
          </a:p>
        </p:txBody>
      </p:sp>
      <p:sp>
        <p:nvSpPr>
          <p:cNvPr id="23" name="Rectangle 22"/>
          <p:cNvSpPr/>
          <p:nvPr/>
        </p:nvSpPr>
        <p:spPr>
          <a:xfrm>
            <a:off x="1452" y="1838442"/>
            <a:ext cx="3003003" cy="1802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smtClean="0">
                <a:solidFill>
                  <a:srgbClr val="C00069"/>
                </a:solidFill>
                <a:latin typeface="Cooper Black" panose="0208090404030B020404" pitchFamily="18" charset="0"/>
              </a:rPr>
              <a:t>Empower her with easily accessible ‘covert’ protection/ prevention products</a:t>
            </a:r>
            <a:endParaRPr lang="en-ZA" sz="2000" u="sng" dirty="0" smtClean="0">
              <a:solidFill>
                <a:srgbClr val="C00069"/>
              </a:solidFill>
              <a:latin typeface="Cooper Black" panose="0208090404030B020404" pitchFamily="18" charset="0"/>
            </a:endParaRPr>
          </a:p>
        </p:txBody>
      </p:sp>
      <p:sp>
        <p:nvSpPr>
          <p:cNvPr id="24" name="TextBox 23"/>
          <p:cNvSpPr txBox="1"/>
          <p:nvPr/>
        </p:nvSpPr>
        <p:spPr>
          <a:xfrm>
            <a:off x="10279527" y="4380693"/>
            <a:ext cx="366230" cy="830997"/>
          </a:xfrm>
          <a:prstGeom prst="rect">
            <a:avLst/>
          </a:prstGeom>
          <a:noFill/>
        </p:spPr>
        <p:txBody>
          <a:bodyPr wrap="square" lIns="0" tIns="0" rIns="0" bIns="0" rtlCol="0">
            <a:spAutoFit/>
          </a:bodyPr>
          <a:lstStyle/>
          <a:p>
            <a:r>
              <a:rPr lang="en-ZA" sz="5400" b="1" dirty="0" smtClean="0">
                <a:solidFill>
                  <a:srgbClr val="C00069"/>
                </a:solidFill>
              </a:rPr>
              <a:t>&gt;</a:t>
            </a:r>
          </a:p>
        </p:txBody>
      </p:sp>
      <p:sp>
        <p:nvSpPr>
          <p:cNvPr id="25" name="AutoShape 2" descr="Image result for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3076" name="Picture 4" descr="Image result for facebook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3981" y="4523500"/>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08074" y="5357898"/>
            <a:ext cx="2457054" cy="184666"/>
          </a:xfrm>
          <a:prstGeom prst="rect">
            <a:avLst/>
          </a:prstGeom>
          <a:noFill/>
        </p:spPr>
        <p:txBody>
          <a:bodyPr wrap="square" lIns="0" tIns="0" rIns="0" bIns="0" rtlCol="0">
            <a:spAutoFit/>
          </a:bodyPr>
          <a:lstStyle/>
          <a:p>
            <a:pPr algn="ctr"/>
            <a:r>
              <a:rPr lang="en-ZA" sz="1200" dirty="0" smtClean="0">
                <a:solidFill>
                  <a:srgbClr val="717171"/>
                </a:solidFill>
              </a:rPr>
              <a:t>Observer rather than a participator</a:t>
            </a:r>
          </a:p>
        </p:txBody>
      </p:sp>
      <p:sp>
        <p:nvSpPr>
          <p:cNvPr id="33" name="noun_project_0905.eps"/>
          <p:cNvSpPr>
            <a:spLocks noEditPoints="1"/>
          </p:cNvSpPr>
          <p:nvPr/>
        </p:nvSpPr>
        <p:spPr bwMode="auto">
          <a:xfrm>
            <a:off x="320557" y="254906"/>
            <a:ext cx="630219" cy="560825"/>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rgbClr val="C00069"/>
          </a:solidFill>
          <a:ln>
            <a:noFill/>
          </a:ln>
        </p:spPr>
        <p:txBody>
          <a:bodyPr/>
          <a:lstStyle/>
          <a:p>
            <a:endParaRPr lang="en-ZA" dirty="0">
              <a:solidFill>
                <a:srgbClr val="717171"/>
              </a:solidFill>
            </a:endParaRPr>
          </a:p>
        </p:txBody>
      </p:sp>
      <p:sp>
        <p:nvSpPr>
          <p:cNvPr id="34" name="Text Placeholder 1"/>
          <p:cNvSpPr txBox="1">
            <a:spLocks/>
          </p:cNvSpPr>
          <p:nvPr/>
        </p:nvSpPr>
        <p:spPr>
          <a:xfrm>
            <a:off x="940526" y="293480"/>
            <a:ext cx="3254970" cy="48367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solidFill>
                  <a:srgbClr val="717171"/>
                </a:solidFill>
              </a:rPr>
              <a:t>Gender Prisoner</a:t>
            </a:r>
          </a:p>
        </p:txBody>
      </p:sp>
      <p:pic>
        <p:nvPicPr>
          <p:cNvPr id="409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202380" y="4416630"/>
            <a:ext cx="1095082" cy="796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562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1"/>
            <a:ext cx="12192000" cy="6109855"/>
          </a:xfrm>
          <a:prstGeom prst="rect">
            <a:avLst/>
          </a:prstGeom>
        </p:spPr>
      </p:pic>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74</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
        <p:nvSpPr>
          <p:cNvPr id="11" name="Rectangle 10"/>
          <p:cNvSpPr/>
          <p:nvPr/>
        </p:nvSpPr>
        <p:spPr>
          <a:xfrm>
            <a:off x="358218" y="2844785"/>
            <a:ext cx="11468657" cy="2141994"/>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r>
              <a:rPr lang="en-ZA" sz="3200" i="1" kern="0" dirty="0">
                <a:solidFill>
                  <a:srgbClr val="717171"/>
                </a:solidFill>
                <a:effectLst>
                  <a:outerShdw blurRad="38100" dist="38100" dir="2700000" algn="tl">
                    <a:srgbClr val="000000">
                      <a:alpha val="43137"/>
                    </a:srgbClr>
                  </a:outerShdw>
                </a:effectLst>
              </a:rPr>
              <a:t>A young girl’s path to womanhood is not a clearly defined journey. Again she faces acceptance or rejection; based on her virginity and ability to conform to being a ‘good girl’ or ‘dutiful woman’</a:t>
            </a:r>
          </a:p>
        </p:txBody>
      </p:sp>
    </p:spTree>
    <p:extLst>
      <p:ext uri="{BB962C8B-B14F-4D97-AF65-F5344CB8AC3E}">
        <p14:creationId xmlns:p14="http://schemas.microsoft.com/office/powerpoint/2010/main" val="287433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The concept </a:t>
            </a:r>
            <a:r>
              <a:rPr lang="en-ZA" dirty="0"/>
              <a:t>of womanhood shows </a:t>
            </a:r>
            <a:r>
              <a:rPr lang="en-ZA" dirty="0" smtClean="0"/>
              <a:t>the tensions of traditional prescribed roles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75</a:t>
            </a:fld>
            <a:endParaRPr lang="en-GB" dirty="0">
              <a:solidFill>
                <a:srgbClr val="717171"/>
              </a:solidFill>
            </a:endParaRPr>
          </a:p>
        </p:txBody>
      </p:sp>
      <p:sp>
        <p:nvSpPr>
          <p:cNvPr id="4" name="Text Placeholder 3"/>
          <p:cNvSpPr>
            <a:spLocks noGrp="1"/>
          </p:cNvSpPr>
          <p:nvPr>
            <p:ph type="body" sz="quarter" idx="18"/>
          </p:nvPr>
        </p:nvSpPr>
        <p:spPr/>
        <p:txBody>
          <a:bodyPr/>
          <a:lstStyle/>
          <a:p>
            <a:endParaRPr lang="en-ZA" dirty="0"/>
          </a:p>
        </p:txBody>
      </p:sp>
      <p:grpSp>
        <p:nvGrpSpPr>
          <p:cNvPr id="5" name="Group 4"/>
          <p:cNvGrpSpPr/>
          <p:nvPr/>
        </p:nvGrpSpPr>
        <p:grpSpPr>
          <a:xfrm>
            <a:off x="4386840" y="1475032"/>
            <a:ext cx="3472149" cy="3419496"/>
            <a:chOff x="2660698" y="1575510"/>
            <a:chExt cx="3611562" cy="3609286"/>
          </a:xfrm>
        </p:grpSpPr>
        <p:sp>
          <p:nvSpPr>
            <p:cNvPr id="6" name="Freeform 5"/>
            <p:cNvSpPr>
              <a:spLocks noEditPoints="1"/>
            </p:cNvSpPr>
            <p:nvPr/>
          </p:nvSpPr>
          <p:spPr bwMode="auto">
            <a:xfrm>
              <a:off x="2660698" y="1575510"/>
              <a:ext cx="3611562" cy="3609286"/>
            </a:xfrm>
            <a:custGeom>
              <a:avLst/>
              <a:gdLst>
                <a:gd name="T0" fmla="*/ 1340 w 1340"/>
                <a:gd name="T1" fmla="*/ 669 h 1339"/>
                <a:gd name="T2" fmla="*/ 670 w 1340"/>
                <a:gd name="T3" fmla="*/ 1339 h 1339"/>
                <a:gd name="T4" fmla="*/ 0 w 1340"/>
                <a:gd name="T5" fmla="*/ 669 h 1339"/>
                <a:gd name="T6" fmla="*/ 670 w 1340"/>
                <a:gd name="T7" fmla="*/ 0 h 1339"/>
                <a:gd name="T8" fmla="*/ 1340 w 1340"/>
                <a:gd name="T9" fmla="*/ 669 h 1339"/>
                <a:gd name="T10" fmla="*/ 670 w 1340"/>
                <a:gd name="T11" fmla="*/ 251 h 1339"/>
                <a:gd name="T12" fmla="*/ 252 w 1340"/>
                <a:gd name="T13" fmla="*/ 669 h 1339"/>
                <a:gd name="T14" fmla="*/ 670 w 1340"/>
                <a:gd name="T15" fmla="*/ 1088 h 1339"/>
                <a:gd name="T16" fmla="*/ 1088 w 1340"/>
                <a:gd name="T17" fmla="*/ 669 h 1339"/>
                <a:gd name="T18" fmla="*/ 670 w 1340"/>
                <a:gd name="T19" fmla="*/ 251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0" h="1339">
                  <a:moveTo>
                    <a:pt x="1340" y="669"/>
                  </a:moveTo>
                  <a:cubicBezTo>
                    <a:pt x="1340" y="1039"/>
                    <a:pt x="1040" y="1339"/>
                    <a:pt x="670" y="1339"/>
                  </a:cubicBezTo>
                  <a:cubicBezTo>
                    <a:pt x="300" y="1339"/>
                    <a:pt x="0" y="1039"/>
                    <a:pt x="0" y="669"/>
                  </a:cubicBezTo>
                  <a:cubicBezTo>
                    <a:pt x="0" y="300"/>
                    <a:pt x="300" y="0"/>
                    <a:pt x="670" y="0"/>
                  </a:cubicBezTo>
                  <a:cubicBezTo>
                    <a:pt x="1040" y="0"/>
                    <a:pt x="1340" y="300"/>
                    <a:pt x="1340" y="669"/>
                  </a:cubicBezTo>
                  <a:close/>
                  <a:moveTo>
                    <a:pt x="670" y="251"/>
                  </a:moveTo>
                  <a:cubicBezTo>
                    <a:pt x="439" y="251"/>
                    <a:pt x="252" y="438"/>
                    <a:pt x="252" y="669"/>
                  </a:cubicBezTo>
                  <a:cubicBezTo>
                    <a:pt x="252" y="900"/>
                    <a:pt x="439" y="1088"/>
                    <a:pt x="670" y="1088"/>
                  </a:cubicBezTo>
                  <a:cubicBezTo>
                    <a:pt x="901" y="1088"/>
                    <a:pt x="1088" y="900"/>
                    <a:pt x="1088" y="669"/>
                  </a:cubicBezTo>
                  <a:cubicBezTo>
                    <a:pt x="1088" y="438"/>
                    <a:pt x="901" y="251"/>
                    <a:pt x="670" y="251"/>
                  </a:cubicBezTo>
                  <a:close/>
                </a:path>
              </a:pathLst>
            </a:custGeom>
            <a:solidFill>
              <a:srgbClr val="F2F2F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7" name="Freeform 6"/>
            <p:cNvSpPr>
              <a:spLocks/>
            </p:cNvSpPr>
            <p:nvPr/>
          </p:nvSpPr>
          <p:spPr bwMode="auto">
            <a:xfrm>
              <a:off x="4461357" y="2373400"/>
              <a:ext cx="961793" cy="703418"/>
            </a:xfrm>
            <a:custGeom>
              <a:avLst/>
              <a:gdLst>
                <a:gd name="T0" fmla="*/ 346 w 357"/>
                <a:gd name="T1" fmla="*/ 261 h 261"/>
                <a:gd name="T2" fmla="*/ 357 w 357"/>
                <a:gd name="T3" fmla="*/ 258 h 261"/>
                <a:gd name="T4" fmla="*/ 0 w 357"/>
                <a:gd name="T5" fmla="*/ 0 h 261"/>
                <a:gd name="T6" fmla="*/ 0 w 357"/>
                <a:gd name="T7" fmla="*/ 11 h 261"/>
                <a:gd name="T8" fmla="*/ 346 w 357"/>
                <a:gd name="T9" fmla="*/ 261 h 261"/>
              </a:gdLst>
              <a:ahLst/>
              <a:cxnLst>
                <a:cxn ang="0">
                  <a:pos x="T0" y="T1"/>
                </a:cxn>
                <a:cxn ang="0">
                  <a:pos x="T2" y="T3"/>
                </a:cxn>
                <a:cxn ang="0">
                  <a:pos x="T4" y="T5"/>
                </a:cxn>
                <a:cxn ang="0">
                  <a:pos x="T6" y="T7"/>
                </a:cxn>
                <a:cxn ang="0">
                  <a:pos x="T8" y="T9"/>
                </a:cxn>
              </a:cxnLst>
              <a:rect l="0" t="0" r="r" b="b"/>
              <a:pathLst>
                <a:path w="357" h="261">
                  <a:moveTo>
                    <a:pt x="346" y="261"/>
                  </a:moveTo>
                  <a:cubicBezTo>
                    <a:pt x="357" y="258"/>
                    <a:pt x="357" y="258"/>
                    <a:pt x="357" y="258"/>
                  </a:cubicBezTo>
                  <a:cubicBezTo>
                    <a:pt x="307" y="108"/>
                    <a:pt x="166" y="0"/>
                    <a:pt x="0" y="0"/>
                  </a:cubicBezTo>
                  <a:cubicBezTo>
                    <a:pt x="0" y="11"/>
                    <a:pt x="0" y="11"/>
                    <a:pt x="0" y="11"/>
                  </a:cubicBezTo>
                  <a:cubicBezTo>
                    <a:pt x="161" y="11"/>
                    <a:pt x="298" y="116"/>
                    <a:pt x="346" y="261"/>
                  </a:cubicBezTo>
                  <a:close/>
                </a:path>
              </a:pathLst>
            </a:custGeom>
            <a:solidFill>
              <a:schemeClr val="bg2">
                <a:lumMod val="40000"/>
                <a:lumOff val="60000"/>
              </a:schemeClr>
            </a:solidFill>
            <a:ln w="9525">
              <a:solidFill>
                <a:schemeClr val="bg2">
                  <a:lumMod val="40000"/>
                  <a:lumOff val="60000"/>
                </a:schemeClr>
              </a:solidFill>
              <a:round/>
              <a:headEnd/>
              <a:tailEnd/>
            </a:ln>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8" name="Freeform 7"/>
            <p:cNvSpPr>
              <a:spLocks/>
            </p:cNvSpPr>
            <p:nvPr/>
          </p:nvSpPr>
          <p:spPr bwMode="auto">
            <a:xfrm>
              <a:off x="3499563" y="2373400"/>
              <a:ext cx="961793" cy="703418"/>
            </a:xfrm>
            <a:custGeom>
              <a:avLst/>
              <a:gdLst>
                <a:gd name="T0" fmla="*/ 357 w 357"/>
                <a:gd name="T1" fmla="*/ 11 h 261"/>
                <a:gd name="T2" fmla="*/ 357 w 357"/>
                <a:gd name="T3" fmla="*/ 0 h 261"/>
                <a:gd name="T4" fmla="*/ 0 w 357"/>
                <a:gd name="T5" fmla="*/ 258 h 261"/>
                <a:gd name="T6" fmla="*/ 11 w 357"/>
                <a:gd name="T7" fmla="*/ 261 h 261"/>
                <a:gd name="T8" fmla="*/ 357 w 357"/>
                <a:gd name="T9" fmla="*/ 11 h 261"/>
              </a:gdLst>
              <a:ahLst/>
              <a:cxnLst>
                <a:cxn ang="0">
                  <a:pos x="T0" y="T1"/>
                </a:cxn>
                <a:cxn ang="0">
                  <a:pos x="T2" y="T3"/>
                </a:cxn>
                <a:cxn ang="0">
                  <a:pos x="T4" y="T5"/>
                </a:cxn>
                <a:cxn ang="0">
                  <a:pos x="T6" y="T7"/>
                </a:cxn>
                <a:cxn ang="0">
                  <a:pos x="T8" y="T9"/>
                </a:cxn>
              </a:cxnLst>
              <a:rect l="0" t="0" r="r" b="b"/>
              <a:pathLst>
                <a:path w="357" h="261">
                  <a:moveTo>
                    <a:pt x="357" y="11"/>
                  </a:moveTo>
                  <a:cubicBezTo>
                    <a:pt x="357" y="0"/>
                    <a:pt x="357" y="0"/>
                    <a:pt x="357" y="0"/>
                  </a:cubicBezTo>
                  <a:cubicBezTo>
                    <a:pt x="191" y="0"/>
                    <a:pt x="50" y="108"/>
                    <a:pt x="0" y="258"/>
                  </a:cubicBezTo>
                  <a:cubicBezTo>
                    <a:pt x="11" y="261"/>
                    <a:pt x="11" y="261"/>
                    <a:pt x="11" y="261"/>
                  </a:cubicBezTo>
                  <a:cubicBezTo>
                    <a:pt x="59" y="116"/>
                    <a:pt x="196" y="11"/>
                    <a:pt x="357" y="11"/>
                  </a:cubicBezTo>
                  <a:close/>
                </a:path>
              </a:pathLst>
            </a:custGeom>
            <a:solidFill>
              <a:schemeClr val="bg2">
                <a:lumMod val="50000"/>
              </a:schemeClr>
            </a:solidFill>
            <a:ln w="9525">
              <a:solidFill>
                <a:schemeClr val="bg2">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9" name="Freeform 8"/>
            <p:cNvSpPr>
              <a:spLocks/>
            </p:cNvSpPr>
            <p:nvPr/>
          </p:nvSpPr>
          <p:spPr bwMode="auto">
            <a:xfrm>
              <a:off x="3448344" y="3068851"/>
              <a:ext cx="433661" cy="1134803"/>
            </a:xfrm>
            <a:custGeom>
              <a:avLst/>
              <a:gdLst>
                <a:gd name="T0" fmla="*/ 11 w 161"/>
                <a:gd name="T1" fmla="*/ 118 h 421"/>
                <a:gd name="T2" fmla="*/ 30 w 161"/>
                <a:gd name="T3" fmla="*/ 3 h 421"/>
                <a:gd name="T4" fmla="*/ 19 w 161"/>
                <a:gd name="T5" fmla="*/ 0 h 421"/>
                <a:gd name="T6" fmla="*/ 0 w 161"/>
                <a:gd name="T7" fmla="*/ 118 h 421"/>
                <a:gd name="T8" fmla="*/ 154 w 161"/>
                <a:gd name="T9" fmla="*/ 421 h 421"/>
                <a:gd name="T10" fmla="*/ 161 w 161"/>
                <a:gd name="T11" fmla="*/ 412 h 421"/>
                <a:gd name="T12" fmla="*/ 11 w 161"/>
                <a:gd name="T13" fmla="*/ 118 h 421"/>
              </a:gdLst>
              <a:ahLst/>
              <a:cxnLst>
                <a:cxn ang="0">
                  <a:pos x="T0" y="T1"/>
                </a:cxn>
                <a:cxn ang="0">
                  <a:pos x="T2" y="T3"/>
                </a:cxn>
                <a:cxn ang="0">
                  <a:pos x="T4" y="T5"/>
                </a:cxn>
                <a:cxn ang="0">
                  <a:pos x="T6" y="T7"/>
                </a:cxn>
                <a:cxn ang="0">
                  <a:pos x="T8" y="T9"/>
                </a:cxn>
                <a:cxn ang="0">
                  <a:pos x="T10" y="T11"/>
                </a:cxn>
                <a:cxn ang="0">
                  <a:pos x="T12" y="T13"/>
                </a:cxn>
              </a:cxnLst>
              <a:rect l="0" t="0" r="r" b="b"/>
              <a:pathLst>
                <a:path w="161" h="421">
                  <a:moveTo>
                    <a:pt x="11" y="118"/>
                  </a:moveTo>
                  <a:cubicBezTo>
                    <a:pt x="11" y="78"/>
                    <a:pt x="18" y="39"/>
                    <a:pt x="30" y="3"/>
                  </a:cubicBezTo>
                  <a:cubicBezTo>
                    <a:pt x="19" y="0"/>
                    <a:pt x="19" y="0"/>
                    <a:pt x="19" y="0"/>
                  </a:cubicBezTo>
                  <a:cubicBezTo>
                    <a:pt x="7" y="37"/>
                    <a:pt x="0" y="76"/>
                    <a:pt x="0" y="118"/>
                  </a:cubicBezTo>
                  <a:cubicBezTo>
                    <a:pt x="0" y="242"/>
                    <a:pt x="61" y="352"/>
                    <a:pt x="154" y="421"/>
                  </a:cubicBezTo>
                  <a:cubicBezTo>
                    <a:pt x="161" y="412"/>
                    <a:pt x="161" y="412"/>
                    <a:pt x="161" y="412"/>
                  </a:cubicBezTo>
                  <a:cubicBezTo>
                    <a:pt x="70" y="346"/>
                    <a:pt x="11" y="239"/>
                    <a:pt x="11" y="118"/>
                  </a:cubicBezTo>
                  <a:close/>
                </a:path>
              </a:pathLst>
            </a:custGeom>
            <a:solidFill>
              <a:schemeClr val="bg2">
                <a:lumMod val="75000"/>
              </a:schemeClr>
            </a:solidFill>
            <a:ln w="9525">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0" name="Freeform 9"/>
            <p:cNvSpPr>
              <a:spLocks/>
            </p:cNvSpPr>
            <p:nvPr/>
          </p:nvSpPr>
          <p:spPr bwMode="auto">
            <a:xfrm>
              <a:off x="5044124" y="3068851"/>
              <a:ext cx="430246" cy="1134803"/>
            </a:xfrm>
            <a:custGeom>
              <a:avLst/>
              <a:gdLst>
                <a:gd name="T0" fmla="*/ 160 w 160"/>
                <a:gd name="T1" fmla="*/ 118 h 421"/>
                <a:gd name="T2" fmla="*/ 141 w 160"/>
                <a:gd name="T3" fmla="*/ 0 h 421"/>
                <a:gd name="T4" fmla="*/ 130 w 160"/>
                <a:gd name="T5" fmla="*/ 3 h 421"/>
                <a:gd name="T6" fmla="*/ 149 w 160"/>
                <a:gd name="T7" fmla="*/ 118 h 421"/>
                <a:gd name="T8" fmla="*/ 0 w 160"/>
                <a:gd name="T9" fmla="*/ 412 h 421"/>
                <a:gd name="T10" fmla="*/ 6 w 160"/>
                <a:gd name="T11" fmla="*/ 421 h 421"/>
                <a:gd name="T12" fmla="*/ 160 w 160"/>
                <a:gd name="T13" fmla="*/ 118 h 421"/>
              </a:gdLst>
              <a:ahLst/>
              <a:cxnLst>
                <a:cxn ang="0">
                  <a:pos x="T0" y="T1"/>
                </a:cxn>
                <a:cxn ang="0">
                  <a:pos x="T2" y="T3"/>
                </a:cxn>
                <a:cxn ang="0">
                  <a:pos x="T4" y="T5"/>
                </a:cxn>
                <a:cxn ang="0">
                  <a:pos x="T6" y="T7"/>
                </a:cxn>
                <a:cxn ang="0">
                  <a:pos x="T8" y="T9"/>
                </a:cxn>
                <a:cxn ang="0">
                  <a:pos x="T10" y="T11"/>
                </a:cxn>
                <a:cxn ang="0">
                  <a:pos x="T12" y="T13"/>
                </a:cxn>
              </a:cxnLst>
              <a:rect l="0" t="0" r="r" b="b"/>
              <a:pathLst>
                <a:path w="160" h="421">
                  <a:moveTo>
                    <a:pt x="160" y="118"/>
                  </a:moveTo>
                  <a:cubicBezTo>
                    <a:pt x="160" y="76"/>
                    <a:pt x="153" y="37"/>
                    <a:pt x="141" y="0"/>
                  </a:cubicBezTo>
                  <a:cubicBezTo>
                    <a:pt x="130" y="3"/>
                    <a:pt x="130" y="3"/>
                    <a:pt x="130" y="3"/>
                  </a:cubicBezTo>
                  <a:cubicBezTo>
                    <a:pt x="142" y="39"/>
                    <a:pt x="149" y="78"/>
                    <a:pt x="149" y="118"/>
                  </a:cubicBezTo>
                  <a:cubicBezTo>
                    <a:pt x="149" y="239"/>
                    <a:pt x="90" y="346"/>
                    <a:pt x="0" y="412"/>
                  </a:cubicBezTo>
                  <a:cubicBezTo>
                    <a:pt x="6" y="421"/>
                    <a:pt x="6" y="421"/>
                    <a:pt x="6" y="421"/>
                  </a:cubicBezTo>
                  <a:cubicBezTo>
                    <a:pt x="99" y="352"/>
                    <a:pt x="160" y="242"/>
                    <a:pt x="160" y="118"/>
                  </a:cubicBezTo>
                  <a:close/>
                </a:path>
              </a:pathLst>
            </a:custGeom>
            <a:solidFill>
              <a:schemeClr val="bg2">
                <a:lumMod val="60000"/>
                <a:lumOff val="40000"/>
              </a:schemeClr>
            </a:solidFill>
            <a:ln w="9525">
              <a:solidFill>
                <a:schemeClr val="bg2">
                  <a:lumMod val="60000"/>
                  <a:lumOff val="40000"/>
                </a:schemeClr>
              </a:solidFill>
              <a:round/>
              <a:headEnd/>
              <a:tailEnd/>
            </a:ln>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1" name="Freeform 10"/>
            <p:cNvSpPr>
              <a:spLocks/>
            </p:cNvSpPr>
            <p:nvPr/>
          </p:nvSpPr>
          <p:spPr bwMode="auto">
            <a:xfrm>
              <a:off x="3863793" y="4178612"/>
              <a:ext cx="1196266" cy="218538"/>
            </a:xfrm>
            <a:custGeom>
              <a:avLst/>
              <a:gdLst>
                <a:gd name="T0" fmla="*/ 222 w 444"/>
                <a:gd name="T1" fmla="*/ 70 h 81"/>
                <a:gd name="T2" fmla="*/ 7 w 444"/>
                <a:gd name="T3" fmla="*/ 0 h 81"/>
                <a:gd name="T4" fmla="*/ 0 w 444"/>
                <a:gd name="T5" fmla="*/ 9 h 81"/>
                <a:gd name="T6" fmla="*/ 222 w 444"/>
                <a:gd name="T7" fmla="*/ 81 h 81"/>
                <a:gd name="T8" fmla="*/ 444 w 444"/>
                <a:gd name="T9" fmla="*/ 9 h 81"/>
                <a:gd name="T10" fmla="*/ 438 w 444"/>
                <a:gd name="T11" fmla="*/ 0 h 81"/>
                <a:gd name="T12" fmla="*/ 222 w 444"/>
                <a:gd name="T13" fmla="*/ 70 h 81"/>
              </a:gdLst>
              <a:ahLst/>
              <a:cxnLst>
                <a:cxn ang="0">
                  <a:pos x="T0" y="T1"/>
                </a:cxn>
                <a:cxn ang="0">
                  <a:pos x="T2" y="T3"/>
                </a:cxn>
                <a:cxn ang="0">
                  <a:pos x="T4" y="T5"/>
                </a:cxn>
                <a:cxn ang="0">
                  <a:pos x="T6" y="T7"/>
                </a:cxn>
                <a:cxn ang="0">
                  <a:pos x="T8" y="T9"/>
                </a:cxn>
                <a:cxn ang="0">
                  <a:pos x="T10" y="T11"/>
                </a:cxn>
                <a:cxn ang="0">
                  <a:pos x="T12" y="T13"/>
                </a:cxn>
              </a:cxnLst>
              <a:rect l="0" t="0" r="r" b="b"/>
              <a:pathLst>
                <a:path w="444" h="81">
                  <a:moveTo>
                    <a:pt x="222" y="70"/>
                  </a:moveTo>
                  <a:cubicBezTo>
                    <a:pt x="141" y="70"/>
                    <a:pt x="67" y="44"/>
                    <a:pt x="7" y="0"/>
                  </a:cubicBezTo>
                  <a:cubicBezTo>
                    <a:pt x="0" y="9"/>
                    <a:pt x="0" y="9"/>
                    <a:pt x="0" y="9"/>
                  </a:cubicBezTo>
                  <a:cubicBezTo>
                    <a:pt x="62" y="54"/>
                    <a:pt x="139" y="81"/>
                    <a:pt x="222" y="81"/>
                  </a:cubicBezTo>
                  <a:cubicBezTo>
                    <a:pt x="305" y="81"/>
                    <a:pt x="382" y="54"/>
                    <a:pt x="444" y="9"/>
                  </a:cubicBezTo>
                  <a:cubicBezTo>
                    <a:pt x="438" y="0"/>
                    <a:pt x="438" y="0"/>
                    <a:pt x="438" y="0"/>
                  </a:cubicBezTo>
                  <a:cubicBezTo>
                    <a:pt x="377" y="44"/>
                    <a:pt x="303" y="70"/>
                    <a:pt x="222" y="70"/>
                  </a:cubicBezTo>
                  <a:close/>
                </a:path>
              </a:pathLst>
            </a:custGeom>
            <a:solidFill>
              <a:schemeClr val="bg2"/>
            </a:solidFill>
            <a:ln w="9525">
              <a:solidFill>
                <a:schemeClr val="bg2"/>
              </a:solidFill>
              <a:round/>
              <a:headEnd/>
              <a:tailEnd/>
            </a:ln>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2" name="Freeform 11"/>
            <p:cNvSpPr>
              <a:spLocks/>
            </p:cNvSpPr>
            <p:nvPr/>
          </p:nvSpPr>
          <p:spPr bwMode="auto">
            <a:xfrm>
              <a:off x="2755170" y="1575510"/>
              <a:ext cx="1698219" cy="1436430"/>
            </a:xfrm>
            <a:custGeom>
              <a:avLst/>
              <a:gdLst>
                <a:gd name="T0" fmla="*/ 118 w 630"/>
                <a:gd name="T1" fmla="*/ 375 h 533"/>
                <a:gd name="T2" fmla="*/ 244 w 630"/>
                <a:gd name="T3" fmla="*/ 501 h 533"/>
                <a:gd name="T4" fmla="*/ 240 w 630"/>
                <a:gd name="T5" fmla="*/ 533 h 533"/>
                <a:gd name="T6" fmla="*/ 630 w 630"/>
                <a:gd name="T7" fmla="*/ 251 h 533"/>
                <a:gd name="T8" fmla="*/ 509 w 630"/>
                <a:gd name="T9" fmla="*/ 126 h 533"/>
                <a:gd name="T10" fmla="*/ 627 w 630"/>
                <a:gd name="T11" fmla="*/ 0 h 533"/>
                <a:gd name="T12" fmla="*/ 0 w 630"/>
                <a:gd name="T13" fmla="*/ 458 h 533"/>
                <a:gd name="T14" fmla="*/ 118 w 630"/>
                <a:gd name="T15" fmla="*/ 375 h 5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533">
                  <a:moveTo>
                    <a:pt x="118" y="375"/>
                  </a:moveTo>
                  <a:cubicBezTo>
                    <a:pt x="187" y="375"/>
                    <a:pt x="244" y="432"/>
                    <a:pt x="244" y="501"/>
                  </a:cubicBezTo>
                  <a:cubicBezTo>
                    <a:pt x="244" y="512"/>
                    <a:pt x="242" y="523"/>
                    <a:pt x="240" y="533"/>
                  </a:cubicBezTo>
                  <a:cubicBezTo>
                    <a:pt x="296" y="371"/>
                    <a:pt x="449" y="253"/>
                    <a:pt x="630" y="251"/>
                  </a:cubicBezTo>
                  <a:cubicBezTo>
                    <a:pt x="563" y="249"/>
                    <a:pt x="509" y="193"/>
                    <a:pt x="509" y="126"/>
                  </a:cubicBezTo>
                  <a:cubicBezTo>
                    <a:pt x="509" y="59"/>
                    <a:pt x="561" y="4"/>
                    <a:pt x="627" y="0"/>
                  </a:cubicBezTo>
                  <a:cubicBezTo>
                    <a:pt x="335" y="4"/>
                    <a:pt x="87" y="194"/>
                    <a:pt x="0" y="458"/>
                  </a:cubicBezTo>
                  <a:cubicBezTo>
                    <a:pt x="17" y="410"/>
                    <a:pt x="64" y="375"/>
                    <a:pt x="118" y="375"/>
                  </a:cubicBezTo>
                  <a:close/>
                </a:path>
              </a:pathLst>
            </a:custGeom>
            <a:solidFill>
              <a:schemeClr val="bg2">
                <a:lumMod val="5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3" name="Freeform 12"/>
            <p:cNvSpPr>
              <a:spLocks/>
            </p:cNvSpPr>
            <p:nvPr/>
          </p:nvSpPr>
          <p:spPr bwMode="auto">
            <a:xfrm>
              <a:off x="2660698" y="2832101"/>
              <a:ext cx="1130250" cy="1996432"/>
            </a:xfrm>
            <a:custGeom>
              <a:avLst/>
              <a:gdLst>
                <a:gd name="T0" fmla="*/ 224 w 419"/>
                <a:gd name="T1" fmla="*/ 643 h 741"/>
                <a:gd name="T2" fmla="*/ 350 w 419"/>
                <a:gd name="T3" fmla="*/ 518 h 741"/>
                <a:gd name="T4" fmla="*/ 419 w 419"/>
                <a:gd name="T5" fmla="*/ 538 h 741"/>
                <a:gd name="T6" fmla="*/ 252 w 419"/>
                <a:gd name="T7" fmla="*/ 203 h 741"/>
                <a:gd name="T8" fmla="*/ 270 w 419"/>
                <a:gd name="T9" fmla="*/ 81 h 741"/>
                <a:gd name="T10" fmla="*/ 153 w 419"/>
                <a:gd name="T11" fmla="*/ 161 h 741"/>
                <a:gd name="T12" fmla="*/ 27 w 419"/>
                <a:gd name="T13" fmla="*/ 35 h 741"/>
                <a:gd name="T14" fmla="*/ 32 w 419"/>
                <a:gd name="T15" fmla="*/ 0 h 741"/>
                <a:gd name="T16" fmla="*/ 0 w 419"/>
                <a:gd name="T17" fmla="*/ 203 h 741"/>
                <a:gd name="T18" fmla="*/ 271 w 419"/>
                <a:gd name="T19" fmla="*/ 741 h 741"/>
                <a:gd name="T20" fmla="*/ 224 w 419"/>
                <a:gd name="T21" fmla="*/ 64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741">
                  <a:moveTo>
                    <a:pt x="224" y="643"/>
                  </a:moveTo>
                  <a:cubicBezTo>
                    <a:pt x="224" y="574"/>
                    <a:pt x="281" y="518"/>
                    <a:pt x="350" y="518"/>
                  </a:cubicBezTo>
                  <a:cubicBezTo>
                    <a:pt x="376" y="518"/>
                    <a:pt x="400" y="525"/>
                    <a:pt x="419" y="538"/>
                  </a:cubicBezTo>
                  <a:cubicBezTo>
                    <a:pt x="318" y="462"/>
                    <a:pt x="252" y="340"/>
                    <a:pt x="252" y="203"/>
                  </a:cubicBezTo>
                  <a:cubicBezTo>
                    <a:pt x="252" y="161"/>
                    <a:pt x="258" y="120"/>
                    <a:pt x="270" y="81"/>
                  </a:cubicBezTo>
                  <a:cubicBezTo>
                    <a:pt x="252" y="128"/>
                    <a:pt x="206" y="161"/>
                    <a:pt x="153" y="161"/>
                  </a:cubicBezTo>
                  <a:cubicBezTo>
                    <a:pt x="83" y="161"/>
                    <a:pt x="27" y="105"/>
                    <a:pt x="27" y="35"/>
                  </a:cubicBezTo>
                  <a:cubicBezTo>
                    <a:pt x="27" y="23"/>
                    <a:pt x="29" y="11"/>
                    <a:pt x="32" y="0"/>
                  </a:cubicBezTo>
                  <a:cubicBezTo>
                    <a:pt x="12" y="64"/>
                    <a:pt x="0" y="133"/>
                    <a:pt x="0" y="203"/>
                  </a:cubicBezTo>
                  <a:cubicBezTo>
                    <a:pt x="0" y="424"/>
                    <a:pt x="107" y="619"/>
                    <a:pt x="271" y="741"/>
                  </a:cubicBezTo>
                  <a:cubicBezTo>
                    <a:pt x="243" y="718"/>
                    <a:pt x="224" y="683"/>
                    <a:pt x="224" y="643"/>
                  </a:cubicBezTo>
                  <a:close/>
                </a:path>
              </a:pathLst>
            </a:custGeom>
            <a:solidFill>
              <a:schemeClr val="bg2">
                <a:lumMod val="75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4" name="Freeform 13"/>
            <p:cNvSpPr>
              <a:spLocks/>
            </p:cNvSpPr>
            <p:nvPr/>
          </p:nvSpPr>
          <p:spPr bwMode="auto">
            <a:xfrm>
              <a:off x="3421027" y="4300401"/>
              <a:ext cx="2092042" cy="884395"/>
            </a:xfrm>
            <a:custGeom>
              <a:avLst/>
              <a:gdLst>
                <a:gd name="T0" fmla="*/ 582 w 776"/>
                <a:gd name="T1" fmla="*/ 98 h 328"/>
                <a:gd name="T2" fmla="*/ 629 w 776"/>
                <a:gd name="T3" fmla="*/ 0 h 328"/>
                <a:gd name="T4" fmla="*/ 388 w 776"/>
                <a:gd name="T5" fmla="*/ 77 h 328"/>
                <a:gd name="T6" fmla="*/ 147 w 776"/>
                <a:gd name="T7" fmla="*/ 0 h 328"/>
                <a:gd name="T8" fmla="*/ 194 w 776"/>
                <a:gd name="T9" fmla="*/ 98 h 328"/>
                <a:gd name="T10" fmla="*/ 68 w 776"/>
                <a:gd name="T11" fmla="*/ 224 h 328"/>
                <a:gd name="T12" fmla="*/ 0 w 776"/>
                <a:gd name="T13" fmla="*/ 204 h 328"/>
                <a:gd name="T14" fmla="*/ 388 w 776"/>
                <a:gd name="T15" fmla="*/ 328 h 328"/>
                <a:gd name="T16" fmla="*/ 776 w 776"/>
                <a:gd name="T17" fmla="*/ 204 h 328"/>
                <a:gd name="T18" fmla="*/ 708 w 776"/>
                <a:gd name="T19" fmla="*/ 224 h 328"/>
                <a:gd name="T20" fmla="*/ 582 w 776"/>
                <a:gd name="T21" fmla="*/ 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328">
                  <a:moveTo>
                    <a:pt x="582" y="98"/>
                  </a:moveTo>
                  <a:cubicBezTo>
                    <a:pt x="582" y="59"/>
                    <a:pt x="600" y="23"/>
                    <a:pt x="629" y="0"/>
                  </a:cubicBezTo>
                  <a:cubicBezTo>
                    <a:pt x="561" y="48"/>
                    <a:pt x="478" y="77"/>
                    <a:pt x="388" y="77"/>
                  </a:cubicBezTo>
                  <a:cubicBezTo>
                    <a:pt x="298" y="77"/>
                    <a:pt x="215" y="48"/>
                    <a:pt x="147" y="0"/>
                  </a:cubicBezTo>
                  <a:cubicBezTo>
                    <a:pt x="176" y="23"/>
                    <a:pt x="194" y="59"/>
                    <a:pt x="194" y="98"/>
                  </a:cubicBezTo>
                  <a:cubicBezTo>
                    <a:pt x="194" y="168"/>
                    <a:pt x="138" y="224"/>
                    <a:pt x="68" y="224"/>
                  </a:cubicBezTo>
                  <a:cubicBezTo>
                    <a:pt x="43" y="224"/>
                    <a:pt x="19" y="217"/>
                    <a:pt x="0" y="204"/>
                  </a:cubicBezTo>
                  <a:cubicBezTo>
                    <a:pt x="109" y="282"/>
                    <a:pt x="243" y="328"/>
                    <a:pt x="388" y="328"/>
                  </a:cubicBezTo>
                  <a:cubicBezTo>
                    <a:pt x="533" y="328"/>
                    <a:pt x="667" y="282"/>
                    <a:pt x="776" y="204"/>
                  </a:cubicBezTo>
                  <a:cubicBezTo>
                    <a:pt x="757" y="217"/>
                    <a:pt x="733" y="224"/>
                    <a:pt x="708" y="224"/>
                  </a:cubicBezTo>
                  <a:cubicBezTo>
                    <a:pt x="638" y="224"/>
                    <a:pt x="582" y="168"/>
                    <a:pt x="582" y="98"/>
                  </a:cubicBezTo>
                  <a:close/>
                </a:path>
              </a:pathLst>
            </a:cu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5" name="Freeform 14"/>
            <p:cNvSpPr>
              <a:spLocks/>
            </p:cNvSpPr>
            <p:nvPr/>
          </p:nvSpPr>
          <p:spPr bwMode="auto">
            <a:xfrm>
              <a:off x="5143148" y="2832101"/>
              <a:ext cx="1129111" cy="1996432"/>
            </a:xfrm>
            <a:custGeom>
              <a:avLst/>
              <a:gdLst>
                <a:gd name="T0" fmla="*/ 266 w 419"/>
                <a:gd name="T1" fmla="*/ 161 h 741"/>
                <a:gd name="T2" fmla="*/ 149 w 419"/>
                <a:gd name="T3" fmla="*/ 81 h 741"/>
                <a:gd name="T4" fmla="*/ 167 w 419"/>
                <a:gd name="T5" fmla="*/ 203 h 741"/>
                <a:gd name="T6" fmla="*/ 0 w 419"/>
                <a:gd name="T7" fmla="*/ 538 h 741"/>
                <a:gd name="T8" fmla="*/ 69 w 419"/>
                <a:gd name="T9" fmla="*/ 518 h 741"/>
                <a:gd name="T10" fmla="*/ 195 w 419"/>
                <a:gd name="T11" fmla="*/ 643 h 741"/>
                <a:gd name="T12" fmla="*/ 148 w 419"/>
                <a:gd name="T13" fmla="*/ 741 h 741"/>
                <a:gd name="T14" fmla="*/ 419 w 419"/>
                <a:gd name="T15" fmla="*/ 203 h 741"/>
                <a:gd name="T16" fmla="*/ 387 w 419"/>
                <a:gd name="T17" fmla="*/ 0 h 741"/>
                <a:gd name="T18" fmla="*/ 392 w 419"/>
                <a:gd name="T19" fmla="*/ 35 h 741"/>
                <a:gd name="T20" fmla="*/ 266 w 419"/>
                <a:gd name="T21" fmla="*/ 16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741">
                  <a:moveTo>
                    <a:pt x="266" y="161"/>
                  </a:moveTo>
                  <a:cubicBezTo>
                    <a:pt x="213" y="161"/>
                    <a:pt x="167" y="128"/>
                    <a:pt x="149" y="81"/>
                  </a:cubicBezTo>
                  <a:cubicBezTo>
                    <a:pt x="161" y="120"/>
                    <a:pt x="167" y="161"/>
                    <a:pt x="167" y="203"/>
                  </a:cubicBezTo>
                  <a:cubicBezTo>
                    <a:pt x="167" y="340"/>
                    <a:pt x="101" y="462"/>
                    <a:pt x="0" y="538"/>
                  </a:cubicBezTo>
                  <a:cubicBezTo>
                    <a:pt x="19" y="525"/>
                    <a:pt x="43" y="518"/>
                    <a:pt x="69" y="518"/>
                  </a:cubicBezTo>
                  <a:cubicBezTo>
                    <a:pt x="138" y="518"/>
                    <a:pt x="195" y="574"/>
                    <a:pt x="195" y="643"/>
                  </a:cubicBezTo>
                  <a:cubicBezTo>
                    <a:pt x="195" y="683"/>
                    <a:pt x="176" y="718"/>
                    <a:pt x="148" y="741"/>
                  </a:cubicBezTo>
                  <a:cubicBezTo>
                    <a:pt x="312" y="619"/>
                    <a:pt x="419" y="424"/>
                    <a:pt x="419" y="203"/>
                  </a:cubicBezTo>
                  <a:cubicBezTo>
                    <a:pt x="419" y="133"/>
                    <a:pt x="408" y="64"/>
                    <a:pt x="387" y="0"/>
                  </a:cubicBezTo>
                  <a:cubicBezTo>
                    <a:pt x="390" y="11"/>
                    <a:pt x="392" y="23"/>
                    <a:pt x="392" y="35"/>
                  </a:cubicBezTo>
                  <a:cubicBezTo>
                    <a:pt x="392" y="105"/>
                    <a:pt x="336" y="161"/>
                    <a:pt x="266" y="161"/>
                  </a:cubicBezTo>
                  <a:close/>
                </a:path>
              </a:pathLst>
            </a:custGeom>
            <a:solidFill>
              <a:schemeClr val="bg2">
                <a:lumMod val="60000"/>
                <a:lumOff val="4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6" name="Freeform 15"/>
            <p:cNvSpPr>
              <a:spLocks/>
            </p:cNvSpPr>
            <p:nvPr/>
          </p:nvSpPr>
          <p:spPr bwMode="auto">
            <a:xfrm>
              <a:off x="4480706" y="1575510"/>
              <a:ext cx="1697081" cy="1436430"/>
            </a:xfrm>
            <a:custGeom>
              <a:avLst/>
              <a:gdLst>
                <a:gd name="T0" fmla="*/ 121 w 630"/>
                <a:gd name="T1" fmla="*/ 126 h 533"/>
                <a:gd name="T2" fmla="*/ 0 w 630"/>
                <a:gd name="T3" fmla="*/ 251 h 533"/>
                <a:gd name="T4" fmla="*/ 390 w 630"/>
                <a:gd name="T5" fmla="*/ 533 h 533"/>
                <a:gd name="T6" fmla="*/ 386 w 630"/>
                <a:gd name="T7" fmla="*/ 501 h 533"/>
                <a:gd name="T8" fmla="*/ 512 w 630"/>
                <a:gd name="T9" fmla="*/ 375 h 533"/>
                <a:gd name="T10" fmla="*/ 630 w 630"/>
                <a:gd name="T11" fmla="*/ 458 h 533"/>
                <a:gd name="T12" fmla="*/ 3 w 630"/>
                <a:gd name="T13" fmla="*/ 0 h 533"/>
                <a:gd name="T14" fmla="*/ 121 w 630"/>
                <a:gd name="T15" fmla="*/ 126 h 5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533">
                  <a:moveTo>
                    <a:pt x="121" y="126"/>
                  </a:moveTo>
                  <a:cubicBezTo>
                    <a:pt x="121" y="193"/>
                    <a:pt x="67" y="249"/>
                    <a:pt x="0" y="251"/>
                  </a:cubicBezTo>
                  <a:cubicBezTo>
                    <a:pt x="181" y="253"/>
                    <a:pt x="334" y="371"/>
                    <a:pt x="390" y="533"/>
                  </a:cubicBezTo>
                  <a:cubicBezTo>
                    <a:pt x="388" y="523"/>
                    <a:pt x="386" y="512"/>
                    <a:pt x="386" y="501"/>
                  </a:cubicBezTo>
                  <a:cubicBezTo>
                    <a:pt x="386" y="432"/>
                    <a:pt x="443" y="375"/>
                    <a:pt x="512" y="375"/>
                  </a:cubicBezTo>
                  <a:cubicBezTo>
                    <a:pt x="567" y="375"/>
                    <a:pt x="613" y="410"/>
                    <a:pt x="630" y="458"/>
                  </a:cubicBezTo>
                  <a:cubicBezTo>
                    <a:pt x="543" y="194"/>
                    <a:pt x="295" y="4"/>
                    <a:pt x="3" y="0"/>
                  </a:cubicBezTo>
                  <a:cubicBezTo>
                    <a:pt x="69" y="4"/>
                    <a:pt x="121" y="59"/>
                    <a:pt x="121" y="126"/>
                  </a:cubicBezTo>
                  <a:close/>
                </a:path>
              </a:pathLst>
            </a:custGeom>
            <a:solidFill>
              <a:schemeClr val="bg2">
                <a:lumMod val="40000"/>
                <a:lumOff val="6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7" name="Oval 16"/>
            <p:cNvSpPr>
              <a:spLocks noChangeArrowheads="1"/>
            </p:cNvSpPr>
            <p:nvPr/>
          </p:nvSpPr>
          <p:spPr bwMode="auto">
            <a:xfrm>
              <a:off x="2733544" y="2586247"/>
              <a:ext cx="679516" cy="679516"/>
            </a:xfrm>
            <a:prstGeom prst="ellipse">
              <a:avLst/>
            </a:prstGeom>
            <a:solidFill>
              <a:schemeClr val="bg2">
                <a:lumMod val="50000"/>
              </a:schemeClr>
            </a:solidFill>
            <a:ln w="381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8" name="Oval 17"/>
            <p:cNvSpPr>
              <a:spLocks noChangeArrowheads="1"/>
            </p:cNvSpPr>
            <p:nvPr/>
          </p:nvSpPr>
          <p:spPr bwMode="auto">
            <a:xfrm>
              <a:off x="3265091" y="4225279"/>
              <a:ext cx="679516" cy="678377"/>
            </a:xfrm>
            <a:prstGeom prst="ellipse">
              <a:avLst/>
            </a:prstGeom>
            <a:solidFill>
              <a:schemeClr val="bg2">
                <a:lumMod val="75000"/>
              </a:schemeClr>
            </a:solidFill>
            <a:ln w="381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19" name="Oval 18"/>
            <p:cNvSpPr>
              <a:spLocks noChangeArrowheads="1"/>
            </p:cNvSpPr>
            <p:nvPr/>
          </p:nvSpPr>
          <p:spPr bwMode="auto">
            <a:xfrm>
              <a:off x="4989489" y="4225279"/>
              <a:ext cx="679516" cy="678377"/>
            </a:xfrm>
            <a:prstGeom prst="ellipse">
              <a:avLst/>
            </a:prstGeom>
            <a:solidFill>
              <a:schemeClr val="bg2"/>
            </a:solidFill>
            <a:ln w="381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20" name="Oval 19"/>
            <p:cNvSpPr>
              <a:spLocks noChangeArrowheads="1"/>
            </p:cNvSpPr>
            <p:nvPr/>
          </p:nvSpPr>
          <p:spPr bwMode="auto">
            <a:xfrm>
              <a:off x="5521036" y="2586247"/>
              <a:ext cx="678377" cy="679516"/>
            </a:xfrm>
            <a:prstGeom prst="ellipse">
              <a:avLst/>
            </a:prstGeom>
            <a:solidFill>
              <a:schemeClr val="bg2">
                <a:lumMod val="60000"/>
                <a:lumOff val="40000"/>
              </a:schemeClr>
            </a:solidFill>
            <a:ln w="381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21" name="Oval 20"/>
            <p:cNvSpPr>
              <a:spLocks noChangeArrowheads="1"/>
            </p:cNvSpPr>
            <p:nvPr/>
          </p:nvSpPr>
          <p:spPr bwMode="auto">
            <a:xfrm>
              <a:off x="4127858" y="1575510"/>
              <a:ext cx="678377" cy="679516"/>
            </a:xfrm>
            <a:prstGeom prst="ellipse">
              <a:avLst/>
            </a:prstGeom>
            <a:solidFill>
              <a:schemeClr val="bg2">
                <a:lumMod val="40000"/>
                <a:lumOff val="60000"/>
              </a:schemeClr>
            </a:solidFill>
            <a:ln w="381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solidFill>
                  <a:srgbClr val="717171"/>
                </a:solidFill>
                <a:latin typeface="Verdana" panose="020B0604030504040204" pitchFamily="34" charset="0"/>
                <a:cs typeface="Verdana" panose="020B0604030504040204" pitchFamily="34" charset="0"/>
              </a:endParaRPr>
            </a:p>
          </p:txBody>
        </p:sp>
        <p:sp>
          <p:nvSpPr>
            <p:cNvPr id="22" name="TextBox 21"/>
            <p:cNvSpPr txBox="1"/>
            <p:nvPr/>
          </p:nvSpPr>
          <p:spPr>
            <a:xfrm rot="19160239">
              <a:off x="3304047" y="2320364"/>
              <a:ext cx="1096905" cy="431915"/>
            </a:xfrm>
            <a:prstGeom prst="rect">
              <a:avLst/>
            </a:prstGeom>
            <a:noFill/>
          </p:spPr>
          <p:txBody>
            <a:bodyPr wrap="none" lIns="0" tIns="0" rIns="0" bIns="0" rtlCol="0">
              <a:prstTxWarp prst="textArchUp">
                <a:avLst/>
              </a:prstTxWarp>
              <a:noAutofit/>
            </a:bodyPr>
            <a:lstStyle/>
            <a:p>
              <a:pPr algn="ctr"/>
              <a:r>
                <a:rPr lang="en-ZA" sz="1100" dirty="0" smtClean="0">
                  <a:solidFill>
                    <a:srgbClr val="FFFFFF"/>
                  </a:solidFill>
                  <a:cs typeface="Verdana" panose="020B0604030504040204" pitchFamily="34" charset="0"/>
                </a:rPr>
                <a:t>Sisterhood &amp;</a:t>
              </a:r>
            </a:p>
            <a:p>
              <a:pPr algn="ctr"/>
              <a:r>
                <a:rPr lang="en-ZA" sz="1100" dirty="0" smtClean="0">
                  <a:solidFill>
                    <a:srgbClr val="FFFFFF"/>
                  </a:solidFill>
                  <a:cs typeface="Verdana" panose="020B0604030504040204" pitchFamily="34" charset="0"/>
                </a:rPr>
                <a:t>Support </a:t>
              </a:r>
            </a:p>
            <a:p>
              <a:pPr algn="ctr"/>
              <a:r>
                <a:rPr lang="en-ZA" sz="1100" dirty="0" smtClean="0">
                  <a:solidFill>
                    <a:srgbClr val="FFFFFF"/>
                  </a:solidFill>
                  <a:cs typeface="Verdana" panose="020B0604030504040204" pitchFamily="34" charset="0"/>
                </a:rPr>
                <a:t>Systems</a:t>
              </a:r>
            </a:p>
          </p:txBody>
        </p:sp>
        <p:sp>
          <p:nvSpPr>
            <p:cNvPr id="23" name="TextBox 22"/>
            <p:cNvSpPr txBox="1"/>
            <p:nvPr/>
          </p:nvSpPr>
          <p:spPr>
            <a:xfrm rot="2382002">
              <a:off x="4665330" y="2186932"/>
              <a:ext cx="1096905" cy="390158"/>
            </a:xfrm>
            <a:prstGeom prst="rect">
              <a:avLst/>
            </a:prstGeom>
            <a:noFill/>
          </p:spPr>
          <p:txBody>
            <a:bodyPr wrap="none" lIns="0" tIns="0" rIns="0" bIns="0" rtlCol="0">
              <a:prstTxWarp prst="textArchUp">
                <a:avLst/>
              </a:prstTxWarp>
              <a:noAutofit/>
            </a:bodyPr>
            <a:lstStyle/>
            <a:p>
              <a:pPr algn="ctr"/>
              <a:r>
                <a:rPr lang="en-ZA" sz="1100" dirty="0" smtClean="0">
                  <a:solidFill>
                    <a:srgbClr val="FFFFFF"/>
                  </a:solidFill>
                  <a:cs typeface="Verdana" panose="020B0604030504040204" pitchFamily="34" charset="0"/>
                </a:rPr>
                <a:t>Strength &amp; </a:t>
              </a:r>
            </a:p>
            <a:p>
              <a:pPr algn="ctr"/>
              <a:r>
                <a:rPr lang="en-ZA" sz="1100" dirty="0" smtClean="0">
                  <a:solidFill>
                    <a:srgbClr val="FFFFFF"/>
                  </a:solidFill>
                  <a:cs typeface="Verdana" panose="020B0604030504040204" pitchFamily="34" charset="0"/>
                </a:rPr>
                <a:t>Resilience</a:t>
              </a:r>
            </a:p>
          </p:txBody>
        </p:sp>
        <p:sp>
          <p:nvSpPr>
            <p:cNvPr id="24" name="TextBox 23"/>
            <p:cNvSpPr txBox="1"/>
            <p:nvPr/>
          </p:nvSpPr>
          <p:spPr>
            <a:xfrm rot="4156931">
              <a:off x="2693782" y="3628967"/>
              <a:ext cx="1096905" cy="282295"/>
            </a:xfrm>
            <a:prstGeom prst="rect">
              <a:avLst/>
            </a:prstGeom>
            <a:noFill/>
          </p:spPr>
          <p:txBody>
            <a:bodyPr wrap="none" lIns="0" tIns="0" rIns="0" bIns="0" rtlCol="0">
              <a:prstTxWarp prst="textArchDown">
                <a:avLst/>
              </a:prstTxWarp>
              <a:noAutofit/>
            </a:bodyPr>
            <a:lstStyle/>
            <a:p>
              <a:pPr algn="ctr"/>
              <a:r>
                <a:rPr lang="en-ZA" sz="1100" dirty="0" smtClean="0">
                  <a:solidFill>
                    <a:srgbClr val="FFFFFF"/>
                  </a:solidFill>
                  <a:cs typeface="Verdana" panose="020B0604030504040204" pitchFamily="34" charset="0"/>
                </a:rPr>
                <a:t>Cultural Right</a:t>
              </a:r>
            </a:p>
            <a:p>
              <a:pPr algn="ctr"/>
              <a:r>
                <a:rPr lang="en-ZA" sz="1100" dirty="0" smtClean="0">
                  <a:solidFill>
                    <a:srgbClr val="FFFFFF"/>
                  </a:solidFill>
                  <a:cs typeface="Verdana" panose="020B0604030504040204" pitchFamily="34" charset="0"/>
                </a:rPr>
                <a:t> of Passage</a:t>
              </a:r>
            </a:p>
          </p:txBody>
        </p:sp>
        <p:sp>
          <p:nvSpPr>
            <p:cNvPr id="25" name="TextBox 24"/>
            <p:cNvSpPr txBox="1"/>
            <p:nvPr/>
          </p:nvSpPr>
          <p:spPr>
            <a:xfrm>
              <a:off x="3919734" y="4419599"/>
              <a:ext cx="1096905" cy="361171"/>
            </a:xfrm>
            <a:prstGeom prst="rect">
              <a:avLst/>
            </a:prstGeom>
            <a:noFill/>
          </p:spPr>
          <p:txBody>
            <a:bodyPr wrap="none" lIns="0" tIns="0" rIns="0" bIns="0" rtlCol="0">
              <a:prstTxWarp prst="textArchDown">
                <a:avLst/>
              </a:prstTxWarp>
              <a:noAutofit/>
            </a:bodyPr>
            <a:lstStyle/>
            <a:p>
              <a:pPr algn="ctr"/>
              <a:r>
                <a:rPr lang="en-ZA" sz="1100" dirty="0" smtClean="0">
                  <a:solidFill>
                    <a:srgbClr val="FFFFFF"/>
                  </a:solidFill>
                  <a:cs typeface="Verdana" panose="020B0604030504040204" pitchFamily="34" charset="0"/>
                </a:rPr>
                <a:t>Sex vs. </a:t>
              </a:r>
            </a:p>
            <a:p>
              <a:pPr algn="ctr"/>
              <a:r>
                <a:rPr lang="en-ZA" sz="1100" dirty="0" smtClean="0">
                  <a:solidFill>
                    <a:srgbClr val="FFFFFF"/>
                  </a:solidFill>
                  <a:cs typeface="Verdana" panose="020B0604030504040204" pitchFamily="34" charset="0"/>
                </a:rPr>
                <a:t>Promiscuity</a:t>
              </a:r>
            </a:p>
          </p:txBody>
        </p:sp>
        <p:sp>
          <p:nvSpPr>
            <p:cNvPr id="26" name="TextBox 25"/>
            <p:cNvSpPr txBox="1"/>
            <p:nvPr/>
          </p:nvSpPr>
          <p:spPr>
            <a:xfrm rot="17515383">
              <a:off x="5148234" y="3608103"/>
              <a:ext cx="1096905" cy="245020"/>
            </a:xfrm>
            <a:prstGeom prst="rect">
              <a:avLst/>
            </a:prstGeom>
            <a:noFill/>
          </p:spPr>
          <p:txBody>
            <a:bodyPr wrap="none" lIns="0" tIns="0" rIns="0" bIns="0" rtlCol="0">
              <a:prstTxWarp prst="textArchDown">
                <a:avLst/>
              </a:prstTxWarp>
              <a:noAutofit/>
            </a:bodyPr>
            <a:lstStyle/>
            <a:p>
              <a:pPr algn="ctr"/>
              <a:r>
                <a:rPr lang="en-ZA" sz="1100" dirty="0" smtClean="0">
                  <a:solidFill>
                    <a:srgbClr val="FFFFFF"/>
                  </a:solidFill>
                  <a:cs typeface="Verdana" panose="020B0604030504040204" pitchFamily="34" charset="0"/>
                </a:rPr>
                <a:t>Virginity</a:t>
              </a:r>
            </a:p>
          </p:txBody>
        </p:sp>
      </p:grpSp>
      <p:sp>
        <p:nvSpPr>
          <p:cNvPr id="27" name="TextBox 26"/>
          <p:cNvSpPr txBox="1"/>
          <p:nvPr/>
        </p:nvSpPr>
        <p:spPr>
          <a:xfrm>
            <a:off x="7788954" y="1416092"/>
            <a:ext cx="3793446" cy="1148089"/>
          </a:xfrm>
          <a:prstGeom prst="rect">
            <a:avLst/>
          </a:prstGeom>
          <a:noFill/>
        </p:spPr>
        <p:txBody>
          <a:bodyPr wrap="square" lIns="0" tIns="0" rIns="0" bIns="0" rtlCol="0">
            <a:noAutofit/>
          </a:bodyPr>
          <a:lstStyle/>
          <a:p>
            <a:pPr marL="171450" indent="-171450">
              <a:buClr>
                <a:srgbClr val="E5007E">
                  <a:lumMod val="40000"/>
                  <a:lumOff val="60000"/>
                </a:srgbClr>
              </a:buClr>
              <a:buFont typeface="Wingdings" panose="05000000000000000000" pitchFamily="2" charset="2"/>
              <a:buChar char="§"/>
            </a:pPr>
            <a:r>
              <a:rPr lang="en-ZA" sz="1400" dirty="0" smtClean="0">
                <a:solidFill>
                  <a:srgbClr val="717171"/>
                </a:solidFill>
              </a:rPr>
              <a:t>The </a:t>
            </a:r>
            <a:r>
              <a:rPr lang="en-ZA" sz="1400" b="1" dirty="0" smtClean="0">
                <a:solidFill>
                  <a:srgbClr val="717171"/>
                </a:solidFill>
              </a:rPr>
              <a:t>psychological characteristics </a:t>
            </a:r>
            <a:r>
              <a:rPr lang="en-ZA" sz="1400" dirty="0" smtClean="0">
                <a:solidFill>
                  <a:srgbClr val="717171"/>
                </a:solidFill>
              </a:rPr>
              <a:t>that women are taught (nature an nurture) in order to overcome struggles and challenges. </a:t>
            </a:r>
          </a:p>
          <a:p>
            <a:pPr marL="171450" indent="-171450">
              <a:buClr>
                <a:srgbClr val="E5007E">
                  <a:lumMod val="40000"/>
                  <a:lumOff val="60000"/>
                </a:srgbClr>
              </a:buClr>
              <a:buFont typeface="Wingdings" panose="05000000000000000000" pitchFamily="2" charset="2"/>
              <a:buChar char="§"/>
            </a:pPr>
            <a:r>
              <a:rPr lang="en-ZA" sz="1400" dirty="0" smtClean="0">
                <a:solidFill>
                  <a:srgbClr val="717171"/>
                </a:solidFill>
              </a:rPr>
              <a:t>Strength is her shield, and resilience is her experience of practicing strength</a:t>
            </a:r>
          </a:p>
          <a:p>
            <a:pPr marL="171450" indent="-171450">
              <a:buClr>
                <a:srgbClr val="E5007E">
                  <a:lumMod val="40000"/>
                  <a:lumOff val="60000"/>
                </a:srgbClr>
              </a:buClr>
              <a:buFont typeface="Wingdings" panose="05000000000000000000" pitchFamily="2" charset="2"/>
              <a:buChar char="§"/>
            </a:pPr>
            <a:r>
              <a:rPr lang="en-ZA" sz="1400" dirty="0" smtClean="0">
                <a:solidFill>
                  <a:srgbClr val="717171"/>
                </a:solidFill>
              </a:rPr>
              <a:t>ROLE: </a:t>
            </a:r>
            <a:r>
              <a:rPr lang="en-ZA" sz="1400" b="1" dirty="0" smtClean="0">
                <a:solidFill>
                  <a:srgbClr val="E5007E">
                    <a:lumMod val="40000"/>
                    <a:lumOff val="60000"/>
                  </a:srgbClr>
                </a:solidFill>
              </a:rPr>
              <a:t>“Pillar of Strength”</a:t>
            </a:r>
          </a:p>
        </p:txBody>
      </p:sp>
      <p:sp>
        <p:nvSpPr>
          <p:cNvPr id="28" name="TextBox 27"/>
          <p:cNvSpPr txBox="1"/>
          <p:nvPr/>
        </p:nvSpPr>
        <p:spPr>
          <a:xfrm>
            <a:off x="3310321" y="5029406"/>
            <a:ext cx="6100668" cy="990394"/>
          </a:xfrm>
          <a:prstGeom prst="rect">
            <a:avLst/>
          </a:prstGeom>
          <a:noFill/>
        </p:spPr>
        <p:txBody>
          <a:bodyPr wrap="square" lIns="0" tIns="0" rIns="0" bIns="0" rtlCol="0">
            <a:noAutofit/>
          </a:bodyPr>
          <a:lstStyle/>
          <a:p>
            <a:pPr marL="171450" indent="-171450">
              <a:buClr>
                <a:srgbClr val="E5007E"/>
              </a:buClr>
              <a:buFont typeface="Wingdings" panose="05000000000000000000" pitchFamily="2" charset="2"/>
              <a:buChar char="§"/>
            </a:pPr>
            <a:r>
              <a:rPr lang="en-ZA" sz="1400" dirty="0" smtClean="0">
                <a:solidFill>
                  <a:srgbClr val="717171"/>
                </a:solidFill>
              </a:rPr>
              <a:t>Sex is a young woman’s </a:t>
            </a:r>
            <a:r>
              <a:rPr lang="en-ZA" sz="1400" b="1" dirty="0" smtClean="0">
                <a:solidFill>
                  <a:srgbClr val="717171"/>
                </a:solidFill>
              </a:rPr>
              <a:t>peer group equity </a:t>
            </a:r>
            <a:r>
              <a:rPr lang="en-ZA" sz="1400" dirty="0" smtClean="0">
                <a:solidFill>
                  <a:srgbClr val="717171"/>
                </a:solidFill>
              </a:rPr>
              <a:t>that allows her acceptance into her peer group circles. </a:t>
            </a:r>
          </a:p>
          <a:p>
            <a:pPr marL="171450" indent="-171450">
              <a:buClr>
                <a:srgbClr val="E5007E"/>
              </a:buClr>
              <a:buFont typeface="Wingdings" panose="05000000000000000000" pitchFamily="2" charset="2"/>
              <a:buChar char="§"/>
            </a:pPr>
            <a:r>
              <a:rPr lang="en-ZA" sz="1400" dirty="0" smtClean="0">
                <a:solidFill>
                  <a:srgbClr val="717171"/>
                </a:solidFill>
              </a:rPr>
              <a:t>Being initiated as a woman through her sexual encounters allows her to fit in and ‘norm’ with her peers. </a:t>
            </a:r>
          </a:p>
          <a:p>
            <a:pPr marL="171450" indent="-171450">
              <a:buClr>
                <a:srgbClr val="E5007E"/>
              </a:buClr>
              <a:buFont typeface="Wingdings" panose="05000000000000000000" pitchFamily="2" charset="2"/>
              <a:buChar char="§"/>
            </a:pPr>
            <a:r>
              <a:rPr lang="en-ZA" sz="1400" dirty="0" smtClean="0">
                <a:solidFill>
                  <a:srgbClr val="717171"/>
                </a:solidFill>
              </a:rPr>
              <a:t>ROLE: </a:t>
            </a:r>
            <a:r>
              <a:rPr lang="en-ZA" sz="1400" b="1" dirty="0" smtClean="0">
                <a:solidFill>
                  <a:srgbClr val="E5007E"/>
                </a:solidFill>
              </a:rPr>
              <a:t>“Modern Woman”</a:t>
            </a:r>
          </a:p>
        </p:txBody>
      </p:sp>
      <p:sp>
        <p:nvSpPr>
          <p:cNvPr id="29" name="TextBox 28"/>
          <p:cNvSpPr txBox="1"/>
          <p:nvPr/>
        </p:nvSpPr>
        <p:spPr>
          <a:xfrm>
            <a:off x="444500" y="3444996"/>
            <a:ext cx="3963131" cy="1148089"/>
          </a:xfrm>
          <a:prstGeom prst="rect">
            <a:avLst/>
          </a:prstGeom>
          <a:noFill/>
        </p:spPr>
        <p:txBody>
          <a:bodyPr wrap="square" lIns="0" tIns="0" rIns="0" bIns="0" rtlCol="0">
            <a:noAutofit/>
          </a:bodyPr>
          <a:lstStyle/>
          <a:p>
            <a:pPr marL="171450" indent="-171450">
              <a:buClr>
                <a:srgbClr val="E5007E">
                  <a:lumMod val="75000"/>
                </a:srgbClr>
              </a:buClr>
              <a:buFont typeface="Wingdings" panose="05000000000000000000" pitchFamily="2" charset="2"/>
              <a:buChar char="§"/>
            </a:pPr>
            <a:r>
              <a:rPr lang="en-ZA" sz="1400" dirty="0" smtClean="0">
                <a:solidFill>
                  <a:srgbClr val="717171"/>
                </a:solidFill>
              </a:rPr>
              <a:t>Cultural right of passage is the traditional initiation into womanhood, where age old Zulu ceremonies determine whether a girl has the right to be seen as a woman in her community. </a:t>
            </a:r>
          </a:p>
          <a:p>
            <a:pPr marL="171450" indent="-171450">
              <a:buClr>
                <a:srgbClr val="E5007E">
                  <a:lumMod val="75000"/>
                </a:srgbClr>
              </a:buClr>
              <a:buFont typeface="Wingdings" panose="05000000000000000000" pitchFamily="2" charset="2"/>
              <a:buChar char="§"/>
            </a:pPr>
            <a:r>
              <a:rPr lang="en-ZA" sz="1400" dirty="0" smtClean="0">
                <a:solidFill>
                  <a:srgbClr val="717171"/>
                </a:solidFill>
              </a:rPr>
              <a:t>ROLE: </a:t>
            </a:r>
            <a:r>
              <a:rPr lang="en-ZA" sz="1400" b="1" dirty="0" smtClean="0">
                <a:solidFill>
                  <a:srgbClr val="E5007E">
                    <a:lumMod val="75000"/>
                  </a:srgbClr>
                </a:solidFill>
              </a:rPr>
              <a:t>“Dutiful Woman”/ “Dutiful Wife”/ “Dutiful Mother”</a:t>
            </a:r>
          </a:p>
        </p:txBody>
      </p:sp>
      <p:sp>
        <p:nvSpPr>
          <p:cNvPr id="30" name="TextBox 29"/>
          <p:cNvSpPr txBox="1"/>
          <p:nvPr/>
        </p:nvSpPr>
        <p:spPr>
          <a:xfrm>
            <a:off x="444500" y="1339892"/>
            <a:ext cx="4343549" cy="1148089"/>
          </a:xfrm>
          <a:prstGeom prst="rect">
            <a:avLst/>
          </a:prstGeom>
          <a:noFill/>
        </p:spPr>
        <p:txBody>
          <a:bodyPr wrap="square" lIns="0" tIns="0" rIns="0" bIns="0" rtlCol="0">
            <a:noAutofit/>
          </a:bodyPr>
          <a:lstStyle/>
          <a:p>
            <a:pPr marL="171450" indent="-171450">
              <a:buClr>
                <a:srgbClr val="E5007E">
                  <a:lumMod val="50000"/>
                </a:srgbClr>
              </a:buClr>
              <a:buFont typeface="Wingdings" panose="05000000000000000000" pitchFamily="2" charset="2"/>
              <a:buChar char="§"/>
            </a:pPr>
            <a:r>
              <a:rPr lang="en-ZA" sz="1400" dirty="0" smtClean="0">
                <a:solidFill>
                  <a:srgbClr val="717171"/>
                </a:solidFill>
              </a:rPr>
              <a:t>Underlying all these themes of initiation and rituals that allow a woman passage from being a ‘good girl’ to a ‘dutiful woman’ is the sisterhood. </a:t>
            </a:r>
          </a:p>
          <a:p>
            <a:pPr marL="171450" indent="-171450">
              <a:buClr>
                <a:srgbClr val="E5007E">
                  <a:lumMod val="50000"/>
                </a:srgbClr>
              </a:buClr>
              <a:buFont typeface="Wingdings" panose="05000000000000000000" pitchFamily="2" charset="2"/>
              <a:buChar char="§"/>
            </a:pPr>
            <a:r>
              <a:rPr lang="en-ZA" sz="1400" b="1" i="1" dirty="0" smtClean="0">
                <a:solidFill>
                  <a:srgbClr val="E5007E">
                    <a:lumMod val="50000"/>
                  </a:srgbClr>
                </a:solidFill>
              </a:rPr>
              <a:t>This sisterhood is both nurturing and competitive, depending on the women she interacts with in each of the definitions, expectations and initiations of womanhood. </a:t>
            </a:r>
          </a:p>
        </p:txBody>
      </p:sp>
      <p:sp>
        <p:nvSpPr>
          <p:cNvPr id="31" name="TextBox 30"/>
          <p:cNvSpPr txBox="1"/>
          <p:nvPr/>
        </p:nvSpPr>
        <p:spPr>
          <a:xfrm>
            <a:off x="7969422" y="3444996"/>
            <a:ext cx="3892377" cy="1654157"/>
          </a:xfrm>
          <a:prstGeom prst="rect">
            <a:avLst/>
          </a:prstGeom>
          <a:noFill/>
        </p:spPr>
        <p:txBody>
          <a:bodyPr wrap="square" lIns="0" tIns="0" rIns="0" bIns="0" rtlCol="0">
            <a:noAutofit/>
          </a:bodyPr>
          <a:lstStyle/>
          <a:p>
            <a:pPr marL="171450" indent="-171450">
              <a:buClr>
                <a:srgbClr val="E5007E">
                  <a:lumMod val="60000"/>
                  <a:lumOff val="40000"/>
                </a:srgbClr>
              </a:buClr>
              <a:buFont typeface="Wingdings" panose="05000000000000000000" pitchFamily="2" charset="2"/>
              <a:buChar char="§"/>
            </a:pPr>
            <a:r>
              <a:rPr lang="en-ZA" sz="1400" dirty="0" smtClean="0">
                <a:solidFill>
                  <a:srgbClr val="717171"/>
                </a:solidFill>
              </a:rPr>
              <a:t>Virginity is a young woman’s </a:t>
            </a:r>
            <a:r>
              <a:rPr lang="en-ZA" sz="1400" b="1" dirty="0" smtClean="0">
                <a:solidFill>
                  <a:srgbClr val="717171"/>
                </a:solidFill>
              </a:rPr>
              <a:t>social capital </a:t>
            </a:r>
            <a:r>
              <a:rPr lang="en-ZA" sz="1400" dirty="0" smtClean="0">
                <a:solidFill>
                  <a:srgbClr val="717171"/>
                </a:solidFill>
              </a:rPr>
              <a:t>that allows social acceptance in her larger community structures. </a:t>
            </a:r>
          </a:p>
          <a:p>
            <a:pPr marL="171450" indent="-171450">
              <a:buClr>
                <a:srgbClr val="E5007E">
                  <a:lumMod val="60000"/>
                  <a:lumOff val="40000"/>
                </a:srgbClr>
              </a:buClr>
              <a:buFont typeface="Wingdings" panose="05000000000000000000" pitchFamily="2" charset="2"/>
              <a:buChar char="§"/>
            </a:pPr>
            <a:r>
              <a:rPr lang="en-ZA" sz="1400" dirty="0" smtClean="0">
                <a:solidFill>
                  <a:srgbClr val="717171"/>
                </a:solidFill>
              </a:rPr>
              <a:t>Remaining a virgin is critical for her to be accepted by the ‘institutions’ of her community: church, elders, ancestors etc. </a:t>
            </a:r>
          </a:p>
          <a:p>
            <a:pPr marL="171450" indent="-171450">
              <a:buClr>
                <a:srgbClr val="E5007E">
                  <a:lumMod val="60000"/>
                  <a:lumOff val="40000"/>
                </a:srgbClr>
              </a:buClr>
              <a:buFont typeface="Wingdings" panose="05000000000000000000" pitchFamily="2" charset="2"/>
              <a:buChar char="§"/>
            </a:pPr>
            <a:r>
              <a:rPr lang="en-ZA" sz="1400" dirty="0" smtClean="0">
                <a:solidFill>
                  <a:srgbClr val="717171"/>
                </a:solidFill>
              </a:rPr>
              <a:t>ROLE: </a:t>
            </a:r>
            <a:r>
              <a:rPr lang="en-ZA" sz="1400" b="1" dirty="0" smtClean="0">
                <a:solidFill>
                  <a:srgbClr val="E5007E">
                    <a:lumMod val="60000"/>
                    <a:lumOff val="40000"/>
                  </a:srgbClr>
                </a:solidFill>
              </a:rPr>
              <a:t>“Good Girl”</a:t>
            </a:r>
          </a:p>
        </p:txBody>
      </p:sp>
      <p:sp>
        <p:nvSpPr>
          <p:cNvPr id="32" name="Rectangle 31"/>
          <p:cNvSpPr/>
          <p:nvPr/>
        </p:nvSpPr>
        <p:spPr>
          <a:xfrm>
            <a:off x="5141724" y="2723115"/>
            <a:ext cx="1961842" cy="923330"/>
          </a:xfrm>
          <a:prstGeom prst="rect">
            <a:avLst/>
          </a:prstGeom>
        </p:spPr>
        <p:txBody>
          <a:bodyPr wrap="square">
            <a:spAutoFit/>
          </a:bodyPr>
          <a:lstStyle/>
          <a:p>
            <a:pPr algn="ctr"/>
            <a:r>
              <a:rPr lang="en-ZA" b="1" dirty="0">
                <a:solidFill>
                  <a:srgbClr val="717171"/>
                </a:solidFill>
              </a:rPr>
              <a:t>Themes that define womanhood</a:t>
            </a:r>
          </a:p>
        </p:txBody>
      </p:sp>
    </p:spTree>
    <p:extLst>
      <p:ext uri="{BB962C8B-B14F-4D97-AF65-F5344CB8AC3E}">
        <p14:creationId xmlns:p14="http://schemas.microsoft.com/office/powerpoint/2010/main" val="206711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 young woman is expected to be ‘the pillar of strength’, a role she can never escape</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76</a:t>
            </a:fld>
            <a:endParaRPr lang="en-GB" dirty="0">
              <a:solidFill>
                <a:srgbClr val="717171"/>
              </a:solidFill>
            </a:endParaRPr>
          </a:p>
        </p:txBody>
      </p:sp>
      <p:sp>
        <p:nvSpPr>
          <p:cNvPr id="4" name="Text Placeholder 3"/>
          <p:cNvSpPr>
            <a:spLocks noGrp="1"/>
          </p:cNvSpPr>
          <p:nvPr>
            <p:ph type="body" sz="quarter" idx="17"/>
          </p:nvPr>
        </p:nvSpPr>
        <p:spPr>
          <a:xfrm>
            <a:off x="357188" y="1214434"/>
            <a:ext cx="11477331" cy="1350241"/>
          </a:xfrm>
        </p:spPr>
        <p:txBody>
          <a:bodyPr/>
          <a:lstStyle/>
          <a:p>
            <a:r>
              <a:rPr lang="en-ZA" sz="1600" i="1" dirty="0"/>
              <a:t>Being a woman is synonymous with qualities of strength and </a:t>
            </a:r>
            <a:r>
              <a:rPr lang="en-ZA" sz="1600" i="1" dirty="0" smtClean="0"/>
              <a:t>resilience. Young women all associate psychological characteristics of strength as her way of coping with life challenges, her duty to her loved one and a proverbial role as a woman. Her ability to be resilient is defined by how many challenges she has overcome, thus the older she is the more strength she has managed to accumulate. Her role is to be “the pillar of strength’ for her family, which she is able to show through her ability to provide, nurture, care and serve her families needs.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6" name="TextBox 5"/>
          <p:cNvSpPr txBox="1"/>
          <p:nvPr/>
        </p:nvSpPr>
        <p:spPr>
          <a:xfrm>
            <a:off x="370422" y="2966138"/>
            <a:ext cx="7236878" cy="1974161"/>
          </a:xfrm>
          <a:prstGeom prst="rect">
            <a:avLst/>
          </a:prstGeom>
          <a:noFill/>
        </p:spPr>
        <p:txBody>
          <a:bodyPr wrap="square" lIns="0" tIns="0" rIns="0" bIns="0" rtlCol="0">
            <a:noAutofit/>
          </a:bodyPr>
          <a:lstStyle/>
          <a:p>
            <a:pPr algn="ctr"/>
            <a:r>
              <a:rPr lang="en-ZA" sz="2000" b="1" dirty="0" smtClean="0">
                <a:solidFill>
                  <a:srgbClr val="E5007E"/>
                </a:solidFill>
              </a:rPr>
              <a:t>“</a:t>
            </a:r>
            <a:r>
              <a:rPr lang="en-ZA" i="1" dirty="0" smtClean="0">
                <a:solidFill>
                  <a:srgbClr val="717171"/>
                </a:solidFill>
              </a:rPr>
              <a:t>Firstly being strong through all the hardships one has been through in life and not letting them have a negative effect on you.</a:t>
            </a:r>
            <a:r>
              <a:rPr lang="en-ZA" sz="2000" b="1" dirty="0" smtClean="0">
                <a:solidFill>
                  <a:srgbClr val="E5007E"/>
                </a:solidFill>
              </a:rPr>
              <a:t>” </a:t>
            </a:r>
          </a:p>
          <a:p>
            <a:pPr algn="ctr"/>
            <a:r>
              <a:rPr lang="en-ZA" sz="1100" b="1" dirty="0" smtClean="0">
                <a:solidFill>
                  <a:srgbClr val="E5007E"/>
                </a:solidFill>
              </a:rPr>
              <a:t>Cape Town, Urban, LSM 6-7, 16-17yrs</a:t>
            </a:r>
          </a:p>
          <a:p>
            <a:pPr algn="ctr"/>
            <a:endParaRPr lang="en-ZA" i="1" dirty="0">
              <a:solidFill>
                <a:srgbClr val="717171"/>
              </a:solidFill>
            </a:endParaRPr>
          </a:p>
          <a:p>
            <a:pPr algn="ctr"/>
            <a:r>
              <a:rPr lang="en-ZA" sz="2000" b="1" i="1" dirty="0">
                <a:solidFill>
                  <a:srgbClr val="E5007E"/>
                </a:solidFill>
              </a:rPr>
              <a:t>“</a:t>
            </a:r>
            <a:r>
              <a:rPr lang="en-ZA" i="1" dirty="0">
                <a:solidFill>
                  <a:srgbClr val="717171"/>
                </a:solidFill>
              </a:rPr>
              <a:t>They always say men are strong, but according to me women are </a:t>
            </a:r>
            <a:r>
              <a:rPr lang="en-ZA" i="1" dirty="0" smtClean="0">
                <a:solidFill>
                  <a:srgbClr val="717171"/>
                </a:solidFill>
              </a:rPr>
              <a:t>stronger.</a:t>
            </a:r>
            <a:r>
              <a:rPr lang="en-ZA" sz="2000" b="1" dirty="0" smtClean="0">
                <a:solidFill>
                  <a:srgbClr val="E5007E"/>
                </a:solidFill>
              </a:rPr>
              <a:t>” </a:t>
            </a:r>
          </a:p>
          <a:p>
            <a:pPr algn="ctr"/>
            <a:r>
              <a:rPr lang="en-ZA" sz="1100" b="1" dirty="0" smtClean="0">
                <a:solidFill>
                  <a:srgbClr val="E5007E"/>
                </a:solidFill>
              </a:rPr>
              <a:t>Durban, Urban, LSM 6-7, 14-15yrs</a:t>
            </a:r>
            <a:endParaRPr lang="en-ZA" sz="1100" b="1" dirty="0">
              <a:solidFill>
                <a:srgbClr val="E5007E"/>
              </a:solidFill>
            </a:endParaRPr>
          </a:p>
          <a:p>
            <a:pPr algn="ctr"/>
            <a:endParaRPr lang="en-ZA" dirty="0" smtClean="0">
              <a:solidFill>
                <a:srgbClr val="717171"/>
              </a:solidFill>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96300" y="2387737"/>
            <a:ext cx="3048000" cy="3605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3233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007100"/>
          </a:xfrm>
          <a:prstGeom prst="rect">
            <a:avLst/>
          </a:prstGeom>
        </p:spPr>
      </p:pic>
      <p:sp>
        <p:nvSpPr>
          <p:cNvPr id="2" name="Title 1"/>
          <p:cNvSpPr>
            <a:spLocks noGrp="1"/>
          </p:cNvSpPr>
          <p:nvPr>
            <p:ph type="title"/>
          </p:nvPr>
        </p:nvSpPr>
        <p:spPr>
          <a:xfrm>
            <a:off x="360000" y="430717"/>
            <a:ext cx="5864156" cy="4910210"/>
          </a:xfrm>
        </p:spPr>
        <p:txBody>
          <a:bodyPr anchor="ctr"/>
          <a:lstStyle/>
          <a:p>
            <a:pPr algn="ctr"/>
            <a:r>
              <a:rPr lang="en-ZA" dirty="0"/>
              <a:t>Sex is taboo, so young women feel like they need to hide their sexual status. Those in the ‘Modern Woman’ role lead ‘double lives’ between their friends and family. </a:t>
            </a:r>
            <a:br>
              <a:rPr lang="en-ZA" dirty="0"/>
            </a:b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77</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spTree>
    <p:extLst>
      <p:ext uri="{BB962C8B-B14F-4D97-AF65-F5344CB8AC3E}">
        <p14:creationId xmlns:p14="http://schemas.microsoft.com/office/powerpoint/2010/main" val="361074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a:t>
            </a:r>
            <a:r>
              <a:rPr lang="en-ZA" dirty="0" smtClean="0"/>
              <a:t>f she is living a modern sexually active life, society shuns her</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78</a:t>
            </a:fld>
            <a:endParaRPr lang="en-GB" dirty="0"/>
          </a:p>
        </p:txBody>
      </p:sp>
      <p:sp>
        <p:nvSpPr>
          <p:cNvPr id="5" name="Text Placeholder 4"/>
          <p:cNvSpPr>
            <a:spLocks noGrp="1"/>
          </p:cNvSpPr>
          <p:nvPr>
            <p:ph type="body" sz="quarter" idx="18"/>
          </p:nvPr>
        </p:nvSpPr>
        <p:spPr/>
        <p:txBody>
          <a:bodyPr/>
          <a:lstStyle/>
          <a:p>
            <a:endParaRPr lang="en-ZA" dirty="0"/>
          </a:p>
        </p:txBody>
      </p:sp>
      <p:sp>
        <p:nvSpPr>
          <p:cNvPr id="6" name="TextBox 5"/>
          <p:cNvSpPr txBox="1"/>
          <p:nvPr/>
        </p:nvSpPr>
        <p:spPr>
          <a:xfrm>
            <a:off x="6045199" y="2644866"/>
            <a:ext cx="5353957" cy="2041434"/>
          </a:xfrm>
          <a:prstGeom prst="rect">
            <a:avLst/>
          </a:prstGeom>
          <a:noFill/>
        </p:spPr>
        <p:txBody>
          <a:bodyPr wrap="square" lIns="0" tIns="0" rIns="0" bIns="0" rtlCol="0">
            <a:noAutofit/>
          </a:bodyPr>
          <a:lstStyle/>
          <a:p>
            <a:r>
              <a:rPr lang="en-US" i="1" dirty="0" smtClean="0">
                <a:solidFill>
                  <a:schemeClr val="bg2"/>
                </a:solidFill>
              </a:rPr>
              <a:t>“</a:t>
            </a:r>
            <a:r>
              <a:rPr lang="en-US" i="1" dirty="0" smtClean="0"/>
              <a:t>They </a:t>
            </a:r>
            <a:r>
              <a:rPr lang="en-US" i="1" dirty="0"/>
              <a:t>say that whenever you sleep with a man, your body tires out</a:t>
            </a:r>
            <a:r>
              <a:rPr lang="en-US" i="1" dirty="0" smtClean="0"/>
              <a:t>. </a:t>
            </a:r>
            <a:r>
              <a:rPr lang="en-US" i="1" dirty="0"/>
              <a:t>Our neighbors whenever you walk by, they say just look at her, her body is falling apart</a:t>
            </a:r>
            <a:r>
              <a:rPr lang="en-US" i="1" dirty="0" smtClean="0"/>
              <a:t>. </a:t>
            </a:r>
            <a:r>
              <a:rPr lang="en-US" i="1" dirty="0"/>
              <a:t>They say your body starts showing that you’re no longer a virgin. I don’t know how they see it, I’ve never seen it</a:t>
            </a:r>
            <a:r>
              <a:rPr lang="en-US" i="1" dirty="0" smtClean="0"/>
              <a:t>.</a:t>
            </a:r>
            <a:r>
              <a:rPr lang="en-US" i="1" dirty="0" smtClean="0">
                <a:solidFill>
                  <a:schemeClr val="bg2"/>
                </a:solidFill>
              </a:rPr>
              <a:t>” </a:t>
            </a:r>
          </a:p>
          <a:p>
            <a:r>
              <a:rPr lang="en-ZA" sz="1050" b="1" dirty="0" smtClean="0">
                <a:solidFill>
                  <a:schemeClr val="bg2"/>
                </a:solidFill>
              </a:rPr>
              <a:t>Durban Peri-Urban, LSM 4-6, 16-17yrs</a:t>
            </a:r>
            <a:endParaRPr lang="en-ZA" sz="1050" b="1" dirty="0">
              <a:solidFill>
                <a:schemeClr val="bg2"/>
              </a:solidFill>
            </a:endParaRPr>
          </a:p>
          <a:p>
            <a:endParaRPr lang="en-ZA" dirty="0"/>
          </a:p>
          <a:p>
            <a:endParaRPr lang="en-ZA" sz="1600" b="0" dirty="0" smtClean="0">
              <a:solidFill>
                <a:srgbClr val="333333"/>
              </a:solidFill>
              <a:latin typeface="+mn-lt"/>
            </a:endParaRPr>
          </a:p>
        </p:txBody>
      </p:sp>
      <p:sp>
        <p:nvSpPr>
          <p:cNvPr id="8" name="Text Placeholder 7"/>
          <p:cNvSpPr>
            <a:spLocks noGrp="1"/>
          </p:cNvSpPr>
          <p:nvPr>
            <p:ph type="body" sz="quarter" idx="17"/>
          </p:nvPr>
        </p:nvSpPr>
        <p:spPr>
          <a:xfrm>
            <a:off x="357188" y="1249273"/>
            <a:ext cx="11477331" cy="879973"/>
          </a:xfrm>
        </p:spPr>
        <p:txBody>
          <a:bodyPr/>
          <a:lstStyle/>
          <a:p>
            <a:r>
              <a:rPr lang="en-ZA" sz="1600" dirty="0" smtClean="0"/>
              <a:t>Strong social stigmas that sexually active young women show physical signs of her ‘impurity’ leads to a disconnect between traditional social expectations and her finding her power as a woman. </a:t>
            </a:r>
            <a:endParaRPr lang="en-ZA"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8827" y="2136292"/>
            <a:ext cx="516255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76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430717"/>
            <a:ext cx="11466875" cy="1260648"/>
          </a:xfrm>
        </p:spPr>
        <p:txBody>
          <a:bodyPr/>
          <a:lstStyle/>
          <a:p>
            <a:r>
              <a:rPr lang="en-ZA" dirty="0" smtClean="0"/>
              <a:t>In KwaZulu-Natal, couples practice </a:t>
            </a:r>
            <a:r>
              <a:rPr lang="en-ZA" i="1" dirty="0" smtClean="0"/>
              <a:t>ukusoma</a:t>
            </a:r>
            <a:r>
              <a:rPr lang="en-ZA" dirty="0" smtClean="0"/>
              <a:t> in order to navigate around the traditional rules of a young woman keeping her virginity. She can fulfil both roles as: “Good Girl” and “Modern Woman”</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79</a:t>
            </a:fld>
            <a:endParaRPr lang="en-GB" dirty="0"/>
          </a:p>
        </p:txBody>
      </p:sp>
      <p:sp>
        <p:nvSpPr>
          <p:cNvPr id="5" name="Text Placeholder 4"/>
          <p:cNvSpPr>
            <a:spLocks noGrp="1"/>
          </p:cNvSpPr>
          <p:nvPr>
            <p:ph type="body" sz="quarter" idx="18"/>
          </p:nvPr>
        </p:nvSpPr>
        <p:spPr/>
        <p:txBody>
          <a:bodyPr/>
          <a:lstStyle/>
          <a:p>
            <a:endParaRPr lang="en-ZA" dirty="0"/>
          </a:p>
        </p:txBody>
      </p:sp>
      <p:sp>
        <p:nvSpPr>
          <p:cNvPr id="6" name="Rectangle 5"/>
          <p:cNvSpPr/>
          <p:nvPr/>
        </p:nvSpPr>
        <p:spPr bwMode="ltGray">
          <a:xfrm>
            <a:off x="6328684" y="1996165"/>
            <a:ext cx="5112568" cy="38240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b="1" dirty="0" smtClean="0">
                <a:solidFill>
                  <a:schemeClr val="bg2"/>
                </a:solidFill>
              </a:rPr>
              <a:t>Ukusoma</a:t>
            </a:r>
            <a:r>
              <a:rPr lang="en-ZA" b="1" dirty="0">
                <a:solidFill>
                  <a:schemeClr val="bg2"/>
                </a:solidFill>
              </a:rPr>
              <a:t> is the Zulu term for monoamorous simulated intercourse </a:t>
            </a:r>
            <a:r>
              <a:rPr lang="en-ZA" b="1" dirty="0" smtClean="0">
                <a:solidFill>
                  <a:schemeClr val="bg2"/>
                </a:solidFill>
              </a:rPr>
              <a:t>(i.e. outercourse</a:t>
            </a:r>
            <a:r>
              <a:rPr lang="en-ZA" b="1" dirty="0">
                <a:solidFill>
                  <a:schemeClr val="bg2"/>
                </a:solidFill>
              </a:rPr>
              <a:t>). </a:t>
            </a:r>
            <a:r>
              <a:rPr lang="en-ZA" b="1" dirty="0" smtClean="0">
                <a:solidFill>
                  <a:schemeClr val="bg2"/>
                </a:solidFill>
              </a:rPr>
              <a:t>Colloquially known as ‘thigh sex’. </a:t>
            </a:r>
          </a:p>
          <a:p>
            <a:pPr marL="285750" indent="-285750">
              <a:buFont typeface="Wingdings" panose="05000000000000000000" pitchFamily="2" charset="2"/>
              <a:buChar char="§"/>
            </a:pPr>
            <a:r>
              <a:rPr lang="en-ZA" dirty="0" smtClean="0">
                <a:solidFill>
                  <a:schemeClr val="tx1"/>
                </a:solidFill>
              </a:rPr>
              <a:t>It </a:t>
            </a:r>
            <a:r>
              <a:rPr lang="en-ZA" dirty="0">
                <a:solidFill>
                  <a:schemeClr val="tx1"/>
                </a:solidFill>
              </a:rPr>
              <a:t>is a common practise amongst the Zulu for preparation for future adulthood sexual </a:t>
            </a:r>
            <a:r>
              <a:rPr lang="en-ZA" dirty="0" smtClean="0">
                <a:solidFill>
                  <a:schemeClr val="tx1"/>
                </a:solidFill>
              </a:rPr>
              <a:t>practises.</a:t>
            </a:r>
          </a:p>
          <a:p>
            <a:pPr marL="285750" indent="-285750">
              <a:buFont typeface="Wingdings" panose="05000000000000000000" pitchFamily="2" charset="2"/>
              <a:buChar char="§"/>
            </a:pPr>
            <a:r>
              <a:rPr lang="en-ZA" b="0" dirty="0" smtClean="0">
                <a:solidFill>
                  <a:schemeClr val="tx1"/>
                </a:solidFill>
              </a:rPr>
              <a:t>It is practiced in rural KwaZulu-Natal in order for young women to remain a virgin while she is in a relationship. </a:t>
            </a:r>
          </a:p>
          <a:p>
            <a:pPr marL="285750" indent="-285750">
              <a:buFont typeface="Wingdings" panose="05000000000000000000" pitchFamily="2" charset="2"/>
              <a:buChar char="§"/>
            </a:pPr>
            <a:r>
              <a:rPr lang="en-ZA" dirty="0" smtClean="0">
                <a:solidFill>
                  <a:schemeClr val="tx1"/>
                </a:solidFill>
              </a:rPr>
              <a:t>But, she can still fall pregnant and is still at risk of contracting STIs. There we accounts of known girls who are pregnant virgins. </a:t>
            </a:r>
            <a:endParaRPr lang="en-ZA" b="0" dirty="0" smtClean="0">
              <a:solidFill>
                <a:schemeClr val="tx1"/>
              </a:solidFill>
            </a:endParaRPr>
          </a:p>
        </p:txBody>
      </p:sp>
      <p:pic>
        <p:nvPicPr>
          <p:cNvPr id="7"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9803" y="1996165"/>
            <a:ext cx="5572594" cy="3562806"/>
          </a:xfrm>
          <a:prstGeom prst="rect">
            <a:avLst/>
          </a:prstGeom>
        </p:spPr>
      </p:pic>
    </p:spTree>
    <p:extLst>
      <p:ext uri="{BB962C8B-B14F-4D97-AF65-F5344CB8AC3E}">
        <p14:creationId xmlns:p14="http://schemas.microsoft.com/office/powerpoint/2010/main" val="137453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 sustained system of patriarchy </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8</a:t>
            </a:fld>
            <a:endParaRPr lang="en-GB" dirty="0">
              <a:solidFill>
                <a:srgbClr val="717171"/>
              </a:solidFill>
            </a:endParaRPr>
          </a:p>
        </p:txBody>
      </p:sp>
      <p:sp>
        <p:nvSpPr>
          <p:cNvPr id="9" name="Rectangle 8"/>
          <p:cNvSpPr/>
          <p:nvPr/>
        </p:nvSpPr>
        <p:spPr>
          <a:xfrm>
            <a:off x="359999" y="2043946"/>
            <a:ext cx="4597399" cy="2677656"/>
          </a:xfrm>
          <a:prstGeom prst="rect">
            <a:avLst/>
          </a:prstGeom>
        </p:spPr>
        <p:txBody>
          <a:bodyPr wrap="square">
            <a:spAutoFit/>
          </a:bodyPr>
          <a:lstStyle/>
          <a:p>
            <a:pPr algn="ctr"/>
            <a:r>
              <a:rPr lang="en-ZA" sz="2400" dirty="0" smtClean="0">
                <a:solidFill>
                  <a:srgbClr val="717171"/>
                </a:solidFill>
              </a:rPr>
              <a:t>Patriarchy is ingrained and to some extent fuelled by the incumbent dispensation.  There is a gender crisis</a:t>
            </a:r>
          </a:p>
          <a:p>
            <a:pPr algn="ctr"/>
            <a:endParaRPr lang="en-US" sz="2400" dirty="0">
              <a:solidFill>
                <a:srgbClr val="717171"/>
              </a:solidFill>
            </a:endParaRPr>
          </a:p>
          <a:p>
            <a:pPr algn="ctr"/>
            <a:r>
              <a:rPr lang="en-US" sz="2400" dirty="0" smtClean="0">
                <a:solidFill>
                  <a:srgbClr val="717171"/>
                </a:solidFill>
              </a:rPr>
              <a:t>Huge conflict between rights and culture </a:t>
            </a:r>
            <a:endParaRPr lang="en-ZA" sz="2400" dirty="0">
              <a:solidFill>
                <a:srgbClr val="71717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3436" y="1323345"/>
            <a:ext cx="4572000" cy="3352800"/>
          </a:xfrm>
          <a:prstGeom prst="rect">
            <a:avLst/>
          </a:prstGeom>
        </p:spPr>
      </p:pic>
    </p:spTree>
    <p:extLst>
      <p:ext uri="{BB962C8B-B14F-4D97-AF65-F5344CB8AC3E}">
        <p14:creationId xmlns:p14="http://schemas.microsoft.com/office/powerpoint/2010/main" val="305936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0" y="-29071"/>
            <a:ext cx="12192000" cy="6159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58218" y="2844785"/>
            <a:ext cx="11468657" cy="1602524"/>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r>
              <a:rPr lang="en-ZA" sz="3200" i="1" kern="0" dirty="0">
                <a:solidFill>
                  <a:srgbClr val="717171"/>
                </a:solidFill>
                <a:effectLst>
                  <a:outerShdw blurRad="38100" dist="38100" dir="2700000" algn="tl">
                    <a:srgbClr val="000000">
                      <a:alpha val="43137"/>
                    </a:srgbClr>
                  </a:outerShdw>
                </a:effectLst>
              </a:rPr>
              <a:t>A young woman’s sisterhood is the protective shield of support she surrounds herself with to guide her through her path to womanhood</a:t>
            </a:r>
          </a:p>
        </p:txBody>
      </p:sp>
      <p:sp>
        <p:nvSpPr>
          <p:cNvPr id="3" name="Slide Number Placeholder 2"/>
          <p:cNvSpPr>
            <a:spLocks noGrp="1"/>
          </p:cNvSpPr>
          <p:nvPr>
            <p:ph type="sldNum" sz="quarter" idx="4"/>
          </p:nvPr>
        </p:nvSpPr>
        <p:spPr/>
        <p:txBody>
          <a:bodyPr/>
          <a:lstStyle/>
          <a:p>
            <a:fld id="{4034BEE3-566C-4068-A777-C3A4762E861B}" type="slidenum">
              <a:rPr lang="en-GB" smtClean="0"/>
              <a:pPr/>
              <a:t>80</a:t>
            </a:fld>
            <a:endParaRPr lang="en-GB" dirty="0"/>
          </a:p>
        </p:txBody>
      </p:sp>
      <p:sp>
        <p:nvSpPr>
          <p:cNvPr id="5" name="Text Placeholder 4"/>
          <p:cNvSpPr>
            <a:spLocks noGrp="1"/>
          </p:cNvSpPr>
          <p:nvPr>
            <p:ph type="body" sz="quarter" idx="18"/>
          </p:nvPr>
        </p:nvSpPr>
        <p:spPr/>
        <p:txBody>
          <a:bodyPr/>
          <a:lstStyle/>
          <a:p>
            <a:endParaRPr lang="en-ZA" dirty="0"/>
          </a:p>
        </p:txBody>
      </p:sp>
    </p:spTree>
    <p:extLst>
      <p:ext uri="{BB962C8B-B14F-4D97-AF65-F5344CB8AC3E}">
        <p14:creationId xmlns:p14="http://schemas.microsoft.com/office/powerpoint/2010/main" val="40490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402212" y="1698625"/>
            <a:ext cx="1706562" cy="202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02424" y="1695450"/>
            <a:ext cx="1724811" cy="202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ZA" dirty="0" smtClean="0"/>
              <a:t>Not all sisterhood relationships are empowering, there is rife competition within her peer group, that can often leave young women worse off</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81</a:t>
            </a:fld>
            <a:endParaRPr lang="en-GB" dirty="0"/>
          </a:p>
        </p:txBody>
      </p:sp>
      <p:sp>
        <p:nvSpPr>
          <p:cNvPr id="4" name="Text Placeholder 3"/>
          <p:cNvSpPr>
            <a:spLocks noGrp="1"/>
          </p:cNvSpPr>
          <p:nvPr>
            <p:ph type="body" sz="quarter" idx="17"/>
          </p:nvPr>
        </p:nvSpPr>
        <p:spPr>
          <a:xfrm>
            <a:off x="357188" y="1176335"/>
            <a:ext cx="11477331" cy="396875"/>
          </a:xfrm>
        </p:spPr>
        <p:txBody>
          <a:bodyPr/>
          <a:lstStyle/>
          <a:p>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6" name="TextBox 5"/>
          <p:cNvSpPr txBox="1"/>
          <p:nvPr/>
        </p:nvSpPr>
        <p:spPr>
          <a:xfrm>
            <a:off x="1111101" y="3862061"/>
            <a:ext cx="4343549" cy="1725939"/>
          </a:xfrm>
          <a:prstGeom prst="rect">
            <a:avLst/>
          </a:prstGeom>
          <a:noFill/>
        </p:spPr>
        <p:txBody>
          <a:bodyPr wrap="square" lIns="0" tIns="0" rIns="0" bIns="0" rtlCol="0">
            <a:noAutofit/>
          </a:bodyPr>
          <a:lstStyle/>
          <a:p>
            <a:pPr marL="171450" indent="-171450">
              <a:buClr>
                <a:schemeClr val="tx1"/>
              </a:buClr>
              <a:buFont typeface="Wingdings" panose="05000000000000000000" pitchFamily="2" charset="2"/>
              <a:buChar char="§"/>
            </a:pPr>
            <a:r>
              <a:rPr lang="en-ZA" sz="1400" dirty="0" smtClean="0">
                <a:latin typeface="+mj-lt"/>
              </a:rPr>
              <a:t>Nurturing and supportive peer groups advise each other based on their own intimate experiences and relationships. </a:t>
            </a:r>
          </a:p>
          <a:p>
            <a:pPr marL="171450" indent="-171450">
              <a:buClr>
                <a:schemeClr val="tx1"/>
              </a:buClr>
              <a:buFont typeface="Wingdings" panose="05000000000000000000" pitchFamily="2" charset="2"/>
              <a:buChar char="§"/>
            </a:pPr>
            <a:r>
              <a:rPr lang="en-ZA" sz="1400" b="1" i="1" dirty="0" smtClean="0">
                <a:solidFill>
                  <a:schemeClr val="bg2"/>
                </a:solidFill>
                <a:latin typeface="+mj-lt"/>
              </a:rPr>
              <a:t>This is a circle of cumulative knowledge that allows women to navigate their way to womanhood. </a:t>
            </a:r>
          </a:p>
        </p:txBody>
      </p:sp>
      <p:sp>
        <p:nvSpPr>
          <p:cNvPr id="12" name="TextBox 11"/>
          <p:cNvSpPr txBox="1"/>
          <p:nvPr/>
        </p:nvSpPr>
        <p:spPr>
          <a:xfrm>
            <a:off x="6578600" y="3862061"/>
            <a:ext cx="5270500" cy="1725939"/>
          </a:xfrm>
          <a:prstGeom prst="rect">
            <a:avLst/>
          </a:prstGeom>
          <a:noFill/>
        </p:spPr>
        <p:txBody>
          <a:bodyPr wrap="square" lIns="0" tIns="0" rIns="0" bIns="0" rtlCol="0">
            <a:noAutofit/>
          </a:bodyPr>
          <a:lstStyle/>
          <a:p>
            <a:pPr marL="171450" indent="-171450">
              <a:buClr>
                <a:schemeClr val="tx1"/>
              </a:buClr>
              <a:buFont typeface="Wingdings" panose="05000000000000000000" pitchFamily="2" charset="2"/>
              <a:buChar char="§"/>
            </a:pPr>
            <a:r>
              <a:rPr lang="en-ZA" sz="1400" dirty="0" smtClean="0">
                <a:latin typeface="+mj-lt"/>
              </a:rPr>
              <a:t>Young women struggle with girls in their peer group that are mobilising towards success, social acceptance or earning power before them. </a:t>
            </a:r>
          </a:p>
          <a:p>
            <a:pPr marL="171450" indent="-171450">
              <a:buClr>
                <a:schemeClr val="tx1"/>
              </a:buClr>
              <a:buFont typeface="Wingdings" panose="05000000000000000000" pitchFamily="2" charset="2"/>
              <a:buChar char="§"/>
            </a:pPr>
            <a:r>
              <a:rPr lang="en-ZA" sz="1400" dirty="0" smtClean="0">
                <a:latin typeface="+mj-lt"/>
              </a:rPr>
              <a:t>This leads to situations where sexual advice is withheld, warnings about a man’s negative characteristics is left out, body shaming to disempower confidence and </a:t>
            </a:r>
          </a:p>
          <a:p>
            <a:pPr marL="171450" indent="-171450">
              <a:buClr>
                <a:schemeClr val="tx1"/>
              </a:buClr>
              <a:buFont typeface="Wingdings" panose="05000000000000000000" pitchFamily="2" charset="2"/>
              <a:buChar char="§"/>
            </a:pPr>
            <a:r>
              <a:rPr lang="en-ZA" sz="1400" b="1" i="1" dirty="0" smtClean="0">
                <a:solidFill>
                  <a:schemeClr val="bg2">
                    <a:lumMod val="50000"/>
                  </a:schemeClr>
                </a:solidFill>
                <a:latin typeface="+mj-lt"/>
              </a:rPr>
              <a:t>Young women find themselves as victims of sisterhood sabotage, hindering their path to confidence and sexual autonomy. </a:t>
            </a:r>
          </a:p>
        </p:txBody>
      </p:sp>
      <p:sp>
        <p:nvSpPr>
          <p:cNvPr id="13" name="Rounded Rectangle 12"/>
          <p:cNvSpPr/>
          <p:nvPr/>
        </p:nvSpPr>
        <p:spPr>
          <a:xfrm>
            <a:off x="2411263" y="2908300"/>
            <a:ext cx="2186137" cy="5461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2400" b="1" dirty="0" smtClean="0"/>
              <a:t>Nurturing</a:t>
            </a:r>
          </a:p>
        </p:txBody>
      </p:sp>
      <p:sp>
        <p:nvSpPr>
          <p:cNvPr id="15" name="Rounded Rectangle 14"/>
          <p:cNvSpPr/>
          <p:nvPr/>
        </p:nvSpPr>
        <p:spPr>
          <a:xfrm>
            <a:off x="7493000" y="2908300"/>
            <a:ext cx="2186137" cy="5461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2400" b="1" dirty="0" smtClean="0"/>
              <a:t>Competing</a:t>
            </a:r>
          </a:p>
        </p:txBody>
      </p:sp>
    </p:spTree>
    <p:extLst>
      <p:ext uri="{BB962C8B-B14F-4D97-AF65-F5344CB8AC3E}">
        <p14:creationId xmlns:p14="http://schemas.microsoft.com/office/powerpoint/2010/main" val="160538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Young women seek romantic solace with other women, to counteract the violence and risk they experience in relationships with men</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82</a:t>
            </a:fld>
            <a:endParaRPr lang="en-GB" dirty="0"/>
          </a:p>
        </p:txBody>
      </p:sp>
      <p:sp>
        <p:nvSpPr>
          <p:cNvPr id="4" name="Text Placeholder 3"/>
          <p:cNvSpPr>
            <a:spLocks noGrp="1"/>
          </p:cNvSpPr>
          <p:nvPr>
            <p:ph type="body" sz="quarter" idx="17"/>
          </p:nvPr>
        </p:nvSpPr>
        <p:spPr>
          <a:xfrm>
            <a:off x="357188" y="1189035"/>
            <a:ext cx="11477331" cy="703265"/>
          </a:xfrm>
        </p:spPr>
        <p:txBody>
          <a:bodyPr/>
          <a:lstStyle/>
          <a:p>
            <a:r>
              <a:rPr lang="en-ZA" sz="1600" i="1" dirty="0" smtClean="0"/>
              <a:t>Of the young women we spoke to, only one had a personal experience with another woman, but when it became sexual (beyond comforting romance) she withdrew.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7" name="TextBox 6"/>
          <p:cNvSpPr txBox="1"/>
          <p:nvPr/>
        </p:nvSpPr>
        <p:spPr>
          <a:xfrm>
            <a:off x="5016500" y="3238500"/>
            <a:ext cx="6807200" cy="2877711"/>
          </a:xfrm>
          <a:prstGeom prst="rect">
            <a:avLst/>
          </a:prstGeom>
          <a:noFill/>
        </p:spPr>
        <p:txBody>
          <a:bodyPr wrap="square" lIns="0" tIns="0" rIns="0" bIns="0" rtlCol="0">
            <a:spAutoFit/>
          </a:bodyPr>
          <a:lstStyle/>
          <a:p>
            <a:pPr algn="ctr"/>
            <a:r>
              <a:rPr lang="en-US" b="1" dirty="0" smtClean="0">
                <a:solidFill>
                  <a:schemeClr val="bg2"/>
                </a:solidFill>
              </a:rPr>
              <a:t>“</a:t>
            </a:r>
            <a:r>
              <a:rPr lang="en-US" sz="1600" i="1" dirty="0" smtClean="0"/>
              <a:t>I </a:t>
            </a:r>
            <a:r>
              <a:rPr lang="en-US" sz="1600" i="1" dirty="0"/>
              <a:t>dated a girl but it was a </a:t>
            </a:r>
            <a:r>
              <a:rPr lang="en-US" sz="1600" i="1" dirty="0" smtClean="0"/>
              <a:t>phase- I </a:t>
            </a:r>
            <a:r>
              <a:rPr lang="en-US" sz="1600" i="1" dirty="0"/>
              <a:t>went to a girl’s school and it was a </a:t>
            </a:r>
            <a:r>
              <a:rPr lang="en-US" sz="1600" i="1" dirty="0" smtClean="0"/>
              <a:t>thing.  </a:t>
            </a:r>
            <a:endParaRPr lang="en-ZA" sz="1600" i="1" dirty="0"/>
          </a:p>
          <a:p>
            <a:pPr algn="ctr"/>
            <a:r>
              <a:rPr lang="en-US" sz="1600" i="1" dirty="0"/>
              <a:t>She was the most popular girl in school, </a:t>
            </a:r>
            <a:r>
              <a:rPr lang="en-US" sz="1600" i="1" dirty="0" smtClean="0"/>
              <a:t>they </a:t>
            </a:r>
            <a:r>
              <a:rPr lang="en-US" sz="1600" i="1" dirty="0"/>
              <a:t>called her 2Pac because she loved 2Pac. She was very beautiful and was a tomboy, so I dated </a:t>
            </a:r>
            <a:r>
              <a:rPr lang="en-US" sz="1600" i="1" dirty="0" smtClean="0"/>
              <a:t>2Pac. I </a:t>
            </a:r>
            <a:r>
              <a:rPr lang="en-US" sz="1600" i="1" dirty="0"/>
              <a:t>wouldn’t even classify myself as a lesbian and we didn’t even do much we would just kiss and hug and call </a:t>
            </a:r>
            <a:r>
              <a:rPr lang="en-US" sz="1600" i="1" dirty="0" smtClean="0"/>
              <a:t>each. </a:t>
            </a:r>
          </a:p>
          <a:p>
            <a:pPr algn="ctr"/>
            <a:endParaRPr lang="en-ZA" sz="600" i="1" dirty="0"/>
          </a:p>
          <a:p>
            <a:pPr algn="ctr"/>
            <a:r>
              <a:rPr lang="en-US" sz="1600" i="1" dirty="0" smtClean="0"/>
              <a:t>Then </a:t>
            </a:r>
            <a:r>
              <a:rPr lang="en-US" sz="1600" i="1" dirty="0"/>
              <a:t>2 years back I met this lesbian friend who always wanted us to </a:t>
            </a:r>
            <a:r>
              <a:rPr lang="en-US" sz="1600" i="1" dirty="0" smtClean="0"/>
              <a:t>date. She </a:t>
            </a:r>
            <a:r>
              <a:rPr lang="en-US" sz="1600" i="1" dirty="0"/>
              <a:t>wanted to go down and I was like it’s not going to go down like </a:t>
            </a:r>
            <a:r>
              <a:rPr lang="en-US" sz="1600" i="1" dirty="0" smtClean="0"/>
              <a:t>that. </a:t>
            </a:r>
            <a:endParaRPr lang="en-ZA" sz="1600" i="1" dirty="0"/>
          </a:p>
          <a:p>
            <a:pPr algn="ctr"/>
            <a:r>
              <a:rPr lang="en-US" sz="1600" i="1" dirty="0"/>
              <a:t>I’m not judging them or anything but I don’t like it because she touched me in a way that I’ve never been </a:t>
            </a:r>
            <a:r>
              <a:rPr lang="en-US" sz="1600" i="1" dirty="0" smtClean="0"/>
              <a:t>touched </a:t>
            </a:r>
            <a:r>
              <a:rPr lang="en-US" sz="1600" i="1" dirty="0"/>
              <a:t>by another </a:t>
            </a:r>
            <a:r>
              <a:rPr lang="en-US" sz="1600" i="1" dirty="0" smtClean="0"/>
              <a:t>woman. </a:t>
            </a:r>
            <a:r>
              <a:rPr lang="en-ZA" sz="1600" i="1" dirty="0" smtClean="0"/>
              <a:t>In </a:t>
            </a:r>
            <a:r>
              <a:rPr lang="en-US" sz="1600" i="1" dirty="0" smtClean="0"/>
              <a:t>bed </a:t>
            </a:r>
            <a:r>
              <a:rPr lang="en-US" sz="1600" i="1" dirty="0"/>
              <a:t>I felt someone touching me and I felt it was demonic for </a:t>
            </a:r>
            <a:r>
              <a:rPr lang="en-US" sz="1600" i="1" dirty="0" smtClean="0"/>
              <a:t>me. It </a:t>
            </a:r>
            <a:r>
              <a:rPr lang="en-US" sz="1600" i="1" dirty="0"/>
              <a:t>felt </a:t>
            </a:r>
            <a:r>
              <a:rPr lang="en-US" sz="1600" i="1" dirty="0" smtClean="0"/>
              <a:t>wrong</a:t>
            </a:r>
            <a:r>
              <a:rPr lang="en-US" sz="1600" dirty="0" smtClean="0"/>
              <a:t>.</a:t>
            </a:r>
            <a:r>
              <a:rPr lang="en-US" b="1" dirty="0" smtClean="0">
                <a:solidFill>
                  <a:schemeClr val="bg2"/>
                </a:solidFill>
              </a:rPr>
              <a:t>”</a:t>
            </a:r>
          </a:p>
          <a:p>
            <a:pPr algn="ctr"/>
            <a:r>
              <a:rPr lang="en-US" sz="1100" b="1" dirty="0">
                <a:solidFill>
                  <a:schemeClr val="bg2"/>
                </a:solidFill>
              </a:rPr>
              <a:t>Johannesburg, Urban, </a:t>
            </a:r>
            <a:r>
              <a:rPr lang="en-US" sz="1100" b="1" dirty="0" smtClean="0">
                <a:solidFill>
                  <a:schemeClr val="bg2"/>
                </a:solidFill>
              </a:rPr>
              <a:t>Soweto, </a:t>
            </a:r>
            <a:r>
              <a:rPr lang="en-US" sz="1100" b="1" dirty="0">
                <a:solidFill>
                  <a:schemeClr val="bg2"/>
                </a:solidFill>
              </a:rPr>
              <a:t>LSM 6-7, 22-25 </a:t>
            </a:r>
            <a:r>
              <a:rPr lang="en-US" sz="1100" b="1" dirty="0" smtClean="0">
                <a:solidFill>
                  <a:schemeClr val="bg2"/>
                </a:solidFill>
              </a:rPr>
              <a:t>yrs</a:t>
            </a:r>
            <a:endParaRPr lang="en-ZA" sz="1100" dirty="0" smtClean="0"/>
          </a:p>
        </p:txBody>
      </p:sp>
      <p:sp>
        <p:nvSpPr>
          <p:cNvPr id="8" name="Rectangle 7"/>
          <p:cNvSpPr/>
          <p:nvPr/>
        </p:nvSpPr>
        <p:spPr>
          <a:xfrm>
            <a:off x="5016500" y="2178050"/>
            <a:ext cx="6692900" cy="1047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smtClean="0">
                <a:solidFill>
                  <a:schemeClr val="bg2"/>
                </a:solidFill>
              </a:rPr>
              <a:t>“</a:t>
            </a:r>
            <a:r>
              <a:rPr lang="en-US" sz="1600" i="1" dirty="0" smtClean="0">
                <a:solidFill>
                  <a:schemeClr val="tx1"/>
                </a:solidFill>
              </a:rPr>
              <a:t>Its </a:t>
            </a:r>
            <a:r>
              <a:rPr lang="en-US" sz="1600" i="1" dirty="0">
                <a:solidFill>
                  <a:schemeClr val="tx1"/>
                </a:solidFill>
              </a:rPr>
              <a:t>because of the violence and also your boyfriend cheats on </a:t>
            </a:r>
            <a:r>
              <a:rPr lang="en-US" sz="1600" i="1" dirty="0" smtClean="0">
                <a:solidFill>
                  <a:schemeClr val="tx1"/>
                </a:solidFill>
              </a:rPr>
              <a:t>you, you </a:t>
            </a:r>
            <a:r>
              <a:rPr lang="en-US" sz="1600" i="1" dirty="0">
                <a:solidFill>
                  <a:schemeClr val="tx1"/>
                </a:solidFill>
              </a:rPr>
              <a:t>get sick and when you date another girl you will not get sick with </a:t>
            </a:r>
            <a:r>
              <a:rPr lang="en-US" sz="1600" i="1" dirty="0" smtClean="0">
                <a:solidFill>
                  <a:schemeClr val="tx1"/>
                </a:solidFill>
              </a:rPr>
              <a:t>HIV. </a:t>
            </a:r>
            <a:r>
              <a:rPr lang="en-US" sz="1600" dirty="0" smtClean="0"/>
              <a:t>.</a:t>
            </a:r>
            <a:r>
              <a:rPr lang="en-US" b="1" dirty="0" smtClean="0">
                <a:solidFill>
                  <a:schemeClr val="bg2"/>
                </a:solidFill>
              </a:rPr>
              <a:t>” </a:t>
            </a:r>
          </a:p>
          <a:p>
            <a:pPr algn="ctr"/>
            <a:r>
              <a:rPr lang="en-US" sz="1100" b="1" dirty="0" smtClean="0">
                <a:solidFill>
                  <a:schemeClr val="bg2"/>
                </a:solidFill>
              </a:rPr>
              <a:t>Johannesburg, Urban, Krugersdorp, LSM 6-7, 22-25 yrs</a:t>
            </a:r>
            <a:endParaRPr lang="en-ZA" sz="1100" b="1" dirty="0">
              <a:solidFill>
                <a:schemeClr val="bg2"/>
              </a:solidFill>
            </a:endParaRPr>
          </a:p>
          <a:p>
            <a:pPr algn="ctr"/>
            <a:endParaRPr lang="en-ZA" sz="1600" dirty="0" smtClean="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475" y="2168525"/>
            <a:ext cx="43529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63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ZA" dirty="0"/>
              <a:t>Sexual Autonomy</a:t>
            </a:r>
            <a:br>
              <a:rPr lang="en-ZA" dirty="0"/>
            </a:br>
            <a:r>
              <a:rPr lang="en-ZA" dirty="0"/>
              <a:t/>
            </a:r>
            <a:br>
              <a:rPr lang="en-ZA" dirty="0"/>
            </a:br>
            <a:endParaRPr lang="en-ZA" dirty="0"/>
          </a:p>
        </p:txBody>
      </p:sp>
      <p:sp>
        <p:nvSpPr>
          <p:cNvPr id="4" name="Slide Number Placeholder 3"/>
          <p:cNvSpPr>
            <a:spLocks noGrp="1"/>
          </p:cNvSpPr>
          <p:nvPr>
            <p:ph type="sldNum" sz="quarter" idx="4294967295"/>
          </p:nvPr>
        </p:nvSpPr>
        <p:spPr>
          <a:xfrm>
            <a:off x="11222038" y="6394450"/>
            <a:ext cx="969962" cy="196850"/>
          </a:xfrm>
        </p:spPr>
        <p:txBody>
          <a:bodyPr/>
          <a:lstStyle/>
          <a:p>
            <a:pPr algn="l"/>
            <a:fld id="{4034BEE3-566C-4068-A777-C3A4762E861B}" type="slidenum">
              <a:rPr lang="en-GB" smtClean="0"/>
              <a:pPr algn="l"/>
              <a:t>83</a:t>
            </a:fld>
            <a:endParaRPr lang="en-GB" dirty="0"/>
          </a:p>
        </p:txBody>
      </p:sp>
      <p:cxnSp>
        <p:nvCxnSpPr>
          <p:cNvPr id="9" name="Straight Connector 8"/>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10" name="Picture 9" descr="logo-03.png"/>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297773" y="6334125"/>
            <a:ext cx="4329415" cy="324431"/>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tretch>
            <a:fillRect/>
          </a:stretch>
        </p:blipFill>
        <p:spPr>
          <a:xfrm>
            <a:off x="6541783" y="806450"/>
            <a:ext cx="4762500" cy="4762500"/>
          </a:xfrm>
          <a:prstGeom prst="rect">
            <a:avLst/>
          </a:prstGeom>
        </p:spPr>
      </p:pic>
    </p:spTree>
    <p:extLst>
      <p:ext uri="{BB962C8B-B14F-4D97-AF65-F5344CB8AC3E}">
        <p14:creationId xmlns:p14="http://schemas.microsoft.com/office/powerpoint/2010/main" val="310261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pPr/>
              <a:t>84</a:t>
            </a:fld>
            <a:endParaRPr lang="en-GB" dirty="0"/>
          </a:p>
        </p:txBody>
      </p:sp>
      <p:sp>
        <p:nvSpPr>
          <p:cNvPr id="5" name="Text Placeholder 4"/>
          <p:cNvSpPr>
            <a:spLocks noGrp="1"/>
          </p:cNvSpPr>
          <p:nvPr>
            <p:ph type="body" sz="quarter" idx="18"/>
          </p:nvPr>
        </p:nvSpPr>
        <p:spPr/>
        <p:txBody>
          <a:bodyPr/>
          <a:lstStyle/>
          <a:p>
            <a:endParaRPr lang="en-ZA" dirty="0"/>
          </a:p>
        </p:txBody>
      </p:sp>
      <p:sp>
        <p:nvSpPr>
          <p:cNvPr id="6" name="Title 1"/>
          <p:cNvSpPr txBox="1">
            <a:spLocks/>
          </p:cNvSpPr>
          <p:nvPr/>
        </p:nvSpPr>
        <p:spPr>
          <a:xfrm>
            <a:off x="6694285" y="1373341"/>
            <a:ext cx="5108427" cy="3301895"/>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pPr algn="ctr"/>
            <a:r>
              <a:rPr lang="en-ZA" b="0" dirty="0" smtClean="0"/>
              <a:t>Young women’s </a:t>
            </a:r>
            <a:r>
              <a:rPr lang="en-ZA" dirty="0" smtClean="0">
                <a:solidFill>
                  <a:schemeClr val="bg2"/>
                </a:solidFill>
              </a:rPr>
              <a:t>beliefs about her role as a woman and her sexual health is a product of her social context </a:t>
            </a:r>
            <a:r>
              <a:rPr lang="en-ZA" b="0" dirty="0" smtClean="0"/>
              <a:t>and the people who are in it. </a:t>
            </a:r>
          </a:p>
          <a:p>
            <a:pPr algn="ctr"/>
            <a:endParaRPr lang="en-ZA" b="0" dirty="0"/>
          </a:p>
          <a:p>
            <a:pPr algn="ctr"/>
            <a:r>
              <a:rPr lang="en-ZA" b="0" dirty="0" smtClean="0"/>
              <a:t>Her </a:t>
            </a:r>
            <a:r>
              <a:rPr lang="en-ZA" dirty="0" smtClean="0">
                <a:solidFill>
                  <a:schemeClr val="bg2"/>
                </a:solidFill>
              </a:rPr>
              <a:t>need for sexual autonomy and identity creation </a:t>
            </a:r>
            <a:r>
              <a:rPr lang="en-ZA" b="0" dirty="0" smtClean="0"/>
              <a:t>unites all young women in South Africa. </a:t>
            </a:r>
            <a:br>
              <a:rPr lang="en-ZA" b="0" dirty="0" smtClean="0"/>
            </a:br>
            <a:r>
              <a:rPr lang="en-ZA" b="0" dirty="0" smtClean="0"/>
              <a:t/>
            </a:r>
            <a:br>
              <a:rPr lang="en-ZA" b="0" dirty="0" smtClean="0"/>
            </a:br>
            <a:r>
              <a:rPr lang="en-ZA" b="0" dirty="0" smtClean="0"/>
              <a:t/>
            </a:r>
            <a:br>
              <a:rPr lang="en-ZA" b="0" dirty="0" smtClean="0"/>
            </a:br>
            <a:endParaRPr lang="en-ZA" b="0" dirty="0"/>
          </a:p>
        </p:txBody>
      </p:sp>
      <p:pic>
        <p:nvPicPr>
          <p:cNvPr id="7"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6899" y="1141970"/>
            <a:ext cx="5640206" cy="3764635"/>
          </a:xfrm>
          <a:prstGeom prst="rect">
            <a:avLst/>
          </a:prstGeom>
        </p:spPr>
      </p:pic>
    </p:spTree>
    <p:extLst>
      <p:ext uri="{BB962C8B-B14F-4D97-AF65-F5344CB8AC3E}">
        <p14:creationId xmlns:p14="http://schemas.microsoft.com/office/powerpoint/2010/main" val="25790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7499" y="1295400"/>
            <a:ext cx="6007102" cy="3854396"/>
          </a:xfrm>
          <a:prstGeom prst="rect">
            <a:avLst/>
          </a:prstGeom>
        </p:spPr>
      </p:pic>
      <p:sp>
        <p:nvSpPr>
          <p:cNvPr id="3" name="Slide Number Placeholder 2"/>
          <p:cNvSpPr>
            <a:spLocks noGrp="1"/>
          </p:cNvSpPr>
          <p:nvPr>
            <p:ph type="sldNum" sz="quarter" idx="4"/>
          </p:nvPr>
        </p:nvSpPr>
        <p:spPr/>
        <p:txBody>
          <a:bodyPr/>
          <a:lstStyle/>
          <a:p>
            <a:fld id="{4034BEE3-566C-4068-A777-C3A4762E861B}" type="slidenum">
              <a:rPr lang="en-GB" smtClean="0"/>
              <a:pPr/>
              <a:t>85</a:t>
            </a:fld>
            <a:endParaRPr lang="en-GB" dirty="0"/>
          </a:p>
        </p:txBody>
      </p:sp>
      <p:sp>
        <p:nvSpPr>
          <p:cNvPr id="5" name="Text Placeholder 4"/>
          <p:cNvSpPr>
            <a:spLocks noGrp="1"/>
          </p:cNvSpPr>
          <p:nvPr>
            <p:ph type="body" sz="quarter" idx="18"/>
          </p:nvPr>
        </p:nvSpPr>
        <p:spPr/>
        <p:txBody>
          <a:bodyPr/>
          <a:lstStyle/>
          <a:p>
            <a:endParaRPr lang="en-ZA" dirty="0"/>
          </a:p>
        </p:txBody>
      </p:sp>
      <p:sp>
        <p:nvSpPr>
          <p:cNvPr id="8" name="TextBox 7"/>
          <p:cNvSpPr txBox="1"/>
          <p:nvPr/>
        </p:nvSpPr>
        <p:spPr>
          <a:xfrm>
            <a:off x="6627590" y="1295400"/>
            <a:ext cx="5031010" cy="4308872"/>
          </a:xfrm>
          <a:prstGeom prst="rect">
            <a:avLst/>
          </a:prstGeom>
          <a:noFill/>
        </p:spPr>
        <p:txBody>
          <a:bodyPr wrap="square" lIns="0" tIns="0" rIns="0" bIns="0" rtlCol="0">
            <a:spAutoFit/>
          </a:bodyPr>
          <a:lstStyle/>
          <a:p>
            <a:r>
              <a:rPr lang="en-ZA" sz="2000" b="1" dirty="0" smtClean="0">
                <a:solidFill>
                  <a:schemeClr val="bg2"/>
                </a:solidFill>
              </a:rPr>
              <a:t>Young women use their sexuality through fashion as social capital</a:t>
            </a:r>
            <a:r>
              <a:rPr lang="en-ZA" sz="2000" dirty="0" smtClean="0"/>
              <a:t>, not only to fit into peer groups but also to stand out amongst the crowd to find a man. </a:t>
            </a:r>
          </a:p>
          <a:p>
            <a:endParaRPr lang="en-ZA" sz="2000" dirty="0" smtClean="0"/>
          </a:p>
          <a:p>
            <a:r>
              <a:rPr lang="en-ZA" sz="2000" dirty="0" smtClean="0"/>
              <a:t>Irrespective of her economic status, the </a:t>
            </a:r>
            <a:r>
              <a:rPr lang="en-ZA" sz="2000" b="1" dirty="0" smtClean="0">
                <a:solidFill>
                  <a:schemeClr val="bg2"/>
                </a:solidFill>
              </a:rPr>
              <a:t>Kardashians and South Africa’s ‘KimK’, Bonang, are key celebrity role models</a:t>
            </a:r>
            <a:r>
              <a:rPr lang="en-ZA" sz="2000" dirty="0" smtClean="0"/>
              <a:t>. </a:t>
            </a:r>
          </a:p>
          <a:p>
            <a:endParaRPr lang="en-ZA" sz="2000" dirty="0" smtClean="0"/>
          </a:p>
          <a:p>
            <a:r>
              <a:rPr lang="en-ZA" sz="2000" b="1" dirty="0" smtClean="0">
                <a:solidFill>
                  <a:schemeClr val="bg2"/>
                </a:solidFill>
              </a:rPr>
              <a:t>Young women are imitating a well crafted celebrity representation and expression of femininity </a:t>
            </a:r>
            <a:r>
              <a:rPr lang="en-ZA" sz="2000" b="1" u="sng" dirty="0" smtClean="0">
                <a:solidFill>
                  <a:schemeClr val="bg2"/>
                </a:solidFill>
              </a:rPr>
              <a:t>under the pretence of finding her own identity and sexual autonomy as a woman</a:t>
            </a:r>
            <a:r>
              <a:rPr lang="en-ZA" sz="2000" b="1" dirty="0" smtClean="0">
                <a:solidFill>
                  <a:schemeClr val="bg2"/>
                </a:solidFill>
              </a:rPr>
              <a:t>. </a:t>
            </a:r>
          </a:p>
        </p:txBody>
      </p:sp>
    </p:spTree>
    <p:extLst>
      <p:ext uri="{BB962C8B-B14F-4D97-AF65-F5344CB8AC3E}">
        <p14:creationId xmlns:p14="http://schemas.microsoft.com/office/powerpoint/2010/main" val="379261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z="2000" dirty="0" smtClean="0"/>
              <a:t>Western </a:t>
            </a:r>
            <a:r>
              <a:rPr lang="en-ZA" sz="2000" dirty="0"/>
              <a:t>celebrity pop culture impacts her perception of beauty and body consciousness, often she is walking a fine line between self-expression and </a:t>
            </a:r>
            <a:r>
              <a:rPr lang="en-ZA" sz="2000" dirty="0" smtClean="0"/>
              <a:t>sexualised exploitation/ objectification </a:t>
            </a:r>
            <a:endParaRPr lang="en-ZA" sz="2000"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86</a:t>
            </a:fld>
            <a:endParaRPr lang="en-GB" dirty="0"/>
          </a:p>
        </p:txBody>
      </p:sp>
      <p:sp>
        <p:nvSpPr>
          <p:cNvPr id="5" name="Text Placeholder 4"/>
          <p:cNvSpPr>
            <a:spLocks noGrp="1"/>
          </p:cNvSpPr>
          <p:nvPr>
            <p:ph type="body" sz="quarter" idx="18"/>
          </p:nvPr>
        </p:nvSpPr>
        <p:spPr/>
        <p:txBody>
          <a:bodyPr/>
          <a:lstStyle/>
          <a:p>
            <a:endParaRPr lang="en-ZA" dirty="0"/>
          </a:p>
        </p:txBody>
      </p:sp>
      <p:sp>
        <p:nvSpPr>
          <p:cNvPr id="7" name="Down Ribbon 6"/>
          <p:cNvSpPr/>
          <p:nvPr/>
        </p:nvSpPr>
        <p:spPr>
          <a:xfrm rot="16200000">
            <a:off x="-569014" y="2344921"/>
            <a:ext cx="2286736" cy="391249"/>
          </a:xfrm>
          <a:prstGeom prst="ribbon">
            <a:avLst>
              <a:gd name="adj1" fmla="val 16667"/>
              <a:gd name="adj2" fmla="val 73176"/>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1" dirty="0" smtClean="0"/>
              <a:t>Celebs</a:t>
            </a:r>
          </a:p>
        </p:txBody>
      </p:sp>
      <p:sp>
        <p:nvSpPr>
          <p:cNvPr id="8" name="Down Ribbon 7"/>
          <p:cNvSpPr/>
          <p:nvPr/>
        </p:nvSpPr>
        <p:spPr>
          <a:xfrm rot="16200000">
            <a:off x="-584780" y="4804360"/>
            <a:ext cx="2286736" cy="391249"/>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1" dirty="0" smtClean="0"/>
              <a:t>Participants</a:t>
            </a:r>
          </a:p>
        </p:txBody>
      </p:sp>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05440" y="1441250"/>
            <a:ext cx="1766083" cy="229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57437" y="1397177"/>
            <a:ext cx="1893854" cy="245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852948" y="1441250"/>
            <a:ext cx="1803612" cy="23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3070692" y="3956670"/>
            <a:ext cx="1535459" cy="2098143"/>
            <a:chOff x="3215832" y="3855072"/>
            <a:chExt cx="1535459" cy="2098143"/>
          </a:xfrm>
        </p:grpSpPr>
        <p:pic>
          <p:nvPicPr>
            <p:cNvPr id="11"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15832" y="3855072"/>
              <a:ext cx="1535459" cy="20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3397250" y="3901643"/>
              <a:ext cx="298450" cy="7133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grpSp>
        <p:nvGrpSpPr>
          <p:cNvPr id="21" name="Group 20"/>
          <p:cNvGrpSpPr/>
          <p:nvPr/>
        </p:nvGrpSpPr>
        <p:grpSpPr>
          <a:xfrm>
            <a:off x="5040378" y="3935142"/>
            <a:ext cx="1440855" cy="2099259"/>
            <a:chOff x="5722536" y="3775488"/>
            <a:chExt cx="1440855" cy="2099259"/>
          </a:xfrm>
        </p:grpSpPr>
        <p:pic>
          <p:nvPicPr>
            <p:cNvPr id="13"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22536" y="3775488"/>
              <a:ext cx="1440855" cy="209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5854700" y="3819403"/>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grpSp>
        <p:nvGrpSpPr>
          <p:cNvPr id="19" name="Group 18"/>
          <p:cNvGrpSpPr/>
          <p:nvPr/>
        </p:nvGrpSpPr>
        <p:grpSpPr>
          <a:xfrm>
            <a:off x="947730" y="3936607"/>
            <a:ext cx="1616523" cy="2126754"/>
            <a:chOff x="947730" y="3835009"/>
            <a:chExt cx="1616523" cy="2126754"/>
          </a:xfrm>
        </p:grpSpPr>
        <p:pic>
          <p:nvPicPr>
            <p:cNvPr id="12" name="Picture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7730" y="3835009"/>
              <a:ext cx="1616523" cy="2126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1162050" y="3896191"/>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pic>
        <p:nvPicPr>
          <p:cNvPr id="22" name="Picture 3"/>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836560" y="1349295"/>
            <a:ext cx="1831041" cy="237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6874526" y="3837913"/>
            <a:ext cx="1793076" cy="2216900"/>
            <a:chOff x="3845719" y="2050256"/>
            <a:chExt cx="2802731" cy="3460464"/>
          </a:xfrm>
        </p:grpSpPr>
        <p:pic>
          <p:nvPicPr>
            <p:cNvPr id="24" name="Picture 23"/>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845719" y="2050256"/>
              <a:ext cx="2802731" cy="3460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4057650" y="2130302"/>
              <a:ext cx="565150" cy="13664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sp>
        <p:nvSpPr>
          <p:cNvPr id="26" name="TextBox 25"/>
          <p:cNvSpPr txBox="1"/>
          <p:nvPr/>
        </p:nvSpPr>
        <p:spPr>
          <a:xfrm>
            <a:off x="8839200" y="1426736"/>
            <a:ext cx="3079531" cy="4678204"/>
          </a:xfrm>
          <a:prstGeom prst="rect">
            <a:avLst/>
          </a:prstGeom>
          <a:noFill/>
        </p:spPr>
        <p:txBody>
          <a:bodyPr wrap="square" lIns="0" tIns="0" rIns="0" bIns="0" rtlCol="0">
            <a:spAutoFit/>
          </a:bodyPr>
          <a:lstStyle/>
          <a:p>
            <a:r>
              <a:rPr lang="en-ZA" sz="1600" dirty="0" smtClean="0"/>
              <a:t>Though </a:t>
            </a:r>
            <a:r>
              <a:rPr lang="en-ZA" sz="1600" dirty="0"/>
              <a:t>Western pop culture argues to empower women by expressing their sexuality, young women feel like they are </a:t>
            </a:r>
            <a:r>
              <a:rPr lang="en-ZA" sz="1600" dirty="0" smtClean="0"/>
              <a:t>rebelling </a:t>
            </a:r>
            <a:r>
              <a:rPr lang="en-ZA" sz="1600" dirty="0"/>
              <a:t>against traditional and cultural </a:t>
            </a:r>
            <a:r>
              <a:rPr lang="en-ZA" sz="1600" dirty="0" smtClean="0"/>
              <a:t>patriarchy</a:t>
            </a:r>
            <a:r>
              <a:rPr lang="en-ZA" sz="1600" dirty="0"/>
              <a:t> </a:t>
            </a:r>
            <a:r>
              <a:rPr lang="en-ZA" sz="1600" dirty="0" smtClean="0"/>
              <a:t>and shaping their identity as women. </a:t>
            </a:r>
          </a:p>
          <a:p>
            <a:endParaRPr lang="en-ZA" sz="1600" dirty="0" smtClean="0"/>
          </a:p>
          <a:p>
            <a:r>
              <a:rPr lang="en-ZA" sz="1600" dirty="0" smtClean="0"/>
              <a:t>She feels </a:t>
            </a:r>
            <a:r>
              <a:rPr lang="en-ZA" sz="1600" dirty="0"/>
              <a:t>gratified that her </a:t>
            </a:r>
            <a:r>
              <a:rPr lang="en-ZA" sz="1600" dirty="0" smtClean="0"/>
              <a:t>sexual confidence </a:t>
            </a:r>
            <a:r>
              <a:rPr lang="en-ZA" sz="1600" dirty="0"/>
              <a:t>gives her strength and higher social status. </a:t>
            </a:r>
            <a:r>
              <a:rPr lang="en-ZA" sz="1600" b="1" dirty="0">
                <a:solidFill>
                  <a:schemeClr val="bg2"/>
                </a:solidFill>
              </a:rPr>
              <a:t>The irony is that in doing so she is still not able to break the stifling chains of patriarchy, since her manner of sexual autonomy still </a:t>
            </a:r>
            <a:r>
              <a:rPr lang="en-ZA" sz="1600" b="1" dirty="0" smtClean="0">
                <a:solidFill>
                  <a:schemeClr val="bg2"/>
                </a:solidFill>
              </a:rPr>
              <a:t>panders in gaining </a:t>
            </a:r>
            <a:r>
              <a:rPr lang="en-ZA" sz="1600" b="1" dirty="0">
                <a:solidFill>
                  <a:schemeClr val="bg2"/>
                </a:solidFill>
              </a:rPr>
              <a:t>the attention of men. She is transferring being objectified to becoming sexualised. </a:t>
            </a:r>
            <a:endParaRPr lang="en-ZA" sz="1600" b="1" dirty="0" smtClean="0">
              <a:solidFill>
                <a:schemeClr val="bg2"/>
              </a:solidFill>
            </a:endParaRPr>
          </a:p>
        </p:txBody>
      </p:sp>
    </p:spTree>
    <p:extLst>
      <p:ext uri="{BB962C8B-B14F-4D97-AF65-F5344CB8AC3E}">
        <p14:creationId xmlns:p14="http://schemas.microsoft.com/office/powerpoint/2010/main" val="397888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430717"/>
            <a:ext cx="11466875" cy="817512"/>
          </a:xfrm>
        </p:spPr>
        <p:txBody>
          <a:bodyPr/>
          <a:lstStyle/>
          <a:p>
            <a:r>
              <a:rPr lang="en-ZA" sz="2000" dirty="0" smtClean="0"/>
              <a:t>Modern body consciousness may bolster sexualisation and a singular beauty image, but it is also leading a drive towards constructive physical confidence and beauty rituals</a:t>
            </a:r>
            <a:endParaRPr lang="en-ZA" sz="2000"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87</a:t>
            </a:fld>
            <a:endParaRPr lang="en-GB" dirty="0"/>
          </a:p>
        </p:txBody>
      </p:sp>
      <p:sp>
        <p:nvSpPr>
          <p:cNvPr id="5" name="Text Placeholder 4"/>
          <p:cNvSpPr>
            <a:spLocks noGrp="1"/>
          </p:cNvSpPr>
          <p:nvPr>
            <p:ph type="body" sz="quarter" idx="18"/>
          </p:nvPr>
        </p:nvSpPr>
        <p:spPr/>
        <p:txBody>
          <a:bodyPr/>
          <a:lstStyle/>
          <a:p>
            <a:endParaRPr lang="en-ZA" dirty="0"/>
          </a:p>
        </p:txBody>
      </p:sp>
      <p:pic>
        <p:nvPicPr>
          <p:cNvPr id="8196"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716074" y="1449791"/>
            <a:ext cx="1857759" cy="238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636219" y="1469522"/>
            <a:ext cx="1544274" cy="2267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own Ribbon 10"/>
          <p:cNvSpPr/>
          <p:nvPr/>
        </p:nvSpPr>
        <p:spPr>
          <a:xfrm rot="16200000">
            <a:off x="223830" y="2397535"/>
            <a:ext cx="2286736" cy="391249"/>
          </a:xfrm>
          <a:prstGeom prst="ribbon">
            <a:avLst>
              <a:gd name="adj1" fmla="val 16667"/>
              <a:gd name="adj2" fmla="val 73176"/>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1" dirty="0" smtClean="0"/>
              <a:t>Celebs</a:t>
            </a:r>
          </a:p>
        </p:txBody>
      </p:sp>
      <p:sp>
        <p:nvSpPr>
          <p:cNvPr id="12" name="Down Ribbon 11"/>
          <p:cNvSpPr/>
          <p:nvPr/>
        </p:nvSpPr>
        <p:spPr>
          <a:xfrm rot="16200000">
            <a:off x="208064" y="4818874"/>
            <a:ext cx="2286736" cy="391249"/>
          </a:xfrm>
          <a:prstGeom prst="ribbon">
            <a:avLst>
              <a:gd name="adj1" fmla="val 16667"/>
              <a:gd name="adj2" fmla="val 731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1" dirty="0" smtClean="0"/>
              <a:t>Participants</a:t>
            </a:r>
          </a:p>
        </p:txBody>
      </p:sp>
      <p:grpSp>
        <p:nvGrpSpPr>
          <p:cNvPr id="9" name="Group 8"/>
          <p:cNvGrpSpPr/>
          <p:nvPr/>
        </p:nvGrpSpPr>
        <p:grpSpPr>
          <a:xfrm>
            <a:off x="1718972" y="3914206"/>
            <a:ext cx="1788043" cy="2184613"/>
            <a:chOff x="1187380" y="3919648"/>
            <a:chExt cx="1788043" cy="2184613"/>
          </a:xfrm>
        </p:grpSpPr>
        <p:pic>
          <p:nvPicPr>
            <p:cNvPr id="8194"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187380" y="3919648"/>
              <a:ext cx="1788043" cy="218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1339850" y="3973163"/>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grpSp>
        <p:nvGrpSpPr>
          <p:cNvPr id="8" name="Group 7"/>
          <p:cNvGrpSpPr/>
          <p:nvPr/>
        </p:nvGrpSpPr>
        <p:grpSpPr>
          <a:xfrm>
            <a:off x="3661341" y="3976448"/>
            <a:ext cx="1339186" cy="2152299"/>
            <a:chOff x="3274889" y="3981890"/>
            <a:chExt cx="1339186" cy="2152299"/>
          </a:xfrm>
        </p:grpSpPr>
        <p:grpSp>
          <p:nvGrpSpPr>
            <p:cNvPr id="7" name="Group 6"/>
            <p:cNvGrpSpPr/>
            <p:nvPr/>
          </p:nvGrpSpPr>
          <p:grpSpPr>
            <a:xfrm>
              <a:off x="3287589" y="3981890"/>
              <a:ext cx="1326486" cy="2152299"/>
              <a:chOff x="5092700" y="2209800"/>
              <a:chExt cx="2878074" cy="4224501"/>
            </a:xfrm>
          </p:grpSpPr>
          <p:pic>
            <p:nvPicPr>
              <p:cNvPr id="14" name="Picture 5"/>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092700" y="2209800"/>
                <a:ext cx="2844800" cy="4224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097526" y="2478662"/>
                <a:ext cx="2873248" cy="359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Rectangle 15"/>
            <p:cNvSpPr/>
            <p:nvPr/>
          </p:nvSpPr>
          <p:spPr>
            <a:xfrm>
              <a:off x="3403600" y="4014283"/>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pic>
          <p:nvPicPr>
            <p:cNvPr id="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889" y="3991763"/>
              <a:ext cx="126863" cy="107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3" name="Picture 7"/>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8143822" y="1433273"/>
            <a:ext cx="17145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334783" y="1452323"/>
            <a:ext cx="17145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6366427" y="4140662"/>
            <a:ext cx="1277100" cy="1919747"/>
            <a:chOff x="1077972" y="4143572"/>
            <a:chExt cx="1277100" cy="1919747"/>
          </a:xfrm>
        </p:grpSpPr>
        <p:pic>
          <p:nvPicPr>
            <p:cNvPr id="26" name="Picture 5"/>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077972" y="4143572"/>
              <a:ext cx="1277100" cy="1919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p:cNvSpPr/>
            <p:nvPr/>
          </p:nvSpPr>
          <p:spPr>
            <a:xfrm>
              <a:off x="1221740" y="4207034"/>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grpSp>
        <p:nvGrpSpPr>
          <p:cNvPr id="28" name="Group 27"/>
          <p:cNvGrpSpPr/>
          <p:nvPr/>
        </p:nvGrpSpPr>
        <p:grpSpPr>
          <a:xfrm>
            <a:off x="7803055" y="4140662"/>
            <a:ext cx="1428750" cy="1944892"/>
            <a:chOff x="2514600" y="4143572"/>
            <a:chExt cx="1428750" cy="1944892"/>
          </a:xfrm>
        </p:grpSpPr>
        <p:pic>
          <p:nvPicPr>
            <p:cNvPr id="29" name="Picture 3"/>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514600" y="4143572"/>
              <a:ext cx="1428750" cy="1944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a:xfrm>
              <a:off x="2642642" y="4172264"/>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grpSp>
      <p:grpSp>
        <p:nvGrpSpPr>
          <p:cNvPr id="31" name="Group 30"/>
          <p:cNvGrpSpPr/>
          <p:nvPr/>
        </p:nvGrpSpPr>
        <p:grpSpPr>
          <a:xfrm>
            <a:off x="9366176" y="4125307"/>
            <a:ext cx="1461963" cy="1944892"/>
            <a:chOff x="4077721" y="4128217"/>
            <a:chExt cx="1461963" cy="1944892"/>
          </a:xfrm>
        </p:grpSpPr>
        <p:grpSp>
          <p:nvGrpSpPr>
            <p:cNvPr id="32" name="Group 31"/>
            <p:cNvGrpSpPr/>
            <p:nvPr/>
          </p:nvGrpSpPr>
          <p:grpSpPr>
            <a:xfrm>
              <a:off x="4093617" y="4128217"/>
              <a:ext cx="1446067" cy="1944892"/>
              <a:chOff x="4093617" y="4128217"/>
              <a:chExt cx="1446067" cy="1944892"/>
            </a:xfrm>
          </p:grpSpPr>
          <p:pic>
            <p:nvPicPr>
              <p:cNvPr id="35" name="Picture 3"/>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4093617" y="4128217"/>
                <a:ext cx="1428750" cy="1944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6"/>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4093617" y="4272764"/>
                <a:ext cx="1446067" cy="1625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3" name="Rectangle 32"/>
            <p:cNvSpPr/>
            <p:nvPr/>
          </p:nvSpPr>
          <p:spPr>
            <a:xfrm>
              <a:off x="4212590" y="4151192"/>
              <a:ext cx="425450" cy="822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p>
          </p:txBody>
        </p:sp>
        <p:pic>
          <p:nvPicPr>
            <p:cNvPr id="34"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77721" y="4137331"/>
              <a:ext cx="126863" cy="107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Rectangle 3"/>
          <p:cNvSpPr/>
          <p:nvPr/>
        </p:nvSpPr>
        <p:spPr>
          <a:xfrm>
            <a:off x="2282898" y="1156194"/>
            <a:ext cx="2486139" cy="263885"/>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chemeClr val="bg1"/>
                </a:solidFill>
              </a:rPr>
              <a:t>Fit, lean, healthy body</a:t>
            </a:r>
          </a:p>
        </p:txBody>
      </p:sp>
      <p:sp>
        <p:nvSpPr>
          <p:cNvPr id="38" name="Rectangle 37"/>
          <p:cNvSpPr/>
          <p:nvPr/>
        </p:nvSpPr>
        <p:spPr>
          <a:xfrm>
            <a:off x="6880037" y="1131288"/>
            <a:ext cx="2486139" cy="263885"/>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chemeClr val="bg1"/>
                </a:solidFill>
              </a:rPr>
              <a:t>Singular beauty image</a:t>
            </a:r>
          </a:p>
        </p:txBody>
      </p:sp>
    </p:spTree>
    <p:extLst>
      <p:ext uri="{BB962C8B-B14F-4D97-AF65-F5344CB8AC3E}">
        <p14:creationId xmlns:p14="http://schemas.microsoft.com/office/powerpoint/2010/main" val="22719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Gym is slowly becoming a vital part in a young woman’s daily routine, those that cannot afford gym fees exercise in local parks or sports grounds</a:t>
            </a:r>
            <a:endParaRPr lang="en-ZA" dirty="0"/>
          </a:p>
        </p:txBody>
      </p:sp>
      <p:sp>
        <p:nvSpPr>
          <p:cNvPr id="4" name="Slide Number Placeholder 3"/>
          <p:cNvSpPr>
            <a:spLocks noGrp="1"/>
          </p:cNvSpPr>
          <p:nvPr>
            <p:ph type="sldNum" sz="quarter" idx="4"/>
          </p:nvPr>
        </p:nvSpPr>
        <p:spPr/>
        <p:txBody>
          <a:bodyPr/>
          <a:lstStyle/>
          <a:p>
            <a:fld id="{4034BEE3-566C-4068-A777-C3A4762E861B}" type="slidenum">
              <a:rPr lang="en-GB" smtClean="0"/>
              <a:pPr/>
              <a:t>88</a:t>
            </a:fld>
            <a:endParaRPr lang="en-GB" dirty="0"/>
          </a:p>
        </p:txBody>
      </p:sp>
      <p:sp>
        <p:nvSpPr>
          <p:cNvPr id="6" name="Text Placeholder 5"/>
          <p:cNvSpPr>
            <a:spLocks noGrp="1"/>
          </p:cNvSpPr>
          <p:nvPr>
            <p:ph type="body" sz="quarter" idx="18"/>
          </p:nvPr>
        </p:nvSpPr>
        <p:spPr/>
        <p:txBody>
          <a:bodyPr/>
          <a:lstStyle/>
          <a:p>
            <a:endParaRPr lang="en-ZA" dirty="0"/>
          </a:p>
        </p:txBody>
      </p:sp>
      <p:sp>
        <p:nvSpPr>
          <p:cNvPr id="7" name="TextBox 6"/>
          <p:cNvSpPr txBox="1"/>
          <p:nvPr/>
        </p:nvSpPr>
        <p:spPr>
          <a:xfrm>
            <a:off x="382814" y="1917286"/>
            <a:ext cx="3719286" cy="3447098"/>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ZA" sz="1600" dirty="0" smtClean="0"/>
              <a:t>Participants included exercising routine as part of her self-care ritual. </a:t>
            </a:r>
          </a:p>
          <a:p>
            <a:pPr marL="285750" indent="-285750">
              <a:buFont typeface="Wingdings" panose="05000000000000000000" pitchFamily="2" charset="2"/>
              <a:buChar char="§"/>
            </a:pPr>
            <a:endParaRPr lang="en-ZA" sz="1600" dirty="0" smtClean="0"/>
          </a:p>
          <a:p>
            <a:pPr marL="285750" indent="-285750">
              <a:buFont typeface="Wingdings" panose="05000000000000000000" pitchFamily="2" charset="2"/>
              <a:buChar char="§"/>
            </a:pPr>
            <a:r>
              <a:rPr lang="en-ZA" sz="1600" dirty="0" smtClean="0"/>
              <a:t>Feeling physically strong boosts her sense of physical strength, which empowers her in vulnerable situations. </a:t>
            </a:r>
          </a:p>
          <a:p>
            <a:pPr marL="285750" indent="-285750">
              <a:buFont typeface="Wingdings" panose="05000000000000000000" pitchFamily="2" charset="2"/>
              <a:buChar char="§"/>
            </a:pPr>
            <a:endParaRPr lang="en-ZA" sz="1600" dirty="0"/>
          </a:p>
          <a:p>
            <a:pPr marL="285750" indent="-285750">
              <a:buFont typeface="Wingdings" panose="05000000000000000000" pitchFamily="2" charset="2"/>
              <a:buChar char="§"/>
            </a:pPr>
            <a:r>
              <a:rPr lang="en-ZA" sz="1600" dirty="0" smtClean="0"/>
              <a:t>Exercise helps her manage her weight to feel comfortable, combat body shaming, and be more desirable to men. This boosts her confidence and helps her find a sense of power in her sexual relationships. </a:t>
            </a: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45400" y="1593711"/>
            <a:ext cx="4279900" cy="2326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0000" y="4120135"/>
            <a:ext cx="3035300" cy="1696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549900" y="4120135"/>
            <a:ext cx="3238500" cy="170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356100" y="2256296"/>
            <a:ext cx="3175000" cy="1477328"/>
          </a:xfrm>
          <a:prstGeom prst="rect">
            <a:avLst/>
          </a:prstGeom>
          <a:noFill/>
        </p:spPr>
        <p:txBody>
          <a:bodyPr wrap="square" lIns="0" tIns="0" rIns="0" bIns="0" rtlCol="0">
            <a:spAutoFit/>
          </a:bodyPr>
          <a:lstStyle/>
          <a:p>
            <a:pPr algn="r"/>
            <a:r>
              <a:rPr lang="en-ZA" sz="2400" b="1" i="1" dirty="0" smtClean="0">
                <a:solidFill>
                  <a:schemeClr val="bg2"/>
                </a:solidFill>
              </a:rPr>
              <a:t>Local park</a:t>
            </a:r>
          </a:p>
          <a:p>
            <a:pPr algn="r"/>
            <a:r>
              <a:rPr lang="en-ZA" sz="2400" b="1" i="1" dirty="0" smtClean="0">
                <a:solidFill>
                  <a:schemeClr val="bg2"/>
                </a:solidFill>
              </a:rPr>
              <a:t>Sports grounds</a:t>
            </a:r>
          </a:p>
          <a:p>
            <a:pPr algn="r"/>
            <a:r>
              <a:rPr lang="en-ZA" sz="2400" b="1" i="1" dirty="0" smtClean="0">
                <a:solidFill>
                  <a:schemeClr val="bg2"/>
                </a:solidFill>
              </a:rPr>
              <a:t>Local gym</a:t>
            </a:r>
          </a:p>
          <a:p>
            <a:pPr algn="r"/>
            <a:r>
              <a:rPr lang="en-ZA" sz="2400" b="1" i="1" dirty="0" smtClean="0">
                <a:solidFill>
                  <a:schemeClr val="bg2"/>
                </a:solidFill>
              </a:rPr>
              <a:t>Virgin Active (trendy)</a:t>
            </a:r>
          </a:p>
        </p:txBody>
      </p:sp>
    </p:spTree>
    <p:extLst>
      <p:ext uri="{BB962C8B-B14F-4D97-AF65-F5344CB8AC3E}">
        <p14:creationId xmlns:p14="http://schemas.microsoft.com/office/powerpoint/2010/main" val="5617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But, body shaming is a common practice amongst young women</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pPr/>
              <a:t>89</a:t>
            </a:fld>
            <a:endParaRPr lang="en-GB" dirty="0"/>
          </a:p>
        </p:txBody>
      </p:sp>
      <p:sp>
        <p:nvSpPr>
          <p:cNvPr id="5" name="Text Placeholder 4"/>
          <p:cNvSpPr>
            <a:spLocks noGrp="1"/>
          </p:cNvSpPr>
          <p:nvPr>
            <p:ph type="body" sz="quarter" idx="18"/>
          </p:nvPr>
        </p:nvSpPr>
        <p:spPr/>
        <p:txBody>
          <a:bodyPr/>
          <a:lstStyle/>
          <a:p>
            <a:endParaRPr lang="en-ZA" dirty="0"/>
          </a:p>
        </p:txBody>
      </p:sp>
      <p:sp>
        <p:nvSpPr>
          <p:cNvPr id="6" name="Text Placeholder 4"/>
          <p:cNvSpPr>
            <a:spLocks noGrp="1"/>
          </p:cNvSpPr>
          <p:nvPr>
            <p:ph type="body" sz="quarter" idx="17"/>
          </p:nvPr>
        </p:nvSpPr>
        <p:spPr>
          <a:xfrm>
            <a:off x="357188" y="909635"/>
            <a:ext cx="11415712" cy="396875"/>
          </a:xfrm>
        </p:spPr>
        <p:txBody>
          <a:bodyPr/>
          <a:lstStyle/>
          <a:p>
            <a:r>
              <a:rPr lang="en-ZA" sz="1600" i="1" dirty="0" smtClean="0"/>
              <a:t>Young women feel intense peer pressure to emulate a Western concept of body beauty- to be tall and thin. Often young girls partake in ‘body shaming’. This is heightened young women’s body image and sensitivity.  </a:t>
            </a:r>
            <a:endParaRPr lang="en-ZA" sz="1600" i="1" dirty="0"/>
          </a:p>
        </p:txBody>
      </p:sp>
      <p:sp>
        <p:nvSpPr>
          <p:cNvPr id="7" name="Rectangle 6"/>
          <p:cNvSpPr/>
          <p:nvPr/>
        </p:nvSpPr>
        <p:spPr>
          <a:xfrm>
            <a:off x="4483100" y="1942747"/>
            <a:ext cx="6197600" cy="358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smtClean="0">
                <a:solidFill>
                  <a:schemeClr val="bg2"/>
                </a:solidFill>
              </a:rPr>
              <a:t>“</a:t>
            </a:r>
            <a:r>
              <a:rPr lang="en-US" sz="1600" i="1" dirty="0" smtClean="0">
                <a:solidFill>
                  <a:schemeClr val="tx1"/>
                </a:solidFill>
              </a:rPr>
              <a:t>Let's </a:t>
            </a:r>
            <a:r>
              <a:rPr lang="en-US" sz="1600" i="1" dirty="0">
                <a:solidFill>
                  <a:schemeClr val="tx1"/>
                </a:solidFill>
              </a:rPr>
              <a:t>say you are walking with someone with a big </a:t>
            </a:r>
            <a:r>
              <a:rPr lang="en-US" sz="1600" i="1" dirty="0" smtClean="0">
                <a:solidFill>
                  <a:schemeClr val="tx1"/>
                </a:solidFill>
              </a:rPr>
              <a:t>body- you </a:t>
            </a:r>
            <a:r>
              <a:rPr lang="en-US" sz="1600" i="1" dirty="0">
                <a:solidFill>
                  <a:schemeClr val="tx1"/>
                </a:solidFill>
              </a:rPr>
              <a:t>would say </a:t>
            </a:r>
            <a:r>
              <a:rPr lang="en-US" sz="1600" i="1" dirty="0" smtClean="0">
                <a:solidFill>
                  <a:schemeClr val="tx1"/>
                </a:solidFill>
              </a:rPr>
              <a:t>like: ‘Look </a:t>
            </a:r>
            <a:r>
              <a:rPr lang="en-US" sz="1600" i="1" dirty="0">
                <a:solidFill>
                  <a:schemeClr val="tx1"/>
                </a:solidFill>
              </a:rPr>
              <a:t>she is </a:t>
            </a:r>
            <a:r>
              <a:rPr lang="en-US" sz="1600" i="1" dirty="0" smtClean="0">
                <a:solidFill>
                  <a:schemeClr val="tx1"/>
                </a:solidFill>
              </a:rPr>
              <a:t>thin </a:t>
            </a:r>
            <a:r>
              <a:rPr lang="en-US" sz="1600" i="1" dirty="0">
                <a:solidFill>
                  <a:schemeClr val="tx1"/>
                </a:solidFill>
              </a:rPr>
              <a:t>and the other one doesn’t have a </a:t>
            </a:r>
            <a:r>
              <a:rPr lang="en-US" sz="1600" i="1" dirty="0" smtClean="0">
                <a:solidFill>
                  <a:schemeClr val="tx1"/>
                </a:solidFill>
              </a:rPr>
              <a:t>bum’. </a:t>
            </a:r>
            <a:r>
              <a:rPr lang="en-US" sz="1600" i="1" dirty="0">
                <a:solidFill>
                  <a:schemeClr val="tx1"/>
                </a:solidFill>
              </a:rPr>
              <a:t>Just like </a:t>
            </a:r>
            <a:r>
              <a:rPr lang="en-US" sz="1600" i="1" dirty="0" smtClean="0">
                <a:solidFill>
                  <a:schemeClr val="tx1"/>
                </a:solidFill>
              </a:rPr>
              <a:t>that! </a:t>
            </a:r>
            <a:r>
              <a:rPr lang="en-US" sz="1600" i="1" dirty="0">
                <a:solidFill>
                  <a:schemeClr val="tx1"/>
                </a:solidFill>
              </a:rPr>
              <a:t>Like others have this habit when they form a group with people with the </a:t>
            </a:r>
            <a:r>
              <a:rPr lang="en-US" sz="1600" i="1" dirty="0" smtClean="0">
                <a:solidFill>
                  <a:schemeClr val="tx1"/>
                </a:solidFill>
              </a:rPr>
              <a:t>same pretty </a:t>
            </a:r>
            <a:r>
              <a:rPr lang="en-US" sz="1600" i="1" dirty="0">
                <a:solidFill>
                  <a:schemeClr val="tx1"/>
                </a:solidFill>
              </a:rPr>
              <a:t>body </a:t>
            </a:r>
            <a:r>
              <a:rPr lang="en-US" sz="1600" i="1" dirty="0" smtClean="0">
                <a:solidFill>
                  <a:schemeClr val="tx1"/>
                </a:solidFill>
              </a:rPr>
              <a:t>type.</a:t>
            </a:r>
          </a:p>
          <a:p>
            <a:pPr algn="ctr"/>
            <a:endParaRPr lang="en-US" sz="1600" i="1" dirty="0" smtClean="0">
              <a:solidFill>
                <a:schemeClr val="tx1"/>
              </a:solidFill>
            </a:endParaRPr>
          </a:p>
          <a:p>
            <a:pPr algn="ctr"/>
            <a:r>
              <a:rPr lang="en-US" sz="1600" i="1" dirty="0" smtClean="0">
                <a:solidFill>
                  <a:schemeClr val="tx1"/>
                </a:solidFill>
              </a:rPr>
              <a:t>It puts </a:t>
            </a:r>
            <a:r>
              <a:rPr lang="en-US" sz="1600" i="1" dirty="0">
                <a:solidFill>
                  <a:schemeClr val="tx1"/>
                </a:solidFill>
              </a:rPr>
              <a:t>pressure on you that you have to </a:t>
            </a:r>
            <a:r>
              <a:rPr lang="en-US" sz="1600" i="1" dirty="0" smtClean="0">
                <a:solidFill>
                  <a:schemeClr val="tx1"/>
                </a:solidFill>
              </a:rPr>
              <a:t>gym. You </a:t>
            </a:r>
            <a:r>
              <a:rPr lang="en-US" sz="1600" i="1" dirty="0">
                <a:solidFill>
                  <a:schemeClr val="tx1"/>
                </a:solidFill>
              </a:rPr>
              <a:t>get home and are </a:t>
            </a:r>
            <a:r>
              <a:rPr lang="en-US" sz="1600" i="1" dirty="0" smtClean="0">
                <a:solidFill>
                  <a:schemeClr val="tx1"/>
                </a:solidFill>
              </a:rPr>
              <a:t>like: ‘Today </a:t>
            </a:r>
            <a:r>
              <a:rPr lang="en-US" sz="1600" i="1" dirty="0">
                <a:solidFill>
                  <a:schemeClr val="tx1"/>
                </a:solidFill>
              </a:rPr>
              <a:t>I won't be eating pap I’ll just drink </a:t>
            </a:r>
            <a:r>
              <a:rPr lang="en-US" sz="1600" i="1" dirty="0" smtClean="0">
                <a:solidFill>
                  <a:schemeClr val="tx1"/>
                </a:solidFill>
              </a:rPr>
              <a:t>water’, because  </a:t>
            </a:r>
            <a:r>
              <a:rPr lang="en-US" sz="1600" i="1" dirty="0">
                <a:solidFill>
                  <a:schemeClr val="tx1"/>
                </a:solidFill>
              </a:rPr>
              <a:t>I have this pressure that I want to look </a:t>
            </a:r>
            <a:r>
              <a:rPr lang="en-US" sz="1600" i="1" dirty="0" smtClean="0">
                <a:solidFill>
                  <a:schemeClr val="tx1"/>
                </a:solidFill>
              </a:rPr>
              <a:t>like her </a:t>
            </a:r>
            <a:r>
              <a:rPr lang="en-US" sz="1600" i="1" dirty="0">
                <a:solidFill>
                  <a:schemeClr val="tx1"/>
                </a:solidFill>
              </a:rPr>
              <a:t>because she is skinny and tall and all </a:t>
            </a:r>
            <a:r>
              <a:rPr lang="en-US" sz="1600" i="1" dirty="0" smtClean="0">
                <a:solidFill>
                  <a:schemeClr val="tx1"/>
                </a:solidFill>
              </a:rPr>
              <a:t>that. You </a:t>
            </a:r>
            <a:r>
              <a:rPr lang="en-US" sz="1600" i="1" dirty="0">
                <a:solidFill>
                  <a:schemeClr val="tx1"/>
                </a:solidFill>
              </a:rPr>
              <a:t>just want to look like </a:t>
            </a:r>
            <a:r>
              <a:rPr lang="en-US" sz="1600" i="1" dirty="0" smtClean="0">
                <a:solidFill>
                  <a:schemeClr val="tx1"/>
                </a:solidFill>
              </a:rPr>
              <a:t>her!</a:t>
            </a:r>
            <a:r>
              <a:rPr lang="en-US" b="1" dirty="0" smtClean="0">
                <a:solidFill>
                  <a:schemeClr val="bg2"/>
                </a:solidFill>
              </a:rPr>
              <a:t>”</a:t>
            </a:r>
            <a:endParaRPr lang="en-US" sz="1600" b="1" dirty="0" smtClean="0">
              <a:solidFill>
                <a:schemeClr val="bg2"/>
              </a:solidFill>
            </a:endParaRPr>
          </a:p>
          <a:p>
            <a:pPr algn="ctr"/>
            <a:r>
              <a:rPr lang="en-US" sz="1100" b="1" i="1" dirty="0" smtClean="0">
                <a:solidFill>
                  <a:schemeClr val="bg2"/>
                </a:solidFill>
              </a:rPr>
              <a:t>Johannesburg, Urban, LSM 6-7, 16-17yrs</a:t>
            </a:r>
            <a:endParaRPr lang="en-ZA" sz="1600" b="1" i="1" dirty="0">
              <a:solidFill>
                <a:schemeClr val="bg2"/>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288" y="1595438"/>
            <a:ext cx="3552825"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125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ZA" dirty="0"/>
          </a:p>
        </p:txBody>
      </p:sp>
      <p:sp>
        <p:nvSpPr>
          <p:cNvPr id="4" name="Title 3"/>
          <p:cNvSpPr>
            <a:spLocks noGrp="1"/>
          </p:cNvSpPr>
          <p:nvPr>
            <p:ph type="title"/>
          </p:nvPr>
        </p:nvSpPr>
        <p:spPr/>
        <p:txBody>
          <a:bodyPr/>
          <a:lstStyle/>
          <a:p>
            <a:r>
              <a:rPr lang="en-IN" dirty="0"/>
              <a:t>In this clash of traditions and modernity, cultures can’t be completely aloof;  Women often bear the brunt of this </a:t>
            </a:r>
            <a:r>
              <a:rPr lang="en-IN" dirty="0" smtClean="0"/>
              <a:t>churning</a:t>
            </a:r>
            <a:endParaRPr lang="en-ZA" dirty="0"/>
          </a:p>
        </p:txBody>
      </p:sp>
      <p:sp>
        <p:nvSpPr>
          <p:cNvPr id="6" name="Slide Number Placeholder 5"/>
          <p:cNvSpPr>
            <a:spLocks noGrp="1"/>
          </p:cNvSpPr>
          <p:nvPr>
            <p:ph type="sldNum" sz="quarter" idx="4"/>
          </p:nvPr>
        </p:nvSpPr>
        <p:spPr/>
        <p:txBody>
          <a:bodyPr/>
          <a:lstStyle/>
          <a:p>
            <a:fld id="{4034BEE3-566C-4068-A777-C3A4762E861B}" type="slidenum">
              <a:rPr lang="en-GB" smtClean="0"/>
              <a:pPr/>
              <a:t>9</a:t>
            </a:fld>
            <a:endParaRPr lang="en-GB" dirty="0"/>
          </a:p>
        </p:txBody>
      </p:sp>
      <p:cxnSp>
        <p:nvCxnSpPr>
          <p:cNvPr id="8" name="Straight Connector 7"/>
          <p:cNvCxnSpPr>
            <a:cxnSpLocks noChangeShapeType="1"/>
          </p:cNvCxnSpPr>
          <p:nvPr/>
        </p:nvCxnSpPr>
        <p:spPr bwMode="auto">
          <a:xfrm rot="5400000">
            <a:off x="4014149" y="3389312"/>
            <a:ext cx="3886200" cy="3175"/>
          </a:xfrm>
          <a:prstGeom prst="line">
            <a:avLst/>
          </a:prstGeom>
          <a:noFill/>
          <a:ln w="19050">
            <a:solidFill>
              <a:srgbClr val="7F7F7F"/>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9" name="Group 6"/>
          <p:cNvGrpSpPr>
            <a:grpSpLocks/>
          </p:cNvGrpSpPr>
          <p:nvPr/>
        </p:nvGrpSpPr>
        <p:grpSpPr bwMode="auto">
          <a:xfrm>
            <a:off x="6112823" y="1828800"/>
            <a:ext cx="1600200" cy="1600200"/>
            <a:chOff x="4689172" y="1173726"/>
            <a:chExt cx="1600200" cy="1600200"/>
          </a:xfrm>
        </p:grpSpPr>
        <p:sp>
          <p:nvSpPr>
            <p:cNvPr id="10" name="Oval 9"/>
            <p:cNvSpPr/>
            <p:nvPr/>
          </p:nvSpPr>
          <p:spPr>
            <a:xfrm>
              <a:off x="4800600" y="1295400"/>
              <a:ext cx="1371600" cy="1371600"/>
            </a:xfrm>
            <a:prstGeom prst="ellipse">
              <a:avLst/>
            </a:prstGeom>
            <a:gradFill flip="none" rotWithShape="1">
              <a:gsLst>
                <a:gs pos="100000">
                  <a:sysClr val="windowText" lastClr="000000"/>
                </a:gs>
                <a:gs pos="0">
                  <a:sysClr val="windowText" lastClr="000000">
                    <a:lumMod val="85000"/>
                    <a:lumOff val="15000"/>
                  </a:sys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itchFamily="-105" charset="0"/>
                <a:ea typeface="ＭＳ Ｐゴシック" pitchFamily="-105" charset="-128"/>
                <a:cs typeface="+mn-cs"/>
              </a:endParaRPr>
            </a:p>
          </p:txBody>
        </p:sp>
        <p:sp>
          <p:nvSpPr>
            <p:cNvPr id="11" name="Oval 10"/>
            <p:cNvSpPr/>
            <p:nvPr/>
          </p:nvSpPr>
          <p:spPr>
            <a:xfrm>
              <a:off x="4851097" y="2134163"/>
              <a:ext cx="1263650" cy="533400"/>
            </a:xfrm>
            <a:prstGeom prst="ellipse">
              <a:avLst/>
            </a:prstGeom>
            <a:gradFill flip="none" rotWithShape="1">
              <a:gsLst>
                <a:gs pos="0">
                  <a:sysClr val="windowText" lastClr="000000"/>
                </a:gs>
                <a:gs pos="100000">
                  <a:sysClr val="windowText" lastClr="000000">
                    <a:lumMod val="65000"/>
                    <a:lumOff val="35000"/>
                    <a:alpha val="46000"/>
                  </a:sys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ＭＳ Ｐゴシック" pitchFamily="-105" charset="-128"/>
                <a:cs typeface="+mn-cs"/>
              </a:endParaRPr>
            </a:p>
          </p:txBody>
        </p:sp>
        <p:sp>
          <p:nvSpPr>
            <p:cNvPr id="12" name="Freeform 11"/>
            <p:cNvSpPr/>
            <p:nvPr/>
          </p:nvSpPr>
          <p:spPr>
            <a:xfrm>
              <a:off x="4997147" y="1372163"/>
              <a:ext cx="977900" cy="334963"/>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13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ＭＳ Ｐゴシック" pitchFamily="-105" charset="-128"/>
                <a:cs typeface="+mn-cs"/>
              </a:endParaRPr>
            </a:p>
          </p:txBody>
        </p:sp>
        <p:sp>
          <p:nvSpPr>
            <p:cNvPr id="13" name="Donut 10"/>
            <p:cNvSpPr>
              <a:spLocks noChangeArrowheads="1"/>
            </p:cNvSpPr>
            <p:nvPr/>
          </p:nvSpPr>
          <p:spPr bwMode="auto">
            <a:xfrm>
              <a:off x="4689172" y="1173726"/>
              <a:ext cx="1600200" cy="1600200"/>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ＭＳ Ｐゴシック" pitchFamily="-105" charset="-128"/>
              </a:endParaRPr>
            </a:p>
          </p:txBody>
        </p:sp>
        <p:sp>
          <p:nvSpPr>
            <p:cNvPr id="14" name="TextBox 11"/>
            <p:cNvSpPr txBox="1">
              <a:spLocks noChangeArrowheads="1"/>
            </p:cNvSpPr>
            <p:nvPr/>
          </p:nvSpPr>
          <p:spPr bwMode="auto">
            <a:xfrm>
              <a:off x="4800600" y="1628058"/>
              <a:ext cx="1371600" cy="646331"/>
            </a:xfrm>
            <a:prstGeom prst="rect">
              <a:avLst/>
            </a:prstGeom>
            <a:noFill/>
            <a:ln w="9525">
              <a:noFill/>
              <a:miter lim="800000"/>
              <a:headEnd/>
              <a:tailEnd/>
            </a:ln>
          </p:spPr>
          <p:txBody>
            <a:bodyPr>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nb-NO" sz="12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rPr>
                <a:t>Traditionalist President vs. Modernist</a:t>
              </a:r>
              <a:r>
                <a:rPr kumimoji="0" lang="nb-NO" sz="1200" b="1" i="0" u="none" strike="noStrike" kern="0" cap="none" spc="0" normalizeH="0" noProof="0" dirty="0" smtClean="0">
                  <a:ln>
                    <a:noFill/>
                  </a:ln>
                  <a:solidFill>
                    <a:srgbClr val="FFFFFF"/>
                  </a:solidFill>
                  <a:effectLst/>
                  <a:uLnTx/>
                  <a:uFillTx/>
                  <a:latin typeface="Gill Sans MT" panose="020B0502020104020203" pitchFamily="34" charset="0"/>
                  <a:ea typeface="ＭＳ Ｐゴシック" charset="-128"/>
                </a:rPr>
                <a:t> FM</a:t>
              </a:r>
              <a:endParaRPr kumimoji="0" lang="nb-NO" sz="1200" b="1" i="0" u="none" strike="noStrike" kern="0" cap="none" spc="0" normalizeH="0" baseline="0" noProof="0" dirty="0" smtClean="0">
                <a:ln>
                  <a:noFill/>
                </a:ln>
                <a:solidFill>
                  <a:srgbClr val="FFFFFF"/>
                </a:solidFill>
                <a:effectLst/>
                <a:uLnTx/>
                <a:uFillTx/>
                <a:latin typeface="Gill Sans MT" panose="020B0502020104020203" pitchFamily="34" charset="0"/>
                <a:ea typeface="ＭＳ Ｐゴシック" charset="-128"/>
              </a:endParaRPr>
            </a:p>
          </p:txBody>
        </p:sp>
      </p:grpSp>
      <p:grpSp>
        <p:nvGrpSpPr>
          <p:cNvPr id="15" name="Group 18"/>
          <p:cNvGrpSpPr>
            <a:grpSpLocks/>
          </p:cNvGrpSpPr>
          <p:nvPr/>
        </p:nvGrpSpPr>
        <p:grpSpPr bwMode="auto">
          <a:xfrm>
            <a:off x="4242748" y="1833677"/>
            <a:ext cx="1600200" cy="1600200"/>
            <a:chOff x="4689172" y="1173726"/>
            <a:chExt cx="1600200" cy="1600200"/>
          </a:xfrm>
        </p:grpSpPr>
        <p:sp>
          <p:nvSpPr>
            <p:cNvPr id="16" name="Oval 15"/>
            <p:cNvSpPr/>
            <p:nvPr/>
          </p:nvSpPr>
          <p:spPr>
            <a:xfrm>
              <a:off x="4800600" y="1295400"/>
              <a:ext cx="1371600" cy="1371600"/>
            </a:xfrm>
            <a:prstGeom prst="ellipse">
              <a:avLst/>
            </a:prstGeom>
            <a:gradFill flip="none" rotWithShape="1">
              <a:gsLst>
                <a:gs pos="100000">
                  <a:srgbClr val="1F497D">
                    <a:lumMod val="60000"/>
                    <a:lumOff val="40000"/>
                  </a:srgbClr>
                </a:gs>
                <a:gs pos="0">
                  <a:srgbClr val="1F497D">
                    <a:lumMod val="20000"/>
                    <a:lumOff val="80000"/>
                  </a:srgb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itchFamily="-105" charset="0"/>
                <a:ea typeface="ＭＳ Ｐゴシック" pitchFamily="-105" charset="-128"/>
                <a:cs typeface="+mn-cs"/>
              </a:endParaRPr>
            </a:p>
          </p:txBody>
        </p:sp>
        <p:sp>
          <p:nvSpPr>
            <p:cNvPr id="17" name="Oval 16"/>
            <p:cNvSpPr/>
            <p:nvPr/>
          </p:nvSpPr>
          <p:spPr>
            <a:xfrm>
              <a:off x="4851097" y="2134163"/>
              <a:ext cx="1263650" cy="533400"/>
            </a:xfrm>
            <a:prstGeom prst="ellipse">
              <a:avLst/>
            </a:prstGeom>
            <a:gradFill flip="none" rotWithShape="1">
              <a:gsLst>
                <a:gs pos="0">
                  <a:srgbClr val="4F81BD"/>
                </a:gs>
                <a:gs pos="100000">
                  <a:srgbClr val="FFFFFF">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ＭＳ Ｐゴシック" pitchFamily="-105" charset="-128"/>
                <a:cs typeface="+mn-cs"/>
              </a:endParaRPr>
            </a:p>
          </p:txBody>
        </p:sp>
        <p:sp>
          <p:nvSpPr>
            <p:cNvPr id="18" name="Freeform 17"/>
            <p:cNvSpPr/>
            <p:nvPr/>
          </p:nvSpPr>
          <p:spPr>
            <a:xfrm>
              <a:off x="4997147" y="1372163"/>
              <a:ext cx="977900" cy="334963"/>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78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ＭＳ Ｐゴシック" pitchFamily="-105" charset="-128"/>
                <a:cs typeface="+mn-cs"/>
              </a:endParaRPr>
            </a:p>
          </p:txBody>
        </p:sp>
        <p:sp>
          <p:nvSpPr>
            <p:cNvPr id="19" name="Donut 22"/>
            <p:cNvSpPr>
              <a:spLocks noChangeArrowheads="1"/>
            </p:cNvSpPr>
            <p:nvPr/>
          </p:nvSpPr>
          <p:spPr bwMode="auto">
            <a:xfrm>
              <a:off x="4689172" y="1173726"/>
              <a:ext cx="1600200" cy="1600200"/>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ＭＳ Ｐゴシック" pitchFamily="-105" charset="-128"/>
              </a:endParaRPr>
            </a:p>
          </p:txBody>
        </p:sp>
        <p:sp>
          <p:nvSpPr>
            <p:cNvPr id="20" name="TextBox 23"/>
            <p:cNvSpPr txBox="1">
              <a:spLocks noChangeArrowheads="1"/>
            </p:cNvSpPr>
            <p:nvPr/>
          </p:nvSpPr>
          <p:spPr bwMode="auto">
            <a:xfrm>
              <a:off x="4800297" y="1531765"/>
              <a:ext cx="1371600" cy="830997"/>
            </a:xfrm>
            <a:prstGeom prst="rect">
              <a:avLst/>
            </a:prstGeom>
            <a:noFill/>
            <a:ln w="9525">
              <a:noFill/>
              <a:miter lim="800000"/>
              <a:headEnd/>
              <a:tailEnd/>
            </a:ln>
          </p:spPr>
          <p:txBody>
            <a:bodyPr>
              <a:spAutoFit/>
            </a:bodyPr>
            <a:lstStyle/>
            <a:p>
              <a:pPr algn="ctr" defTabSz="457200" fontAlgn="base">
                <a:spcBef>
                  <a:spcPct val="0"/>
                </a:spcBef>
                <a:spcAft>
                  <a:spcPct val="0"/>
                </a:spcAft>
              </a:pPr>
              <a:r>
                <a:rPr lang="nb-NO" sz="1200" b="1" kern="0" dirty="0" smtClean="0">
                  <a:solidFill>
                    <a:srgbClr val="FFFFFF"/>
                  </a:solidFill>
                  <a:latin typeface="Gill Sans MT" panose="020B0502020104020203" pitchFamily="34" charset="0"/>
                  <a:ea typeface="ＭＳ Ｐゴシック" charset="-128"/>
                </a:rPr>
                <a:t>Case of traditional leadership &amp; their power</a:t>
              </a:r>
              <a:endParaRPr lang="nb-NO" sz="1200" b="1" kern="0" dirty="0">
                <a:solidFill>
                  <a:srgbClr val="FFFFFF"/>
                </a:solidFill>
                <a:latin typeface="Gill Sans MT" panose="020B0502020104020203" pitchFamily="34" charset="0"/>
                <a:ea typeface="ＭＳ Ｐゴシック" charset="-128"/>
              </a:endParaRPr>
            </a:p>
          </p:txBody>
        </p:sp>
      </p:grpSp>
      <p:cxnSp>
        <p:nvCxnSpPr>
          <p:cNvPr id="21" name="Straight Connector 20"/>
          <p:cNvCxnSpPr/>
          <p:nvPr/>
        </p:nvCxnSpPr>
        <p:spPr>
          <a:xfrm>
            <a:off x="7713023" y="2628900"/>
            <a:ext cx="530225" cy="6350"/>
          </a:xfrm>
          <a:prstGeom prst="line">
            <a:avLst/>
          </a:prstGeom>
          <a:noFill/>
          <a:ln w="25400" cap="flat" cmpd="sng" algn="ctr">
            <a:solidFill>
              <a:sysClr val="window" lastClr="FFFFFF">
                <a:lumMod val="50000"/>
              </a:sysClr>
            </a:solidFill>
            <a:prstDash val="solid"/>
          </a:ln>
          <a:effectLst/>
        </p:spPr>
      </p:cxnSp>
      <p:cxnSp>
        <p:nvCxnSpPr>
          <p:cNvPr id="22" name="Straight Connector 21"/>
          <p:cNvCxnSpPr/>
          <p:nvPr/>
        </p:nvCxnSpPr>
        <p:spPr>
          <a:xfrm>
            <a:off x="3712523" y="2633777"/>
            <a:ext cx="530225" cy="6350"/>
          </a:xfrm>
          <a:prstGeom prst="line">
            <a:avLst/>
          </a:prstGeom>
          <a:noFill/>
          <a:ln w="25400" cap="flat" cmpd="sng" algn="ctr">
            <a:solidFill>
              <a:sysClr val="window" lastClr="FFFFFF">
                <a:lumMod val="50000"/>
              </a:sysClr>
            </a:solidFill>
            <a:prstDash val="solid"/>
          </a:ln>
          <a:effectLst/>
        </p:spPr>
      </p:cxnSp>
      <p:sp>
        <p:nvSpPr>
          <p:cNvPr id="23" name="TextBox 37"/>
          <p:cNvSpPr txBox="1">
            <a:spLocks noChangeArrowheads="1"/>
          </p:cNvSpPr>
          <p:nvPr/>
        </p:nvSpPr>
        <p:spPr bwMode="auto">
          <a:xfrm>
            <a:off x="8243248" y="1387312"/>
            <a:ext cx="3886200" cy="249299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defTabSz="457200" fontAlgn="base">
              <a:spcBef>
                <a:spcPct val="0"/>
              </a:spcBef>
              <a:spcAft>
                <a:spcPct val="0"/>
              </a:spcAft>
              <a:buFont typeface="Wingdings" panose="05000000000000000000" pitchFamily="2" charset="2"/>
              <a:buChar char="§"/>
            </a:pPr>
            <a:r>
              <a:rPr lang="en-IN" sz="1200" b="1" dirty="0" smtClean="0">
                <a:solidFill>
                  <a:schemeClr val="tx1"/>
                </a:solidFill>
                <a:latin typeface="+mj-lt"/>
              </a:rPr>
              <a:t>Battle </a:t>
            </a:r>
            <a:r>
              <a:rPr lang="en-IN" sz="1200" b="1" dirty="0">
                <a:solidFill>
                  <a:schemeClr val="tx1"/>
                </a:solidFill>
                <a:latin typeface="+mj-lt"/>
              </a:rPr>
              <a:t>between </a:t>
            </a:r>
            <a:r>
              <a:rPr lang="en-IN" sz="1200" b="1" dirty="0" smtClean="0">
                <a:solidFill>
                  <a:schemeClr val="tx1"/>
                </a:solidFill>
                <a:latin typeface="+mj-lt"/>
              </a:rPr>
              <a:t>South Africa’s traditionalist</a:t>
            </a:r>
            <a:r>
              <a:rPr lang="en-IN" sz="1200" b="1" dirty="0">
                <a:solidFill>
                  <a:schemeClr val="tx1"/>
                </a:solidFill>
                <a:latin typeface="+mj-lt"/>
              </a:rPr>
              <a:t> president and its modernist finance minister </a:t>
            </a:r>
            <a:endParaRPr lang="en-IN" sz="1200" b="1" dirty="0" smtClean="0">
              <a:solidFill>
                <a:schemeClr val="tx1"/>
              </a:solidFill>
              <a:latin typeface="+mj-lt"/>
            </a:endParaRPr>
          </a:p>
          <a:p>
            <a:pPr marL="742950" lvl="1" indent="-285750" defTabSz="457200" fontAlgn="base">
              <a:spcBef>
                <a:spcPct val="0"/>
              </a:spcBef>
              <a:spcAft>
                <a:spcPct val="0"/>
              </a:spcAft>
              <a:buFont typeface="Wingdings" panose="05000000000000000000" pitchFamily="2" charset="2"/>
              <a:buChar char="§"/>
            </a:pPr>
            <a:r>
              <a:rPr lang="en-IN" sz="1200" dirty="0" smtClean="0">
                <a:solidFill>
                  <a:schemeClr val="tx1"/>
                </a:solidFill>
                <a:latin typeface="+mj-lt"/>
              </a:rPr>
              <a:t>Former </a:t>
            </a:r>
            <a:r>
              <a:rPr lang="en-IN" sz="1200" dirty="0">
                <a:solidFill>
                  <a:schemeClr val="tx1"/>
                </a:solidFill>
                <a:latin typeface="+mj-lt"/>
              </a:rPr>
              <a:t>Minister of Finance Nhlanhla Nene had focussed on governance in State Owned Enterprises and capital projects that were unaffordable for the country’s economy. </a:t>
            </a:r>
            <a:endParaRPr lang="en-IN" sz="1200" dirty="0" smtClean="0">
              <a:solidFill>
                <a:schemeClr val="tx1"/>
              </a:solidFill>
              <a:latin typeface="+mj-lt"/>
            </a:endParaRPr>
          </a:p>
          <a:p>
            <a:pPr marL="285750" indent="-285750" defTabSz="457200" fontAlgn="base">
              <a:spcBef>
                <a:spcPct val="0"/>
              </a:spcBef>
              <a:spcAft>
                <a:spcPct val="0"/>
              </a:spcAft>
              <a:buFont typeface="Wingdings" panose="05000000000000000000" pitchFamily="2" charset="2"/>
              <a:buChar char="§"/>
            </a:pPr>
            <a:r>
              <a:rPr lang="en-IN" sz="1200" dirty="0" smtClean="0">
                <a:solidFill>
                  <a:schemeClr val="tx1"/>
                </a:solidFill>
                <a:latin typeface="+mj-lt"/>
                <a:ea typeface="ＭＳ Ｐゴシック" charset="-128"/>
              </a:rPr>
              <a:t> It is widely believed the action irked President Zuma - </a:t>
            </a:r>
            <a:r>
              <a:rPr lang="en-IN" sz="1200" b="1" dirty="0">
                <a:solidFill>
                  <a:schemeClr val="tx1"/>
                </a:solidFill>
                <a:latin typeface="+mj-lt"/>
              </a:rPr>
              <a:t>A younger </a:t>
            </a:r>
            <a:r>
              <a:rPr lang="en-IN" sz="1200" dirty="0">
                <a:solidFill>
                  <a:schemeClr val="tx1"/>
                </a:solidFill>
                <a:latin typeface="+mj-lt"/>
              </a:rPr>
              <a:t>“clever” and modern </a:t>
            </a:r>
            <a:r>
              <a:rPr lang="en-IN" sz="1200" b="1" dirty="0">
                <a:solidFill>
                  <a:schemeClr val="tx1"/>
                </a:solidFill>
                <a:latin typeface="+mj-lt"/>
              </a:rPr>
              <a:t>young black man had challenged an “elder” </a:t>
            </a:r>
            <a:r>
              <a:rPr lang="en-IN" sz="1200" dirty="0">
                <a:solidFill>
                  <a:schemeClr val="tx1"/>
                </a:solidFill>
                <a:latin typeface="+mj-lt"/>
              </a:rPr>
              <a:t>in the form of Zuma</a:t>
            </a:r>
            <a:r>
              <a:rPr lang="en-IN" sz="1200" b="1" dirty="0">
                <a:solidFill>
                  <a:schemeClr val="tx1"/>
                </a:solidFill>
                <a:latin typeface="+mj-lt"/>
              </a:rPr>
              <a:t>, which is traditionally unacceptable in the Zulu culture. </a:t>
            </a:r>
            <a:endParaRPr lang="en-GB" sz="1200" b="1" dirty="0" smtClean="0">
              <a:solidFill>
                <a:schemeClr val="tx1"/>
              </a:solidFill>
              <a:latin typeface="+mj-lt"/>
              <a:ea typeface="ＭＳ Ｐゴシック" charset="-128"/>
            </a:endParaRPr>
          </a:p>
        </p:txBody>
      </p:sp>
      <p:sp>
        <p:nvSpPr>
          <p:cNvPr id="24" name="TextBox 37"/>
          <p:cNvSpPr txBox="1">
            <a:spLocks noChangeArrowheads="1"/>
          </p:cNvSpPr>
          <p:nvPr/>
        </p:nvSpPr>
        <p:spPr bwMode="auto">
          <a:xfrm>
            <a:off x="40944" y="1293044"/>
            <a:ext cx="3657600" cy="2677656"/>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defTabSz="457200" fontAlgn="base">
              <a:spcBef>
                <a:spcPct val="0"/>
              </a:spcBef>
              <a:spcAft>
                <a:spcPct val="0"/>
              </a:spcAft>
              <a:buClr>
                <a:schemeClr val="tx1"/>
              </a:buClr>
              <a:buFont typeface="Wingdings" panose="05000000000000000000" pitchFamily="2" charset="2"/>
              <a:buChar char="§"/>
            </a:pPr>
            <a:r>
              <a:rPr lang="en-GB" sz="1200" dirty="0" smtClean="0">
                <a:solidFill>
                  <a:prstClr val="black"/>
                </a:solidFill>
                <a:latin typeface="+mj-lt"/>
                <a:ea typeface="ＭＳ Ｐゴシック" charset="-128"/>
              </a:rPr>
              <a:t> </a:t>
            </a:r>
            <a:r>
              <a:rPr lang="en-IN" sz="1200" b="1" dirty="0">
                <a:latin typeface="+mj-lt"/>
              </a:rPr>
              <a:t>Inflammatory public statements </a:t>
            </a:r>
            <a:r>
              <a:rPr lang="en-IN" sz="1200" dirty="0">
                <a:latin typeface="+mj-lt"/>
              </a:rPr>
              <a:t>by Zulu monarch King Goodwill Zwelithini and President Jacob Zuma fuelled the "prevailing atmosphere of fear" during last year's wave of xenophobic violence in </a:t>
            </a:r>
            <a:r>
              <a:rPr lang="en-IN" sz="1200" dirty="0" smtClean="0">
                <a:latin typeface="+mj-lt"/>
              </a:rPr>
              <a:t>KwaZulu-Natal</a:t>
            </a:r>
          </a:p>
          <a:p>
            <a:pPr marL="285750" indent="-285750" defTabSz="457200" fontAlgn="base">
              <a:spcBef>
                <a:spcPct val="0"/>
              </a:spcBef>
              <a:spcAft>
                <a:spcPct val="0"/>
              </a:spcAft>
              <a:buClr>
                <a:schemeClr val="tx1"/>
              </a:buClr>
              <a:buFont typeface="Wingdings" panose="05000000000000000000" pitchFamily="2" charset="2"/>
              <a:buChar char="§"/>
            </a:pPr>
            <a:r>
              <a:rPr lang="en-IN" sz="1200" dirty="0" smtClean="0">
                <a:latin typeface="+mj-lt"/>
              </a:rPr>
              <a:t>While </a:t>
            </a:r>
            <a:r>
              <a:rPr lang="en-IN" sz="1200" dirty="0">
                <a:latin typeface="+mj-lt"/>
              </a:rPr>
              <a:t>t</a:t>
            </a:r>
            <a:r>
              <a:rPr lang="en-IN" sz="1200" dirty="0" smtClean="0">
                <a:latin typeface="+mj-lt"/>
              </a:rPr>
              <a:t>he </a:t>
            </a:r>
            <a:r>
              <a:rPr lang="en-IN" sz="1200" dirty="0">
                <a:latin typeface="+mj-lt"/>
              </a:rPr>
              <a:t>Special Reference </a:t>
            </a:r>
            <a:r>
              <a:rPr lang="en-IN" sz="1200" dirty="0" smtClean="0">
                <a:latin typeface="+mj-lt"/>
              </a:rPr>
              <a:t>Group(SRG) </a:t>
            </a:r>
            <a:r>
              <a:rPr lang="en-IN" sz="1200" dirty="0">
                <a:latin typeface="+mj-lt"/>
              </a:rPr>
              <a:t>on Migration and Community Integration in KwaZulu-Natal found there was no direct link between comments Zwelithini made in March last year - that foreigners should leave South Africa - and the xenophobic attacks, but </a:t>
            </a:r>
            <a:r>
              <a:rPr lang="en-IN" sz="1200" b="1" dirty="0">
                <a:latin typeface="+mj-lt"/>
              </a:rPr>
              <a:t>it identified statements from public figures as contributing to tensions between locals and foreign nationals.</a:t>
            </a:r>
          </a:p>
        </p:txBody>
      </p:sp>
      <p:grpSp>
        <p:nvGrpSpPr>
          <p:cNvPr id="25" name="Group 12"/>
          <p:cNvGrpSpPr>
            <a:grpSpLocks/>
          </p:cNvGrpSpPr>
          <p:nvPr/>
        </p:nvGrpSpPr>
        <p:grpSpPr bwMode="auto">
          <a:xfrm>
            <a:off x="5140656" y="3276600"/>
            <a:ext cx="1600200" cy="1600200"/>
            <a:chOff x="4675524" y="1173726"/>
            <a:chExt cx="1600200" cy="1600200"/>
          </a:xfrm>
        </p:grpSpPr>
        <p:sp>
          <p:nvSpPr>
            <p:cNvPr id="26" name="Oval 25"/>
            <p:cNvSpPr/>
            <p:nvPr/>
          </p:nvSpPr>
          <p:spPr>
            <a:xfrm>
              <a:off x="4800600" y="1295400"/>
              <a:ext cx="1371600" cy="1371600"/>
            </a:xfrm>
            <a:prstGeom prst="ellipse">
              <a:avLst/>
            </a:prstGeom>
            <a:gradFill flip="none" rotWithShape="1">
              <a:gsLst>
                <a:gs pos="100000">
                  <a:srgbClr val="1F497D">
                    <a:lumMod val="50000"/>
                  </a:srgbClr>
                </a:gs>
                <a:gs pos="0">
                  <a:srgbClr val="1F497D">
                    <a:lumMod val="60000"/>
                    <a:lumOff val="40000"/>
                  </a:srgbClr>
                </a:gs>
              </a:gsLst>
              <a:path path="circle">
                <a:fillToRect l="50000" t="50000" r="50000" b="50000"/>
              </a:path>
              <a:tileRect/>
            </a:gradFill>
            <a:ln w="285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lvl1pPr>
                <a:defRPr>
                  <a:solidFill>
                    <a:schemeClr val="tx1"/>
                  </a:solidFill>
                  <a:latin typeface="Calibri" pitchFamily="-105" charset="0"/>
                  <a:ea typeface="ＭＳ Ｐゴシック" pitchFamily="-105" charset="-128"/>
                </a:defRPr>
              </a:lvl1pPr>
              <a:lvl2pPr marL="37931725" indent="-37474525">
                <a:defRPr>
                  <a:solidFill>
                    <a:schemeClr val="tx1"/>
                  </a:solidFill>
                  <a:latin typeface="Calibri" pitchFamily="-105" charset="0"/>
                  <a:ea typeface="ＭＳ Ｐゴシック" pitchFamily="-105" charset="-128"/>
                </a:defRPr>
              </a:lvl2pPr>
              <a:lvl3pPr>
                <a:defRPr>
                  <a:solidFill>
                    <a:schemeClr val="tx1"/>
                  </a:solidFill>
                  <a:latin typeface="Calibri" pitchFamily="-105" charset="0"/>
                  <a:ea typeface="ＭＳ Ｐゴシック" pitchFamily="-105" charset="-128"/>
                </a:defRPr>
              </a:lvl3pPr>
              <a:lvl4pPr>
                <a:defRPr>
                  <a:solidFill>
                    <a:schemeClr val="tx1"/>
                  </a:solidFill>
                  <a:latin typeface="Calibri" pitchFamily="-105" charset="0"/>
                  <a:ea typeface="ＭＳ Ｐゴシック" pitchFamily="-105" charset="-128"/>
                </a:defRPr>
              </a:lvl4pPr>
              <a:lvl5pPr>
                <a:defRPr>
                  <a:solidFill>
                    <a:schemeClr val="tx1"/>
                  </a:solidFill>
                  <a:latin typeface="Calibri" pitchFamily="-105" charset="0"/>
                  <a:ea typeface="ＭＳ Ｐゴシック" pitchFamily="-105" charset="-128"/>
                </a:defRPr>
              </a:lvl5pPr>
              <a:lvl6pPr marL="457200" fontAlgn="base">
                <a:spcBef>
                  <a:spcPct val="0"/>
                </a:spcBef>
                <a:spcAft>
                  <a:spcPct val="0"/>
                </a:spcAft>
                <a:defRPr>
                  <a:solidFill>
                    <a:schemeClr val="tx1"/>
                  </a:solidFill>
                  <a:latin typeface="Calibri" pitchFamily="-105" charset="0"/>
                  <a:ea typeface="ＭＳ Ｐゴシック" pitchFamily="-105" charset="-128"/>
                </a:defRPr>
              </a:lvl6pPr>
              <a:lvl7pPr marL="914400" fontAlgn="base">
                <a:spcBef>
                  <a:spcPct val="0"/>
                </a:spcBef>
                <a:spcAft>
                  <a:spcPct val="0"/>
                </a:spcAft>
                <a:defRPr>
                  <a:solidFill>
                    <a:schemeClr val="tx1"/>
                  </a:solidFill>
                  <a:latin typeface="Calibri" pitchFamily="-105" charset="0"/>
                  <a:ea typeface="ＭＳ Ｐゴシック" pitchFamily="-105" charset="-128"/>
                </a:defRPr>
              </a:lvl7pPr>
              <a:lvl8pPr marL="1371600" fontAlgn="base">
                <a:spcBef>
                  <a:spcPct val="0"/>
                </a:spcBef>
                <a:spcAft>
                  <a:spcPct val="0"/>
                </a:spcAft>
                <a:defRPr>
                  <a:solidFill>
                    <a:schemeClr val="tx1"/>
                  </a:solidFill>
                  <a:latin typeface="Calibri" pitchFamily="-105" charset="0"/>
                  <a:ea typeface="ＭＳ Ｐゴシック" pitchFamily="-105" charset="-128"/>
                </a:defRPr>
              </a:lvl8pPr>
              <a:lvl9pPr marL="1828800" fontAlgn="base">
                <a:spcBef>
                  <a:spcPct val="0"/>
                </a:spcBef>
                <a:spcAft>
                  <a:spcPct val="0"/>
                </a:spcAft>
                <a:defRPr>
                  <a:solidFill>
                    <a:schemeClr val="tx1"/>
                  </a:solidFill>
                  <a:latin typeface="Calibri" pitchFamily="-105" charset="0"/>
                  <a:ea typeface="ＭＳ Ｐゴシック" pitchFamily="-105"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itchFamily="-105" charset="0"/>
                <a:ea typeface="ＭＳ Ｐゴシック" pitchFamily="-105" charset="-128"/>
                <a:cs typeface="+mn-cs"/>
              </a:endParaRPr>
            </a:p>
          </p:txBody>
        </p:sp>
        <p:sp>
          <p:nvSpPr>
            <p:cNvPr id="27" name="Oval 26"/>
            <p:cNvSpPr/>
            <p:nvPr/>
          </p:nvSpPr>
          <p:spPr>
            <a:xfrm>
              <a:off x="4851097" y="2134163"/>
              <a:ext cx="1263650" cy="533400"/>
            </a:xfrm>
            <a:prstGeom prst="ellipse">
              <a:avLst/>
            </a:prstGeom>
            <a:gradFill flip="none" rotWithShape="1">
              <a:gsLst>
                <a:gs pos="0">
                  <a:srgbClr val="1F497D">
                    <a:lumMod val="75000"/>
                  </a:srgbClr>
                </a:gs>
                <a:gs pos="100000">
                  <a:srgbClr val="4F81BD">
                    <a:lumMod val="60000"/>
                    <a:lumOff val="40000"/>
                    <a:alpha val="46000"/>
                  </a:srgbClr>
                </a:gs>
              </a:gsLst>
              <a:lin ang="5400000" scaled="0"/>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ＭＳ Ｐゴシック" pitchFamily="-105" charset="-128"/>
                <a:cs typeface="+mn-cs"/>
              </a:endParaRPr>
            </a:p>
          </p:txBody>
        </p:sp>
        <p:sp>
          <p:nvSpPr>
            <p:cNvPr id="28" name="Freeform 27"/>
            <p:cNvSpPr/>
            <p:nvPr/>
          </p:nvSpPr>
          <p:spPr>
            <a:xfrm>
              <a:off x="4997147" y="1372163"/>
              <a:ext cx="977900" cy="334963"/>
            </a:xfrm>
            <a:custGeom>
              <a:avLst/>
              <a:gdLst>
                <a:gd name="connsiteX0" fmla="*/ 0 w 1143000"/>
                <a:gd name="connsiteY0" fmla="*/ 228997 h 457994"/>
                <a:gd name="connsiteX1" fmla="*/ 571500 w 1143000"/>
                <a:gd name="connsiteY1" fmla="*/ 0 h 457994"/>
                <a:gd name="connsiteX2" fmla="*/ 1143000 w 1143000"/>
                <a:gd name="connsiteY2" fmla="*/ 228997 h 457994"/>
                <a:gd name="connsiteX3" fmla="*/ 571500 w 1143000"/>
                <a:gd name="connsiteY3" fmla="*/ 457994 h 457994"/>
                <a:gd name="connsiteX4" fmla="*/ 0 w 1143000"/>
                <a:gd name="connsiteY4" fmla="*/ 228997 h 457994"/>
                <a:gd name="connsiteX0" fmla="*/ 0 w 1143000"/>
                <a:gd name="connsiteY0" fmla="*/ 228997 h 254529"/>
                <a:gd name="connsiteX1" fmla="*/ 571500 w 1143000"/>
                <a:gd name="connsiteY1" fmla="*/ 0 h 254529"/>
                <a:gd name="connsiteX2" fmla="*/ 1143000 w 1143000"/>
                <a:gd name="connsiteY2" fmla="*/ 228997 h 254529"/>
                <a:gd name="connsiteX3" fmla="*/ 571500 w 1143000"/>
                <a:gd name="connsiteY3" fmla="*/ 153194 h 254529"/>
                <a:gd name="connsiteX4" fmla="*/ 0 w 1143000"/>
                <a:gd name="connsiteY4" fmla="*/ 228997 h 25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254529">
                  <a:moveTo>
                    <a:pt x="0" y="228997"/>
                  </a:moveTo>
                  <a:cubicBezTo>
                    <a:pt x="0" y="203465"/>
                    <a:pt x="255869" y="0"/>
                    <a:pt x="571500" y="0"/>
                  </a:cubicBezTo>
                  <a:cubicBezTo>
                    <a:pt x="887131" y="0"/>
                    <a:pt x="1143000" y="203465"/>
                    <a:pt x="1143000" y="228997"/>
                  </a:cubicBezTo>
                  <a:cubicBezTo>
                    <a:pt x="1143000" y="254529"/>
                    <a:pt x="887131" y="153194"/>
                    <a:pt x="571500" y="153194"/>
                  </a:cubicBezTo>
                  <a:cubicBezTo>
                    <a:pt x="255869" y="153194"/>
                    <a:pt x="0" y="254529"/>
                    <a:pt x="0" y="228997"/>
                  </a:cubicBezTo>
                  <a:close/>
                </a:path>
              </a:pathLst>
            </a:custGeom>
            <a:gradFill flip="none" rotWithShape="1">
              <a:gsLst>
                <a:gs pos="0">
                  <a:sysClr val="window" lastClr="FFFFFF">
                    <a:lumMod val="95000"/>
                    <a:alpha val="30000"/>
                  </a:sysClr>
                </a:gs>
                <a:gs pos="96000">
                  <a:srgbClr val="000000">
                    <a:alpha val="0"/>
                  </a:srgbClr>
                </a:gs>
              </a:gsLst>
              <a:path path="shape">
                <a:fillToRect l="50000" t="50000" r="50000" b="50000"/>
              </a:path>
              <a:tileRect/>
            </a:gradFill>
            <a:ln w="9525" cap="flat" cmpd="sng" algn="ctr">
              <a:noFill/>
              <a:prstDash val="solid"/>
            </a:ln>
            <a:effec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ＭＳ Ｐゴシック" pitchFamily="-105" charset="-128"/>
                <a:cs typeface="+mn-cs"/>
              </a:endParaRPr>
            </a:p>
          </p:txBody>
        </p:sp>
        <p:sp>
          <p:nvSpPr>
            <p:cNvPr id="29" name="Donut 16"/>
            <p:cNvSpPr>
              <a:spLocks noChangeArrowheads="1"/>
            </p:cNvSpPr>
            <p:nvPr/>
          </p:nvSpPr>
          <p:spPr bwMode="auto">
            <a:xfrm>
              <a:off x="4675524" y="1173726"/>
              <a:ext cx="1600200" cy="1600200"/>
            </a:xfrm>
            <a:custGeom>
              <a:avLst/>
              <a:gdLst>
                <a:gd name="T0" fmla="*/ 800100 w 1600200"/>
                <a:gd name="T1" fmla="*/ 0 h 1600200"/>
                <a:gd name="T2" fmla="*/ 234344 w 1600200"/>
                <a:gd name="T3" fmla="*/ 234344 h 1600200"/>
                <a:gd name="T4" fmla="*/ 0 w 1600200"/>
                <a:gd name="T5" fmla="*/ 800100 h 1600200"/>
                <a:gd name="T6" fmla="*/ 234344 w 1600200"/>
                <a:gd name="T7" fmla="*/ 1365856 h 1600200"/>
                <a:gd name="T8" fmla="*/ 800100 w 1600200"/>
                <a:gd name="T9" fmla="*/ 1600200 h 1600200"/>
                <a:gd name="T10" fmla="*/ 1365856 w 1600200"/>
                <a:gd name="T11" fmla="*/ 1365856 h 1600200"/>
                <a:gd name="T12" fmla="*/ 1600200 w 1600200"/>
                <a:gd name="T13" fmla="*/ 800100 h 1600200"/>
                <a:gd name="T14" fmla="*/ 1365856 w 1600200"/>
                <a:gd name="T15" fmla="*/ 234344 h 1600200"/>
                <a:gd name="T16" fmla="*/ 3 60000 65536"/>
                <a:gd name="T17" fmla="*/ 3 60000 65536"/>
                <a:gd name="T18" fmla="*/ 2 60000 65536"/>
                <a:gd name="T19" fmla="*/ 1 60000 65536"/>
                <a:gd name="T20" fmla="*/ 1 60000 65536"/>
                <a:gd name="T21" fmla="*/ 1 60000 65536"/>
                <a:gd name="T22" fmla="*/ 0 60000 65536"/>
                <a:gd name="T23" fmla="*/ 3 60000 65536"/>
                <a:gd name="T24" fmla="*/ 234344 w 1600200"/>
                <a:gd name="T25" fmla="*/ 234344 h 1600200"/>
                <a:gd name="T26" fmla="*/ 1365856 w 1600200"/>
                <a:gd name="T27" fmla="*/ 1365856 h 1600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200" h="1600200">
                  <a:moveTo>
                    <a:pt x="0" y="800100"/>
                  </a:moveTo>
                  <a:lnTo>
                    <a:pt x="0" y="800100"/>
                  </a:lnTo>
                  <a:cubicBezTo>
                    <a:pt x="0" y="358216"/>
                    <a:pt x="358216" y="0"/>
                    <a:pt x="800099" y="0"/>
                  </a:cubicBezTo>
                  <a:cubicBezTo>
                    <a:pt x="1241983" y="0"/>
                    <a:pt x="1600200" y="358216"/>
                    <a:pt x="1600200" y="800100"/>
                  </a:cubicBezTo>
                  <a:cubicBezTo>
                    <a:pt x="1600200" y="1241983"/>
                    <a:pt x="1241983" y="1600199"/>
                    <a:pt x="800100" y="1600200"/>
                  </a:cubicBezTo>
                  <a:cubicBezTo>
                    <a:pt x="358216" y="1600200"/>
                    <a:pt x="0" y="1241983"/>
                    <a:pt x="0" y="800100"/>
                  </a:cubicBezTo>
                  <a:close/>
                  <a:moveTo>
                    <a:pt x="132113" y="800100"/>
                  </a:moveTo>
                  <a:lnTo>
                    <a:pt x="132113" y="800100"/>
                  </a:lnTo>
                  <a:cubicBezTo>
                    <a:pt x="132113" y="1169019"/>
                    <a:pt x="431180" y="1468086"/>
                    <a:pt x="800099" y="1468087"/>
                  </a:cubicBezTo>
                  <a:lnTo>
                    <a:pt x="800100" y="1468087"/>
                  </a:lnTo>
                  <a:cubicBezTo>
                    <a:pt x="1169019" y="1468086"/>
                    <a:pt x="1468087" y="1169019"/>
                    <a:pt x="1468087" y="800100"/>
                  </a:cubicBezTo>
                  <a:cubicBezTo>
                    <a:pt x="1468087" y="431180"/>
                    <a:pt x="1169019" y="132113"/>
                    <a:pt x="800100" y="132113"/>
                  </a:cubicBezTo>
                  <a:lnTo>
                    <a:pt x="800099" y="132113"/>
                  </a:lnTo>
                  <a:cubicBezTo>
                    <a:pt x="431180" y="132113"/>
                    <a:pt x="132113" y="431180"/>
                    <a:pt x="132113" y="800099"/>
                  </a:cubicBezTo>
                  <a:close/>
                </a:path>
              </a:pathLst>
            </a:custGeom>
            <a:gradFill rotWithShape="1">
              <a:gsLst>
                <a:gs pos="0">
                  <a:srgbClr val="7F7F7F"/>
                </a:gs>
                <a:gs pos="100000">
                  <a:srgbClr val="D9D9D9"/>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ＭＳ Ｐゴシック" pitchFamily="-105" charset="-128"/>
              </a:endParaRPr>
            </a:p>
          </p:txBody>
        </p:sp>
        <p:sp>
          <p:nvSpPr>
            <p:cNvPr id="30" name="TextBox 17"/>
            <p:cNvSpPr txBox="1">
              <a:spLocks noChangeArrowheads="1"/>
            </p:cNvSpPr>
            <p:nvPr/>
          </p:nvSpPr>
          <p:spPr bwMode="auto">
            <a:xfrm>
              <a:off x="4786952" y="1671981"/>
              <a:ext cx="1371600" cy="646331"/>
            </a:xfrm>
            <a:prstGeom prst="rect">
              <a:avLst/>
            </a:prstGeom>
            <a:noFill/>
            <a:ln w="9525">
              <a:noFill/>
              <a:miter lim="800000"/>
              <a:headEnd/>
              <a:tailEnd/>
            </a:ln>
          </p:spPr>
          <p:txBody>
            <a:bodyPr>
              <a:spAutoFit/>
            </a:bodyPr>
            <a:lstStyle/>
            <a:p>
              <a:pPr algn="ctr" defTabSz="457200" fontAlgn="base">
                <a:spcBef>
                  <a:spcPct val="0"/>
                </a:spcBef>
                <a:spcAft>
                  <a:spcPct val="0"/>
                </a:spcAft>
              </a:pPr>
              <a:r>
                <a:rPr lang="nb-NO" sz="1200" b="1" kern="0" dirty="0" smtClean="0">
                  <a:solidFill>
                    <a:srgbClr val="FFFFFF"/>
                  </a:solidFill>
                  <a:latin typeface="Gill Sans MT" panose="020B0502020104020203" pitchFamily="34" charset="0"/>
                  <a:ea typeface="ＭＳ Ｐゴシック" charset="-128"/>
                </a:rPr>
                <a:t>Ban on Afro Hair by girls in Pretoria school</a:t>
              </a:r>
              <a:endParaRPr lang="nb-NO" sz="1200" b="1" kern="0" dirty="0">
                <a:solidFill>
                  <a:srgbClr val="FFFFFF"/>
                </a:solidFill>
                <a:latin typeface="Gill Sans MT" panose="020B0502020104020203" pitchFamily="34" charset="0"/>
                <a:ea typeface="ＭＳ Ｐゴシック" charset="-128"/>
              </a:endParaRPr>
            </a:p>
          </p:txBody>
        </p:sp>
      </p:grpSp>
      <p:sp>
        <p:nvSpPr>
          <p:cNvPr id="31" name="TextBox 37"/>
          <p:cNvSpPr txBox="1">
            <a:spLocks noChangeArrowheads="1"/>
          </p:cNvSpPr>
          <p:nvPr/>
        </p:nvSpPr>
        <p:spPr bwMode="auto">
          <a:xfrm>
            <a:off x="381000" y="5069692"/>
            <a:ext cx="11582400" cy="738664"/>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defTabSz="457200" fontAlgn="base">
              <a:spcBef>
                <a:spcPct val="0"/>
              </a:spcBef>
              <a:spcAft>
                <a:spcPct val="0"/>
              </a:spcAft>
              <a:buFont typeface="Wingdings" panose="05000000000000000000" pitchFamily="2" charset="2"/>
              <a:buChar char="§"/>
            </a:pPr>
            <a:r>
              <a:rPr lang="en-IN" sz="1400" dirty="0" smtClean="0">
                <a:latin typeface="Gill Sans MT" panose="020B0502020104020203" pitchFamily="34" charset="0"/>
              </a:rPr>
              <a:t> Girls </a:t>
            </a:r>
            <a:r>
              <a:rPr lang="en-IN" sz="1400" dirty="0">
                <a:latin typeface="Gill Sans MT" panose="020B0502020104020203" pitchFamily="34" charset="0"/>
              </a:rPr>
              <a:t>at the Pretoria Girls High school took it upon themselves to protest the policy, which implies that natural hair is “messy,” after the school reportedly used the policy to uphold one student’s </a:t>
            </a:r>
            <a:r>
              <a:rPr lang="en-IN" sz="1400" dirty="0" smtClean="0">
                <a:latin typeface="Gill Sans MT" panose="020B0502020104020203" pitchFamily="34" charset="0"/>
              </a:rPr>
              <a:t>suspension </a:t>
            </a:r>
            <a:endParaRPr lang="en-IN" sz="1400" dirty="0">
              <a:latin typeface="Gill Sans MT" panose="020B0502020104020203" pitchFamily="34" charset="0"/>
            </a:endParaRPr>
          </a:p>
          <a:p>
            <a:pPr marL="285750" indent="-285750" defTabSz="457200" fontAlgn="base">
              <a:spcBef>
                <a:spcPct val="0"/>
              </a:spcBef>
              <a:spcAft>
                <a:spcPct val="0"/>
              </a:spcAft>
              <a:buFont typeface="Wingdings" panose="05000000000000000000" pitchFamily="2" charset="2"/>
              <a:buChar char="§"/>
            </a:pPr>
            <a:r>
              <a:rPr lang="en-IN" sz="1400" dirty="0">
                <a:solidFill>
                  <a:prstClr val="black"/>
                </a:solidFill>
                <a:latin typeface="Gill Sans MT" panose="020B0502020104020203" pitchFamily="34" charset="0"/>
                <a:ea typeface="ＭＳ Ｐゴシック" charset="-128"/>
              </a:rPr>
              <a:t> </a:t>
            </a:r>
            <a:r>
              <a:rPr lang="en-IN" sz="1400" dirty="0">
                <a:latin typeface="Gill Sans MT" panose="020B0502020104020203" pitchFamily="34" charset="0"/>
              </a:rPr>
              <a:t>The </a:t>
            </a:r>
            <a:r>
              <a:rPr lang="en-IN" sz="1400" b="1" dirty="0">
                <a:latin typeface="Gill Sans MT" panose="020B0502020104020203" pitchFamily="34" charset="0"/>
              </a:rPr>
              <a:t>code of conduct was insensitive </a:t>
            </a:r>
            <a:r>
              <a:rPr lang="en-IN" sz="1400" b="1" dirty="0" smtClean="0">
                <a:latin typeface="Gill Sans MT" panose="020B0502020104020203" pitchFamily="34" charset="0"/>
              </a:rPr>
              <a:t>as it went against their tradition and was considered “racist” as well!</a:t>
            </a:r>
            <a:endParaRPr lang="en-IN" sz="1400" dirty="0">
              <a:latin typeface="Gill Sans MT" panose="020B0502020104020203" pitchFamily="34" charset="0"/>
            </a:endParaRPr>
          </a:p>
        </p:txBody>
      </p:sp>
    </p:spTree>
    <p:extLst>
      <p:ext uri="{BB962C8B-B14F-4D97-AF65-F5344CB8AC3E}">
        <p14:creationId xmlns:p14="http://schemas.microsoft.com/office/powerpoint/2010/main" val="1927072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flipH="1">
            <a:off x="6003301" y="1"/>
            <a:ext cx="6175223" cy="5860473"/>
          </a:xfrm>
          <a:prstGeom prst="rect">
            <a:avLst/>
          </a:prstGeom>
        </p:spPr>
      </p:pic>
      <p:pic>
        <p:nvPicPr>
          <p:cNvPr id="10" name="Picture 9"/>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a:ext>
            </a:extLst>
          </a:blip>
          <a:stretch>
            <a:fillRect/>
          </a:stretch>
        </p:blipFill>
        <p:spPr>
          <a:xfrm>
            <a:off x="360" y="1"/>
            <a:ext cx="5995195" cy="5860474"/>
          </a:xfrm>
          <a:prstGeom prst="rect">
            <a:avLst/>
          </a:prstGeom>
        </p:spPr>
      </p:pic>
      <p:sp>
        <p:nvSpPr>
          <p:cNvPr id="4" name="Title 3"/>
          <p:cNvSpPr>
            <a:spLocks noGrp="1"/>
          </p:cNvSpPr>
          <p:nvPr>
            <p:ph type="title"/>
          </p:nvPr>
        </p:nvSpPr>
        <p:spPr>
          <a:xfrm>
            <a:off x="1042049" y="373572"/>
            <a:ext cx="10103135" cy="404119"/>
          </a:xfrm>
        </p:spPr>
        <p:txBody>
          <a:bodyPr/>
          <a:lstStyle/>
          <a:p>
            <a:r>
              <a:rPr lang="en-ZA" sz="2400" dirty="0"/>
              <a:t>A young woman’s virginity is attached to morality and to her family, creating a tension</a:t>
            </a:r>
            <a:br>
              <a:rPr lang="en-ZA" sz="2400" dirty="0"/>
            </a:br>
            <a:endParaRPr lang="en-ZA" sz="2400" dirty="0"/>
          </a:p>
        </p:txBody>
      </p:sp>
      <p:sp>
        <p:nvSpPr>
          <p:cNvPr id="6" name="Slide Number Placeholder 5"/>
          <p:cNvSpPr>
            <a:spLocks noGrp="1"/>
          </p:cNvSpPr>
          <p:nvPr>
            <p:ph type="sldNum" sz="quarter" idx="4"/>
          </p:nvPr>
        </p:nvSpPr>
        <p:spPr/>
        <p:txBody>
          <a:bodyPr/>
          <a:lstStyle/>
          <a:p>
            <a:fld id="{4034BEE3-566C-4068-A777-C3A4762E861B}" type="slidenum">
              <a:rPr lang="en-GB" smtClean="0">
                <a:solidFill>
                  <a:srgbClr val="717171"/>
                </a:solidFill>
              </a:rPr>
              <a:pPr/>
              <a:t>90</a:t>
            </a:fld>
            <a:endParaRPr lang="en-GB" dirty="0">
              <a:solidFill>
                <a:srgbClr val="717171"/>
              </a:solidFill>
            </a:endParaRPr>
          </a:p>
        </p:txBody>
      </p:sp>
      <p:sp>
        <p:nvSpPr>
          <p:cNvPr id="12" name="Subtitle 3"/>
          <p:cNvSpPr txBox="1">
            <a:spLocks/>
          </p:cNvSpPr>
          <p:nvPr/>
        </p:nvSpPr>
        <p:spPr>
          <a:xfrm>
            <a:off x="486665" y="2637295"/>
            <a:ext cx="11190318" cy="1075992"/>
          </a:xfrm>
          <a:prstGeom prst="rect">
            <a:avLst/>
          </a:prstGeom>
          <a:solidFill>
            <a:schemeClr val="bg1">
              <a:lumMod val="75000"/>
              <a:alpha val="50000"/>
            </a:schemeClr>
          </a:solidFill>
        </p:spPr>
        <p:txBody>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solidFill>
                  <a:srgbClr val="717171"/>
                </a:solidFill>
              </a:rPr>
              <a:t>The context of “</a:t>
            </a:r>
            <a:r>
              <a:rPr lang="en-ZA" sz="2000" b="1" dirty="0">
                <a:solidFill>
                  <a:srgbClr val="E60D7F"/>
                </a:solidFill>
              </a:rPr>
              <a:t>virgin vs non-virgin</a:t>
            </a:r>
            <a:r>
              <a:rPr lang="en-ZA" sz="2000" dirty="0">
                <a:solidFill>
                  <a:srgbClr val="717171"/>
                </a:solidFill>
              </a:rPr>
              <a:t>” pulls girls in two directions </a:t>
            </a:r>
            <a:r>
              <a:rPr lang="en-ZA" sz="2000" dirty="0" smtClean="0">
                <a:solidFill>
                  <a:srgbClr val="717171"/>
                </a:solidFill>
              </a:rPr>
              <a:t>and, </a:t>
            </a:r>
            <a:r>
              <a:rPr lang="en-ZA" sz="2000" dirty="0">
                <a:solidFill>
                  <a:srgbClr val="717171"/>
                </a:solidFill>
              </a:rPr>
              <a:t>a </a:t>
            </a:r>
            <a:r>
              <a:rPr lang="en-ZA" sz="2000" b="1" dirty="0">
                <a:solidFill>
                  <a:srgbClr val="E60D7F"/>
                </a:solidFill>
              </a:rPr>
              <a:t>moral tension </a:t>
            </a:r>
            <a:r>
              <a:rPr lang="en-ZA" sz="2000" dirty="0">
                <a:solidFill>
                  <a:srgbClr val="717171"/>
                </a:solidFill>
              </a:rPr>
              <a:t>is </a:t>
            </a:r>
            <a:r>
              <a:rPr lang="en-ZA" sz="2000" dirty="0" smtClean="0">
                <a:solidFill>
                  <a:srgbClr val="717171"/>
                </a:solidFill>
              </a:rPr>
              <a:t>created: </a:t>
            </a:r>
            <a:endParaRPr lang="en-ZA" sz="2000" dirty="0">
              <a:solidFill>
                <a:srgbClr val="717171"/>
              </a:solidFill>
            </a:endParaRPr>
          </a:p>
          <a:p>
            <a:endParaRPr lang="en-ZA" sz="2000" dirty="0">
              <a:solidFill>
                <a:srgbClr val="717171"/>
              </a:solidFill>
            </a:endParaRPr>
          </a:p>
          <a:p>
            <a:endParaRPr lang="en-ZA" sz="1600" dirty="0">
              <a:solidFill>
                <a:srgbClr val="717171"/>
              </a:solidFill>
            </a:endParaRPr>
          </a:p>
        </p:txBody>
      </p:sp>
      <p:sp>
        <p:nvSpPr>
          <p:cNvPr id="13" name="Right Arrow 12"/>
          <p:cNvSpPr/>
          <p:nvPr/>
        </p:nvSpPr>
        <p:spPr>
          <a:xfrm rot="8349924">
            <a:off x="3109243" y="3006059"/>
            <a:ext cx="506506" cy="65901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4" name="Right Arrow 13"/>
          <p:cNvSpPr/>
          <p:nvPr/>
        </p:nvSpPr>
        <p:spPr>
          <a:xfrm rot="14192409" flipH="1" flipV="1">
            <a:off x="8310981" y="2952995"/>
            <a:ext cx="468986" cy="727958"/>
          </a:xfrm>
          <a:prstGeom prst="rightArrow">
            <a:avLst>
              <a:gd name="adj1" fmla="val 50000"/>
              <a:gd name="adj2" fmla="val 4609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sp>
        <p:nvSpPr>
          <p:cNvPr id="16" name="Subtitle 3"/>
          <p:cNvSpPr txBox="1">
            <a:spLocks/>
          </p:cNvSpPr>
          <p:nvPr/>
        </p:nvSpPr>
        <p:spPr>
          <a:xfrm>
            <a:off x="481161" y="3713287"/>
            <a:ext cx="5370599" cy="1515938"/>
          </a:xfrm>
          <a:prstGeom prst="rect">
            <a:avLst/>
          </a:prstGeom>
          <a:solidFill>
            <a:schemeClr val="bg1">
              <a:lumMod val="75000"/>
              <a:alpha val="50000"/>
            </a:schemeClr>
          </a:solidFill>
        </p:spPr>
        <p:txBody>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smtClean="0">
                <a:solidFill>
                  <a:srgbClr val="717171"/>
                </a:solidFill>
              </a:rPr>
              <a:t>Ridicule </a:t>
            </a:r>
            <a:r>
              <a:rPr lang="en-ZA" sz="2000" dirty="0">
                <a:solidFill>
                  <a:srgbClr val="717171"/>
                </a:solidFill>
              </a:rPr>
              <a:t>from peer group for being a </a:t>
            </a:r>
            <a:r>
              <a:rPr lang="en-ZA" sz="2000" dirty="0" smtClean="0">
                <a:solidFill>
                  <a:srgbClr val="717171"/>
                </a:solidFill>
              </a:rPr>
              <a:t>virgin.</a:t>
            </a:r>
          </a:p>
          <a:p>
            <a:r>
              <a:rPr lang="en-ZA" sz="2000" dirty="0" smtClean="0">
                <a:solidFill>
                  <a:srgbClr val="717171"/>
                </a:solidFill>
              </a:rPr>
              <a:t>The need to belong to certain groups gives her social currency</a:t>
            </a:r>
            <a:endParaRPr lang="en-ZA" sz="1600" dirty="0">
              <a:solidFill>
                <a:srgbClr val="717171"/>
              </a:solidFill>
            </a:endParaRPr>
          </a:p>
        </p:txBody>
      </p:sp>
      <p:sp>
        <p:nvSpPr>
          <p:cNvPr id="17" name="Subtitle 3"/>
          <p:cNvSpPr txBox="1">
            <a:spLocks/>
          </p:cNvSpPr>
          <p:nvPr/>
        </p:nvSpPr>
        <p:spPr>
          <a:xfrm>
            <a:off x="5851760" y="3713286"/>
            <a:ext cx="5825221" cy="1515939"/>
          </a:xfrm>
          <a:prstGeom prst="rect">
            <a:avLst/>
          </a:prstGeom>
          <a:solidFill>
            <a:schemeClr val="bg1">
              <a:lumMod val="75000"/>
              <a:alpha val="50000"/>
            </a:schemeClr>
          </a:solidFill>
        </p:spPr>
        <p:txBody>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738"/>
            <a:r>
              <a:rPr lang="en-ZA" sz="2000" dirty="0" smtClean="0">
                <a:solidFill>
                  <a:srgbClr val="717171"/>
                </a:solidFill>
              </a:rPr>
              <a:t>Shame from family and elders and a stigma attached to being a non-virgin</a:t>
            </a:r>
            <a:endParaRPr lang="en-ZA" sz="2000" dirty="0">
              <a:solidFill>
                <a:srgbClr val="717171"/>
              </a:solidFill>
            </a:endParaRPr>
          </a:p>
        </p:txBody>
      </p:sp>
      <p:sp>
        <p:nvSpPr>
          <p:cNvPr id="18" name="TextBox 17"/>
          <p:cNvSpPr txBox="1"/>
          <p:nvPr/>
        </p:nvSpPr>
        <p:spPr>
          <a:xfrm>
            <a:off x="5632128" y="3494960"/>
            <a:ext cx="592928" cy="307777"/>
          </a:xfrm>
          <a:prstGeom prst="rect">
            <a:avLst/>
          </a:prstGeom>
          <a:noFill/>
        </p:spPr>
        <p:txBody>
          <a:bodyPr wrap="square" lIns="0" tIns="0" rIns="0" bIns="0" rtlCol="0">
            <a:spAutoFit/>
          </a:bodyPr>
          <a:lstStyle/>
          <a:p>
            <a:r>
              <a:rPr lang="en-ZA" sz="2000" b="1" dirty="0" smtClean="0">
                <a:solidFill>
                  <a:srgbClr val="717171"/>
                </a:solidFill>
              </a:rPr>
              <a:t>VS</a:t>
            </a:r>
          </a:p>
        </p:txBody>
      </p:sp>
    </p:spTree>
    <p:extLst>
      <p:ext uri="{BB962C8B-B14F-4D97-AF65-F5344CB8AC3E}">
        <p14:creationId xmlns:p14="http://schemas.microsoft.com/office/powerpoint/2010/main" val="4913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45334"/>
            <a:ext cx="11627213" cy="404119"/>
          </a:xfrm>
        </p:spPr>
        <p:txBody>
          <a:bodyPr/>
          <a:lstStyle/>
          <a:p>
            <a:r>
              <a:rPr lang="en-ZA" sz="2400" dirty="0" smtClean="0"/>
              <a:t>And so her virginity is a badge of pride and a source of social currency</a:t>
            </a:r>
            <a:endParaRPr lang="en-ZA" sz="2400" dirty="0"/>
          </a:p>
        </p:txBody>
      </p:sp>
      <p:sp>
        <p:nvSpPr>
          <p:cNvPr id="5" name="Slide Number Placeholder 4"/>
          <p:cNvSpPr>
            <a:spLocks noGrp="1"/>
          </p:cNvSpPr>
          <p:nvPr>
            <p:ph type="sldNum" sz="quarter" idx="4"/>
          </p:nvPr>
        </p:nvSpPr>
        <p:spPr/>
        <p:txBody>
          <a:bodyPr/>
          <a:lstStyle/>
          <a:p>
            <a:fld id="{4034BEE3-566C-4068-A777-C3A4762E861B}" type="slidenum">
              <a:rPr lang="en-GB" smtClean="0">
                <a:solidFill>
                  <a:srgbClr val="717171"/>
                </a:solidFill>
              </a:rPr>
              <a:pPr/>
              <a:t>91</a:t>
            </a:fld>
            <a:endParaRPr lang="en-GB" dirty="0">
              <a:solidFill>
                <a:srgbClr val="717171"/>
              </a:solidFill>
            </a:endParaRPr>
          </a:p>
        </p:txBody>
      </p:sp>
      <p:grpSp>
        <p:nvGrpSpPr>
          <p:cNvPr id="9" name="Group 8"/>
          <p:cNvGrpSpPr/>
          <p:nvPr/>
        </p:nvGrpSpPr>
        <p:grpSpPr>
          <a:xfrm>
            <a:off x="429649" y="1270000"/>
            <a:ext cx="3787775" cy="4343938"/>
            <a:chOff x="1266825" y="1270000"/>
            <a:chExt cx="1027113" cy="1177925"/>
          </a:xfrm>
          <a:solidFill>
            <a:schemeClr val="bg1">
              <a:lumMod val="75000"/>
            </a:schemeClr>
          </a:solidFill>
        </p:grpSpPr>
        <p:sp>
          <p:nvSpPr>
            <p:cNvPr id="10" name="Oval 15"/>
            <p:cNvSpPr>
              <a:spLocks noChangeArrowheads="1"/>
            </p:cNvSpPr>
            <p:nvPr/>
          </p:nvSpPr>
          <p:spPr bwMode="auto">
            <a:xfrm>
              <a:off x="1846263" y="1270000"/>
              <a:ext cx="185738" cy="18573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1" name="Oval 16"/>
            <p:cNvSpPr>
              <a:spLocks noChangeArrowheads="1"/>
            </p:cNvSpPr>
            <p:nvPr/>
          </p:nvSpPr>
          <p:spPr bwMode="auto">
            <a:xfrm>
              <a:off x="2028825" y="1493838"/>
              <a:ext cx="185738" cy="184150"/>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2" name="Oval 17"/>
            <p:cNvSpPr>
              <a:spLocks noChangeArrowheads="1"/>
            </p:cNvSpPr>
            <p:nvPr/>
          </p:nvSpPr>
          <p:spPr bwMode="auto">
            <a:xfrm>
              <a:off x="2100263" y="1754188"/>
              <a:ext cx="193675" cy="193675"/>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3" name="Oval 18"/>
            <p:cNvSpPr>
              <a:spLocks noChangeArrowheads="1"/>
            </p:cNvSpPr>
            <p:nvPr/>
          </p:nvSpPr>
          <p:spPr bwMode="auto">
            <a:xfrm>
              <a:off x="2024063" y="2035175"/>
              <a:ext cx="193675" cy="1920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Oval 19"/>
            <p:cNvSpPr>
              <a:spLocks noChangeArrowheads="1"/>
            </p:cNvSpPr>
            <p:nvPr/>
          </p:nvSpPr>
          <p:spPr bwMode="auto">
            <a:xfrm>
              <a:off x="1827213" y="2257425"/>
              <a:ext cx="190500" cy="190500"/>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5" name="Freeform 20"/>
            <p:cNvSpPr>
              <a:spLocks/>
            </p:cNvSpPr>
            <p:nvPr/>
          </p:nvSpPr>
          <p:spPr bwMode="auto">
            <a:xfrm>
              <a:off x="1281113" y="1277938"/>
              <a:ext cx="327025" cy="123825"/>
            </a:xfrm>
            <a:custGeom>
              <a:avLst/>
              <a:gdLst>
                <a:gd name="T0" fmla="*/ 77 w 86"/>
                <a:gd name="T1" fmla="*/ 15 h 33"/>
                <a:gd name="T2" fmla="*/ 70 w 86"/>
                <a:gd name="T3" fmla="*/ 18 h 33"/>
                <a:gd name="T4" fmla="*/ 10 w 86"/>
                <a:gd name="T5" fmla="*/ 3 h 33"/>
                <a:gd name="T6" fmla="*/ 5 w 86"/>
                <a:gd name="T7" fmla="*/ 0 h 33"/>
                <a:gd name="T8" fmla="*/ 0 w 86"/>
                <a:gd name="T9" fmla="*/ 5 h 33"/>
                <a:gd name="T10" fmla="*/ 5 w 86"/>
                <a:gd name="T11" fmla="*/ 10 h 33"/>
                <a:gd name="T12" fmla="*/ 10 w 86"/>
                <a:gd name="T13" fmla="*/ 6 h 33"/>
                <a:gd name="T14" fmla="*/ 68 w 86"/>
                <a:gd name="T15" fmla="*/ 21 h 33"/>
                <a:gd name="T16" fmla="*/ 68 w 86"/>
                <a:gd name="T17" fmla="*/ 24 h 33"/>
                <a:gd name="T18" fmla="*/ 77 w 86"/>
                <a:gd name="T19" fmla="*/ 33 h 33"/>
                <a:gd name="T20" fmla="*/ 86 w 86"/>
                <a:gd name="T21" fmla="*/ 24 h 33"/>
                <a:gd name="T22" fmla="*/ 77 w 86"/>
                <a:gd name="T2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3">
                  <a:moveTo>
                    <a:pt x="77" y="15"/>
                  </a:moveTo>
                  <a:cubicBezTo>
                    <a:pt x="74" y="15"/>
                    <a:pt x="72" y="16"/>
                    <a:pt x="70" y="18"/>
                  </a:cubicBezTo>
                  <a:cubicBezTo>
                    <a:pt x="51" y="9"/>
                    <a:pt x="31" y="4"/>
                    <a:pt x="10" y="3"/>
                  </a:cubicBezTo>
                  <a:cubicBezTo>
                    <a:pt x="9" y="1"/>
                    <a:pt x="7" y="0"/>
                    <a:pt x="5" y="0"/>
                  </a:cubicBezTo>
                  <a:cubicBezTo>
                    <a:pt x="2" y="0"/>
                    <a:pt x="0" y="2"/>
                    <a:pt x="0" y="5"/>
                  </a:cubicBezTo>
                  <a:cubicBezTo>
                    <a:pt x="0" y="7"/>
                    <a:pt x="2" y="10"/>
                    <a:pt x="5" y="10"/>
                  </a:cubicBezTo>
                  <a:cubicBezTo>
                    <a:pt x="7" y="10"/>
                    <a:pt x="9" y="8"/>
                    <a:pt x="10" y="6"/>
                  </a:cubicBezTo>
                  <a:cubicBezTo>
                    <a:pt x="30" y="7"/>
                    <a:pt x="50" y="12"/>
                    <a:pt x="68" y="21"/>
                  </a:cubicBezTo>
                  <a:cubicBezTo>
                    <a:pt x="68" y="22"/>
                    <a:pt x="68" y="23"/>
                    <a:pt x="68" y="24"/>
                  </a:cubicBezTo>
                  <a:cubicBezTo>
                    <a:pt x="68" y="29"/>
                    <a:pt x="72" y="33"/>
                    <a:pt x="77" y="33"/>
                  </a:cubicBezTo>
                  <a:cubicBezTo>
                    <a:pt x="82" y="33"/>
                    <a:pt x="86" y="29"/>
                    <a:pt x="86" y="24"/>
                  </a:cubicBezTo>
                  <a:cubicBezTo>
                    <a:pt x="86" y="19"/>
                    <a:pt x="82" y="15"/>
                    <a:pt x="77" y="15"/>
                  </a:cubicBezTo>
                  <a:close/>
                </a:path>
              </a:pathLst>
            </a:cu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6" name="Freeform 21"/>
            <p:cNvSpPr>
              <a:spLocks/>
            </p:cNvSpPr>
            <p:nvPr/>
          </p:nvSpPr>
          <p:spPr bwMode="auto">
            <a:xfrm>
              <a:off x="1554163" y="1349375"/>
              <a:ext cx="254000" cy="254000"/>
            </a:xfrm>
            <a:custGeom>
              <a:avLst/>
              <a:gdLst>
                <a:gd name="T0" fmla="*/ 58 w 67"/>
                <a:gd name="T1" fmla="*/ 49 h 67"/>
                <a:gd name="T2" fmla="*/ 55 w 67"/>
                <a:gd name="T3" fmla="*/ 49 h 67"/>
                <a:gd name="T4" fmla="*/ 10 w 67"/>
                <a:gd name="T5" fmla="*/ 6 h 67"/>
                <a:gd name="T6" fmla="*/ 10 w 67"/>
                <a:gd name="T7" fmla="*/ 5 h 67"/>
                <a:gd name="T8" fmla="*/ 5 w 67"/>
                <a:gd name="T9" fmla="*/ 0 h 67"/>
                <a:gd name="T10" fmla="*/ 0 w 67"/>
                <a:gd name="T11" fmla="*/ 5 h 67"/>
                <a:gd name="T12" fmla="*/ 5 w 67"/>
                <a:gd name="T13" fmla="*/ 10 h 67"/>
                <a:gd name="T14" fmla="*/ 9 w 67"/>
                <a:gd name="T15" fmla="*/ 9 h 67"/>
                <a:gd name="T16" fmla="*/ 52 w 67"/>
                <a:gd name="T17" fmla="*/ 51 h 67"/>
                <a:gd name="T18" fmla="*/ 49 w 67"/>
                <a:gd name="T19" fmla="*/ 58 h 67"/>
                <a:gd name="T20" fmla="*/ 58 w 67"/>
                <a:gd name="T21" fmla="*/ 67 h 67"/>
                <a:gd name="T22" fmla="*/ 67 w 67"/>
                <a:gd name="T23" fmla="*/ 58 h 67"/>
                <a:gd name="T24" fmla="*/ 58 w 67"/>
                <a:gd name="T25"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8" y="49"/>
                  </a:moveTo>
                  <a:cubicBezTo>
                    <a:pt x="57" y="49"/>
                    <a:pt x="56" y="49"/>
                    <a:pt x="55" y="49"/>
                  </a:cubicBezTo>
                  <a:cubicBezTo>
                    <a:pt x="43" y="32"/>
                    <a:pt x="28" y="17"/>
                    <a:pt x="10" y="6"/>
                  </a:cubicBezTo>
                  <a:cubicBezTo>
                    <a:pt x="10" y="6"/>
                    <a:pt x="10" y="6"/>
                    <a:pt x="10" y="5"/>
                  </a:cubicBezTo>
                  <a:cubicBezTo>
                    <a:pt x="10" y="3"/>
                    <a:pt x="8" y="0"/>
                    <a:pt x="5" y="0"/>
                  </a:cubicBezTo>
                  <a:cubicBezTo>
                    <a:pt x="3" y="0"/>
                    <a:pt x="0" y="3"/>
                    <a:pt x="0" y="5"/>
                  </a:cubicBezTo>
                  <a:cubicBezTo>
                    <a:pt x="0" y="8"/>
                    <a:pt x="3" y="10"/>
                    <a:pt x="5" y="10"/>
                  </a:cubicBezTo>
                  <a:cubicBezTo>
                    <a:pt x="7" y="10"/>
                    <a:pt x="8" y="10"/>
                    <a:pt x="9" y="9"/>
                  </a:cubicBezTo>
                  <a:cubicBezTo>
                    <a:pt x="26" y="20"/>
                    <a:pt x="41" y="34"/>
                    <a:pt x="52" y="51"/>
                  </a:cubicBezTo>
                  <a:cubicBezTo>
                    <a:pt x="50" y="53"/>
                    <a:pt x="49" y="55"/>
                    <a:pt x="49" y="58"/>
                  </a:cubicBezTo>
                  <a:cubicBezTo>
                    <a:pt x="49" y="63"/>
                    <a:pt x="53" y="67"/>
                    <a:pt x="58" y="67"/>
                  </a:cubicBezTo>
                  <a:cubicBezTo>
                    <a:pt x="63" y="67"/>
                    <a:pt x="67" y="63"/>
                    <a:pt x="67" y="58"/>
                  </a:cubicBezTo>
                  <a:cubicBezTo>
                    <a:pt x="67" y="53"/>
                    <a:pt x="63" y="49"/>
                    <a:pt x="58" y="49"/>
                  </a:cubicBezTo>
                  <a:close/>
                </a:path>
              </a:pathLst>
            </a:cu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7" name="Freeform 22"/>
            <p:cNvSpPr>
              <a:spLocks/>
            </p:cNvSpPr>
            <p:nvPr/>
          </p:nvSpPr>
          <p:spPr bwMode="auto">
            <a:xfrm>
              <a:off x="1755775" y="1549400"/>
              <a:ext cx="128588" cy="330200"/>
            </a:xfrm>
            <a:custGeom>
              <a:avLst/>
              <a:gdLst>
                <a:gd name="T0" fmla="*/ 26 w 34"/>
                <a:gd name="T1" fmla="*/ 68 h 87"/>
                <a:gd name="T2" fmla="*/ 9 w 34"/>
                <a:gd name="T3" fmla="*/ 8 h 87"/>
                <a:gd name="T4" fmla="*/ 10 w 34"/>
                <a:gd name="T5" fmla="*/ 5 h 87"/>
                <a:gd name="T6" fmla="*/ 5 w 34"/>
                <a:gd name="T7" fmla="*/ 0 h 87"/>
                <a:gd name="T8" fmla="*/ 0 w 34"/>
                <a:gd name="T9" fmla="*/ 5 h 87"/>
                <a:gd name="T10" fmla="*/ 5 w 34"/>
                <a:gd name="T11" fmla="*/ 10 h 87"/>
                <a:gd name="T12" fmla="*/ 6 w 34"/>
                <a:gd name="T13" fmla="*/ 10 h 87"/>
                <a:gd name="T14" fmla="*/ 23 w 34"/>
                <a:gd name="T15" fmla="*/ 68 h 87"/>
                <a:gd name="T16" fmla="*/ 15 w 34"/>
                <a:gd name="T17" fmla="*/ 77 h 87"/>
                <a:gd name="T18" fmla="*/ 25 w 34"/>
                <a:gd name="T19" fmla="*/ 87 h 87"/>
                <a:gd name="T20" fmla="*/ 34 w 34"/>
                <a:gd name="T21" fmla="*/ 77 h 87"/>
                <a:gd name="T22" fmla="*/ 26 w 34"/>
                <a:gd name="T23"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87">
                  <a:moveTo>
                    <a:pt x="26" y="68"/>
                  </a:moveTo>
                  <a:cubicBezTo>
                    <a:pt x="25" y="47"/>
                    <a:pt x="19" y="27"/>
                    <a:pt x="9" y="8"/>
                  </a:cubicBezTo>
                  <a:cubicBezTo>
                    <a:pt x="10" y="7"/>
                    <a:pt x="10" y="6"/>
                    <a:pt x="10" y="5"/>
                  </a:cubicBezTo>
                  <a:cubicBezTo>
                    <a:pt x="10" y="2"/>
                    <a:pt x="8" y="0"/>
                    <a:pt x="5" y="0"/>
                  </a:cubicBezTo>
                  <a:cubicBezTo>
                    <a:pt x="2" y="0"/>
                    <a:pt x="0" y="2"/>
                    <a:pt x="0" y="5"/>
                  </a:cubicBezTo>
                  <a:cubicBezTo>
                    <a:pt x="0" y="8"/>
                    <a:pt x="2" y="10"/>
                    <a:pt x="5" y="10"/>
                  </a:cubicBezTo>
                  <a:cubicBezTo>
                    <a:pt x="6" y="10"/>
                    <a:pt x="6" y="10"/>
                    <a:pt x="6" y="10"/>
                  </a:cubicBezTo>
                  <a:cubicBezTo>
                    <a:pt x="16" y="28"/>
                    <a:pt x="21" y="48"/>
                    <a:pt x="23" y="68"/>
                  </a:cubicBezTo>
                  <a:cubicBezTo>
                    <a:pt x="19" y="69"/>
                    <a:pt x="15" y="73"/>
                    <a:pt x="15" y="77"/>
                  </a:cubicBezTo>
                  <a:cubicBezTo>
                    <a:pt x="15" y="82"/>
                    <a:pt x="20" y="87"/>
                    <a:pt x="25" y="87"/>
                  </a:cubicBezTo>
                  <a:cubicBezTo>
                    <a:pt x="30" y="87"/>
                    <a:pt x="34" y="82"/>
                    <a:pt x="34" y="77"/>
                  </a:cubicBezTo>
                  <a:cubicBezTo>
                    <a:pt x="34" y="73"/>
                    <a:pt x="31" y="69"/>
                    <a:pt x="26" y="68"/>
                  </a:cubicBezTo>
                  <a:close/>
                </a:path>
              </a:pathLst>
            </a:cu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8" name="Freeform 23"/>
            <p:cNvSpPr>
              <a:spLocks/>
            </p:cNvSpPr>
            <p:nvPr/>
          </p:nvSpPr>
          <p:spPr bwMode="auto">
            <a:xfrm>
              <a:off x="1739900" y="1822450"/>
              <a:ext cx="128588" cy="330200"/>
            </a:xfrm>
            <a:custGeom>
              <a:avLst/>
              <a:gdLst>
                <a:gd name="T0" fmla="*/ 34 w 34"/>
                <a:gd name="T1" fmla="*/ 5 h 87"/>
                <a:gd name="T2" fmla="*/ 29 w 34"/>
                <a:gd name="T3" fmla="*/ 0 h 87"/>
                <a:gd name="T4" fmla="*/ 24 w 34"/>
                <a:gd name="T5" fmla="*/ 5 h 87"/>
                <a:gd name="T6" fmla="*/ 27 w 34"/>
                <a:gd name="T7" fmla="*/ 10 h 87"/>
                <a:gd name="T8" fmla="*/ 12 w 34"/>
                <a:gd name="T9" fmla="*/ 69 h 87"/>
                <a:gd name="T10" fmla="*/ 9 w 34"/>
                <a:gd name="T11" fmla="*/ 68 h 87"/>
                <a:gd name="T12" fmla="*/ 0 w 34"/>
                <a:gd name="T13" fmla="*/ 78 h 87"/>
                <a:gd name="T14" fmla="*/ 9 w 34"/>
                <a:gd name="T15" fmla="*/ 87 h 87"/>
                <a:gd name="T16" fmla="*/ 19 w 34"/>
                <a:gd name="T17" fmla="*/ 78 h 87"/>
                <a:gd name="T18" fmla="*/ 15 w 34"/>
                <a:gd name="T19" fmla="*/ 70 h 87"/>
                <a:gd name="T20" fmla="*/ 30 w 34"/>
                <a:gd name="T21" fmla="*/ 10 h 87"/>
                <a:gd name="T22" fmla="*/ 34 w 34"/>
                <a:gd name="T23"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87">
                  <a:moveTo>
                    <a:pt x="34" y="5"/>
                  </a:moveTo>
                  <a:cubicBezTo>
                    <a:pt x="34" y="3"/>
                    <a:pt x="31" y="0"/>
                    <a:pt x="29" y="0"/>
                  </a:cubicBezTo>
                  <a:cubicBezTo>
                    <a:pt x="26" y="0"/>
                    <a:pt x="24" y="3"/>
                    <a:pt x="24" y="5"/>
                  </a:cubicBezTo>
                  <a:cubicBezTo>
                    <a:pt x="24" y="7"/>
                    <a:pt x="25" y="9"/>
                    <a:pt x="27" y="10"/>
                  </a:cubicBezTo>
                  <a:cubicBezTo>
                    <a:pt x="26" y="30"/>
                    <a:pt x="21" y="51"/>
                    <a:pt x="12" y="69"/>
                  </a:cubicBezTo>
                  <a:cubicBezTo>
                    <a:pt x="11" y="69"/>
                    <a:pt x="10" y="68"/>
                    <a:pt x="9" y="68"/>
                  </a:cubicBezTo>
                  <a:cubicBezTo>
                    <a:pt x="4" y="68"/>
                    <a:pt x="0" y="72"/>
                    <a:pt x="0" y="78"/>
                  </a:cubicBezTo>
                  <a:cubicBezTo>
                    <a:pt x="0" y="83"/>
                    <a:pt x="4" y="87"/>
                    <a:pt x="9" y="87"/>
                  </a:cubicBezTo>
                  <a:cubicBezTo>
                    <a:pt x="14" y="87"/>
                    <a:pt x="19" y="83"/>
                    <a:pt x="19" y="78"/>
                  </a:cubicBezTo>
                  <a:cubicBezTo>
                    <a:pt x="19" y="75"/>
                    <a:pt x="17" y="72"/>
                    <a:pt x="15" y="70"/>
                  </a:cubicBezTo>
                  <a:cubicBezTo>
                    <a:pt x="24" y="52"/>
                    <a:pt x="30" y="31"/>
                    <a:pt x="30" y="10"/>
                  </a:cubicBezTo>
                  <a:cubicBezTo>
                    <a:pt x="32" y="9"/>
                    <a:pt x="34" y="8"/>
                    <a:pt x="34" y="5"/>
                  </a:cubicBezTo>
                  <a:close/>
                </a:path>
              </a:pathLst>
            </a:cu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9" name="Freeform 24"/>
            <p:cNvSpPr>
              <a:spLocks/>
            </p:cNvSpPr>
            <p:nvPr/>
          </p:nvSpPr>
          <p:spPr bwMode="auto">
            <a:xfrm>
              <a:off x="1539875" y="2098675"/>
              <a:ext cx="254000" cy="254000"/>
            </a:xfrm>
            <a:custGeom>
              <a:avLst/>
              <a:gdLst>
                <a:gd name="T0" fmla="*/ 62 w 67"/>
                <a:gd name="T1" fmla="*/ 0 h 67"/>
                <a:gd name="T2" fmla="*/ 57 w 67"/>
                <a:gd name="T3" fmla="*/ 5 h 67"/>
                <a:gd name="T4" fmla="*/ 59 w 67"/>
                <a:gd name="T5" fmla="*/ 8 h 67"/>
                <a:gd name="T6" fmla="*/ 16 w 67"/>
                <a:gd name="T7" fmla="*/ 52 h 67"/>
                <a:gd name="T8" fmla="*/ 9 w 67"/>
                <a:gd name="T9" fmla="*/ 48 h 67"/>
                <a:gd name="T10" fmla="*/ 0 w 67"/>
                <a:gd name="T11" fmla="*/ 58 h 67"/>
                <a:gd name="T12" fmla="*/ 9 w 67"/>
                <a:gd name="T13" fmla="*/ 67 h 67"/>
                <a:gd name="T14" fmla="*/ 18 w 67"/>
                <a:gd name="T15" fmla="*/ 58 h 67"/>
                <a:gd name="T16" fmla="*/ 18 w 67"/>
                <a:gd name="T17" fmla="*/ 54 h 67"/>
                <a:gd name="T18" fmla="*/ 61 w 67"/>
                <a:gd name="T19" fmla="*/ 9 h 67"/>
                <a:gd name="T20" fmla="*/ 62 w 67"/>
                <a:gd name="T21" fmla="*/ 10 h 67"/>
                <a:gd name="T22" fmla="*/ 67 w 67"/>
                <a:gd name="T23" fmla="*/ 5 h 67"/>
                <a:gd name="T24" fmla="*/ 62 w 67"/>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62" y="0"/>
                  </a:moveTo>
                  <a:cubicBezTo>
                    <a:pt x="60" y="0"/>
                    <a:pt x="57" y="2"/>
                    <a:pt x="57" y="5"/>
                  </a:cubicBezTo>
                  <a:cubicBezTo>
                    <a:pt x="57" y="6"/>
                    <a:pt x="58" y="7"/>
                    <a:pt x="59" y="8"/>
                  </a:cubicBezTo>
                  <a:cubicBezTo>
                    <a:pt x="48" y="25"/>
                    <a:pt x="33" y="40"/>
                    <a:pt x="16" y="52"/>
                  </a:cubicBezTo>
                  <a:cubicBezTo>
                    <a:pt x="14" y="50"/>
                    <a:pt x="12" y="48"/>
                    <a:pt x="9" y="48"/>
                  </a:cubicBezTo>
                  <a:cubicBezTo>
                    <a:pt x="4" y="48"/>
                    <a:pt x="0" y="53"/>
                    <a:pt x="0" y="58"/>
                  </a:cubicBezTo>
                  <a:cubicBezTo>
                    <a:pt x="0" y="63"/>
                    <a:pt x="4" y="67"/>
                    <a:pt x="9" y="67"/>
                  </a:cubicBezTo>
                  <a:cubicBezTo>
                    <a:pt x="14" y="67"/>
                    <a:pt x="18" y="63"/>
                    <a:pt x="18" y="58"/>
                  </a:cubicBezTo>
                  <a:cubicBezTo>
                    <a:pt x="18" y="57"/>
                    <a:pt x="18" y="55"/>
                    <a:pt x="18" y="54"/>
                  </a:cubicBezTo>
                  <a:cubicBezTo>
                    <a:pt x="35" y="43"/>
                    <a:pt x="50" y="27"/>
                    <a:pt x="61" y="9"/>
                  </a:cubicBezTo>
                  <a:cubicBezTo>
                    <a:pt x="62" y="10"/>
                    <a:pt x="62" y="10"/>
                    <a:pt x="62" y="10"/>
                  </a:cubicBezTo>
                  <a:cubicBezTo>
                    <a:pt x="65" y="10"/>
                    <a:pt x="67" y="7"/>
                    <a:pt x="67" y="5"/>
                  </a:cubicBezTo>
                  <a:cubicBezTo>
                    <a:pt x="67" y="2"/>
                    <a:pt x="65" y="0"/>
                    <a:pt x="62" y="0"/>
                  </a:cubicBezTo>
                  <a:close/>
                </a:path>
              </a:pathLst>
            </a:cu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0" name="Freeform 25"/>
            <p:cNvSpPr>
              <a:spLocks/>
            </p:cNvSpPr>
            <p:nvPr/>
          </p:nvSpPr>
          <p:spPr bwMode="auto">
            <a:xfrm>
              <a:off x="1266825" y="2300288"/>
              <a:ext cx="325438" cy="123825"/>
            </a:xfrm>
            <a:custGeom>
              <a:avLst/>
              <a:gdLst>
                <a:gd name="T0" fmla="*/ 81 w 86"/>
                <a:gd name="T1" fmla="*/ 0 h 33"/>
                <a:gd name="T2" fmla="*/ 76 w 86"/>
                <a:gd name="T3" fmla="*/ 5 h 33"/>
                <a:gd name="T4" fmla="*/ 76 w 86"/>
                <a:gd name="T5" fmla="*/ 6 h 33"/>
                <a:gd name="T6" fmla="*/ 18 w 86"/>
                <a:gd name="T7" fmla="*/ 22 h 33"/>
                <a:gd name="T8" fmla="*/ 9 w 86"/>
                <a:gd name="T9" fmla="*/ 15 h 33"/>
                <a:gd name="T10" fmla="*/ 0 w 86"/>
                <a:gd name="T11" fmla="*/ 24 h 33"/>
                <a:gd name="T12" fmla="*/ 9 w 86"/>
                <a:gd name="T13" fmla="*/ 33 h 33"/>
                <a:gd name="T14" fmla="*/ 18 w 86"/>
                <a:gd name="T15" fmla="*/ 25 h 33"/>
                <a:gd name="T16" fmla="*/ 78 w 86"/>
                <a:gd name="T17" fmla="*/ 8 h 33"/>
                <a:gd name="T18" fmla="*/ 81 w 86"/>
                <a:gd name="T19" fmla="*/ 10 h 33"/>
                <a:gd name="T20" fmla="*/ 86 w 86"/>
                <a:gd name="T21" fmla="*/ 5 h 33"/>
                <a:gd name="T22" fmla="*/ 81 w 86"/>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3">
                  <a:moveTo>
                    <a:pt x="81" y="0"/>
                  </a:moveTo>
                  <a:cubicBezTo>
                    <a:pt x="78" y="0"/>
                    <a:pt x="76" y="2"/>
                    <a:pt x="76" y="5"/>
                  </a:cubicBezTo>
                  <a:cubicBezTo>
                    <a:pt x="76" y="5"/>
                    <a:pt x="76" y="5"/>
                    <a:pt x="76" y="6"/>
                  </a:cubicBezTo>
                  <a:cubicBezTo>
                    <a:pt x="58" y="15"/>
                    <a:pt x="38" y="21"/>
                    <a:pt x="18" y="22"/>
                  </a:cubicBezTo>
                  <a:cubicBezTo>
                    <a:pt x="17" y="18"/>
                    <a:pt x="14" y="15"/>
                    <a:pt x="9" y="15"/>
                  </a:cubicBezTo>
                  <a:cubicBezTo>
                    <a:pt x="4" y="15"/>
                    <a:pt x="0" y="19"/>
                    <a:pt x="0" y="24"/>
                  </a:cubicBezTo>
                  <a:cubicBezTo>
                    <a:pt x="0" y="29"/>
                    <a:pt x="4" y="33"/>
                    <a:pt x="9" y="33"/>
                  </a:cubicBezTo>
                  <a:cubicBezTo>
                    <a:pt x="14" y="33"/>
                    <a:pt x="18" y="30"/>
                    <a:pt x="18" y="25"/>
                  </a:cubicBezTo>
                  <a:cubicBezTo>
                    <a:pt x="39" y="24"/>
                    <a:pt x="59" y="18"/>
                    <a:pt x="78" y="8"/>
                  </a:cubicBezTo>
                  <a:cubicBezTo>
                    <a:pt x="79" y="9"/>
                    <a:pt x="80" y="10"/>
                    <a:pt x="81" y="10"/>
                  </a:cubicBezTo>
                  <a:cubicBezTo>
                    <a:pt x="84" y="10"/>
                    <a:pt x="86" y="7"/>
                    <a:pt x="86" y="5"/>
                  </a:cubicBezTo>
                  <a:cubicBezTo>
                    <a:pt x="86" y="2"/>
                    <a:pt x="84" y="0"/>
                    <a:pt x="81" y="0"/>
                  </a:cubicBezTo>
                  <a:close/>
                </a:path>
              </a:pathLst>
            </a:cu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1" name="Rectangle 26"/>
            <p:cNvSpPr>
              <a:spLocks noChangeArrowheads="1"/>
            </p:cNvSpPr>
            <p:nvPr/>
          </p:nvSpPr>
          <p:spPr bwMode="auto">
            <a:xfrm>
              <a:off x="1633538" y="1357313"/>
              <a:ext cx="174625" cy="158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2" name="Oval 27"/>
            <p:cNvSpPr>
              <a:spLocks noChangeArrowheads="1"/>
            </p:cNvSpPr>
            <p:nvPr/>
          </p:nvSpPr>
          <p:spPr bwMode="auto">
            <a:xfrm>
              <a:off x="1633538" y="1349375"/>
              <a:ext cx="11113" cy="15875"/>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3" name="Oval 28"/>
            <p:cNvSpPr>
              <a:spLocks noChangeArrowheads="1"/>
            </p:cNvSpPr>
            <p:nvPr/>
          </p:nvSpPr>
          <p:spPr bwMode="auto">
            <a:xfrm>
              <a:off x="1800225" y="1349375"/>
              <a:ext cx="12700" cy="15875"/>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5" name="Oval 30"/>
            <p:cNvSpPr>
              <a:spLocks noChangeArrowheads="1"/>
            </p:cNvSpPr>
            <p:nvPr/>
          </p:nvSpPr>
          <p:spPr bwMode="auto">
            <a:xfrm>
              <a:off x="1831975" y="1554163"/>
              <a:ext cx="11113" cy="142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6" name="Oval 31"/>
            <p:cNvSpPr>
              <a:spLocks noChangeArrowheads="1"/>
            </p:cNvSpPr>
            <p:nvPr/>
          </p:nvSpPr>
          <p:spPr bwMode="auto">
            <a:xfrm>
              <a:off x="1998663" y="1554163"/>
              <a:ext cx="11113" cy="142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8" name="Oval 33"/>
            <p:cNvSpPr>
              <a:spLocks noChangeArrowheads="1"/>
            </p:cNvSpPr>
            <p:nvPr/>
          </p:nvSpPr>
          <p:spPr bwMode="auto">
            <a:xfrm>
              <a:off x="1900238" y="1838325"/>
              <a:ext cx="14288" cy="142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9" name="Oval 34"/>
            <p:cNvSpPr>
              <a:spLocks noChangeArrowheads="1"/>
            </p:cNvSpPr>
            <p:nvPr/>
          </p:nvSpPr>
          <p:spPr bwMode="auto">
            <a:xfrm>
              <a:off x="2066925" y="1838325"/>
              <a:ext cx="14288" cy="142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1" name="Oval 36"/>
            <p:cNvSpPr>
              <a:spLocks noChangeArrowheads="1"/>
            </p:cNvSpPr>
            <p:nvPr/>
          </p:nvSpPr>
          <p:spPr bwMode="auto">
            <a:xfrm>
              <a:off x="1827213" y="2117725"/>
              <a:ext cx="11113" cy="15875"/>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2" name="Oval 37"/>
            <p:cNvSpPr>
              <a:spLocks noChangeArrowheads="1"/>
            </p:cNvSpPr>
            <p:nvPr/>
          </p:nvSpPr>
          <p:spPr bwMode="auto">
            <a:xfrm>
              <a:off x="1993900" y="2117725"/>
              <a:ext cx="11113" cy="15875"/>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3" name="Rectangle 38"/>
            <p:cNvSpPr>
              <a:spLocks noChangeArrowheads="1"/>
            </p:cNvSpPr>
            <p:nvPr/>
          </p:nvSpPr>
          <p:spPr bwMode="auto">
            <a:xfrm>
              <a:off x="1622425" y="2336800"/>
              <a:ext cx="174625" cy="158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4" name="Oval 39"/>
            <p:cNvSpPr>
              <a:spLocks noChangeArrowheads="1"/>
            </p:cNvSpPr>
            <p:nvPr/>
          </p:nvSpPr>
          <p:spPr bwMode="auto">
            <a:xfrm>
              <a:off x="1622425" y="2330450"/>
              <a:ext cx="11113" cy="142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5" name="Oval 40"/>
            <p:cNvSpPr>
              <a:spLocks noChangeArrowheads="1"/>
            </p:cNvSpPr>
            <p:nvPr/>
          </p:nvSpPr>
          <p:spPr bwMode="auto">
            <a:xfrm>
              <a:off x="1789113" y="2330450"/>
              <a:ext cx="15875" cy="14288"/>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36" name="Rectangle 26"/>
          <p:cNvSpPr>
            <a:spLocks noChangeArrowheads="1"/>
          </p:cNvSpPr>
          <p:nvPr/>
        </p:nvSpPr>
        <p:spPr bwMode="auto">
          <a:xfrm>
            <a:off x="2496919" y="2345258"/>
            <a:ext cx="643980" cy="5856"/>
          </a:xfrm>
          <a:prstGeom prst="rect">
            <a:avLst/>
          </a:prstGeom>
          <a:solidFill>
            <a:schemeClr val="bg1">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39" name="Rectangle 26"/>
          <p:cNvSpPr>
            <a:spLocks noChangeArrowheads="1"/>
          </p:cNvSpPr>
          <p:nvPr/>
        </p:nvSpPr>
        <p:spPr bwMode="auto">
          <a:xfrm>
            <a:off x="2788957" y="3392207"/>
            <a:ext cx="643980" cy="5856"/>
          </a:xfrm>
          <a:prstGeom prst="rect">
            <a:avLst/>
          </a:prstGeom>
          <a:solidFill>
            <a:schemeClr val="bg1">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pic>
        <p:nvPicPr>
          <p:cNvPr id="40" name="Picture 39"/>
          <p:cNvPicPr>
            <a:picLocks noChangeAspect="1"/>
          </p:cNvPicPr>
          <p:nvPr/>
        </p:nvPicPr>
        <p:blipFill rotWithShape="1">
          <a:blip r:embed="rId2" cstate="email">
            <a:extLst>
              <a:ext uri="{28A0092B-C50C-407E-A947-70E740481C1C}">
                <a14:useLocalDpi xmlns:a14="http://schemas.microsoft.com/office/drawing/2010/main"/>
              </a:ext>
            </a:extLst>
          </a:blip>
          <a:srcRect t="883" b="7859"/>
          <a:stretch/>
        </p:blipFill>
        <p:spPr>
          <a:xfrm>
            <a:off x="40016" y="2095467"/>
            <a:ext cx="2304011" cy="2810252"/>
          </a:xfrm>
          <a:prstGeom prst="ellipse">
            <a:avLst/>
          </a:prstGeom>
        </p:spPr>
      </p:pic>
      <p:sp>
        <p:nvSpPr>
          <p:cNvPr id="41" name="TextBox 40"/>
          <p:cNvSpPr txBox="1"/>
          <p:nvPr/>
        </p:nvSpPr>
        <p:spPr>
          <a:xfrm>
            <a:off x="3503191" y="1299274"/>
            <a:ext cx="7353719" cy="430887"/>
          </a:xfrm>
          <a:prstGeom prst="rect">
            <a:avLst/>
          </a:prstGeom>
          <a:noFill/>
        </p:spPr>
        <p:txBody>
          <a:bodyPr wrap="square" lIns="0" tIns="0" rIns="0" bIns="0" rtlCol="0">
            <a:spAutoFit/>
          </a:bodyPr>
          <a:lstStyle/>
          <a:p>
            <a:r>
              <a:rPr lang="en-ZA" sz="1400" dirty="0">
                <a:solidFill>
                  <a:srgbClr val="717171"/>
                </a:solidFill>
              </a:rPr>
              <a:t>A </a:t>
            </a:r>
            <a:r>
              <a:rPr lang="en-ZA" sz="1400" dirty="0" smtClean="0">
                <a:solidFill>
                  <a:srgbClr val="717171"/>
                </a:solidFill>
              </a:rPr>
              <a:t>girl/young </a:t>
            </a:r>
            <a:r>
              <a:rPr lang="en-ZA" sz="1400" dirty="0">
                <a:solidFill>
                  <a:srgbClr val="717171"/>
                </a:solidFill>
              </a:rPr>
              <a:t>woman is </a:t>
            </a:r>
            <a:r>
              <a:rPr lang="en-ZA" sz="1400" b="1" dirty="0">
                <a:solidFill>
                  <a:srgbClr val="717171"/>
                </a:solidFill>
              </a:rPr>
              <a:t>defined by her virginity</a:t>
            </a:r>
            <a:r>
              <a:rPr lang="en-ZA" sz="1400" dirty="0">
                <a:solidFill>
                  <a:srgbClr val="717171"/>
                </a:solidFill>
              </a:rPr>
              <a:t>, and virginity is used as </a:t>
            </a:r>
            <a:r>
              <a:rPr lang="en-ZA" sz="1400" b="1" dirty="0">
                <a:solidFill>
                  <a:srgbClr val="717171"/>
                </a:solidFill>
              </a:rPr>
              <a:t>social capital </a:t>
            </a:r>
            <a:r>
              <a:rPr lang="en-ZA" sz="1400" dirty="0">
                <a:solidFill>
                  <a:srgbClr val="717171"/>
                </a:solidFill>
              </a:rPr>
              <a:t>or a badge of pride to her </a:t>
            </a:r>
            <a:r>
              <a:rPr lang="en-ZA" sz="1400" dirty="0" smtClean="0">
                <a:solidFill>
                  <a:srgbClr val="717171"/>
                </a:solidFill>
              </a:rPr>
              <a:t>and for </a:t>
            </a:r>
            <a:r>
              <a:rPr lang="en-ZA" sz="1400" dirty="0">
                <a:solidFill>
                  <a:srgbClr val="717171"/>
                </a:solidFill>
              </a:rPr>
              <a:t>her family</a:t>
            </a:r>
          </a:p>
        </p:txBody>
      </p:sp>
      <p:sp>
        <p:nvSpPr>
          <p:cNvPr id="42" name="Rectangle 41"/>
          <p:cNvSpPr/>
          <p:nvPr/>
        </p:nvSpPr>
        <p:spPr>
          <a:xfrm>
            <a:off x="4047649" y="3951439"/>
            <a:ext cx="7650539" cy="1446550"/>
          </a:xfrm>
          <a:prstGeom prst="rect">
            <a:avLst/>
          </a:prstGeom>
        </p:spPr>
        <p:txBody>
          <a:bodyPr wrap="square">
            <a:spAutoFit/>
          </a:bodyPr>
          <a:lstStyle/>
          <a:p>
            <a:r>
              <a:rPr lang="en-ZA" sz="1400" b="1" dirty="0">
                <a:solidFill>
                  <a:srgbClr val="717171"/>
                </a:solidFill>
              </a:rPr>
              <a:t>Social stigma and shame of teen mothers</a:t>
            </a:r>
            <a:r>
              <a:rPr lang="en-ZA" sz="1400" dirty="0">
                <a:solidFill>
                  <a:srgbClr val="717171"/>
                </a:solidFill>
              </a:rPr>
              <a:t>: If a woman falls pregnant before marriage then she needs to pay damages: she pays money to cleanse the maidens, cleanse the Temple, cleanse the leader and she must also cleanse herself before she goes back to church and join the Older women group</a:t>
            </a:r>
            <a:r>
              <a:rPr lang="en-ZA" sz="1400" dirty="0" smtClean="0">
                <a:solidFill>
                  <a:srgbClr val="717171"/>
                </a:solidFill>
              </a:rPr>
              <a:t>.</a:t>
            </a:r>
            <a:r>
              <a:rPr lang="en-ZA" sz="1400" dirty="0">
                <a:solidFill>
                  <a:srgbClr val="717171"/>
                </a:solidFill>
              </a:rPr>
              <a:t> [</a:t>
            </a:r>
            <a:r>
              <a:rPr lang="en-ZA" sz="1400" i="1" dirty="0">
                <a:solidFill>
                  <a:srgbClr val="717171"/>
                </a:solidFill>
              </a:rPr>
              <a:t>See slide overleaf regarding implications of cleansing</a:t>
            </a:r>
            <a:r>
              <a:rPr lang="en-ZA" sz="1400" dirty="0">
                <a:solidFill>
                  <a:srgbClr val="717171"/>
                </a:solidFill>
              </a:rPr>
              <a:t>]</a:t>
            </a:r>
          </a:p>
          <a:p>
            <a:endParaRPr lang="en-ZA" sz="1400" dirty="0" smtClean="0">
              <a:solidFill>
                <a:srgbClr val="717171"/>
              </a:solidFill>
            </a:endParaRPr>
          </a:p>
          <a:p>
            <a:r>
              <a:rPr lang="en-ZA" sz="1600" dirty="0" smtClean="0">
                <a:solidFill>
                  <a:srgbClr val="717171"/>
                </a:solidFill>
              </a:rPr>
              <a:t> </a:t>
            </a:r>
            <a:endParaRPr lang="en-ZA" sz="1600" dirty="0">
              <a:solidFill>
                <a:srgbClr val="717171"/>
              </a:solidFill>
            </a:endParaRPr>
          </a:p>
        </p:txBody>
      </p:sp>
      <p:sp>
        <p:nvSpPr>
          <p:cNvPr id="43" name="TextBox 42"/>
          <p:cNvSpPr txBox="1"/>
          <p:nvPr/>
        </p:nvSpPr>
        <p:spPr>
          <a:xfrm>
            <a:off x="4381348" y="2950324"/>
            <a:ext cx="6475563" cy="861774"/>
          </a:xfrm>
          <a:prstGeom prst="rect">
            <a:avLst/>
          </a:prstGeom>
          <a:noFill/>
        </p:spPr>
        <p:txBody>
          <a:bodyPr wrap="square" lIns="0" tIns="0" rIns="0" bIns="0" rtlCol="0">
            <a:spAutoFit/>
          </a:bodyPr>
          <a:lstStyle/>
          <a:p>
            <a:r>
              <a:rPr lang="en-ZA" sz="1400" dirty="0" smtClean="0">
                <a:solidFill>
                  <a:srgbClr val="717171"/>
                </a:solidFill>
              </a:rPr>
              <a:t>Virginity is also within the </a:t>
            </a:r>
            <a:r>
              <a:rPr lang="en-ZA" sz="1400" b="1" dirty="0" smtClean="0">
                <a:solidFill>
                  <a:srgbClr val="717171"/>
                </a:solidFill>
              </a:rPr>
              <a:t>domain of the church </a:t>
            </a:r>
            <a:r>
              <a:rPr lang="en-ZA" sz="1400" dirty="0" smtClean="0">
                <a:solidFill>
                  <a:srgbClr val="717171"/>
                </a:solidFill>
              </a:rPr>
              <a:t>– church requires a coming of age ceremony</a:t>
            </a:r>
            <a:r>
              <a:rPr lang="en-ZA" sz="1400" dirty="0">
                <a:solidFill>
                  <a:srgbClr val="717171"/>
                </a:solidFill>
              </a:rPr>
              <a:t>. The Shembe church separates women's seating based on their virginity status, leaving teen mothers lost between being a ‘girl’ and being a ‘woman’</a:t>
            </a:r>
            <a:endParaRPr lang="en-ZA" sz="1400" dirty="0" smtClean="0">
              <a:solidFill>
                <a:srgbClr val="717171"/>
              </a:solidFill>
            </a:endParaRPr>
          </a:p>
        </p:txBody>
      </p:sp>
      <p:sp>
        <p:nvSpPr>
          <p:cNvPr id="44" name="TextBox 43"/>
          <p:cNvSpPr txBox="1"/>
          <p:nvPr/>
        </p:nvSpPr>
        <p:spPr>
          <a:xfrm>
            <a:off x="4117897" y="2116894"/>
            <a:ext cx="7454509" cy="430887"/>
          </a:xfrm>
          <a:prstGeom prst="rect">
            <a:avLst/>
          </a:prstGeom>
          <a:noFill/>
        </p:spPr>
        <p:txBody>
          <a:bodyPr wrap="square" lIns="0" tIns="0" rIns="0" bIns="0" rtlCol="0">
            <a:spAutoFit/>
          </a:bodyPr>
          <a:lstStyle/>
          <a:p>
            <a:r>
              <a:rPr lang="en-ZA" sz="1400" dirty="0" smtClean="0">
                <a:solidFill>
                  <a:srgbClr val="717171"/>
                </a:solidFill>
              </a:rPr>
              <a:t>There is a push from mothers to remain as virgins as this has very </a:t>
            </a:r>
            <a:r>
              <a:rPr lang="en-ZA" sz="1400" b="1" dirty="0" smtClean="0">
                <a:solidFill>
                  <a:srgbClr val="717171"/>
                </a:solidFill>
              </a:rPr>
              <a:t>important cultural/moral family implications </a:t>
            </a:r>
          </a:p>
        </p:txBody>
      </p:sp>
      <p:sp>
        <p:nvSpPr>
          <p:cNvPr id="45" name="Rectangle 44"/>
          <p:cNvSpPr/>
          <p:nvPr/>
        </p:nvSpPr>
        <p:spPr>
          <a:xfrm>
            <a:off x="3380248" y="5069484"/>
            <a:ext cx="7476665" cy="553998"/>
          </a:xfrm>
          <a:prstGeom prst="rect">
            <a:avLst/>
          </a:prstGeom>
        </p:spPr>
        <p:txBody>
          <a:bodyPr wrap="square">
            <a:spAutoFit/>
          </a:bodyPr>
          <a:lstStyle/>
          <a:p>
            <a:r>
              <a:rPr lang="en-ZA" sz="1400" dirty="0">
                <a:solidFill>
                  <a:srgbClr val="717171"/>
                </a:solidFill>
              </a:rPr>
              <a:t>She may not take part in either of the traditional older maiden ceremonies. </a:t>
            </a:r>
            <a:endParaRPr lang="en-ZA" sz="1400" dirty="0" smtClean="0">
              <a:solidFill>
                <a:srgbClr val="717171"/>
              </a:solidFill>
            </a:endParaRPr>
          </a:p>
          <a:p>
            <a:endParaRPr lang="en-ZA" sz="1600" dirty="0">
              <a:solidFill>
                <a:srgbClr val="717171"/>
              </a:solidFill>
            </a:endParaRPr>
          </a:p>
        </p:txBody>
      </p:sp>
      <p:sp>
        <p:nvSpPr>
          <p:cNvPr id="47" name="Rectangle 26"/>
          <p:cNvSpPr>
            <a:spLocks noChangeArrowheads="1"/>
          </p:cNvSpPr>
          <p:nvPr/>
        </p:nvSpPr>
        <p:spPr bwMode="auto">
          <a:xfrm>
            <a:off x="2548931" y="4416720"/>
            <a:ext cx="643980" cy="5856"/>
          </a:xfrm>
          <a:prstGeom prst="rect">
            <a:avLst/>
          </a:prstGeom>
          <a:solidFill>
            <a:schemeClr val="bg1">
              <a:lumMod val="7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8" name="TextBox 47"/>
          <p:cNvSpPr txBox="1"/>
          <p:nvPr/>
        </p:nvSpPr>
        <p:spPr>
          <a:xfrm>
            <a:off x="6093436" y="5789316"/>
            <a:ext cx="5793398" cy="469901"/>
          </a:xfrm>
          <a:prstGeom prst="rect">
            <a:avLst/>
          </a:prstGeom>
          <a:noFill/>
        </p:spPr>
        <p:txBody>
          <a:bodyPr wrap="square" lIns="0" tIns="0" rIns="0" bIns="0" rtlCol="0">
            <a:noAutofit/>
          </a:bodyPr>
          <a:lstStyle/>
          <a:p>
            <a:r>
              <a:rPr lang="en-ZA" sz="1000" i="1" dirty="0" smtClean="0">
                <a:solidFill>
                  <a:srgbClr val="717171"/>
                </a:solidFill>
              </a:rPr>
              <a:t>Shembe: African Initiated Nazareth Baptist Church, Sabbath observers, approx. 4.5 million followers, premarital sex is forbidden. Three factions in KwaZulu-Natal, one faction in Gauteng. </a:t>
            </a:r>
          </a:p>
        </p:txBody>
      </p:sp>
      <p:sp>
        <p:nvSpPr>
          <p:cNvPr id="49" name="Rectangle 48"/>
          <p:cNvSpPr/>
          <p:nvPr/>
        </p:nvSpPr>
        <p:spPr>
          <a:xfrm>
            <a:off x="40016" y="5677677"/>
            <a:ext cx="4850576" cy="461665"/>
          </a:xfrm>
          <a:prstGeom prst="rect">
            <a:avLst/>
          </a:prstGeom>
        </p:spPr>
        <p:txBody>
          <a:bodyPr wrap="square">
            <a:spAutoFit/>
          </a:bodyPr>
          <a:lstStyle/>
          <a:p>
            <a:r>
              <a:rPr lang="en-ZA" sz="1200" b="1" i="1" dirty="0" smtClean="0">
                <a:solidFill>
                  <a:srgbClr val="E60D7F"/>
                </a:solidFill>
              </a:rPr>
              <a:t>Teen Mother displacement: </a:t>
            </a:r>
            <a:r>
              <a:rPr lang="en-ZA" sz="1200" b="1" i="1" dirty="0">
                <a:solidFill>
                  <a:srgbClr val="E60D7F"/>
                </a:solidFill>
              </a:rPr>
              <a:t>“The fact that I have a child doesn’t make me a mother (Umama). I am still a girl</a:t>
            </a:r>
            <a:r>
              <a:rPr lang="en-ZA" sz="1200" b="1" i="1" dirty="0" smtClean="0">
                <a:solidFill>
                  <a:srgbClr val="E60D7F"/>
                </a:solidFill>
              </a:rPr>
              <a:t>.” </a:t>
            </a:r>
            <a:r>
              <a:rPr lang="en-ZA" sz="1200" b="1" dirty="0" smtClean="0">
                <a:solidFill>
                  <a:srgbClr val="E60D7F"/>
                </a:solidFill>
              </a:rPr>
              <a:t>Durban</a:t>
            </a:r>
            <a:r>
              <a:rPr lang="en-ZA" sz="1200" b="1" dirty="0">
                <a:solidFill>
                  <a:srgbClr val="E60D7F"/>
                </a:solidFill>
              </a:rPr>
              <a:t>, 18-21yrs</a:t>
            </a:r>
          </a:p>
        </p:txBody>
      </p:sp>
    </p:spTree>
    <p:extLst>
      <p:ext uri="{BB962C8B-B14F-4D97-AF65-F5344CB8AC3E}">
        <p14:creationId xmlns:p14="http://schemas.microsoft.com/office/powerpoint/2010/main" val="10075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t="27008"/>
          <a:stretch/>
        </p:blipFill>
        <p:spPr>
          <a:xfrm>
            <a:off x="0" y="0"/>
            <a:ext cx="12191999" cy="6145967"/>
          </a:xfrm>
          <a:prstGeom prst="rect">
            <a:avLst/>
          </a:prstGeom>
        </p:spPr>
      </p:pic>
      <p:sp>
        <p:nvSpPr>
          <p:cNvPr id="2" name="Title 1"/>
          <p:cNvSpPr>
            <a:spLocks noGrp="1"/>
          </p:cNvSpPr>
          <p:nvPr>
            <p:ph type="title"/>
          </p:nvPr>
        </p:nvSpPr>
        <p:spPr>
          <a:xfrm>
            <a:off x="973328" y="338922"/>
            <a:ext cx="10698161" cy="404119"/>
          </a:xfrm>
        </p:spPr>
        <p:txBody>
          <a:bodyPr/>
          <a:lstStyle/>
          <a:p>
            <a:r>
              <a:rPr lang="en-ZA" sz="2400" dirty="0" smtClean="0">
                <a:solidFill>
                  <a:schemeClr val="bg1"/>
                </a:solidFill>
              </a:rPr>
              <a:t>Virginity and the symbolic discourse of purity</a:t>
            </a:r>
            <a:endParaRPr lang="en-ZA" sz="2400" dirty="0">
              <a:solidFill>
                <a:schemeClr val="bg1"/>
              </a:solidFill>
            </a:endParaRPr>
          </a:p>
        </p:txBody>
      </p:sp>
      <p:sp>
        <p:nvSpPr>
          <p:cNvPr id="5" name="Slide Number Placeholder 4"/>
          <p:cNvSpPr>
            <a:spLocks noGrp="1"/>
          </p:cNvSpPr>
          <p:nvPr>
            <p:ph type="sldNum" sz="quarter" idx="4"/>
          </p:nvPr>
        </p:nvSpPr>
        <p:spPr/>
        <p:txBody>
          <a:bodyPr/>
          <a:lstStyle/>
          <a:p>
            <a:fld id="{4034BEE3-566C-4068-A777-C3A4762E861B}" type="slidenum">
              <a:rPr lang="en-GB" smtClean="0">
                <a:solidFill>
                  <a:srgbClr val="717171"/>
                </a:solidFill>
              </a:rPr>
              <a:pPr/>
              <a:t>92</a:t>
            </a:fld>
            <a:endParaRPr lang="en-GB" dirty="0">
              <a:solidFill>
                <a:srgbClr val="717171"/>
              </a:solidFill>
            </a:endParaRPr>
          </a:p>
        </p:txBody>
      </p:sp>
      <p:sp>
        <p:nvSpPr>
          <p:cNvPr id="9" name="Subtitle 3"/>
          <p:cNvSpPr txBox="1">
            <a:spLocks/>
          </p:cNvSpPr>
          <p:nvPr/>
        </p:nvSpPr>
        <p:spPr>
          <a:xfrm>
            <a:off x="331656" y="2390275"/>
            <a:ext cx="11339833" cy="2122044"/>
          </a:xfrm>
          <a:prstGeom prst="rect">
            <a:avLst/>
          </a:prstGeom>
          <a:solidFill>
            <a:schemeClr val="bg1">
              <a:alpha val="50000"/>
            </a:schemeClr>
          </a:solidFill>
        </p:spPr>
        <p:txBody>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ZA" sz="2400" dirty="0">
                <a:solidFill>
                  <a:srgbClr val="717171"/>
                </a:solidFill>
              </a:rPr>
              <a:t>For young girls, traversing the hierarchy from young maiden to mother is a journey to </a:t>
            </a:r>
            <a:r>
              <a:rPr lang="en-ZA" sz="2400" b="1" dirty="0">
                <a:solidFill>
                  <a:srgbClr val="E60D7F"/>
                </a:solidFill>
              </a:rPr>
              <a:t>becoming </a:t>
            </a:r>
            <a:r>
              <a:rPr lang="en-ZA" sz="2400" b="1" dirty="0" smtClean="0">
                <a:solidFill>
                  <a:srgbClr val="E60D7F"/>
                </a:solidFill>
              </a:rPr>
              <a:t>impure</a:t>
            </a:r>
            <a:r>
              <a:rPr lang="en-ZA" sz="2400" dirty="0" smtClean="0">
                <a:solidFill>
                  <a:srgbClr val="717171"/>
                </a:solidFill>
              </a:rPr>
              <a:t>.</a:t>
            </a:r>
            <a:endParaRPr lang="en-ZA" sz="2400" dirty="0">
              <a:solidFill>
                <a:srgbClr val="717171"/>
              </a:solidFill>
            </a:endParaRPr>
          </a:p>
          <a:p>
            <a:r>
              <a:rPr lang="en-ZA" sz="2400" dirty="0" smtClean="0">
                <a:solidFill>
                  <a:srgbClr val="717171"/>
                </a:solidFill>
              </a:rPr>
              <a:t>The loss of  a young woman’s virtue with the loss of her virginity, gives rise to the practice of ‘cleansing’ , which in itself, has both a </a:t>
            </a:r>
            <a:r>
              <a:rPr lang="en-ZA" sz="2400" b="1" dirty="0" smtClean="0">
                <a:solidFill>
                  <a:srgbClr val="E60D7F"/>
                </a:solidFill>
              </a:rPr>
              <a:t>symbolic and tangible </a:t>
            </a:r>
            <a:r>
              <a:rPr lang="en-ZA" sz="2400" dirty="0" smtClean="0">
                <a:solidFill>
                  <a:srgbClr val="717171"/>
                </a:solidFill>
              </a:rPr>
              <a:t>element</a:t>
            </a:r>
            <a:endParaRPr lang="en-ZA" sz="2400" dirty="0">
              <a:solidFill>
                <a:srgbClr val="717171"/>
              </a:solidFill>
            </a:endParaRPr>
          </a:p>
        </p:txBody>
      </p:sp>
    </p:spTree>
    <p:extLst>
      <p:ext uri="{BB962C8B-B14F-4D97-AF65-F5344CB8AC3E}">
        <p14:creationId xmlns:p14="http://schemas.microsoft.com/office/powerpoint/2010/main" val="7122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8" y="216404"/>
            <a:ext cx="11466875" cy="404119"/>
          </a:xfrm>
        </p:spPr>
        <p:txBody>
          <a:bodyPr/>
          <a:lstStyle/>
          <a:p>
            <a:pPr>
              <a:spcBef>
                <a:spcPts val="0"/>
              </a:spcBef>
            </a:pPr>
            <a:r>
              <a:rPr lang="en-ZA" sz="2400" dirty="0"/>
              <a:t>Cultural and religious symbolism of ‘cleansing’ has manifested in </a:t>
            </a:r>
            <a:r>
              <a:rPr lang="en-ZA" sz="2400" dirty="0" smtClean="0"/>
              <a:t>sexual </a:t>
            </a:r>
            <a:r>
              <a:rPr lang="en-ZA" sz="2400" dirty="0"/>
              <a:t>health rituals as a pre-occupation with needing to be clean/ cleansed before and after sex</a:t>
            </a:r>
            <a:br>
              <a:rPr lang="en-ZA" sz="2400" dirty="0"/>
            </a:br>
            <a:endParaRPr lang="en-ZA" sz="2400" dirty="0"/>
          </a:p>
        </p:txBody>
      </p:sp>
      <p:sp>
        <p:nvSpPr>
          <p:cNvPr id="5" name="Slide Number Placeholder 4"/>
          <p:cNvSpPr>
            <a:spLocks noGrp="1"/>
          </p:cNvSpPr>
          <p:nvPr>
            <p:ph type="sldNum" sz="quarter" idx="4"/>
          </p:nvPr>
        </p:nvSpPr>
        <p:spPr/>
        <p:txBody>
          <a:bodyPr/>
          <a:lstStyle/>
          <a:p>
            <a:fld id="{4034BEE3-566C-4068-A777-C3A4762E861B}" type="slidenum">
              <a:rPr lang="en-GB" smtClean="0">
                <a:solidFill>
                  <a:srgbClr val="717171"/>
                </a:solidFill>
              </a:rPr>
              <a:pPr/>
              <a:t>93</a:t>
            </a:fld>
            <a:endParaRPr lang="en-GB" dirty="0">
              <a:solidFill>
                <a:srgbClr val="717171"/>
              </a:solidFill>
            </a:endParaRPr>
          </a:p>
        </p:txBody>
      </p:sp>
      <p:sp>
        <p:nvSpPr>
          <p:cNvPr id="6" name="Rectangle 5"/>
          <p:cNvSpPr/>
          <p:nvPr/>
        </p:nvSpPr>
        <p:spPr>
          <a:xfrm>
            <a:off x="245697" y="1437100"/>
            <a:ext cx="11466875" cy="707886"/>
          </a:xfrm>
          <a:prstGeom prst="rect">
            <a:avLst/>
          </a:prstGeom>
        </p:spPr>
        <p:txBody>
          <a:bodyPr wrap="square">
            <a:spAutoFit/>
          </a:bodyPr>
          <a:lstStyle/>
          <a:p>
            <a:r>
              <a:rPr lang="en-ZA" sz="2000" dirty="0" smtClean="0">
                <a:solidFill>
                  <a:srgbClr val="717171"/>
                </a:solidFill>
              </a:rPr>
              <a:t>Yet another tension is created in trying to bring </a:t>
            </a:r>
            <a:r>
              <a:rPr lang="en-ZA" sz="2000" dirty="0">
                <a:solidFill>
                  <a:srgbClr val="717171"/>
                </a:solidFill>
              </a:rPr>
              <a:t>a symbolically </a:t>
            </a:r>
            <a:r>
              <a:rPr lang="en-ZA" sz="2000" dirty="0" smtClean="0">
                <a:solidFill>
                  <a:srgbClr val="717171"/>
                </a:solidFill>
              </a:rPr>
              <a:t>unclean object </a:t>
            </a:r>
            <a:r>
              <a:rPr lang="en-ZA" sz="2000" dirty="0">
                <a:solidFill>
                  <a:srgbClr val="717171"/>
                </a:solidFill>
              </a:rPr>
              <a:t>into control – to get them back to that </a:t>
            </a:r>
            <a:r>
              <a:rPr lang="en-ZA" sz="2000" dirty="0" smtClean="0">
                <a:solidFill>
                  <a:srgbClr val="717171"/>
                </a:solidFill>
              </a:rPr>
              <a:t>unsullied </a:t>
            </a:r>
            <a:r>
              <a:rPr lang="en-ZA" sz="2000" dirty="0">
                <a:solidFill>
                  <a:srgbClr val="717171"/>
                </a:solidFill>
              </a:rPr>
              <a:t>versions of themselves that they used to be </a:t>
            </a:r>
            <a:endParaRPr lang="en-ZA" sz="2000" dirty="0" smtClean="0">
              <a:solidFill>
                <a:srgbClr val="717171"/>
              </a:solidFill>
            </a:endParaRPr>
          </a:p>
        </p:txBody>
      </p:sp>
      <p:graphicFrame>
        <p:nvGraphicFramePr>
          <p:cNvPr id="7" name="Diagram 6"/>
          <p:cNvGraphicFramePr/>
          <p:nvPr>
            <p:extLst/>
          </p:nvPr>
        </p:nvGraphicFramePr>
        <p:xfrm>
          <a:off x="245697" y="2360430"/>
          <a:ext cx="4432300" cy="279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760913" y="2360430"/>
            <a:ext cx="6096000" cy="3754874"/>
          </a:xfrm>
          <a:prstGeom prst="rect">
            <a:avLst/>
          </a:prstGeom>
        </p:spPr>
        <p:txBody>
          <a:bodyPr>
            <a:spAutoFit/>
          </a:bodyPr>
          <a:lstStyle/>
          <a:p>
            <a:pPr marL="285750" indent="-285750">
              <a:buFont typeface="Wingdings" panose="05000000000000000000" pitchFamily="2" charset="2"/>
              <a:buChar char="§"/>
            </a:pPr>
            <a:r>
              <a:rPr lang="en-ZA" sz="1400" dirty="0">
                <a:solidFill>
                  <a:srgbClr val="717171"/>
                </a:solidFill>
              </a:rPr>
              <a:t>Vaginal cleaning is taught by mother from the time of first menstruation, and becomes a critical part of her daily hygiene routine; even more so after her first sexual encounter </a:t>
            </a:r>
            <a:endParaRPr lang="en-ZA" sz="1400" dirty="0" smtClean="0">
              <a:solidFill>
                <a:srgbClr val="717171"/>
              </a:solidFill>
            </a:endParaRPr>
          </a:p>
          <a:p>
            <a:pPr marL="285750" indent="-285750">
              <a:buFont typeface="Wingdings" panose="05000000000000000000" pitchFamily="2" charset="2"/>
              <a:buChar char="§"/>
            </a:pPr>
            <a:endParaRPr lang="en-ZA" sz="1400" dirty="0">
              <a:solidFill>
                <a:srgbClr val="717171"/>
              </a:solidFill>
            </a:endParaRPr>
          </a:p>
          <a:p>
            <a:pPr marL="285750" indent="-285750">
              <a:buFont typeface="Wingdings" panose="05000000000000000000" pitchFamily="2" charset="2"/>
              <a:buChar char="§"/>
            </a:pPr>
            <a:r>
              <a:rPr lang="en-ZA" sz="1400" dirty="0">
                <a:solidFill>
                  <a:srgbClr val="717171"/>
                </a:solidFill>
              </a:rPr>
              <a:t>Loosing virginity/ becoming pregnant changes how community views her- she is still a girl but has spoilt herself, and has become ‘unclean’ or ‘dirty’ in the eyes of her community. This is shameful and embarrassing for her. </a:t>
            </a:r>
            <a:endParaRPr lang="en-ZA" sz="1400" dirty="0" smtClean="0">
              <a:solidFill>
                <a:srgbClr val="717171"/>
              </a:solidFill>
            </a:endParaRPr>
          </a:p>
          <a:p>
            <a:pPr marL="285750" indent="-285750">
              <a:buFont typeface="Wingdings" panose="05000000000000000000" pitchFamily="2" charset="2"/>
              <a:buChar char="§"/>
            </a:pPr>
            <a:endParaRPr lang="en-ZA" sz="1400" dirty="0">
              <a:solidFill>
                <a:srgbClr val="717171"/>
              </a:solidFill>
            </a:endParaRPr>
          </a:p>
          <a:p>
            <a:pPr marL="285750" indent="-285750">
              <a:buFont typeface="Wingdings" panose="05000000000000000000" pitchFamily="2" charset="2"/>
              <a:buChar char="§"/>
            </a:pPr>
            <a:r>
              <a:rPr lang="en-ZA" sz="1400" dirty="0">
                <a:solidFill>
                  <a:srgbClr val="717171"/>
                </a:solidFill>
              </a:rPr>
              <a:t>Need for constant vaginal cleaning, with many myths on how to clean </a:t>
            </a:r>
            <a:r>
              <a:rPr lang="en-ZA" sz="1400" dirty="0" smtClean="0">
                <a:solidFill>
                  <a:srgbClr val="717171"/>
                </a:solidFill>
              </a:rPr>
              <a:t>having </a:t>
            </a:r>
            <a:r>
              <a:rPr lang="en-ZA" sz="1400" dirty="0">
                <a:solidFill>
                  <a:srgbClr val="717171"/>
                </a:solidFill>
              </a:rPr>
              <a:t>emerged over time. </a:t>
            </a:r>
          </a:p>
          <a:p>
            <a:endParaRPr lang="en-ZA" sz="1400" dirty="0" smtClean="0">
              <a:solidFill>
                <a:srgbClr val="717171"/>
              </a:solidFill>
            </a:endParaRPr>
          </a:p>
          <a:p>
            <a:pPr algn="ctr"/>
            <a:r>
              <a:rPr lang="en-ZA" sz="1400" i="1" dirty="0">
                <a:solidFill>
                  <a:srgbClr val="E60D7F"/>
                </a:solidFill>
              </a:rPr>
              <a:t>Symbolic discourse of ‘cleanliness’ and ‘dirty’ is subconsciously manifested as needing to keep vagina clean. </a:t>
            </a:r>
          </a:p>
          <a:p>
            <a:pPr algn="ctr"/>
            <a:endParaRPr lang="en-ZA" sz="1400" i="1" dirty="0">
              <a:solidFill>
                <a:srgbClr val="E60D7F"/>
              </a:solidFill>
            </a:endParaRPr>
          </a:p>
          <a:p>
            <a:pPr algn="ctr"/>
            <a:r>
              <a:rPr lang="en-ZA" sz="1400" i="1" dirty="0">
                <a:solidFill>
                  <a:srgbClr val="E60D7F"/>
                </a:solidFill>
              </a:rPr>
              <a:t>Smell (even natural smell) and any natural discharge is feared as a physical sign of their ‘uncleanliness’ in society. </a:t>
            </a:r>
          </a:p>
        </p:txBody>
      </p:sp>
    </p:spTree>
    <p:extLst>
      <p:ext uri="{BB962C8B-B14F-4D97-AF65-F5344CB8AC3E}">
        <p14:creationId xmlns:p14="http://schemas.microsoft.com/office/powerpoint/2010/main" val="25945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60000" y="2375516"/>
            <a:ext cx="11466875" cy="1143000"/>
          </a:xfrm>
        </p:spPr>
        <p:txBody>
          <a:bodyPr/>
          <a:lstStyle/>
          <a:p>
            <a:r>
              <a:rPr lang="en-ZA" dirty="0"/>
              <a:t>Category Attitudes &amp; Behaviour </a:t>
            </a:r>
          </a:p>
        </p:txBody>
      </p:sp>
      <p:sp>
        <p:nvSpPr>
          <p:cNvPr id="4" name="Subtitle 3"/>
          <p:cNvSpPr>
            <a:spLocks noGrp="1"/>
          </p:cNvSpPr>
          <p:nvPr>
            <p:ph type="subTitle" idx="1"/>
          </p:nvPr>
        </p:nvSpPr>
        <p:spPr>
          <a:xfrm>
            <a:off x="360000" y="3518516"/>
            <a:ext cx="11466875" cy="1125748"/>
          </a:xfrm>
        </p:spPr>
        <p:txBody>
          <a:bodyPr/>
          <a:lstStyle/>
          <a:p>
            <a:endParaRPr lang="en-ZA" dirty="0"/>
          </a:p>
        </p:txBody>
      </p:sp>
    </p:spTree>
    <p:extLst>
      <p:ext uri="{BB962C8B-B14F-4D97-AF65-F5344CB8AC3E}">
        <p14:creationId xmlns:p14="http://schemas.microsoft.com/office/powerpoint/2010/main" val="166628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Product category fit with young women’s underlying needs</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95</a:t>
            </a:fld>
            <a:endParaRPr lang="en-GB" dirty="0">
              <a:solidFill>
                <a:srgbClr val="717171"/>
              </a:solidFill>
            </a:endParaRPr>
          </a:p>
        </p:txBody>
      </p:sp>
      <p:sp>
        <p:nvSpPr>
          <p:cNvPr id="4" name="Text Placeholder 3"/>
          <p:cNvSpPr>
            <a:spLocks noGrp="1"/>
          </p:cNvSpPr>
          <p:nvPr>
            <p:ph type="body" sz="quarter" idx="17"/>
          </p:nvPr>
        </p:nvSpPr>
        <p:spPr/>
        <p:txBody>
          <a:bodyPr/>
          <a:lstStyle/>
          <a:p>
            <a:r>
              <a:rPr lang="en-ZA" sz="1600" i="1" dirty="0" smtClean="0"/>
              <a:t>Mapping the polarities that drive the tensions between finding her sexual autonomy/ freedom and conforming to social codes.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7" name="Oval 6"/>
          <p:cNvSpPr/>
          <p:nvPr/>
        </p:nvSpPr>
        <p:spPr>
          <a:xfrm>
            <a:off x="3086100" y="1536700"/>
            <a:ext cx="5996505" cy="43688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cxnSp>
        <p:nvCxnSpPr>
          <p:cNvPr id="9" name="Straight Connector 8"/>
          <p:cNvCxnSpPr>
            <a:stCxn id="7" idx="0"/>
            <a:endCxn id="7" idx="4"/>
          </p:cNvCxnSpPr>
          <p:nvPr/>
        </p:nvCxnSpPr>
        <p:spPr>
          <a:xfrm>
            <a:off x="6084353" y="1536700"/>
            <a:ext cx="0" cy="436880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7" idx="7"/>
          </p:cNvCxnSpPr>
          <p:nvPr/>
        </p:nvCxnSpPr>
        <p:spPr>
          <a:xfrm flipV="1">
            <a:off x="3964268" y="2176496"/>
            <a:ext cx="4240169" cy="3089208"/>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7" idx="5"/>
          </p:cNvCxnSpPr>
          <p:nvPr/>
        </p:nvCxnSpPr>
        <p:spPr>
          <a:xfrm>
            <a:off x="3964268" y="2176496"/>
            <a:ext cx="4240169" cy="3089208"/>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43450" y="4520293"/>
            <a:ext cx="1485900" cy="246221"/>
          </a:xfrm>
          <a:prstGeom prst="rect">
            <a:avLst/>
          </a:prstGeom>
          <a:noFill/>
        </p:spPr>
        <p:txBody>
          <a:bodyPr wrap="square" lIns="0" tIns="0" rIns="0" bIns="0" rtlCol="0">
            <a:spAutoFit/>
          </a:bodyPr>
          <a:lstStyle/>
          <a:p>
            <a:pPr algn="ctr"/>
            <a:r>
              <a:rPr lang="en-ZA" sz="1600" b="1" dirty="0" smtClean="0">
                <a:solidFill>
                  <a:srgbClr val="EF5205">
                    <a:lumMod val="75000"/>
                  </a:srgbClr>
                </a:solidFill>
              </a:rPr>
              <a:t>Conforming</a:t>
            </a:r>
          </a:p>
        </p:txBody>
      </p:sp>
      <p:sp>
        <p:nvSpPr>
          <p:cNvPr id="30" name="TextBox 29"/>
          <p:cNvSpPr txBox="1"/>
          <p:nvPr/>
        </p:nvSpPr>
        <p:spPr>
          <a:xfrm>
            <a:off x="5958440" y="4535976"/>
            <a:ext cx="1485900" cy="246221"/>
          </a:xfrm>
          <a:prstGeom prst="rect">
            <a:avLst/>
          </a:prstGeom>
          <a:noFill/>
        </p:spPr>
        <p:txBody>
          <a:bodyPr wrap="square" lIns="0" tIns="0" rIns="0" bIns="0" rtlCol="0">
            <a:spAutoFit/>
          </a:bodyPr>
          <a:lstStyle/>
          <a:p>
            <a:pPr algn="ctr"/>
            <a:r>
              <a:rPr lang="en-ZA" sz="1600" b="1" dirty="0" smtClean="0">
                <a:solidFill>
                  <a:srgbClr val="4655A5"/>
                </a:solidFill>
              </a:rPr>
              <a:t>Careful</a:t>
            </a:r>
          </a:p>
        </p:txBody>
      </p:sp>
      <p:sp>
        <p:nvSpPr>
          <p:cNvPr id="31" name="TextBox 30"/>
          <p:cNvSpPr txBox="1"/>
          <p:nvPr/>
        </p:nvSpPr>
        <p:spPr>
          <a:xfrm>
            <a:off x="6320355" y="3660580"/>
            <a:ext cx="1485900" cy="246221"/>
          </a:xfrm>
          <a:prstGeom prst="rect">
            <a:avLst/>
          </a:prstGeom>
          <a:noFill/>
        </p:spPr>
        <p:txBody>
          <a:bodyPr wrap="square" lIns="0" tIns="0" rIns="0" bIns="0" rtlCol="0">
            <a:spAutoFit/>
          </a:bodyPr>
          <a:lstStyle/>
          <a:p>
            <a:pPr algn="ctr"/>
            <a:r>
              <a:rPr lang="en-ZA" sz="1600" b="1" dirty="0" smtClean="0">
                <a:solidFill>
                  <a:srgbClr val="7A2280"/>
                </a:solidFill>
              </a:rPr>
              <a:t>Modern </a:t>
            </a:r>
          </a:p>
        </p:txBody>
      </p:sp>
      <p:sp>
        <p:nvSpPr>
          <p:cNvPr id="32" name="TextBox 31"/>
          <p:cNvSpPr txBox="1"/>
          <p:nvPr/>
        </p:nvSpPr>
        <p:spPr>
          <a:xfrm>
            <a:off x="5911850" y="2696287"/>
            <a:ext cx="1485900" cy="246221"/>
          </a:xfrm>
          <a:prstGeom prst="rect">
            <a:avLst/>
          </a:prstGeom>
          <a:noFill/>
        </p:spPr>
        <p:txBody>
          <a:bodyPr wrap="square" lIns="0" tIns="0" rIns="0" bIns="0" rtlCol="0">
            <a:spAutoFit/>
          </a:bodyPr>
          <a:lstStyle/>
          <a:p>
            <a:pPr algn="ctr"/>
            <a:r>
              <a:rPr lang="en-ZA" sz="1600" b="1" dirty="0" smtClean="0">
                <a:solidFill>
                  <a:srgbClr val="C00000"/>
                </a:solidFill>
              </a:rPr>
              <a:t>Risky</a:t>
            </a:r>
          </a:p>
        </p:txBody>
      </p:sp>
      <p:sp>
        <p:nvSpPr>
          <p:cNvPr id="33" name="TextBox 32"/>
          <p:cNvSpPr txBox="1"/>
          <p:nvPr/>
        </p:nvSpPr>
        <p:spPr>
          <a:xfrm>
            <a:off x="4711700" y="2696288"/>
            <a:ext cx="1485900" cy="246221"/>
          </a:xfrm>
          <a:prstGeom prst="rect">
            <a:avLst/>
          </a:prstGeom>
          <a:noFill/>
        </p:spPr>
        <p:txBody>
          <a:bodyPr wrap="square" lIns="0" tIns="0" rIns="0" bIns="0" rtlCol="0">
            <a:spAutoFit/>
          </a:bodyPr>
          <a:lstStyle/>
          <a:p>
            <a:pPr algn="ctr"/>
            <a:r>
              <a:rPr lang="en-ZA" sz="1600" b="1" dirty="0" smtClean="0">
                <a:solidFill>
                  <a:srgbClr val="F7911E"/>
                </a:solidFill>
              </a:rPr>
              <a:t>Care-free</a:t>
            </a:r>
          </a:p>
        </p:txBody>
      </p:sp>
      <p:sp>
        <p:nvSpPr>
          <p:cNvPr id="34" name="TextBox 33"/>
          <p:cNvSpPr txBox="1"/>
          <p:nvPr/>
        </p:nvSpPr>
        <p:spPr>
          <a:xfrm>
            <a:off x="4383640" y="3661489"/>
            <a:ext cx="1485900" cy="246221"/>
          </a:xfrm>
          <a:prstGeom prst="rect">
            <a:avLst/>
          </a:prstGeom>
          <a:noFill/>
        </p:spPr>
        <p:txBody>
          <a:bodyPr wrap="square" lIns="0" tIns="0" rIns="0" bIns="0" rtlCol="0">
            <a:spAutoFit/>
          </a:bodyPr>
          <a:lstStyle/>
          <a:p>
            <a:pPr algn="ctr"/>
            <a:r>
              <a:rPr lang="en-ZA" sz="1600" b="1" dirty="0" smtClean="0">
                <a:solidFill>
                  <a:srgbClr val="EF5205"/>
                </a:solidFill>
              </a:rPr>
              <a:t>Traditional</a:t>
            </a:r>
          </a:p>
        </p:txBody>
      </p:sp>
      <p:sp>
        <p:nvSpPr>
          <p:cNvPr id="37" name="Curved Up Arrow 36"/>
          <p:cNvSpPr/>
          <p:nvPr/>
        </p:nvSpPr>
        <p:spPr>
          <a:xfrm rot="12519953">
            <a:off x="5408082" y="1771695"/>
            <a:ext cx="2841430" cy="1287158"/>
          </a:xfrm>
          <a:prstGeom prst="curved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717171"/>
              </a:solidFill>
            </a:endParaRPr>
          </a:p>
        </p:txBody>
      </p:sp>
      <p:sp>
        <p:nvSpPr>
          <p:cNvPr id="36" name="Oval 35"/>
          <p:cNvSpPr/>
          <p:nvPr/>
        </p:nvSpPr>
        <p:spPr>
          <a:xfrm>
            <a:off x="7437955" y="1928075"/>
            <a:ext cx="1710826" cy="61190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Sexual Stimulants</a:t>
            </a:r>
          </a:p>
        </p:txBody>
      </p:sp>
      <p:sp>
        <p:nvSpPr>
          <p:cNvPr id="38" name="Oval 37"/>
          <p:cNvSpPr/>
          <p:nvPr/>
        </p:nvSpPr>
        <p:spPr>
          <a:xfrm>
            <a:off x="7602484" y="2539984"/>
            <a:ext cx="1710826" cy="61190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Beauty, Hair &amp; Body Care</a:t>
            </a:r>
          </a:p>
        </p:txBody>
      </p:sp>
      <p:sp>
        <p:nvSpPr>
          <p:cNvPr id="39" name="Oval 38"/>
          <p:cNvSpPr/>
          <p:nvPr/>
        </p:nvSpPr>
        <p:spPr>
          <a:xfrm rot="2124640">
            <a:off x="5475912" y="3451286"/>
            <a:ext cx="1285368" cy="541911"/>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Menstrual Care</a:t>
            </a:r>
          </a:p>
        </p:txBody>
      </p:sp>
      <p:sp>
        <p:nvSpPr>
          <p:cNvPr id="40" name="Curved Up Arrow 39"/>
          <p:cNvSpPr/>
          <p:nvPr/>
        </p:nvSpPr>
        <p:spPr>
          <a:xfrm rot="12519953" flipV="1">
            <a:off x="3551334" y="4267978"/>
            <a:ext cx="2841430" cy="1224332"/>
          </a:xfrm>
          <a:prstGeom prst="curved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717171"/>
              </a:solidFill>
            </a:endParaRPr>
          </a:p>
        </p:txBody>
      </p:sp>
      <p:sp>
        <p:nvSpPr>
          <p:cNvPr id="35" name="Oval 34"/>
          <p:cNvSpPr/>
          <p:nvPr/>
        </p:nvSpPr>
        <p:spPr>
          <a:xfrm>
            <a:off x="2590631" y="4975453"/>
            <a:ext cx="1881909" cy="55628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Contraception</a:t>
            </a:r>
          </a:p>
        </p:txBody>
      </p:sp>
      <p:sp>
        <p:nvSpPr>
          <p:cNvPr id="41" name="Oval 40"/>
          <p:cNvSpPr/>
          <p:nvPr/>
        </p:nvSpPr>
        <p:spPr>
          <a:xfrm>
            <a:off x="2397320" y="4298578"/>
            <a:ext cx="1881909" cy="55628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200" b="1" dirty="0" smtClean="0">
                <a:solidFill>
                  <a:srgbClr val="FFFFFF"/>
                </a:solidFill>
              </a:rPr>
              <a:t>Intimate Cleaning</a:t>
            </a:r>
          </a:p>
        </p:txBody>
      </p:sp>
      <p:sp>
        <p:nvSpPr>
          <p:cNvPr id="42" name="TextBox 41"/>
          <p:cNvSpPr txBox="1"/>
          <p:nvPr/>
        </p:nvSpPr>
        <p:spPr>
          <a:xfrm>
            <a:off x="393700" y="1673890"/>
            <a:ext cx="2641600" cy="3231654"/>
          </a:xfrm>
          <a:prstGeom prst="rect">
            <a:avLst/>
          </a:prstGeom>
          <a:noFill/>
        </p:spPr>
        <p:txBody>
          <a:bodyPr wrap="square" lIns="0" tIns="0" rIns="0" bIns="0" rtlCol="0">
            <a:spAutoFit/>
          </a:bodyPr>
          <a:lstStyle/>
          <a:p>
            <a:r>
              <a:rPr lang="en-ZA" sz="1400" b="1" dirty="0" smtClean="0">
                <a:solidFill>
                  <a:srgbClr val="E5007E"/>
                </a:solidFill>
              </a:rPr>
              <a:t>Suppressed sexual freedom, with a need to please her partner/ social expectations. </a:t>
            </a:r>
          </a:p>
          <a:p>
            <a:r>
              <a:rPr lang="en-ZA" sz="1400" b="1" dirty="0" smtClean="0">
                <a:solidFill>
                  <a:srgbClr val="717171"/>
                </a:solidFill>
              </a:rPr>
              <a:t>NEEDS MET: </a:t>
            </a:r>
          </a:p>
          <a:p>
            <a:pPr marL="285750" indent="-285750">
              <a:buFont typeface="Wingdings" panose="05000000000000000000" pitchFamily="2" charset="2"/>
              <a:buChar char="§"/>
            </a:pPr>
            <a:r>
              <a:rPr lang="en-ZA" sz="1400" dirty="0" smtClean="0">
                <a:solidFill>
                  <a:srgbClr val="717171"/>
                </a:solidFill>
              </a:rPr>
              <a:t>Very few of her own needs are met, she feels gratified in serving as ‘Good’ or ‘Dutiful’</a:t>
            </a:r>
            <a:endParaRPr lang="en-ZA" sz="1400" dirty="0">
              <a:solidFill>
                <a:srgbClr val="717171"/>
              </a:solidFill>
            </a:endParaRPr>
          </a:p>
          <a:p>
            <a:r>
              <a:rPr lang="en-ZA" sz="1400" b="1" dirty="0" smtClean="0">
                <a:solidFill>
                  <a:srgbClr val="717171"/>
                </a:solidFill>
              </a:rPr>
              <a:t>NEEDS UNMET:</a:t>
            </a:r>
          </a:p>
          <a:p>
            <a:pPr marL="285750" indent="-285750">
              <a:buFont typeface="Wingdings" panose="05000000000000000000" pitchFamily="2" charset="2"/>
              <a:buChar char="§"/>
            </a:pPr>
            <a:r>
              <a:rPr lang="en-ZA" sz="1400" dirty="0" smtClean="0">
                <a:solidFill>
                  <a:srgbClr val="717171"/>
                </a:solidFill>
              </a:rPr>
              <a:t>Sexual health privacy and sensitivity</a:t>
            </a:r>
          </a:p>
          <a:p>
            <a:pPr marL="285750" indent="-285750">
              <a:buFont typeface="Wingdings" panose="05000000000000000000" pitchFamily="2" charset="2"/>
              <a:buChar char="§"/>
            </a:pPr>
            <a:r>
              <a:rPr lang="en-ZA" sz="1400" dirty="0" smtClean="0">
                <a:solidFill>
                  <a:srgbClr val="717171"/>
                </a:solidFill>
              </a:rPr>
              <a:t>Her own sexual gratification without risking her place in society</a:t>
            </a:r>
          </a:p>
          <a:p>
            <a:pPr marL="285750" indent="-285750">
              <a:buFont typeface="Wingdings" panose="05000000000000000000" pitchFamily="2" charset="2"/>
              <a:buChar char="§"/>
            </a:pPr>
            <a:endParaRPr lang="en-ZA" sz="1400" dirty="0" smtClean="0">
              <a:solidFill>
                <a:srgbClr val="717171"/>
              </a:solidFill>
            </a:endParaRPr>
          </a:p>
          <a:p>
            <a:pPr marL="285750" indent="-285750">
              <a:buFont typeface="Wingdings" panose="05000000000000000000" pitchFamily="2" charset="2"/>
              <a:buChar char="§"/>
            </a:pPr>
            <a:endParaRPr lang="en-ZA" sz="1400" dirty="0" smtClean="0">
              <a:solidFill>
                <a:srgbClr val="717171"/>
              </a:solidFill>
            </a:endParaRPr>
          </a:p>
        </p:txBody>
      </p:sp>
      <p:sp>
        <p:nvSpPr>
          <p:cNvPr id="44" name="TextBox 43"/>
          <p:cNvSpPr txBox="1"/>
          <p:nvPr/>
        </p:nvSpPr>
        <p:spPr>
          <a:xfrm>
            <a:off x="9336605" y="1854200"/>
            <a:ext cx="2641600" cy="3077766"/>
          </a:xfrm>
          <a:prstGeom prst="rect">
            <a:avLst/>
          </a:prstGeom>
          <a:noFill/>
        </p:spPr>
        <p:txBody>
          <a:bodyPr wrap="square" lIns="0" tIns="0" rIns="0" bIns="0" rtlCol="0">
            <a:spAutoFit/>
          </a:bodyPr>
          <a:lstStyle/>
          <a:p>
            <a:r>
              <a:rPr lang="en-ZA" sz="1400" b="1" dirty="0" smtClean="0">
                <a:solidFill>
                  <a:srgbClr val="E5007E">
                    <a:lumMod val="50000"/>
                  </a:srgbClr>
                </a:solidFill>
              </a:rPr>
              <a:t>Geared towards her image and sexual freedom, but still needs to keep her partner interested. </a:t>
            </a:r>
          </a:p>
          <a:p>
            <a:r>
              <a:rPr lang="en-ZA" sz="1400" b="1" dirty="0" smtClean="0">
                <a:solidFill>
                  <a:srgbClr val="717171"/>
                </a:solidFill>
              </a:rPr>
              <a:t>NEEDS MET: </a:t>
            </a:r>
          </a:p>
          <a:p>
            <a:pPr marL="285750" indent="-285750">
              <a:buFont typeface="Wingdings" panose="05000000000000000000" pitchFamily="2" charset="2"/>
              <a:buChar char="§"/>
            </a:pPr>
            <a:r>
              <a:rPr lang="en-ZA" sz="1400" dirty="0" smtClean="0">
                <a:solidFill>
                  <a:srgbClr val="717171"/>
                </a:solidFill>
              </a:rPr>
              <a:t>She can look and be what she wants to be</a:t>
            </a:r>
          </a:p>
          <a:p>
            <a:pPr marL="742950" lvl="1" indent="-285750">
              <a:buFont typeface="Wingdings" panose="05000000000000000000" pitchFamily="2" charset="2"/>
              <a:buChar char="§"/>
            </a:pPr>
            <a:r>
              <a:rPr lang="en-ZA" sz="1200" dirty="0">
                <a:solidFill>
                  <a:srgbClr val="717171"/>
                </a:solidFill>
              </a:rPr>
              <a:t>Variety of personal care </a:t>
            </a:r>
            <a:r>
              <a:rPr lang="en-ZA" sz="1200" dirty="0" smtClean="0">
                <a:solidFill>
                  <a:srgbClr val="717171"/>
                </a:solidFill>
              </a:rPr>
              <a:t>products</a:t>
            </a:r>
            <a:endParaRPr lang="en-ZA" sz="1200" dirty="0">
              <a:solidFill>
                <a:srgbClr val="717171"/>
              </a:solidFill>
            </a:endParaRPr>
          </a:p>
          <a:p>
            <a:r>
              <a:rPr lang="en-ZA" sz="1400" b="1" dirty="0" smtClean="0">
                <a:solidFill>
                  <a:srgbClr val="717171"/>
                </a:solidFill>
              </a:rPr>
              <a:t>NEEDS UNMET: </a:t>
            </a:r>
          </a:p>
          <a:p>
            <a:pPr marL="285750" indent="-285750">
              <a:buFont typeface="Wingdings" panose="05000000000000000000" pitchFamily="2" charset="2"/>
              <a:buChar char="§"/>
            </a:pPr>
            <a:r>
              <a:rPr lang="en-ZA" sz="1400" dirty="0" smtClean="0">
                <a:solidFill>
                  <a:srgbClr val="717171"/>
                </a:solidFill>
              </a:rPr>
              <a:t>Freedom without putting herself at risk</a:t>
            </a:r>
          </a:p>
          <a:p>
            <a:pPr marL="742950" lvl="1" indent="-285750">
              <a:buFont typeface="Wingdings" panose="05000000000000000000" pitchFamily="2" charset="2"/>
              <a:buChar char="§"/>
            </a:pPr>
            <a:r>
              <a:rPr lang="en-ZA" sz="1200" dirty="0" smtClean="0">
                <a:solidFill>
                  <a:srgbClr val="717171"/>
                </a:solidFill>
              </a:rPr>
              <a:t>Multi-purpose contraceptive </a:t>
            </a:r>
          </a:p>
          <a:p>
            <a:pPr marL="742950" lvl="1" indent="-285750">
              <a:buFont typeface="Wingdings" panose="05000000000000000000" pitchFamily="2" charset="2"/>
              <a:buChar char="§"/>
            </a:pPr>
            <a:r>
              <a:rPr lang="en-ZA" sz="1200" dirty="0" smtClean="0">
                <a:solidFill>
                  <a:srgbClr val="717171"/>
                </a:solidFill>
              </a:rPr>
              <a:t>Spermicide</a:t>
            </a:r>
          </a:p>
          <a:p>
            <a:pPr marL="285750" indent="-285750">
              <a:buFont typeface="Wingdings" panose="05000000000000000000" pitchFamily="2" charset="2"/>
              <a:buChar char="§"/>
            </a:pPr>
            <a:r>
              <a:rPr lang="en-ZA" sz="1400" dirty="0" smtClean="0">
                <a:solidFill>
                  <a:srgbClr val="717171"/>
                </a:solidFill>
              </a:rPr>
              <a:t>Her own sexual stimulation</a:t>
            </a:r>
          </a:p>
          <a:p>
            <a:pPr marL="742950" lvl="1" indent="-285750">
              <a:buFont typeface="Wingdings" panose="05000000000000000000" pitchFamily="2" charset="2"/>
              <a:buChar char="§"/>
            </a:pPr>
            <a:r>
              <a:rPr lang="en-ZA" sz="1200" dirty="0" smtClean="0">
                <a:solidFill>
                  <a:srgbClr val="717171"/>
                </a:solidFill>
              </a:rPr>
              <a:t>Little access to products</a:t>
            </a:r>
            <a:endParaRPr lang="en-ZA" sz="1200" dirty="0">
              <a:solidFill>
                <a:srgbClr val="717171"/>
              </a:solidFill>
            </a:endParaRPr>
          </a:p>
        </p:txBody>
      </p:sp>
    </p:spTree>
    <p:extLst>
      <p:ext uri="{BB962C8B-B14F-4D97-AF65-F5344CB8AC3E}">
        <p14:creationId xmlns:p14="http://schemas.microsoft.com/office/powerpoint/2010/main" val="318061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The most important underlying need to be gratified, the pre-cursor to product development</a:t>
            </a: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96</a:t>
            </a:fld>
            <a:endParaRPr lang="en-GB" dirty="0">
              <a:solidFill>
                <a:srgbClr val="717171"/>
              </a:solidFill>
            </a:endParaRPr>
          </a:p>
        </p:txBody>
      </p:sp>
      <p:sp>
        <p:nvSpPr>
          <p:cNvPr id="4" name="Text Placeholder 3"/>
          <p:cNvSpPr>
            <a:spLocks noGrp="1"/>
          </p:cNvSpPr>
          <p:nvPr>
            <p:ph type="body" sz="quarter" idx="17"/>
          </p:nvPr>
        </p:nvSpPr>
        <p:spPr>
          <a:xfrm>
            <a:off x="357188" y="1176335"/>
            <a:ext cx="11477331" cy="396875"/>
          </a:xfrm>
        </p:spPr>
        <p:txBody>
          <a:bodyPr/>
          <a:lstStyle/>
          <a:p>
            <a:r>
              <a:rPr lang="en-ZA" sz="1600" i="1" dirty="0" smtClean="0"/>
              <a:t>These need gratifications can form the basis of product innovation, marketing strategy and resonant messaging. </a:t>
            </a:r>
            <a:endParaRPr lang="en-ZA" sz="1600" i="1" dirty="0"/>
          </a:p>
        </p:txBody>
      </p:sp>
      <p:sp>
        <p:nvSpPr>
          <p:cNvPr id="5" name="Text Placeholder 4"/>
          <p:cNvSpPr>
            <a:spLocks noGrp="1"/>
          </p:cNvSpPr>
          <p:nvPr>
            <p:ph type="body" sz="quarter" idx="18"/>
          </p:nvPr>
        </p:nvSpPr>
        <p:spPr/>
        <p:txBody>
          <a:bodyPr/>
          <a:lstStyle/>
          <a:p>
            <a:endParaRPr lang="en-ZA" dirty="0"/>
          </a:p>
        </p:txBody>
      </p:sp>
      <p:sp>
        <p:nvSpPr>
          <p:cNvPr id="7" name="Oval 6"/>
          <p:cNvSpPr/>
          <p:nvPr/>
        </p:nvSpPr>
        <p:spPr>
          <a:xfrm>
            <a:off x="3086100" y="1536700"/>
            <a:ext cx="5996505" cy="43688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FFFFFF"/>
              </a:solidFill>
            </a:endParaRPr>
          </a:p>
        </p:txBody>
      </p:sp>
      <p:cxnSp>
        <p:nvCxnSpPr>
          <p:cNvPr id="9" name="Straight Connector 8"/>
          <p:cNvCxnSpPr>
            <a:stCxn id="7" idx="0"/>
            <a:endCxn id="7" idx="4"/>
          </p:cNvCxnSpPr>
          <p:nvPr/>
        </p:nvCxnSpPr>
        <p:spPr>
          <a:xfrm>
            <a:off x="6084353" y="1536700"/>
            <a:ext cx="0" cy="436880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7" idx="7"/>
          </p:cNvCxnSpPr>
          <p:nvPr/>
        </p:nvCxnSpPr>
        <p:spPr>
          <a:xfrm flipV="1">
            <a:off x="3964268" y="2176496"/>
            <a:ext cx="4240169" cy="3089208"/>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7" idx="5"/>
          </p:cNvCxnSpPr>
          <p:nvPr/>
        </p:nvCxnSpPr>
        <p:spPr>
          <a:xfrm>
            <a:off x="3964268" y="2176496"/>
            <a:ext cx="4240169" cy="3089208"/>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43450" y="4520293"/>
            <a:ext cx="1485900" cy="246221"/>
          </a:xfrm>
          <a:prstGeom prst="rect">
            <a:avLst/>
          </a:prstGeom>
          <a:noFill/>
        </p:spPr>
        <p:txBody>
          <a:bodyPr wrap="square" lIns="0" tIns="0" rIns="0" bIns="0" rtlCol="0">
            <a:spAutoFit/>
          </a:bodyPr>
          <a:lstStyle/>
          <a:p>
            <a:pPr algn="ctr"/>
            <a:r>
              <a:rPr lang="en-ZA" sz="1600" b="1" dirty="0" smtClean="0">
                <a:solidFill>
                  <a:srgbClr val="EF5205">
                    <a:lumMod val="75000"/>
                  </a:srgbClr>
                </a:solidFill>
              </a:rPr>
              <a:t>Conforming</a:t>
            </a:r>
          </a:p>
        </p:txBody>
      </p:sp>
      <p:sp>
        <p:nvSpPr>
          <p:cNvPr id="30" name="TextBox 29"/>
          <p:cNvSpPr txBox="1"/>
          <p:nvPr/>
        </p:nvSpPr>
        <p:spPr>
          <a:xfrm>
            <a:off x="5958440" y="4535976"/>
            <a:ext cx="1485900" cy="246221"/>
          </a:xfrm>
          <a:prstGeom prst="rect">
            <a:avLst/>
          </a:prstGeom>
          <a:noFill/>
        </p:spPr>
        <p:txBody>
          <a:bodyPr wrap="square" lIns="0" tIns="0" rIns="0" bIns="0" rtlCol="0">
            <a:spAutoFit/>
          </a:bodyPr>
          <a:lstStyle/>
          <a:p>
            <a:pPr algn="ctr"/>
            <a:r>
              <a:rPr lang="en-ZA" sz="1600" b="1" dirty="0" smtClean="0">
                <a:solidFill>
                  <a:srgbClr val="4655A5"/>
                </a:solidFill>
              </a:rPr>
              <a:t>Careful</a:t>
            </a:r>
          </a:p>
        </p:txBody>
      </p:sp>
      <p:sp>
        <p:nvSpPr>
          <p:cNvPr id="31" name="TextBox 30"/>
          <p:cNvSpPr txBox="1"/>
          <p:nvPr/>
        </p:nvSpPr>
        <p:spPr>
          <a:xfrm>
            <a:off x="6320355" y="3660580"/>
            <a:ext cx="1485900" cy="246221"/>
          </a:xfrm>
          <a:prstGeom prst="rect">
            <a:avLst/>
          </a:prstGeom>
          <a:noFill/>
        </p:spPr>
        <p:txBody>
          <a:bodyPr wrap="square" lIns="0" tIns="0" rIns="0" bIns="0" rtlCol="0">
            <a:spAutoFit/>
          </a:bodyPr>
          <a:lstStyle/>
          <a:p>
            <a:pPr algn="ctr"/>
            <a:r>
              <a:rPr lang="en-ZA" sz="1600" b="1" dirty="0" smtClean="0">
                <a:solidFill>
                  <a:srgbClr val="7A2280"/>
                </a:solidFill>
              </a:rPr>
              <a:t>Modern </a:t>
            </a:r>
          </a:p>
        </p:txBody>
      </p:sp>
      <p:sp>
        <p:nvSpPr>
          <p:cNvPr id="32" name="TextBox 31"/>
          <p:cNvSpPr txBox="1"/>
          <p:nvPr/>
        </p:nvSpPr>
        <p:spPr>
          <a:xfrm>
            <a:off x="5911850" y="2696287"/>
            <a:ext cx="1485900" cy="246221"/>
          </a:xfrm>
          <a:prstGeom prst="rect">
            <a:avLst/>
          </a:prstGeom>
          <a:noFill/>
        </p:spPr>
        <p:txBody>
          <a:bodyPr wrap="square" lIns="0" tIns="0" rIns="0" bIns="0" rtlCol="0">
            <a:spAutoFit/>
          </a:bodyPr>
          <a:lstStyle/>
          <a:p>
            <a:pPr algn="ctr"/>
            <a:r>
              <a:rPr lang="en-ZA" sz="1600" b="1" dirty="0" smtClean="0">
                <a:solidFill>
                  <a:srgbClr val="C00000"/>
                </a:solidFill>
              </a:rPr>
              <a:t>Risky</a:t>
            </a:r>
          </a:p>
        </p:txBody>
      </p:sp>
      <p:sp>
        <p:nvSpPr>
          <p:cNvPr id="33" name="TextBox 32"/>
          <p:cNvSpPr txBox="1"/>
          <p:nvPr/>
        </p:nvSpPr>
        <p:spPr>
          <a:xfrm>
            <a:off x="4711700" y="2696288"/>
            <a:ext cx="1485900" cy="246221"/>
          </a:xfrm>
          <a:prstGeom prst="rect">
            <a:avLst/>
          </a:prstGeom>
          <a:noFill/>
        </p:spPr>
        <p:txBody>
          <a:bodyPr wrap="square" lIns="0" tIns="0" rIns="0" bIns="0" rtlCol="0">
            <a:spAutoFit/>
          </a:bodyPr>
          <a:lstStyle/>
          <a:p>
            <a:pPr algn="ctr"/>
            <a:r>
              <a:rPr lang="en-ZA" sz="1600" b="1" dirty="0" smtClean="0">
                <a:solidFill>
                  <a:srgbClr val="F7911E"/>
                </a:solidFill>
              </a:rPr>
              <a:t>Care-free</a:t>
            </a:r>
          </a:p>
        </p:txBody>
      </p:sp>
      <p:sp>
        <p:nvSpPr>
          <p:cNvPr id="34" name="TextBox 33"/>
          <p:cNvSpPr txBox="1"/>
          <p:nvPr/>
        </p:nvSpPr>
        <p:spPr>
          <a:xfrm>
            <a:off x="4472540" y="3661489"/>
            <a:ext cx="1485900" cy="246221"/>
          </a:xfrm>
          <a:prstGeom prst="rect">
            <a:avLst/>
          </a:prstGeom>
          <a:noFill/>
        </p:spPr>
        <p:txBody>
          <a:bodyPr wrap="square" lIns="0" tIns="0" rIns="0" bIns="0" rtlCol="0">
            <a:spAutoFit/>
          </a:bodyPr>
          <a:lstStyle/>
          <a:p>
            <a:pPr algn="ctr"/>
            <a:r>
              <a:rPr lang="en-ZA" sz="1600" b="1" dirty="0" smtClean="0">
                <a:solidFill>
                  <a:srgbClr val="EF5205"/>
                </a:solidFill>
              </a:rPr>
              <a:t>Traditional</a:t>
            </a:r>
          </a:p>
        </p:txBody>
      </p:sp>
      <p:sp>
        <p:nvSpPr>
          <p:cNvPr id="37" name="Curved Up Arrow 36"/>
          <p:cNvSpPr/>
          <p:nvPr/>
        </p:nvSpPr>
        <p:spPr>
          <a:xfrm rot="12519953">
            <a:off x="5408082" y="1771695"/>
            <a:ext cx="2841430" cy="1287158"/>
          </a:xfrm>
          <a:prstGeom prst="curved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717171"/>
              </a:solidFill>
            </a:endParaRPr>
          </a:p>
        </p:txBody>
      </p:sp>
      <p:sp>
        <p:nvSpPr>
          <p:cNvPr id="40" name="Curved Up Arrow 39"/>
          <p:cNvSpPr/>
          <p:nvPr/>
        </p:nvSpPr>
        <p:spPr>
          <a:xfrm rot="12519953" flipV="1">
            <a:off x="3551334" y="4267978"/>
            <a:ext cx="2841430" cy="1224332"/>
          </a:xfrm>
          <a:prstGeom prst="curved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smtClean="0">
              <a:solidFill>
                <a:srgbClr val="717171"/>
              </a:solidFill>
            </a:endParaRPr>
          </a:p>
        </p:txBody>
      </p:sp>
      <p:grpSp>
        <p:nvGrpSpPr>
          <p:cNvPr id="25" name="Group 24"/>
          <p:cNvGrpSpPr/>
          <p:nvPr/>
        </p:nvGrpSpPr>
        <p:grpSpPr>
          <a:xfrm>
            <a:off x="-112713" y="4073810"/>
            <a:ext cx="4076981" cy="1612667"/>
            <a:chOff x="-180196" y="469053"/>
            <a:chExt cx="8742821" cy="959914"/>
          </a:xfrm>
        </p:grpSpPr>
        <p:sp>
          <p:nvSpPr>
            <p:cNvPr id="26" name="Rectangle 25"/>
            <p:cNvSpPr/>
            <p:nvPr/>
          </p:nvSpPr>
          <p:spPr>
            <a:xfrm>
              <a:off x="651045" y="469053"/>
              <a:ext cx="7911580" cy="938106"/>
            </a:xfrm>
            <a:prstGeom prst="rect">
              <a:avLst/>
            </a:prstGeom>
            <a:solidFill>
              <a:schemeClr val="bg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p:cNvSpPr/>
            <p:nvPr/>
          </p:nvSpPr>
          <p:spPr>
            <a:xfrm>
              <a:off x="-180196" y="490861"/>
              <a:ext cx="8377416" cy="9381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4622" tIns="40640" rIns="40640" bIns="40640" numCol="1" spcCol="1270" anchor="ctr" anchorCtr="0">
              <a:noAutofit/>
            </a:bodyPr>
            <a:lstStyle/>
            <a:p>
              <a:pPr defTabSz="711200">
                <a:lnSpc>
                  <a:spcPct val="90000"/>
                </a:lnSpc>
                <a:spcBef>
                  <a:spcPct val="0"/>
                </a:spcBef>
                <a:spcAft>
                  <a:spcPct val="35000"/>
                </a:spcAft>
              </a:pPr>
              <a:r>
                <a:rPr lang="en-ZA" sz="1600" b="1" dirty="0" smtClean="0">
                  <a:solidFill>
                    <a:srgbClr val="FFFFFF"/>
                  </a:solidFill>
                </a:rPr>
                <a:t>MAKE HER SELF-CARE RITUALS ABOUT HER</a:t>
              </a:r>
            </a:p>
            <a:p>
              <a:pPr defTabSz="711200">
                <a:lnSpc>
                  <a:spcPct val="90000"/>
                </a:lnSpc>
                <a:spcBef>
                  <a:spcPct val="0"/>
                </a:spcBef>
                <a:spcAft>
                  <a:spcPct val="35000"/>
                </a:spcAft>
              </a:pPr>
              <a:r>
                <a:rPr lang="en-ZA" sz="1400" dirty="0" smtClean="0">
                  <a:solidFill>
                    <a:srgbClr val="FFFFFF"/>
                  </a:solidFill>
                </a:rPr>
                <a:t>Cleanliness and smelling fresh is about being presentable and agreeable to those around her.  </a:t>
              </a:r>
              <a:endParaRPr lang="en-ZA" sz="1400" dirty="0">
                <a:solidFill>
                  <a:srgbClr val="FFFFFF"/>
                </a:solidFill>
              </a:endParaRPr>
            </a:p>
          </p:txBody>
        </p:sp>
      </p:grpSp>
      <p:grpSp>
        <p:nvGrpSpPr>
          <p:cNvPr id="28" name="Group 27"/>
          <p:cNvGrpSpPr/>
          <p:nvPr/>
        </p:nvGrpSpPr>
        <p:grpSpPr>
          <a:xfrm>
            <a:off x="7844592" y="1565686"/>
            <a:ext cx="3963467" cy="1576029"/>
            <a:chOff x="529069" y="1876213"/>
            <a:chExt cx="8499400" cy="938106"/>
          </a:xfrm>
        </p:grpSpPr>
        <p:sp>
          <p:nvSpPr>
            <p:cNvPr id="43" name="Rectangle 42"/>
            <p:cNvSpPr/>
            <p:nvPr/>
          </p:nvSpPr>
          <p:spPr>
            <a:xfrm>
              <a:off x="992047" y="1876213"/>
              <a:ext cx="8036422" cy="938106"/>
            </a:xfrm>
            <a:prstGeom prst="rect">
              <a:avLst/>
            </a:pr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5" name="Rectangle 44"/>
            <p:cNvSpPr/>
            <p:nvPr/>
          </p:nvSpPr>
          <p:spPr>
            <a:xfrm>
              <a:off x="529069" y="1876213"/>
              <a:ext cx="8036417" cy="9381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4622" tIns="40640" rIns="40640" bIns="40640" numCol="1" spcCol="1270" anchor="ctr" anchorCtr="0">
              <a:noAutofit/>
            </a:bodyPr>
            <a:lstStyle/>
            <a:p>
              <a:pPr defTabSz="711200">
                <a:lnSpc>
                  <a:spcPct val="90000"/>
                </a:lnSpc>
                <a:spcBef>
                  <a:spcPct val="0"/>
                </a:spcBef>
                <a:spcAft>
                  <a:spcPct val="35000"/>
                </a:spcAft>
              </a:pPr>
              <a:r>
                <a:rPr lang="en-ZA" sz="1600" b="1" dirty="0" smtClean="0">
                  <a:solidFill>
                    <a:srgbClr val="FFFFFF"/>
                  </a:solidFill>
                </a:rPr>
                <a:t>MAKE SEX EMPOWERING AND ENJOYABLE FOR HER</a:t>
              </a:r>
            </a:p>
            <a:p>
              <a:pPr defTabSz="711200">
                <a:lnSpc>
                  <a:spcPct val="90000"/>
                </a:lnSpc>
                <a:spcBef>
                  <a:spcPct val="0"/>
                </a:spcBef>
                <a:spcAft>
                  <a:spcPct val="35000"/>
                </a:spcAft>
              </a:pPr>
              <a:r>
                <a:rPr lang="en-ZA" sz="1400" dirty="0" smtClean="0">
                  <a:solidFill>
                    <a:srgbClr val="FFFFFF"/>
                  </a:solidFill>
                </a:rPr>
                <a:t>Her pre-sex rituals are not about her pleasure, it’s all about him. </a:t>
              </a:r>
              <a:endParaRPr lang="en-ZA" sz="1400" dirty="0">
                <a:solidFill>
                  <a:srgbClr val="FFFFFF"/>
                </a:solidFill>
              </a:endParaRPr>
            </a:p>
          </p:txBody>
        </p:sp>
      </p:grpSp>
    </p:spTree>
    <p:extLst>
      <p:ext uri="{BB962C8B-B14F-4D97-AF65-F5344CB8AC3E}">
        <p14:creationId xmlns:p14="http://schemas.microsoft.com/office/powerpoint/2010/main" val="134983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97</a:t>
            </a:fld>
            <a:endParaRPr lang="en-GB" dirty="0">
              <a:solidFill>
                <a:srgbClr val="717171"/>
              </a:solidFill>
            </a:endParaRPr>
          </a:p>
        </p:txBody>
      </p:sp>
      <p:sp>
        <p:nvSpPr>
          <p:cNvPr id="8" name="Text Placeholder 1"/>
          <p:cNvSpPr txBox="1">
            <a:spLocks/>
          </p:cNvSpPr>
          <p:nvPr/>
        </p:nvSpPr>
        <p:spPr>
          <a:xfrm>
            <a:off x="360362" y="2984855"/>
            <a:ext cx="5271181" cy="1585557"/>
          </a:xfrm>
          <a:prstGeom prst="rect">
            <a:avLst/>
          </a:prstGeom>
          <a:noFill/>
        </p:spPr>
        <p:txBody>
          <a:bodyPr vert="horz" lIns="0" tIns="0" rIns="0" bIns="0" rtlCol="0" anchor="t">
            <a:noAutofit/>
          </a:bodyPr>
          <a:lstStyle>
            <a:lvl1pPr marL="0" indent="0" algn="l" defTabSz="914400" rtl="0" eaLnBrk="1" latinLnBrk="0" hangingPunct="1">
              <a:lnSpc>
                <a:spcPct val="100000"/>
              </a:lnSpc>
              <a:spcBef>
                <a:spcPts val="20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200"/>
              </a:spcBef>
              <a:buFont typeface="Wingdings" panose="05000000000000000000" pitchFamily="2" charset="2"/>
              <a:buNone/>
              <a:defRPr sz="2200" b="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ZA" sz="2400" b="1" i="0" u="none" strike="noStrike" kern="1200" cap="none" spc="0" normalizeH="0" baseline="0" noProof="0" dirty="0" smtClean="0">
                <a:ln>
                  <a:noFill/>
                </a:ln>
                <a:solidFill>
                  <a:srgbClr val="717171"/>
                </a:solidFill>
                <a:effectLst/>
                <a:uLnTx/>
                <a:uFillTx/>
                <a:latin typeface="Arial"/>
                <a:ea typeface="+mn-ea"/>
                <a:cs typeface="+mn-cs"/>
              </a:rPr>
              <a:t>Sexual Health &amp; FemCare Products</a:t>
            </a:r>
          </a:p>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endParaRPr kumimoji="0" lang="en-ZA" sz="2400" b="1" i="0" u="none" strike="noStrike" kern="1200" cap="none" spc="0" normalizeH="0" baseline="0" noProof="0" dirty="0">
              <a:ln>
                <a:noFill/>
              </a:ln>
              <a:solidFill>
                <a:srgbClr val="717171"/>
              </a:solidFill>
              <a:effectLst/>
              <a:uLnTx/>
              <a:uFillTx/>
              <a:latin typeface="Arial"/>
              <a:ea typeface="+mn-ea"/>
              <a:cs typeface="+mn-cs"/>
            </a:endParaRPr>
          </a:p>
        </p:txBody>
      </p:sp>
      <p:pic>
        <p:nvPicPr>
          <p:cNvPr id="9" name="Picture 8"/>
          <p:cNvPicPr>
            <a:picLocks noChangeAspect="1"/>
          </p:cNvPicPr>
          <p:nvPr/>
        </p:nvPicPr>
        <p:blipFill>
          <a:blip r:embed="rId2" cstate="email">
            <a:duotone>
              <a:srgbClr val="E5007E">
                <a:shade val="45000"/>
                <a:satMod val="135000"/>
              </a:srgbClr>
              <a:prstClr val="white"/>
            </a:duotone>
            <a:extLst>
              <a:ext uri="{28A0092B-C50C-407E-A947-70E740481C1C}">
                <a14:useLocalDpi xmlns:a14="http://schemas.microsoft.com/office/drawing/2010/main"/>
              </a:ext>
            </a:extLst>
          </a:blip>
          <a:stretch>
            <a:fillRect/>
          </a:stretch>
        </p:blipFill>
        <p:spPr>
          <a:xfrm>
            <a:off x="5623835" y="1117600"/>
            <a:ext cx="5969000" cy="4178300"/>
          </a:xfrm>
          <a:prstGeom prst="rect">
            <a:avLst/>
          </a:prstGeom>
        </p:spPr>
      </p:pic>
    </p:spTree>
    <p:extLst>
      <p:ext uri="{BB962C8B-B14F-4D97-AF65-F5344CB8AC3E}">
        <p14:creationId xmlns:p14="http://schemas.microsoft.com/office/powerpoint/2010/main" val="10808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And there are </a:t>
            </a:r>
            <a:r>
              <a:rPr lang="en-ZA" dirty="0" smtClean="0"/>
              <a:t>some myths </a:t>
            </a:r>
            <a:r>
              <a:rPr lang="en-ZA" dirty="0"/>
              <a:t>around the use of </a:t>
            </a:r>
            <a:r>
              <a:rPr lang="en-ZA" dirty="0" smtClean="0"/>
              <a:t>contraception… </a:t>
            </a:r>
            <a:r>
              <a:rPr lang="en-ZA" dirty="0"/>
              <a:t/>
            </a:r>
            <a:br>
              <a:rPr lang="en-ZA" dirty="0"/>
            </a:b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98</a:t>
            </a:fld>
            <a:endParaRPr lang="en-GB" dirty="0">
              <a:solidFill>
                <a:srgbClr val="717171"/>
              </a:solidFill>
            </a:endParaRPr>
          </a:p>
        </p:txBody>
      </p:sp>
      <p:sp>
        <p:nvSpPr>
          <p:cNvPr id="8" name="Rectangle 7"/>
          <p:cNvSpPr/>
          <p:nvPr/>
        </p:nvSpPr>
        <p:spPr>
          <a:xfrm>
            <a:off x="1714499" y="1733368"/>
            <a:ext cx="9644063" cy="646331"/>
          </a:xfrm>
          <a:prstGeom prst="rect">
            <a:avLst/>
          </a:prstGeom>
        </p:spPr>
        <p:txBody>
          <a:bodyPr wrap="square">
            <a:spAutoFit/>
          </a:bodyPr>
          <a:lstStyle/>
          <a:p>
            <a:r>
              <a:rPr lang="en-ZA" dirty="0">
                <a:solidFill>
                  <a:srgbClr val="717171"/>
                </a:solidFill>
              </a:rPr>
              <a:t>Little knowledge of sexual health – more on preventing pregnancy – so contraceptive but no condom</a:t>
            </a:r>
          </a:p>
        </p:txBody>
      </p:sp>
      <p:sp>
        <p:nvSpPr>
          <p:cNvPr id="9" name="Rectangle 8"/>
          <p:cNvSpPr/>
          <p:nvPr/>
        </p:nvSpPr>
        <p:spPr>
          <a:xfrm>
            <a:off x="2020197" y="3157245"/>
            <a:ext cx="9592367" cy="1754326"/>
          </a:xfrm>
          <a:prstGeom prst="rect">
            <a:avLst/>
          </a:prstGeom>
        </p:spPr>
        <p:txBody>
          <a:bodyPr wrap="square">
            <a:spAutoFit/>
          </a:bodyPr>
          <a:lstStyle/>
          <a:p>
            <a:r>
              <a:rPr lang="en-ZA" dirty="0">
                <a:solidFill>
                  <a:srgbClr val="717171"/>
                </a:solidFill>
              </a:rPr>
              <a:t>Misbeliefs about </a:t>
            </a:r>
            <a:r>
              <a:rPr lang="en-ZA" dirty="0" smtClean="0">
                <a:solidFill>
                  <a:srgbClr val="717171"/>
                </a:solidFill>
              </a:rPr>
              <a:t>contraceptives speak to the need for information and discourse around the use of contraception </a:t>
            </a:r>
          </a:p>
          <a:p>
            <a:r>
              <a:rPr lang="en-ZA" dirty="0">
                <a:solidFill>
                  <a:srgbClr val="717171"/>
                </a:solidFill>
              </a:rPr>
              <a:t>	</a:t>
            </a:r>
            <a:r>
              <a:rPr lang="en-ZA" dirty="0" smtClean="0">
                <a:solidFill>
                  <a:srgbClr val="717171"/>
                </a:solidFill>
              </a:rPr>
              <a:t>….makes </a:t>
            </a:r>
            <a:r>
              <a:rPr lang="en-ZA" dirty="0">
                <a:solidFill>
                  <a:srgbClr val="717171"/>
                </a:solidFill>
              </a:rPr>
              <a:t>people disabled, </a:t>
            </a:r>
            <a:endParaRPr lang="en-ZA" dirty="0" smtClean="0">
              <a:solidFill>
                <a:srgbClr val="717171"/>
              </a:solidFill>
            </a:endParaRPr>
          </a:p>
          <a:p>
            <a:r>
              <a:rPr lang="en-ZA" dirty="0">
                <a:solidFill>
                  <a:srgbClr val="717171"/>
                </a:solidFill>
              </a:rPr>
              <a:t>	</a:t>
            </a:r>
            <a:r>
              <a:rPr lang="en-ZA" dirty="0" smtClean="0">
                <a:solidFill>
                  <a:srgbClr val="717171"/>
                </a:solidFill>
              </a:rPr>
              <a:t>….causes </a:t>
            </a:r>
            <a:r>
              <a:rPr lang="en-ZA" dirty="0">
                <a:solidFill>
                  <a:srgbClr val="717171"/>
                </a:solidFill>
              </a:rPr>
              <a:t>rashes on </a:t>
            </a:r>
            <a:r>
              <a:rPr lang="en-ZA" dirty="0" smtClean="0">
                <a:solidFill>
                  <a:srgbClr val="717171"/>
                </a:solidFill>
              </a:rPr>
              <a:t>the face </a:t>
            </a:r>
          </a:p>
          <a:p>
            <a:r>
              <a:rPr lang="en-ZA" dirty="0" smtClean="0">
                <a:solidFill>
                  <a:srgbClr val="717171"/>
                </a:solidFill>
              </a:rPr>
              <a:t>	….female </a:t>
            </a:r>
            <a:r>
              <a:rPr lang="en-ZA" dirty="0">
                <a:solidFill>
                  <a:srgbClr val="717171"/>
                </a:solidFill>
              </a:rPr>
              <a:t>condom is too big/can get stuck </a:t>
            </a:r>
            <a:r>
              <a:rPr lang="en-ZA" dirty="0" smtClean="0">
                <a:solidFill>
                  <a:srgbClr val="717171"/>
                </a:solidFill>
              </a:rPr>
              <a:t>inside</a:t>
            </a:r>
          </a:p>
          <a:p>
            <a:r>
              <a:rPr lang="en-ZA" dirty="0" smtClean="0">
                <a:solidFill>
                  <a:srgbClr val="717171"/>
                </a:solidFill>
              </a:rPr>
              <a:t>	….contraceptives make me fat</a:t>
            </a:r>
            <a:endParaRPr lang="en-ZA" dirty="0">
              <a:solidFill>
                <a:srgbClr val="717171"/>
              </a:solidFill>
            </a:endParaRPr>
          </a:p>
        </p:txBody>
      </p:sp>
      <p:sp>
        <p:nvSpPr>
          <p:cNvPr id="11" name="Rectangle 10"/>
          <p:cNvSpPr/>
          <p:nvPr/>
        </p:nvSpPr>
        <p:spPr bwMode="ltGray">
          <a:xfrm>
            <a:off x="705749" y="1258915"/>
            <a:ext cx="474453" cy="47445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600" b="1" dirty="0">
                <a:solidFill>
                  <a:srgbClr val="FFFFFF"/>
                </a:solidFill>
              </a:rPr>
              <a:t>1</a:t>
            </a:r>
            <a:endParaRPr lang="en-ZA" sz="1600" b="1" dirty="0" smtClean="0">
              <a:solidFill>
                <a:srgbClr val="FFFFFF"/>
              </a:solidFill>
            </a:endParaRPr>
          </a:p>
        </p:txBody>
      </p:sp>
      <p:cxnSp>
        <p:nvCxnSpPr>
          <p:cNvPr id="13" name="Elbow Connector 12"/>
          <p:cNvCxnSpPr/>
          <p:nvPr/>
        </p:nvCxnSpPr>
        <p:spPr>
          <a:xfrm>
            <a:off x="1200150" y="1528763"/>
            <a:ext cx="514350" cy="442912"/>
          </a:xfrm>
          <a:prstGeom prst="bentConnector3">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8628860" y="4419671"/>
            <a:ext cx="3198016" cy="1685403"/>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i="1" dirty="0" smtClean="0">
                <a:solidFill>
                  <a:srgbClr val="717171"/>
                </a:solidFill>
              </a:rPr>
              <a:t>“</a:t>
            </a:r>
            <a:r>
              <a:rPr lang="en-US" sz="1200" i="1" dirty="0">
                <a:solidFill>
                  <a:srgbClr val="717171"/>
                </a:solidFill>
                <a:ea typeface="Calibri" panose="020F0502020204030204" pitchFamily="34" charset="0"/>
                <a:cs typeface="Times New Roman" panose="02020603050405020304" pitchFamily="18" charset="0"/>
              </a:rPr>
              <a:t>But remember if you are going to take a pill or you are going to inject yourself the only thing that you are preventing is pregnancy so it’s not health. And that’s what kids don’t understand you still need to condomise </a:t>
            </a:r>
            <a:r>
              <a:rPr lang="en-US" sz="1200" i="1" dirty="0" smtClean="0">
                <a:solidFill>
                  <a:srgbClr val="717171"/>
                </a:solidFill>
              </a:rPr>
              <a:t>”.</a:t>
            </a:r>
          </a:p>
          <a:p>
            <a:endParaRPr lang="en-US" sz="1200" i="1" dirty="0" smtClean="0">
              <a:solidFill>
                <a:srgbClr val="717171"/>
              </a:solidFill>
            </a:endParaRPr>
          </a:p>
          <a:p>
            <a:pPr>
              <a:lnSpc>
                <a:spcPct val="115000"/>
              </a:lnSpc>
              <a:spcAft>
                <a:spcPts val="1000"/>
              </a:spcAft>
            </a:pPr>
            <a:r>
              <a:rPr lang="en-US" sz="1200" dirty="0">
                <a:solidFill>
                  <a:srgbClr val="717171"/>
                </a:solidFill>
                <a:ea typeface="Calibri" panose="020F0502020204030204" pitchFamily="34" charset="0"/>
                <a:cs typeface="Times New Roman" panose="02020603050405020304" pitchFamily="18" charset="0"/>
              </a:rPr>
              <a:t>(Social worker, private practice, JHB)</a:t>
            </a:r>
            <a:endParaRPr lang="en-ZA" sz="1200" dirty="0">
              <a:solidFill>
                <a:srgbClr val="717171"/>
              </a:solidFill>
              <a:ea typeface="Calibri" panose="020F0502020204030204" pitchFamily="34" charset="0"/>
              <a:cs typeface="Times New Roman" panose="02020603050405020304" pitchFamily="18" charset="0"/>
            </a:endParaRPr>
          </a:p>
          <a:p>
            <a:endParaRPr lang="en-ZA" sz="1200" i="1" dirty="0">
              <a:solidFill>
                <a:srgbClr val="717171"/>
              </a:solidFill>
            </a:endParaRPr>
          </a:p>
        </p:txBody>
      </p:sp>
      <p:sp>
        <p:nvSpPr>
          <p:cNvPr id="15" name="Rectangle 14"/>
          <p:cNvSpPr/>
          <p:nvPr/>
        </p:nvSpPr>
        <p:spPr bwMode="ltGray">
          <a:xfrm>
            <a:off x="848622" y="2762853"/>
            <a:ext cx="474453" cy="47445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600" b="1" dirty="0" smtClean="0">
                <a:solidFill>
                  <a:srgbClr val="FFFFFF"/>
                </a:solidFill>
              </a:rPr>
              <a:t>2</a:t>
            </a:r>
          </a:p>
        </p:txBody>
      </p:sp>
      <p:cxnSp>
        <p:nvCxnSpPr>
          <p:cNvPr id="16" name="Elbow Connector 15"/>
          <p:cNvCxnSpPr/>
          <p:nvPr/>
        </p:nvCxnSpPr>
        <p:spPr>
          <a:xfrm>
            <a:off x="1414461" y="2935789"/>
            <a:ext cx="514350" cy="442912"/>
          </a:xfrm>
          <a:prstGeom prst="bentConnector3">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718" y="283223"/>
            <a:ext cx="10868218" cy="416570"/>
          </a:xfrm>
        </p:spPr>
        <p:txBody>
          <a:bodyPr/>
          <a:lstStyle/>
          <a:p>
            <a:r>
              <a:rPr lang="en-ZA" dirty="0" smtClean="0"/>
              <a:t>Further, interactions </a:t>
            </a:r>
            <a:r>
              <a:rPr lang="en-ZA" dirty="0"/>
              <a:t>with public servants are deemed to be problematic in young women’s </a:t>
            </a:r>
            <a:r>
              <a:rPr lang="en-ZA" dirty="0" smtClean="0"/>
              <a:t>attitude to sex and access </a:t>
            </a:r>
            <a:r>
              <a:rPr lang="en-ZA" dirty="0"/>
              <a:t>to sexual health information </a:t>
            </a:r>
            <a:br>
              <a:rPr lang="en-ZA" dirty="0"/>
            </a:b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99</a:t>
            </a:fld>
            <a:endParaRPr lang="en-GB" dirty="0">
              <a:solidFill>
                <a:srgbClr val="717171"/>
              </a:solidFill>
            </a:endParaRPr>
          </a:p>
        </p:txBody>
      </p:sp>
      <p:grpSp>
        <p:nvGrpSpPr>
          <p:cNvPr id="7" name="Group 6"/>
          <p:cNvGrpSpPr/>
          <p:nvPr/>
        </p:nvGrpSpPr>
        <p:grpSpPr>
          <a:xfrm>
            <a:off x="372907" y="1489695"/>
            <a:ext cx="3735084" cy="2499815"/>
            <a:chOff x="1281113" y="1270000"/>
            <a:chExt cx="1012825" cy="677863"/>
          </a:xfrm>
        </p:grpSpPr>
        <p:sp>
          <p:nvSpPr>
            <p:cNvPr id="8" name="Oval 15"/>
            <p:cNvSpPr>
              <a:spLocks noChangeArrowheads="1"/>
            </p:cNvSpPr>
            <p:nvPr/>
          </p:nvSpPr>
          <p:spPr bwMode="auto">
            <a:xfrm>
              <a:off x="1846263" y="1270000"/>
              <a:ext cx="185738" cy="185738"/>
            </a:xfrm>
            <a:prstGeom prst="ellipse">
              <a:avLst/>
            </a:pr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9" name="Oval 16"/>
            <p:cNvSpPr>
              <a:spLocks noChangeArrowheads="1"/>
            </p:cNvSpPr>
            <p:nvPr/>
          </p:nvSpPr>
          <p:spPr bwMode="auto">
            <a:xfrm>
              <a:off x="2028825" y="1493838"/>
              <a:ext cx="185738" cy="184150"/>
            </a:xfrm>
            <a:prstGeom prst="ellipse">
              <a:avLst/>
            </a:pr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0" name="Oval 17"/>
            <p:cNvSpPr>
              <a:spLocks noChangeArrowheads="1"/>
            </p:cNvSpPr>
            <p:nvPr/>
          </p:nvSpPr>
          <p:spPr bwMode="auto">
            <a:xfrm>
              <a:off x="2100263" y="1754188"/>
              <a:ext cx="193675" cy="193675"/>
            </a:xfrm>
            <a:prstGeom prst="ellipse">
              <a:avLst/>
            </a:prstGeom>
            <a:solidFill>
              <a:schemeClr val="bg1">
                <a:lumMod val="85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3" name="Freeform 20"/>
            <p:cNvSpPr>
              <a:spLocks/>
            </p:cNvSpPr>
            <p:nvPr/>
          </p:nvSpPr>
          <p:spPr bwMode="auto">
            <a:xfrm>
              <a:off x="1281113" y="1277938"/>
              <a:ext cx="327025" cy="123825"/>
            </a:xfrm>
            <a:custGeom>
              <a:avLst/>
              <a:gdLst>
                <a:gd name="T0" fmla="*/ 77 w 86"/>
                <a:gd name="T1" fmla="*/ 15 h 33"/>
                <a:gd name="T2" fmla="*/ 70 w 86"/>
                <a:gd name="T3" fmla="*/ 18 h 33"/>
                <a:gd name="T4" fmla="*/ 10 w 86"/>
                <a:gd name="T5" fmla="*/ 3 h 33"/>
                <a:gd name="T6" fmla="*/ 5 w 86"/>
                <a:gd name="T7" fmla="*/ 0 h 33"/>
                <a:gd name="T8" fmla="*/ 0 w 86"/>
                <a:gd name="T9" fmla="*/ 5 h 33"/>
                <a:gd name="T10" fmla="*/ 5 w 86"/>
                <a:gd name="T11" fmla="*/ 10 h 33"/>
                <a:gd name="T12" fmla="*/ 10 w 86"/>
                <a:gd name="T13" fmla="*/ 6 h 33"/>
                <a:gd name="T14" fmla="*/ 68 w 86"/>
                <a:gd name="T15" fmla="*/ 21 h 33"/>
                <a:gd name="T16" fmla="*/ 68 w 86"/>
                <a:gd name="T17" fmla="*/ 24 h 33"/>
                <a:gd name="T18" fmla="*/ 77 w 86"/>
                <a:gd name="T19" fmla="*/ 33 h 33"/>
                <a:gd name="T20" fmla="*/ 86 w 86"/>
                <a:gd name="T21" fmla="*/ 24 h 33"/>
                <a:gd name="T22" fmla="*/ 77 w 86"/>
                <a:gd name="T2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3">
                  <a:moveTo>
                    <a:pt x="77" y="15"/>
                  </a:moveTo>
                  <a:cubicBezTo>
                    <a:pt x="74" y="15"/>
                    <a:pt x="72" y="16"/>
                    <a:pt x="70" y="18"/>
                  </a:cubicBezTo>
                  <a:cubicBezTo>
                    <a:pt x="51" y="9"/>
                    <a:pt x="31" y="4"/>
                    <a:pt x="10" y="3"/>
                  </a:cubicBezTo>
                  <a:cubicBezTo>
                    <a:pt x="9" y="1"/>
                    <a:pt x="7" y="0"/>
                    <a:pt x="5" y="0"/>
                  </a:cubicBezTo>
                  <a:cubicBezTo>
                    <a:pt x="2" y="0"/>
                    <a:pt x="0" y="2"/>
                    <a:pt x="0" y="5"/>
                  </a:cubicBezTo>
                  <a:cubicBezTo>
                    <a:pt x="0" y="7"/>
                    <a:pt x="2" y="10"/>
                    <a:pt x="5" y="10"/>
                  </a:cubicBezTo>
                  <a:cubicBezTo>
                    <a:pt x="7" y="10"/>
                    <a:pt x="9" y="8"/>
                    <a:pt x="10" y="6"/>
                  </a:cubicBezTo>
                  <a:cubicBezTo>
                    <a:pt x="30" y="7"/>
                    <a:pt x="50" y="12"/>
                    <a:pt x="68" y="21"/>
                  </a:cubicBezTo>
                  <a:cubicBezTo>
                    <a:pt x="68" y="22"/>
                    <a:pt x="68" y="23"/>
                    <a:pt x="68" y="24"/>
                  </a:cubicBezTo>
                  <a:cubicBezTo>
                    <a:pt x="68" y="29"/>
                    <a:pt x="72" y="33"/>
                    <a:pt x="77" y="33"/>
                  </a:cubicBezTo>
                  <a:cubicBezTo>
                    <a:pt x="82" y="33"/>
                    <a:pt x="86" y="29"/>
                    <a:pt x="86" y="24"/>
                  </a:cubicBezTo>
                  <a:cubicBezTo>
                    <a:pt x="86" y="19"/>
                    <a:pt x="82" y="15"/>
                    <a:pt x="77" y="15"/>
                  </a:cubicBezTo>
                  <a:close/>
                </a:path>
              </a:pathLst>
            </a:custGeom>
            <a:solidFill>
              <a:schemeClr val="tx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4" name="Freeform 21"/>
            <p:cNvSpPr>
              <a:spLocks/>
            </p:cNvSpPr>
            <p:nvPr/>
          </p:nvSpPr>
          <p:spPr bwMode="auto">
            <a:xfrm>
              <a:off x="1554163" y="1349375"/>
              <a:ext cx="254000" cy="254000"/>
            </a:xfrm>
            <a:custGeom>
              <a:avLst/>
              <a:gdLst>
                <a:gd name="T0" fmla="*/ 58 w 67"/>
                <a:gd name="T1" fmla="*/ 49 h 67"/>
                <a:gd name="T2" fmla="*/ 55 w 67"/>
                <a:gd name="T3" fmla="*/ 49 h 67"/>
                <a:gd name="T4" fmla="*/ 10 w 67"/>
                <a:gd name="T5" fmla="*/ 6 h 67"/>
                <a:gd name="T6" fmla="*/ 10 w 67"/>
                <a:gd name="T7" fmla="*/ 5 h 67"/>
                <a:gd name="T8" fmla="*/ 5 w 67"/>
                <a:gd name="T9" fmla="*/ 0 h 67"/>
                <a:gd name="T10" fmla="*/ 0 w 67"/>
                <a:gd name="T11" fmla="*/ 5 h 67"/>
                <a:gd name="T12" fmla="*/ 5 w 67"/>
                <a:gd name="T13" fmla="*/ 10 h 67"/>
                <a:gd name="T14" fmla="*/ 9 w 67"/>
                <a:gd name="T15" fmla="*/ 9 h 67"/>
                <a:gd name="T16" fmla="*/ 52 w 67"/>
                <a:gd name="T17" fmla="*/ 51 h 67"/>
                <a:gd name="T18" fmla="*/ 49 w 67"/>
                <a:gd name="T19" fmla="*/ 58 h 67"/>
                <a:gd name="T20" fmla="*/ 58 w 67"/>
                <a:gd name="T21" fmla="*/ 67 h 67"/>
                <a:gd name="T22" fmla="*/ 67 w 67"/>
                <a:gd name="T23" fmla="*/ 58 h 67"/>
                <a:gd name="T24" fmla="*/ 58 w 67"/>
                <a:gd name="T25"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8" y="49"/>
                  </a:moveTo>
                  <a:cubicBezTo>
                    <a:pt x="57" y="49"/>
                    <a:pt x="56" y="49"/>
                    <a:pt x="55" y="49"/>
                  </a:cubicBezTo>
                  <a:cubicBezTo>
                    <a:pt x="43" y="32"/>
                    <a:pt x="28" y="17"/>
                    <a:pt x="10" y="6"/>
                  </a:cubicBezTo>
                  <a:cubicBezTo>
                    <a:pt x="10" y="6"/>
                    <a:pt x="10" y="6"/>
                    <a:pt x="10" y="5"/>
                  </a:cubicBezTo>
                  <a:cubicBezTo>
                    <a:pt x="10" y="3"/>
                    <a:pt x="8" y="0"/>
                    <a:pt x="5" y="0"/>
                  </a:cubicBezTo>
                  <a:cubicBezTo>
                    <a:pt x="3" y="0"/>
                    <a:pt x="0" y="3"/>
                    <a:pt x="0" y="5"/>
                  </a:cubicBezTo>
                  <a:cubicBezTo>
                    <a:pt x="0" y="8"/>
                    <a:pt x="3" y="10"/>
                    <a:pt x="5" y="10"/>
                  </a:cubicBezTo>
                  <a:cubicBezTo>
                    <a:pt x="7" y="10"/>
                    <a:pt x="8" y="10"/>
                    <a:pt x="9" y="9"/>
                  </a:cubicBezTo>
                  <a:cubicBezTo>
                    <a:pt x="26" y="20"/>
                    <a:pt x="41" y="34"/>
                    <a:pt x="52" y="51"/>
                  </a:cubicBezTo>
                  <a:cubicBezTo>
                    <a:pt x="50" y="53"/>
                    <a:pt x="49" y="55"/>
                    <a:pt x="49" y="58"/>
                  </a:cubicBezTo>
                  <a:cubicBezTo>
                    <a:pt x="49" y="63"/>
                    <a:pt x="53" y="67"/>
                    <a:pt x="58" y="67"/>
                  </a:cubicBezTo>
                  <a:cubicBezTo>
                    <a:pt x="63" y="67"/>
                    <a:pt x="67" y="63"/>
                    <a:pt x="67" y="58"/>
                  </a:cubicBezTo>
                  <a:cubicBezTo>
                    <a:pt x="67" y="53"/>
                    <a:pt x="63" y="49"/>
                    <a:pt x="58" y="49"/>
                  </a:cubicBezTo>
                  <a:close/>
                </a:path>
              </a:pathLst>
            </a:cu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5" name="Freeform 22"/>
            <p:cNvSpPr>
              <a:spLocks/>
            </p:cNvSpPr>
            <p:nvPr/>
          </p:nvSpPr>
          <p:spPr bwMode="auto">
            <a:xfrm>
              <a:off x="1755775" y="1549400"/>
              <a:ext cx="128588" cy="330200"/>
            </a:xfrm>
            <a:custGeom>
              <a:avLst/>
              <a:gdLst>
                <a:gd name="T0" fmla="*/ 26 w 34"/>
                <a:gd name="T1" fmla="*/ 68 h 87"/>
                <a:gd name="T2" fmla="*/ 9 w 34"/>
                <a:gd name="T3" fmla="*/ 8 h 87"/>
                <a:gd name="T4" fmla="*/ 10 w 34"/>
                <a:gd name="T5" fmla="*/ 5 h 87"/>
                <a:gd name="T6" fmla="*/ 5 w 34"/>
                <a:gd name="T7" fmla="*/ 0 h 87"/>
                <a:gd name="T8" fmla="*/ 0 w 34"/>
                <a:gd name="T9" fmla="*/ 5 h 87"/>
                <a:gd name="T10" fmla="*/ 5 w 34"/>
                <a:gd name="T11" fmla="*/ 10 h 87"/>
                <a:gd name="T12" fmla="*/ 6 w 34"/>
                <a:gd name="T13" fmla="*/ 10 h 87"/>
                <a:gd name="T14" fmla="*/ 23 w 34"/>
                <a:gd name="T15" fmla="*/ 68 h 87"/>
                <a:gd name="T16" fmla="*/ 15 w 34"/>
                <a:gd name="T17" fmla="*/ 77 h 87"/>
                <a:gd name="T18" fmla="*/ 25 w 34"/>
                <a:gd name="T19" fmla="*/ 87 h 87"/>
                <a:gd name="T20" fmla="*/ 34 w 34"/>
                <a:gd name="T21" fmla="*/ 77 h 87"/>
                <a:gd name="T22" fmla="*/ 26 w 34"/>
                <a:gd name="T23"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87">
                  <a:moveTo>
                    <a:pt x="26" y="68"/>
                  </a:moveTo>
                  <a:cubicBezTo>
                    <a:pt x="25" y="47"/>
                    <a:pt x="19" y="27"/>
                    <a:pt x="9" y="8"/>
                  </a:cubicBezTo>
                  <a:cubicBezTo>
                    <a:pt x="10" y="7"/>
                    <a:pt x="10" y="6"/>
                    <a:pt x="10" y="5"/>
                  </a:cubicBezTo>
                  <a:cubicBezTo>
                    <a:pt x="10" y="2"/>
                    <a:pt x="8" y="0"/>
                    <a:pt x="5" y="0"/>
                  </a:cubicBezTo>
                  <a:cubicBezTo>
                    <a:pt x="2" y="0"/>
                    <a:pt x="0" y="2"/>
                    <a:pt x="0" y="5"/>
                  </a:cubicBezTo>
                  <a:cubicBezTo>
                    <a:pt x="0" y="8"/>
                    <a:pt x="2" y="10"/>
                    <a:pt x="5" y="10"/>
                  </a:cubicBezTo>
                  <a:cubicBezTo>
                    <a:pt x="6" y="10"/>
                    <a:pt x="6" y="10"/>
                    <a:pt x="6" y="10"/>
                  </a:cubicBezTo>
                  <a:cubicBezTo>
                    <a:pt x="16" y="28"/>
                    <a:pt x="21" y="48"/>
                    <a:pt x="23" y="68"/>
                  </a:cubicBezTo>
                  <a:cubicBezTo>
                    <a:pt x="19" y="69"/>
                    <a:pt x="15" y="73"/>
                    <a:pt x="15" y="77"/>
                  </a:cubicBezTo>
                  <a:cubicBezTo>
                    <a:pt x="15" y="82"/>
                    <a:pt x="20" y="87"/>
                    <a:pt x="25" y="87"/>
                  </a:cubicBezTo>
                  <a:cubicBezTo>
                    <a:pt x="30" y="87"/>
                    <a:pt x="34" y="82"/>
                    <a:pt x="34" y="77"/>
                  </a:cubicBezTo>
                  <a:cubicBezTo>
                    <a:pt x="34" y="73"/>
                    <a:pt x="31" y="69"/>
                    <a:pt x="26" y="68"/>
                  </a:cubicBezTo>
                  <a:close/>
                </a:path>
              </a:pathLst>
            </a:custGeom>
            <a:solidFill>
              <a:schemeClr val="tx1">
                <a:lumMod val="50000"/>
              </a:schemeClr>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19" name="Rectangle 26"/>
            <p:cNvSpPr>
              <a:spLocks noChangeArrowheads="1"/>
            </p:cNvSpPr>
            <p:nvPr/>
          </p:nvSpPr>
          <p:spPr bwMode="auto">
            <a:xfrm>
              <a:off x="1633538" y="1357313"/>
              <a:ext cx="174625" cy="1588"/>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0" name="Oval 27"/>
            <p:cNvSpPr>
              <a:spLocks noChangeArrowheads="1"/>
            </p:cNvSpPr>
            <p:nvPr/>
          </p:nvSpPr>
          <p:spPr bwMode="auto">
            <a:xfrm>
              <a:off x="1633538" y="1349375"/>
              <a:ext cx="11113" cy="15875"/>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1" name="Oval 28"/>
            <p:cNvSpPr>
              <a:spLocks noChangeArrowheads="1"/>
            </p:cNvSpPr>
            <p:nvPr/>
          </p:nvSpPr>
          <p:spPr bwMode="auto">
            <a:xfrm>
              <a:off x="1800225" y="1349375"/>
              <a:ext cx="12700" cy="15875"/>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2" name="Rectangle 29"/>
            <p:cNvSpPr>
              <a:spLocks noChangeArrowheads="1"/>
            </p:cNvSpPr>
            <p:nvPr/>
          </p:nvSpPr>
          <p:spPr bwMode="auto">
            <a:xfrm>
              <a:off x="1831975" y="1562100"/>
              <a:ext cx="173038" cy="1588"/>
            </a:xfrm>
            <a:prstGeom prst="rect">
              <a:avLst/>
            </a:prstGeom>
            <a:solidFill>
              <a:schemeClr val="tx1">
                <a:lumMod val="60000"/>
                <a:lumOff val="4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3" name="Oval 30"/>
            <p:cNvSpPr>
              <a:spLocks noChangeArrowheads="1"/>
            </p:cNvSpPr>
            <p:nvPr/>
          </p:nvSpPr>
          <p:spPr bwMode="auto">
            <a:xfrm>
              <a:off x="1831975" y="1554163"/>
              <a:ext cx="11113"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4" name="Oval 31"/>
            <p:cNvSpPr>
              <a:spLocks noChangeArrowheads="1"/>
            </p:cNvSpPr>
            <p:nvPr/>
          </p:nvSpPr>
          <p:spPr bwMode="auto">
            <a:xfrm>
              <a:off x="1998663" y="1554163"/>
              <a:ext cx="11113"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5" name="Rectangle 32"/>
            <p:cNvSpPr>
              <a:spLocks noChangeArrowheads="1"/>
            </p:cNvSpPr>
            <p:nvPr/>
          </p:nvSpPr>
          <p:spPr bwMode="auto">
            <a:xfrm>
              <a:off x="1900238" y="1844675"/>
              <a:ext cx="173038" cy="1588"/>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6" name="Oval 33"/>
            <p:cNvSpPr>
              <a:spLocks noChangeArrowheads="1"/>
            </p:cNvSpPr>
            <p:nvPr/>
          </p:nvSpPr>
          <p:spPr bwMode="auto">
            <a:xfrm>
              <a:off x="1900238" y="1838325"/>
              <a:ext cx="14288"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27" name="Oval 34"/>
            <p:cNvSpPr>
              <a:spLocks noChangeArrowheads="1"/>
            </p:cNvSpPr>
            <p:nvPr/>
          </p:nvSpPr>
          <p:spPr bwMode="auto">
            <a:xfrm>
              <a:off x="2066925" y="1838325"/>
              <a:ext cx="14288" cy="14288"/>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grpSp>
      <p:sp>
        <p:nvSpPr>
          <p:cNvPr id="35" name="TextBox 34"/>
          <p:cNvSpPr txBox="1"/>
          <p:nvPr/>
        </p:nvSpPr>
        <p:spPr>
          <a:xfrm>
            <a:off x="3472237" y="1524442"/>
            <a:ext cx="8395615" cy="492443"/>
          </a:xfrm>
          <a:prstGeom prst="rect">
            <a:avLst/>
          </a:prstGeom>
          <a:noFill/>
        </p:spPr>
        <p:txBody>
          <a:bodyPr wrap="square" lIns="0" tIns="0" rIns="0" bIns="0" rtlCol="0">
            <a:spAutoFit/>
          </a:bodyPr>
          <a:lstStyle/>
          <a:p>
            <a:r>
              <a:rPr lang="en-ZA" sz="1600" dirty="0" smtClean="0">
                <a:solidFill>
                  <a:srgbClr val="717171"/>
                </a:solidFill>
              </a:rPr>
              <a:t>Public servants (teachers, nurses) are considered to be </a:t>
            </a:r>
            <a:r>
              <a:rPr lang="en-ZA" sz="1600" b="1" dirty="0" smtClean="0">
                <a:solidFill>
                  <a:srgbClr val="717171"/>
                </a:solidFill>
              </a:rPr>
              <a:t>judgemental </a:t>
            </a:r>
            <a:r>
              <a:rPr lang="en-ZA" sz="1600" dirty="0" smtClean="0">
                <a:solidFill>
                  <a:srgbClr val="717171"/>
                </a:solidFill>
              </a:rPr>
              <a:t>-  leads to lack of use of clinics to request contraception for fear of being found out for having sex</a:t>
            </a:r>
          </a:p>
        </p:txBody>
      </p:sp>
      <p:sp>
        <p:nvSpPr>
          <p:cNvPr id="36" name="TextBox 35"/>
          <p:cNvSpPr txBox="1"/>
          <p:nvPr/>
        </p:nvSpPr>
        <p:spPr>
          <a:xfrm>
            <a:off x="4025108" y="2408600"/>
            <a:ext cx="7427382" cy="492443"/>
          </a:xfrm>
          <a:prstGeom prst="rect">
            <a:avLst/>
          </a:prstGeom>
          <a:noFill/>
        </p:spPr>
        <p:txBody>
          <a:bodyPr wrap="square" lIns="0" tIns="0" rIns="0" bIns="0" rtlCol="0">
            <a:spAutoFit/>
          </a:bodyPr>
          <a:lstStyle/>
          <a:p>
            <a:r>
              <a:rPr lang="en-ZA" sz="1600" b="1" dirty="0" smtClean="0">
                <a:solidFill>
                  <a:srgbClr val="717171"/>
                </a:solidFill>
              </a:rPr>
              <a:t>Fixed clinic times </a:t>
            </a:r>
            <a:r>
              <a:rPr lang="en-ZA" sz="1600" dirty="0" smtClean="0">
                <a:solidFill>
                  <a:srgbClr val="717171"/>
                </a:solidFill>
              </a:rPr>
              <a:t>are often inconvenient for young women looking to request contraception and advice i.e. contraception is offered at fixed hours</a:t>
            </a:r>
            <a:endParaRPr lang="en-ZA" sz="1600" dirty="0">
              <a:solidFill>
                <a:srgbClr val="717171"/>
              </a:solidFill>
            </a:endParaRPr>
          </a:p>
        </p:txBody>
      </p:sp>
      <p:sp>
        <p:nvSpPr>
          <p:cNvPr id="42" name="Rectangular Callout 41"/>
          <p:cNvSpPr/>
          <p:nvPr/>
        </p:nvSpPr>
        <p:spPr>
          <a:xfrm>
            <a:off x="8472468" y="4719135"/>
            <a:ext cx="3569523" cy="1306992"/>
          </a:xfrm>
          <a:prstGeom prst="wedge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1440"/>
              </a:spcAft>
            </a:pPr>
            <a:r>
              <a:rPr lang="en-US" sz="1200" i="1" dirty="0">
                <a:solidFill>
                  <a:srgbClr val="717171"/>
                </a:solidFill>
                <a:ea typeface="Calibri" panose="020F0502020204030204" pitchFamily="34" charset="0"/>
                <a:cs typeface="Times New Roman" panose="02020603050405020304" pitchFamily="18" charset="0"/>
              </a:rPr>
              <a:t>“They don’t want to speak to females most of the time. I asked one of the learners why and they said – women are like mothers, when you speak to them they become too emotional</a:t>
            </a:r>
            <a:r>
              <a:rPr lang="en-US" sz="1200" i="1" dirty="0" smtClean="0">
                <a:solidFill>
                  <a:srgbClr val="717171"/>
                </a:solidFill>
                <a:ea typeface="Calibri" panose="020F0502020204030204" pitchFamily="34" charset="0"/>
                <a:cs typeface="Times New Roman" panose="02020603050405020304" pitchFamily="18" charset="0"/>
              </a:rPr>
              <a:t>” </a:t>
            </a:r>
          </a:p>
          <a:p>
            <a:pPr>
              <a:spcAft>
                <a:spcPts val="1440"/>
              </a:spcAft>
            </a:pPr>
            <a:r>
              <a:rPr lang="en-US" sz="1200" dirty="0" smtClean="0">
                <a:solidFill>
                  <a:srgbClr val="717171"/>
                </a:solidFill>
                <a:ea typeface="Calibri" panose="020F0502020204030204" pitchFamily="34" charset="0"/>
                <a:cs typeface="Times New Roman" panose="02020603050405020304" pitchFamily="18" charset="0"/>
              </a:rPr>
              <a:t>(Social Worker, Dept. of Education, KZN).</a:t>
            </a:r>
            <a:endParaRPr lang="en-ZA" sz="1200" dirty="0">
              <a:solidFill>
                <a:srgbClr val="717171"/>
              </a:solidFill>
              <a:ea typeface="Calibri" panose="020F0502020204030204" pitchFamily="34" charset="0"/>
              <a:cs typeface="Times New Roman" panose="02020603050405020304" pitchFamily="18" charset="0"/>
            </a:endParaRPr>
          </a:p>
        </p:txBody>
      </p:sp>
      <p:sp>
        <p:nvSpPr>
          <p:cNvPr id="43" name="TextBox 42"/>
          <p:cNvSpPr txBox="1"/>
          <p:nvPr/>
        </p:nvSpPr>
        <p:spPr>
          <a:xfrm>
            <a:off x="4265878" y="3317645"/>
            <a:ext cx="7186612" cy="492443"/>
          </a:xfrm>
          <a:prstGeom prst="rect">
            <a:avLst/>
          </a:prstGeom>
          <a:noFill/>
        </p:spPr>
        <p:txBody>
          <a:bodyPr wrap="square" lIns="0" tIns="0" rIns="0" bIns="0" rtlCol="0">
            <a:spAutoFit/>
          </a:bodyPr>
          <a:lstStyle/>
          <a:p>
            <a:r>
              <a:rPr lang="en-ZA" sz="1600" b="1" dirty="0" smtClean="0">
                <a:solidFill>
                  <a:srgbClr val="717171"/>
                </a:solidFill>
              </a:rPr>
              <a:t>Teachers</a:t>
            </a:r>
            <a:r>
              <a:rPr lang="en-ZA" sz="1600" dirty="0" smtClean="0">
                <a:solidFill>
                  <a:srgbClr val="717171"/>
                </a:solidFill>
              </a:rPr>
              <a:t>, while equipped with life orientation knowledge, are overburdened, and often permit adverse sexual behaviour within school premises </a:t>
            </a:r>
          </a:p>
        </p:txBody>
      </p:sp>
      <p:sp>
        <p:nvSpPr>
          <p:cNvPr id="44" name="Freeform 22"/>
          <p:cNvSpPr>
            <a:spLocks/>
          </p:cNvSpPr>
          <p:nvPr/>
        </p:nvSpPr>
        <p:spPr bwMode="auto">
          <a:xfrm rot="2160209">
            <a:off x="2070708" y="3551245"/>
            <a:ext cx="474205" cy="1217708"/>
          </a:xfrm>
          <a:custGeom>
            <a:avLst/>
            <a:gdLst>
              <a:gd name="T0" fmla="*/ 26 w 34"/>
              <a:gd name="T1" fmla="*/ 68 h 87"/>
              <a:gd name="T2" fmla="*/ 9 w 34"/>
              <a:gd name="T3" fmla="*/ 8 h 87"/>
              <a:gd name="T4" fmla="*/ 10 w 34"/>
              <a:gd name="T5" fmla="*/ 5 h 87"/>
              <a:gd name="T6" fmla="*/ 5 w 34"/>
              <a:gd name="T7" fmla="*/ 0 h 87"/>
              <a:gd name="T8" fmla="*/ 0 w 34"/>
              <a:gd name="T9" fmla="*/ 5 h 87"/>
              <a:gd name="T10" fmla="*/ 5 w 34"/>
              <a:gd name="T11" fmla="*/ 10 h 87"/>
              <a:gd name="T12" fmla="*/ 6 w 34"/>
              <a:gd name="T13" fmla="*/ 10 h 87"/>
              <a:gd name="T14" fmla="*/ 23 w 34"/>
              <a:gd name="T15" fmla="*/ 68 h 87"/>
              <a:gd name="T16" fmla="*/ 15 w 34"/>
              <a:gd name="T17" fmla="*/ 77 h 87"/>
              <a:gd name="T18" fmla="*/ 25 w 34"/>
              <a:gd name="T19" fmla="*/ 87 h 87"/>
              <a:gd name="T20" fmla="*/ 34 w 34"/>
              <a:gd name="T21" fmla="*/ 77 h 87"/>
              <a:gd name="T22" fmla="*/ 26 w 34"/>
              <a:gd name="T23"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87">
                <a:moveTo>
                  <a:pt x="26" y="68"/>
                </a:moveTo>
                <a:cubicBezTo>
                  <a:pt x="25" y="47"/>
                  <a:pt x="19" y="27"/>
                  <a:pt x="9" y="8"/>
                </a:cubicBezTo>
                <a:cubicBezTo>
                  <a:pt x="10" y="7"/>
                  <a:pt x="10" y="6"/>
                  <a:pt x="10" y="5"/>
                </a:cubicBezTo>
                <a:cubicBezTo>
                  <a:pt x="10" y="2"/>
                  <a:pt x="8" y="0"/>
                  <a:pt x="5" y="0"/>
                </a:cubicBezTo>
                <a:cubicBezTo>
                  <a:pt x="2" y="0"/>
                  <a:pt x="0" y="2"/>
                  <a:pt x="0" y="5"/>
                </a:cubicBezTo>
                <a:cubicBezTo>
                  <a:pt x="0" y="8"/>
                  <a:pt x="2" y="10"/>
                  <a:pt x="5" y="10"/>
                </a:cubicBezTo>
                <a:cubicBezTo>
                  <a:pt x="6" y="10"/>
                  <a:pt x="6" y="10"/>
                  <a:pt x="6" y="10"/>
                </a:cubicBezTo>
                <a:cubicBezTo>
                  <a:pt x="16" y="28"/>
                  <a:pt x="21" y="48"/>
                  <a:pt x="23" y="68"/>
                </a:cubicBezTo>
                <a:cubicBezTo>
                  <a:pt x="19" y="69"/>
                  <a:pt x="15" y="73"/>
                  <a:pt x="15" y="77"/>
                </a:cubicBezTo>
                <a:cubicBezTo>
                  <a:pt x="15" y="82"/>
                  <a:pt x="20" y="87"/>
                  <a:pt x="25" y="87"/>
                </a:cubicBezTo>
                <a:cubicBezTo>
                  <a:pt x="30" y="87"/>
                  <a:pt x="34" y="82"/>
                  <a:pt x="34" y="77"/>
                </a:cubicBezTo>
                <a:cubicBezTo>
                  <a:pt x="34" y="73"/>
                  <a:pt x="31" y="69"/>
                  <a:pt x="26" y="68"/>
                </a:cubicBezTo>
                <a:close/>
              </a:path>
            </a:pathLst>
          </a:custGeom>
          <a:solidFill>
            <a:schemeClr val="bg1">
              <a:lumMod val="8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7" name="Rectangle 26"/>
          <p:cNvSpPr>
            <a:spLocks noChangeArrowheads="1"/>
          </p:cNvSpPr>
          <p:nvPr/>
        </p:nvSpPr>
        <p:spPr bwMode="auto">
          <a:xfrm>
            <a:off x="2322408" y="4620010"/>
            <a:ext cx="643980" cy="5856"/>
          </a:xfrm>
          <a:prstGeom prst="rect">
            <a:avLst/>
          </a:prstGeom>
          <a:solidFill>
            <a:srgbClr val="92949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48" name="Oval 34"/>
          <p:cNvSpPr>
            <a:spLocks noChangeArrowheads="1"/>
          </p:cNvSpPr>
          <p:nvPr/>
        </p:nvSpPr>
        <p:spPr bwMode="auto">
          <a:xfrm>
            <a:off x="2966388" y="4607141"/>
            <a:ext cx="52691" cy="52691"/>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50" name="Oval 34"/>
          <p:cNvSpPr>
            <a:spLocks noChangeArrowheads="1"/>
          </p:cNvSpPr>
          <p:nvPr/>
        </p:nvSpPr>
        <p:spPr bwMode="auto">
          <a:xfrm>
            <a:off x="2295205" y="4598219"/>
            <a:ext cx="52691" cy="52691"/>
          </a:xfrm>
          <a:prstGeom prst="ellipse">
            <a:avLst/>
          </a:prstGeom>
          <a:solidFill>
            <a:srgbClr val="929497"/>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51" name="Oval 17"/>
          <p:cNvSpPr>
            <a:spLocks noChangeArrowheads="1"/>
          </p:cNvSpPr>
          <p:nvPr/>
        </p:nvSpPr>
        <p:spPr bwMode="auto">
          <a:xfrm>
            <a:off x="3089752" y="4277228"/>
            <a:ext cx="714232" cy="714232"/>
          </a:xfrm>
          <a:prstGeom prst="ellipse">
            <a:avLst/>
          </a:prstGeom>
          <a:solidFill>
            <a:schemeClr val="tx1">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ZA" dirty="0">
              <a:solidFill>
                <a:srgbClr val="717171"/>
              </a:solidFill>
            </a:endParaRPr>
          </a:p>
        </p:txBody>
      </p:sp>
      <p:sp>
        <p:nvSpPr>
          <p:cNvPr id="54" name="Rectangle 53"/>
          <p:cNvSpPr/>
          <p:nvPr/>
        </p:nvSpPr>
        <p:spPr>
          <a:xfrm>
            <a:off x="3941946" y="4232923"/>
            <a:ext cx="7804386" cy="584775"/>
          </a:xfrm>
          <a:prstGeom prst="rect">
            <a:avLst/>
          </a:prstGeom>
        </p:spPr>
        <p:txBody>
          <a:bodyPr wrap="square">
            <a:spAutoFit/>
          </a:bodyPr>
          <a:lstStyle/>
          <a:p>
            <a:r>
              <a:rPr lang="en-ZA" sz="1600" b="1" dirty="0">
                <a:solidFill>
                  <a:srgbClr val="717171"/>
                </a:solidFill>
              </a:rPr>
              <a:t>Rape centres </a:t>
            </a:r>
            <a:r>
              <a:rPr lang="en-ZA" sz="1600" dirty="0">
                <a:solidFill>
                  <a:srgbClr val="717171"/>
                </a:solidFill>
              </a:rPr>
              <a:t>and </a:t>
            </a:r>
            <a:r>
              <a:rPr lang="en-ZA" sz="1600" dirty="0" smtClean="0">
                <a:solidFill>
                  <a:srgbClr val="717171"/>
                </a:solidFill>
              </a:rPr>
              <a:t>clinics </a:t>
            </a:r>
            <a:r>
              <a:rPr lang="en-ZA" sz="1600" dirty="0">
                <a:solidFill>
                  <a:srgbClr val="717171"/>
                </a:solidFill>
              </a:rPr>
              <a:t>are not </a:t>
            </a:r>
            <a:r>
              <a:rPr lang="en-ZA" sz="1600" dirty="0" smtClean="0">
                <a:solidFill>
                  <a:srgbClr val="717171"/>
                </a:solidFill>
              </a:rPr>
              <a:t>friendly</a:t>
            </a:r>
            <a:r>
              <a:rPr lang="en-ZA" sz="1600" dirty="0">
                <a:solidFill>
                  <a:srgbClr val="717171"/>
                </a:solidFill>
              </a:rPr>
              <a:t> </a:t>
            </a:r>
            <a:r>
              <a:rPr lang="en-ZA" sz="1600" dirty="0" smtClean="0">
                <a:solidFill>
                  <a:srgbClr val="717171"/>
                </a:solidFill>
              </a:rPr>
              <a:t>towards young women – accused of promiscuity; chastised for being HIV positive</a:t>
            </a:r>
            <a:endParaRPr lang="en-ZA" sz="1600" dirty="0">
              <a:solidFill>
                <a:srgbClr val="717171"/>
              </a:solidFill>
            </a:endParaRPr>
          </a:p>
        </p:txBody>
      </p:sp>
      <p:sp>
        <p:nvSpPr>
          <p:cNvPr id="57" name="Rectangle 56"/>
          <p:cNvSpPr/>
          <p:nvPr/>
        </p:nvSpPr>
        <p:spPr>
          <a:xfrm>
            <a:off x="975906" y="5350308"/>
            <a:ext cx="6096000" cy="584775"/>
          </a:xfrm>
          <a:prstGeom prst="rect">
            <a:avLst/>
          </a:prstGeom>
        </p:spPr>
        <p:txBody>
          <a:bodyPr>
            <a:spAutoFit/>
          </a:bodyPr>
          <a:lstStyle/>
          <a:p>
            <a:pPr algn="ctr"/>
            <a:r>
              <a:rPr lang="en-ZA" sz="1600" b="1" dirty="0" smtClean="0">
                <a:solidFill>
                  <a:srgbClr val="717171"/>
                </a:solidFill>
              </a:rPr>
              <a:t>There </a:t>
            </a:r>
            <a:r>
              <a:rPr lang="en-ZA" sz="1600" b="1" dirty="0">
                <a:solidFill>
                  <a:srgbClr val="717171"/>
                </a:solidFill>
              </a:rPr>
              <a:t>are several points of access to </a:t>
            </a:r>
            <a:r>
              <a:rPr lang="en-ZA" sz="1600" b="1" dirty="0" smtClean="0">
                <a:solidFill>
                  <a:srgbClr val="717171"/>
                </a:solidFill>
              </a:rPr>
              <a:t>information </a:t>
            </a:r>
            <a:r>
              <a:rPr lang="en-ZA" sz="1600" b="1" dirty="0">
                <a:solidFill>
                  <a:srgbClr val="717171"/>
                </a:solidFill>
              </a:rPr>
              <a:t>about sex – all perpetuating idea of sexual activity as </a:t>
            </a:r>
            <a:r>
              <a:rPr lang="en-ZA" sz="1600" b="1" dirty="0" smtClean="0">
                <a:solidFill>
                  <a:srgbClr val="717171"/>
                </a:solidFill>
              </a:rPr>
              <a:t>negative</a:t>
            </a:r>
            <a:endParaRPr lang="en-ZA" sz="1600" b="1" dirty="0">
              <a:solidFill>
                <a:srgbClr val="717171"/>
              </a:solidFill>
            </a:endParaRPr>
          </a:p>
        </p:txBody>
      </p:sp>
    </p:spTree>
    <p:extLst>
      <p:ext uri="{BB962C8B-B14F-4D97-AF65-F5344CB8AC3E}">
        <p14:creationId xmlns:p14="http://schemas.microsoft.com/office/powerpoint/2010/main" val="228059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IDTH" val="662.947"/>
  <p:tag name="HEIGHT" val="19.11795"/>
  <p:tag name="TOP" val="153.2153"/>
  <p:tag name="LEFT" val="21.89016"/>
</p:tagLst>
</file>

<file path=ppt/tags/tag2.xml><?xml version="1.0" encoding="utf-8"?>
<p:tagLst xmlns:a="http://schemas.openxmlformats.org/drawingml/2006/main" xmlns:r="http://schemas.openxmlformats.org/officeDocument/2006/relationships" xmlns:p="http://schemas.openxmlformats.org/presentationml/2006/main">
  <p:tag name="WIDTH" val="662.947"/>
  <p:tag name="HEIGHT" val="19.11795"/>
  <p:tag name="TOP" val="153.2153"/>
  <p:tag name="LEFT" val="21.89016"/>
</p:tagLst>
</file>

<file path=ppt/tags/tag3.xml><?xml version="1.0" encoding="utf-8"?>
<p:tagLst xmlns:a="http://schemas.openxmlformats.org/drawingml/2006/main" xmlns:r="http://schemas.openxmlformats.org/officeDocument/2006/relationships" xmlns:p="http://schemas.openxmlformats.org/presentationml/2006/main">
  <p:tag name="WIDTH" val="662.947"/>
  <p:tag name="HEIGHT" val="19.11795"/>
  <p:tag name="TOP" val="153.2153"/>
  <p:tag name="LEFT" val="21.89016"/>
</p:tagLst>
</file>

<file path=ppt/tags/tag4.xml><?xml version="1.0" encoding="utf-8"?>
<p:tagLst xmlns:a="http://schemas.openxmlformats.org/drawingml/2006/main" xmlns:r="http://schemas.openxmlformats.org/officeDocument/2006/relationships" xmlns:p="http://schemas.openxmlformats.org/presentationml/2006/main">
  <p:tag name="WIDTH" val="112.3645"/>
  <p:tag name="HEIGHT" val="63.62717"/>
  <p:tag name="TOP" val="326.0672"/>
  <p:tag name="LEFT" val="273.3923"/>
</p:tagLst>
</file>

<file path=ppt/tags/tag5.xml><?xml version="1.0" encoding="utf-8"?>
<p:tagLst xmlns:a="http://schemas.openxmlformats.org/drawingml/2006/main" xmlns:r="http://schemas.openxmlformats.org/officeDocument/2006/relationships" xmlns:p="http://schemas.openxmlformats.org/presentationml/2006/main">
  <p:tag name="WIDTH" val="662.947"/>
  <p:tag name="HEIGHT" val="19.11795"/>
  <p:tag name="TOP" val="153.2153"/>
  <p:tag name="LEFT" val="21.89016"/>
</p:tagLst>
</file>

<file path=ppt/tags/tag6.xml><?xml version="1.0" encoding="utf-8"?>
<p:tagLst xmlns:a="http://schemas.openxmlformats.org/drawingml/2006/main" xmlns:r="http://schemas.openxmlformats.org/officeDocument/2006/relationships" xmlns:p="http://schemas.openxmlformats.org/presentationml/2006/main">
  <p:tag name="WIDTH" val="112.3645"/>
  <p:tag name="HEIGHT" val="63.62717"/>
  <p:tag name="TOP" val="326.0672"/>
  <p:tag name="LEFT" val="273.3923"/>
</p:tagLst>
</file>

<file path=ppt/tags/tag7.xml><?xml version="1.0" encoding="utf-8"?>
<p:tagLst xmlns:a="http://schemas.openxmlformats.org/drawingml/2006/main" xmlns:r="http://schemas.openxmlformats.org/officeDocument/2006/relationships" xmlns:p="http://schemas.openxmlformats.org/presentationml/2006/main">
  <p:tag name="WIDTH" val="112.3645"/>
  <p:tag name="HEIGHT" val="63.62717"/>
  <p:tag name="TOP" val="326.0672"/>
  <p:tag name="LEFT" val="273.3923"/>
</p:tagLst>
</file>

<file path=ppt/tags/tag8.xml><?xml version="1.0" encoding="utf-8"?>
<p:tagLst xmlns:a="http://schemas.openxmlformats.org/drawingml/2006/main" xmlns:r="http://schemas.openxmlformats.org/officeDocument/2006/relationships" xmlns:p="http://schemas.openxmlformats.org/presentationml/2006/main">
  <p:tag name="WIDTH" val="112.3645"/>
  <p:tag name="HEIGHT" val="63.62717"/>
  <p:tag name="TOP" val="326.0672"/>
  <p:tag name="LEFT" val="273.3923"/>
</p:tagLst>
</file>

<file path=ppt/theme/theme1.xml><?xml version="1.0" encoding="utf-8"?>
<a:theme xmlns:a="http://schemas.openxmlformats.org/drawingml/2006/main" name="Kantar MASTER Presentation Template (16_9)">
  <a:themeElements>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every day) Template (for approval) 250816.potx" id="{887B3F21-D5F3-4434-9DC6-3CA33070A5F4}" vid="{0A041CE1-845B-4422-890B-229D5CD28225}"/>
    </a:ext>
  </a:extLst>
</a:theme>
</file>

<file path=ppt/theme/theme10.xml><?xml version="1.0" encoding="utf-8"?>
<a:theme xmlns:a="http://schemas.openxmlformats.org/drawingml/2006/main" name="8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1.xml><?xml version="1.0" encoding="utf-8"?>
<a:theme xmlns:a="http://schemas.openxmlformats.org/drawingml/2006/main" name="9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2.xml><?xml version="1.0" encoding="utf-8"?>
<a:theme xmlns:a="http://schemas.openxmlformats.org/drawingml/2006/main" name="10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3.xml><?xml version="1.0" encoding="utf-8"?>
<a:theme xmlns:a="http://schemas.openxmlformats.org/drawingml/2006/main" name="11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4.xml><?xml version="1.0" encoding="utf-8"?>
<a:theme xmlns:a="http://schemas.openxmlformats.org/drawingml/2006/main" name="12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5.xml><?xml version="1.0" encoding="utf-8"?>
<a:theme xmlns:a="http://schemas.openxmlformats.org/drawingml/2006/main" name="13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6.xml><?xml version="1.0" encoding="utf-8"?>
<a:theme xmlns:a="http://schemas.openxmlformats.org/drawingml/2006/main" name="14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7.xml><?xml version="1.0" encoding="utf-8"?>
<a:theme xmlns:a="http://schemas.openxmlformats.org/drawingml/2006/main" name="15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8.xml><?xml version="1.0" encoding="utf-8"?>
<a:theme xmlns:a="http://schemas.openxmlformats.org/drawingml/2006/main" name="16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9.xml><?xml version="1.0" encoding="utf-8"?>
<a:theme xmlns:a="http://schemas.openxmlformats.org/drawingml/2006/main" name="17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2.xml><?xml version="1.0" encoding="utf-8"?>
<a:theme xmlns:a="http://schemas.openxmlformats.org/drawingml/2006/main" name="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20.xml><?xml version="1.0" encoding="utf-8"?>
<a:theme xmlns:a="http://schemas.openxmlformats.org/drawingml/2006/main" name="18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4.xml><?xml version="1.0" encoding="utf-8"?>
<a:theme xmlns:a="http://schemas.openxmlformats.org/drawingml/2006/main" name="2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5.xml><?xml version="1.0" encoding="utf-8"?>
<a:theme xmlns:a="http://schemas.openxmlformats.org/drawingml/2006/main" name="3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6.xml><?xml version="1.0" encoding="utf-8"?>
<a:theme xmlns:a="http://schemas.openxmlformats.org/drawingml/2006/main" name="4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7.xml><?xml version="1.0" encoding="utf-8"?>
<a:theme xmlns:a="http://schemas.openxmlformats.org/drawingml/2006/main" name="5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8.xml><?xml version="1.0" encoding="utf-8"?>
<a:theme xmlns:a="http://schemas.openxmlformats.org/drawingml/2006/main" name="6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9.xml><?xml version="1.0" encoding="utf-8"?>
<a:theme xmlns:a="http://schemas.openxmlformats.org/drawingml/2006/main" name="7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Override1.xml><?xml version="1.0" encoding="utf-8"?>
<a:themeOverride xmlns:a="http://schemas.openxmlformats.org/drawingml/2006/main">
  <a:clrScheme name="PHD Final">
    <a:dk1>
      <a:sysClr val="windowText" lastClr="000000"/>
    </a:dk1>
    <a:lt1>
      <a:sysClr val="window" lastClr="FFFFFF"/>
    </a:lt1>
    <a:dk2>
      <a:srgbClr val="335B74"/>
    </a:dk2>
    <a:lt2>
      <a:srgbClr val="DFE3E5"/>
    </a:lt2>
    <a:accent1>
      <a:srgbClr val="13676B"/>
    </a:accent1>
    <a:accent2>
      <a:srgbClr val="1D9AA1"/>
    </a:accent2>
    <a:accent3>
      <a:srgbClr val="7CE1E7"/>
    </a:accent3>
    <a:accent4>
      <a:srgbClr val="A8EBEF"/>
    </a:accent4>
    <a:accent5>
      <a:srgbClr val="D3F5F7"/>
    </a:accent5>
    <a:accent6>
      <a:srgbClr val="D3F5F7"/>
    </a:accent6>
    <a:hlink>
      <a:srgbClr val="27CED7"/>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PHD Final">
    <a:dk1>
      <a:sysClr val="windowText" lastClr="000000"/>
    </a:dk1>
    <a:lt1>
      <a:sysClr val="window" lastClr="FFFFFF"/>
    </a:lt1>
    <a:dk2>
      <a:srgbClr val="335B74"/>
    </a:dk2>
    <a:lt2>
      <a:srgbClr val="DFE3E5"/>
    </a:lt2>
    <a:accent1>
      <a:srgbClr val="13676B"/>
    </a:accent1>
    <a:accent2>
      <a:srgbClr val="1D9AA1"/>
    </a:accent2>
    <a:accent3>
      <a:srgbClr val="7CE1E7"/>
    </a:accent3>
    <a:accent4>
      <a:srgbClr val="A8EBEF"/>
    </a:accent4>
    <a:accent5>
      <a:srgbClr val="D3F5F7"/>
    </a:accent5>
    <a:accent6>
      <a:srgbClr val="D3F5F7"/>
    </a:accent6>
    <a:hlink>
      <a:srgbClr val="27CED7"/>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PHD Final">
    <a:dk1>
      <a:sysClr val="windowText" lastClr="000000"/>
    </a:dk1>
    <a:lt1>
      <a:sysClr val="window" lastClr="FFFFFF"/>
    </a:lt1>
    <a:dk2>
      <a:srgbClr val="335B74"/>
    </a:dk2>
    <a:lt2>
      <a:srgbClr val="DFE3E5"/>
    </a:lt2>
    <a:accent1>
      <a:srgbClr val="13676B"/>
    </a:accent1>
    <a:accent2>
      <a:srgbClr val="1D9AA1"/>
    </a:accent2>
    <a:accent3>
      <a:srgbClr val="7CE1E7"/>
    </a:accent3>
    <a:accent4>
      <a:srgbClr val="A8EBEF"/>
    </a:accent4>
    <a:accent5>
      <a:srgbClr val="D3F5F7"/>
    </a:accent5>
    <a:accent6>
      <a:srgbClr val="D3F5F7"/>
    </a:accent6>
    <a:hlink>
      <a:srgbClr val="27CED7"/>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160A47D4678C4697DD937ECD81B40F" ma:contentTypeVersion="2" ma:contentTypeDescription="Create a new document." ma:contentTypeScope="" ma:versionID="10ae7df70e0c3bd249e6d880177f8fa6">
  <xsd:schema xmlns:xsd="http://www.w3.org/2001/XMLSchema" xmlns:xs="http://www.w3.org/2001/XMLSchema" xmlns:p="http://schemas.microsoft.com/office/2006/metadata/properties" xmlns:ns2="0b437f98-23ae-4433-b13b-76c2068079ae" targetNamespace="http://schemas.microsoft.com/office/2006/metadata/properties" ma:root="true" ma:fieldsID="963eca439521cf874d5dbf5bfcb44ac3" ns2:_="">
    <xsd:import namespace="0b437f98-23ae-4433-b13b-76c2068079a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37f98-23ae-4433-b13b-76c2068079a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326112-4261-4715-AA73-C635277063C1}">
  <ds:schemaRefs>
    <ds:schemaRef ds:uri="http://purl.org/dc/dcmitype/"/>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0b437f98-23ae-4433-b13b-76c2068079ae"/>
    <ds:schemaRef ds:uri="http://schemas.microsoft.com/office/2006/metadata/properties"/>
  </ds:schemaRefs>
</ds:datastoreItem>
</file>

<file path=customXml/itemProps2.xml><?xml version="1.0" encoding="utf-8"?>
<ds:datastoreItem xmlns:ds="http://schemas.openxmlformats.org/officeDocument/2006/customXml" ds:itemID="{F8B5EA3E-F0EE-4218-BE29-91800112B60A}">
  <ds:schemaRefs>
    <ds:schemaRef ds:uri="http://schemas.microsoft.com/sharepoint/v3/contenttype/forms"/>
  </ds:schemaRefs>
</ds:datastoreItem>
</file>

<file path=customXml/itemProps3.xml><?xml version="1.0" encoding="utf-8"?>
<ds:datastoreItem xmlns:ds="http://schemas.openxmlformats.org/officeDocument/2006/customXml" ds:itemID="{0F7DECA2-2BC6-4C01-BA0E-8CC515DE55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37f98-23ae-4433-b13b-76c2068079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Kantar _BAT Template 16_9</Template>
  <TotalTime>10610</TotalTime>
  <Words>15258</Words>
  <Application>Microsoft Macintosh PowerPoint</Application>
  <PresentationFormat>Widescreen</PresentationFormat>
  <Paragraphs>1457</Paragraphs>
  <Slides>121</Slides>
  <Notes>39</Notes>
  <HiddenSlides>25</HiddenSlides>
  <MMClips>0</MMClips>
  <ScaleCrop>false</ScaleCrop>
  <HeadingPairs>
    <vt:vector size="6" baseType="variant">
      <vt:variant>
        <vt:lpstr>Fonts Used</vt:lpstr>
      </vt:variant>
      <vt:variant>
        <vt:i4>9</vt:i4>
      </vt:variant>
      <vt:variant>
        <vt:lpstr>Theme</vt:lpstr>
      </vt:variant>
      <vt:variant>
        <vt:i4>20</vt:i4>
      </vt:variant>
      <vt:variant>
        <vt:lpstr>Slide Titles</vt:lpstr>
      </vt:variant>
      <vt:variant>
        <vt:i4>121</vt:i4>
      </vt:variant>
    </vt:vector>
  </HeadingPairs>
  <TitlesOfParts>
    <vt:vector size="150" baseType="lpstr">
      <vt:lpstr>Calibri</vt:lpstr>
      <vt:lpstr>Cooper Black</vt:lpstr>
      <vt:lpstr>Gill Sans MT</vt:lpstr>
      <vt:lpstr>ＭＳ Ｐゴシック</vt:lpstr>
      <vt:lpstr>SimSun</vt:lpstr>
      <vt:lpstr>Times New Roman</vt:lpstr>
      <vt:lpstr>Verdana</vt:lpstr>
      <vt:lpstr>Wingdings</vt:lpstr>
      <vt:lpstr>Arial</vt:lpstr>
      <vt:lpstr>Kantar MASTER Presentation Template (16_9)</vt:lpstr>
      <vt:lpstr>Kantar TNS Presentation Template (16_9)</vt:lpstr>
      <vt:lpstr>1_Kantar TNS Presentation Template (16_9)</vt:lpstr>
      <vt:lpstr>2_Kantar TNS Presentation Template (16_9)</vt:lpstr>
      <vt:lpstr>3_Kantar TNS Presentation Template (16_9)</vt:lpstr>
      <vt:lpstr>4_Kantar TNS Presentation Template (16_9)</vt:lpstr>
      <vt:lpstr>5_Kantar TNS Presentation Template (16_9)</vt:lpstr>
      <vt:lpstr>6_Kantar TNS Presentation Template (16_9)</vt:lpstr>
      <vt:lpstr>7_Kantar TNS Presentation Template (16_9)</vt:lpstr>
      <vt:lpstr>8_Kantar TNS Presentation Template (16_9)</vt:lpstr>
      <vt:lpstr>9_Kantar TNS Presentation Template (16_9)</vt:lpstr>
      <vt:lpstr>10_Kantar TNS Presentation Template (16_9)</vt:lpstr>
      <vt:lpstr>11_Kantar TNS Presentation Template (16_9)</vt:lpstr>
      <vt:lpstr>12_Kantar TNS Presentation Template (16_9)</vt:lpstr>
      <vt:lpstr>13_Kantar TNS Presentation Template (16_9)</vt:lpstr>
      <vt:lpstr>14_Kantar TNS Presentation Template (16_9)</vt:lpstr>
      <vt:lpstr>15_Kantar TNS Presentation Template (16_9)</vt:lpstr>
      <vt:lpstr>16_Kantar TNS Presentation Template (16_9)</vt:lpstr>
      <vt:lpstr>17_Kantar TNS Presentation Template (16_9)</vt:lpstr>
      <vt:lpstr>18_Kantar TNS Presentation Template (16_9)</vt:lpstr>
      <vt:lpstr>PowerPoint Presentation</vt:lpstr>
      <vt:lpstr>Deconstructing the business issue </vt:lpstr>
      <vt:lpstr>Contents </vt:lpstr>
      <vt:lpstr>Introduction </vt:lpstr>
      <vt:lpstr>Multicultural, “rainbow” nation with diversity in terms of religion, ethnic make up and languages spoken, with women constituting ~52% of RSA’s population</vt:lpstr>
      <vt:lpstr>The society, however is patriarchal, which is seen across the “African” ethnic groups</vt:lpstr>
      <vt:lpstr>PowerPoint Presentation</vt:lpstr>
      <vt:lpstr>A sustained system of patriarchy </vt:lpstr>
      <vt:lpstr>In this clash of traditions and modernity, cultures can’t be completely aloof;  Women often bear the brunt of this churning</vt:lpstr>
      <vt:lpstr>Today the vast majority of South Africans are being raised in female-headed households without male input, guidance and role models </vt:lpstr>
      <vt:lpstr>Women are economically marginalized and oppressed.  A patriarchal society, where women continue to face barriers in education, occupation and prosperity</vt:lpstr>
      <vt:lpstr>Young women struggle to find a suitable environment for education due to various barriers</vt:lpstr>
      <vt:lpstr>Culturally diverse,  patriarchal society. However,  in this ever changing world, where there is often a clash of tradition &amp; modernity,  women often bear the brunt of this churning</vt:lpstr>
      <vt:lpstr>PowerPoint Presentation</vt:lpstr>
      <vt:lpstr>South African main metros are as trendy and cosmopolitan as any other metropolitan city in the world</vt:lpstr>
      <vt:lpstr>Urban townships are typically located outside of the main city hub and upper class urban suburbs</vt:lpstr>
      <vt:lpstr>Not all South African townships are shacks, a mix of LSM 4-10 live in urban townships</vt:lpstr>
      <vt:lpstr>Township living is vibrant, with it’s own micro-retail ecosystem</vt:lpstr>
      <vt:lpstr>Don’t judge a book by its cover</vt:lpstr>
      <vt:lpstr>What does a day out with her friends to a Chisenyama look like? </vt:lpstr>
      <vt:lpstr>A day out to a local shebeen (i.e. tavern/ pub)</vt:lpstr>
      <vt:lpstr>Taxi’s are the typical mode of transport for South Africans</vt:lpstr>
      <vt:lpstr>Not all South African schools are bleak. South African Public Model C Schools are tech savvy and offer after school activities and clubs. </vt:lpstr>
      <vt:lpstr>Many initiatives are started by locals in township communities to keep children off the streets, some are becoming trendy, like orchestras, ballet and ‘skate punks’</vt:lpstr>
      <vt:lpstr>Being girl </vt:lpstr>
      <vt:lpstr>PowerPoint Presentation</vt:lpstr>
      <vt:lpstr>South African ‘Born-free’ generation is very much like the global Millennial- Generation Z’s, striving for creative freedom and independence</vt:lpstr>
      <vt:lpstr>Female Born-Free’s are taking a stand in the black consciousness movement, taking a stand for ethnic rights and beauty</vt:lpstr>
      <vt:lpstr>Young women are taking a stand in leading the next generation, they not sitting pretty or quiet anymore</vt:lpstr>
      <vt:lpstr>PowerPoint Presentation</vt:lpstr>
      <vt:lpstr>Young women in South Africa are haunted by the economic and political struggles of the nation</vt:lpstr>
      <vt:lpstr>Post the 94 honeymoon period – a diluted sense of purpose</vt:lpstr>
      <vt:lpstr>Young women are in a constant tug of war between patriarchal expectations and her need for modern independence, how she negates this dynamic shapes her role in society</vt:lpstr>
      <vt:lpstr>Social patriarchy dictates gender roles and her dutiful role as a woman</vt:lpstr>
      <vt:lpstr>Social patriarchy dynamics means that young women are needing to compete with other women to hold onto her man, this social role is one of objectified submission</vt:lpstr>
      <vt:lpstr>Men’s gender right to be unfaithful has been normalised, leaving young women feeling unstable and subjugated in any relationship she has with a man </vt:lpstr>
      <vt:lpstr>Young women are struggling to find her own independence through earning power or succumb finding a man to support her</vt:lpstr>
      <vt:lpstr>Young women’s complex social ecosystem</vt:lpstr>
      <vt:lpstr>There are several access points for information on sexuality and sexual health, with peer groups being the most influential</vt:lpstr>
      <vt:lpstr>Teenage years are the foundation for a young woman’s journey into adulthood</vt:lpstr>
      <vt:lpstr>Teenage years are the most formative and vulnerable time in a young woman’s life</vt:lpstr>
      <vt:lpstr>Young women’s lack of sexual knowledge can shift her from ‘good girl’ to ‘dutiful mother’ role after her first sexual encounter</vt:lpstr>
      <vt:lpstr>Access to health care and accurate sexual information is the tipping point between empowering young women</vt:lpstr>
      <vt:lpstr>Vulnerability </vt:lpstr>
      <vt:lpstr>PowerPoint Presentation</vt:lpstr>
      <vt:lpstr>Vulnerability: Men are the abusers, women the victims</vt:lpstr>
      <vt:lpstr>Breaking news that has opened the lid on sex crimes against women </vt:lpstr>
      <vt:lpstr>Each geographical area has a particular set of social codes, rules of engagement and vulnerabilities within which young women are navigating</vt:lpstr>
      <vt:lpstr>Family life is a site of vulnerability and risk, where abuse is commonplace</vt:lpstr>
      <vt:lpstr>PowerPoint Presentation</vt:lpstr>
      <vt:lpstr>Intimate relationships are driven by dependence and control, and there are compromises made with regard to maintaining sexual health  </vt:lpstr>
      <vt:lpstr>While there are several interventions to inform young women on sexual health, overall, there is a perceived lack of information about contraceptive options</vt:lpstr>
      <vt:lpstr>And there is a deeper psychological battle</vt:lpstr>
      <vt:lpstr>PowerPoint Presentation</vt:lpstr>
      <vt:lpstr>Womanhood and Sexual Autonomy </vt:lpstr>
      <vt:lpstr>Looking at emerging typologies to understand SA young women </vt:lpstr>
      <vt:lpstr>Five differentiated young women typologies emerged</vt:lpstr>
      <vt:lpstr>Typology dynamics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concept of womanhood shows the tensions of traditional prescribed roles</vt:lpstr>
      <vt:lpstr>A young woman is expected to be ‘the pillar of strength’, a role she can never escape</vt:lpstr>
      <vt:lpstr>Sex is taboo, so young women feel like they need to hide their sexual status. Those in the ‘Modern Woman’ role lead ‘double lives’ between their friends and family.  </vt:lpstr>
      <vt:lpstr>If she is living a modern sexually active life, society shuns her</vt:lpstr>
      <vt:lpstr>In KwaZulu-Natal, couples practice ukusoma in order to navigate around the traditional rules of a young woman keeping her virginity. She can fulfil both roles as: “Good Girl” and “Modern Woman”</vt:lpstr>
      <vt:lpstr>PowerPoint Presentation</vt:lpstr>
      <vt:lpstr>Not all sisterhood relationships are empowering, there is rife competition within her peer group, that can often leave young women worse off</vt:lpstr>
      <vt:lpstr>Young women seek romantic solace with other women, to counteract the violence and risk they experience in relationships with men</vt:lpstr>
      <vt:lpstr>Sexual Autonomy  </vt:lpstr>
      <vt:lpstr>PowerPoint Presentation</vt:lpstr>
      <vt:lpstr>PowerPoint Presentation</vt:lpstr>
      <vt:lpstr>Western celebrity pop culture impacts her perception of beauty and body consciousness, often she is walking a fine line between self-expression and sexualised exploitation/ objectification </vt:lpstr>
      <vt:lpstr>Modern body consciousness may bolster sexualisation and a singular beauty image, but it is also leading a drive towards constructive physical confidence and beauty rituals</vt:lpstr>
      <vt:lpstr>Gym is slowly becoming a vital part in a young woman’s daily routine, those that cannot afford gym fees exercise in local parks or sports grounds</vt:lpstr>
      <vt:lpstr>But, body shaming is a common practice amongst young women</vt:lpstr>
      <vt:lpstr>A young woman’s virginity is attached to morality and to her family, creating a tension </vt:lpstr>
      <vt:lpstr>And so her virginity is a badge of pride and a source of social currency</vt:lpstr>
      <vt:lpstr>Virginity and the symbolic discourse of purity</vt:lpstr>
      <vt:lpstr>Cultural and religious symbolism of ‘cleansing’ has manifested in sexual health rituals as a pre-occupation with needing to be clean/ cleansed before and after sex </vt:lpstr>
      <vt:lpstr>Category Attitudes &amp; Behaviour </vt:lpstr>
      <vt:lpstr>Product category fit with young women’s underlying needs</vt:lpstr>
      <vt:lpstr>The most important underlying need to be gratified, the pre-cursor to product development</vt:lpstr>
      <vt:lpstr>PowerPoint Presentation</vt:lpstr>
      <vt:lpstr>And there are some myths around the use of contraception…  </vt:lpstr>
      <vt:lpstr>Further, interactions with public servants are deemed to be problematic in young women’s attitude to sex and access to sexual health information  </vt:lpstr>
      <vt:lpstr>Myth: Young women are fearful of using injection and implant contraception methods that stop her period because they are uncertain of ‘where the blood goes’</vt:lpstr>
      <vt:lpstr>In order to keep her partner interested, young women have pre-sex preparation rituals to show her partner that she takes care of herself and wants to please him</vt:lpstr>
      <vt:lpstr>Myths: Her pre-sex ritual is rife with vaginal tightening and heating myths that have been handed down to her from her sister or friends. She uses household products to achieve her sexual stimulation goals</vt:lpstr>
      <vt:lpstr>Critical insights into household product myths: trust, literal explanations and tangible benefits </vt:lpstr>
      <vt:lpstr>Myth: Sexual health products act as spermicides after sex </vt:lpstr>
      <vt:lpstr>Products misused as internal cleansers and/or spermicides</vt:lpstr>
      <vt:lpstr>Products misused as internal cleansers and/or spermicides</vt:lpstr>
      <vt:lpstr>During her menstrual cycle, young women need products that can help her gain a greater sense of privacy</vt:lpstr>
      <vt:lpstr>To counteract social stigma, young women are conscious about how they present themselves, and so now more than ever her beauty routine is critical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Consumerism and Brand Learnings    </vt:lpstr>
      <vt:lpstr>Consumerism and Brand Learnings    </vt:lpstr>
      <vt:lpstr>PowerPoint Presentation</vt:lpstr>
    </vt:vector>
  </TitlesOfParts>
  <Company>The Futures Company</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Sasha Fierce - Discussion Panel 2</dc:title>
  <dc:creator>Burn, Lara (TSCTN)</dc:creator>
  <cp:keywords>NIH DAIDS MPT Discussion Panel</cp:keywords>
  <cp:lastModifiedBy>Kenyon Crowley</cp:lastModifiedBy>
  <cp:revision>1254</cp:revision>
  <cp:lastPrinted>2017-06-02T13:19:19Z</cp:lastPrinted>
  <dcterms:created xsi:type="dcterms:W3CDTF">2017-04-11T12:19:27Z</dcterms:created>
  <dcterms:modified xsi:type="dcterms:W3CDTF">2018-06-04T12:50:53Z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0x010100EB160A47D4678C4697DD937ECD81B40F</vt:lpwstr>
  </property>
</Properties>
</file>